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62" r:id="rId2"/>
    <p:sldId id="256" r:id="rId3"/>
    <p:sldId id="271" r:id="rId4"/>
    <p:sldId id="257" r:id="rId5"/>
    <p:sldId id="264" r:id="rId6"/>
    <p:sldId id="277" r:id="rId7"/>
    <p:sldId id="265" r:id="rId8"/>
    <p:sldId id="270" r:id="rId9"/>
    <p:sldId id="266" r:id="rId10"/>
    <p:sldId id="259" r:id="rId11"/>
    <p:sldId id="261" r:id="rId12"/>
    <p:sldId id="275" r:id="rId13"/>
    <p:sldId id="276" r:id="rId14"/>
    <p:sldId id="267" r:id="rId15"/>
    <p:sldId id="272" r:id="rId16"/>
    <p:sldId id="268" r:id="rId17"/>
    <p:sldId id="273" r:id="rId18"/>
    <p:sldId id="269" r:id="rId19"/>
    <p:sldId id="274" r:id="rId20"/>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73297" autoAdjust="0"/>
  </p:normalViewPr>
  <p:slideViewPr>
    <p:cSldViewPr>
      <p:cViewPr varScale="1">
        <p:scale>
          <a:sx n="69" d="100"/>
          <a:sy n="69" d="100"/>
        </p:scale>
        <p:origin x="1858" y="3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BBFCE7E5-839A-40EE-9CE5-96248E9AF03A}" type="datetimeFigureOut">
              <a:rPr lang="en-US" smtClean="0"/>
              <a:t>12/1/2015</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E76B214C-9920-4339-9FEB-852A31E092B5}" type="slidenum">
              <a:rPr lang="en-US" smtClean="0"/>
              <a:t>‹#›</a:t>
            </a:fld>
            <a:endParaRPr lang="en-US" dirty="0"/>
          </a:p>
        </p:txBody>
      </p:sp>
    </p:spTree>
    <p:extLst>
      <p:ext uri="{BB962C8B-B14F-4D97-AF65-F5344CB8AC3E}">
        <p14:creationId xmlns:p14="http://schemas.microsoft.com/office/powerpoint/2010/main" val="13038166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75E700EA-82C8-4570-BF4D-0C46E50BDDA9}" type="datetimeFigureOut">
              <a:rPr lang="en-US" smtClean="0"/>
              <a:t>12/1/2015</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A2700D93-AD39-4139-A4D2-0E118DA8C36F}" type="slidenum">
              <a:rPr lang="en-US" smtClean="0"/>
              <a:t>‹#›</a:t>
            </a:fld>
            <a:endParaRPr lang="en-US" dirty="0"/>
          </a:p>
        </p:txBody>
      </p:sp>
    </p:spTree>
    <p:extLst>
      <p:ext uri="{BB962C8B-B14F-4D97-AF65-F5344CB8AC3E}">
        <p14:creationId xmlns:p14="http://schemas.microsoft.com/office/powerpoint/2010/main" val="1407090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Access across</a:t>
            </a:r>
            <a:r>
              <a:rPr lang="en-US" baseline="0" dirty="0" smtClean="0"/>
              <a:t> dimensions (Race, gender, SES, first-generation) </a:t>
            </a:r>
          </a:p>
          <a:p>
            <a:endParaRPr lang="en-US" baseline="0" dirty="0" smtClean="0"/>
          </a:p>
          <a:p>
            <a:r>
              <a:rPr lang="en-US" baseline="0" dirty="0" smtClean="0"/>
              <a:t>Transparency and Simplification (big deal)</a:t>
            </a:r>
          </a:p>
          <a:p>
            <a:endParaRPr lang="en-US" baseline="0" dirty="0" smtClean="0"/>
          </a:p>
          <a:p>
            <a:r>
              <a:rPr lang="en-US" baseline="0" dirty="0" smtClean="0"/>
              <a:t>Goal is to support students who may have difficulties accessing resources </a:t>
            </a:r>
          </a:p>
          <a:p>
            <a:endParaRPr lang="en-US" baseline="0" dirty="0" smtClean="0"/>
          </a:p>
          <a:p>
            <a:r>
              <a:rPr lang="en-US" baseline="0" dirty="0" smtClean="0"/>
              <a:t>Responsibility to assist students and make them successful when they come to us at Duke (same applies in high school setting) want to make sure they have the capital to get them to next level and transition</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2700D93-AD39-4139-A4D2-0E118DA8C36F}" type="slidenum">
              <a:rPr lang="en-US" smtClean="0"/>
              <a:t>1</a:t>
            </a:fld>
            <a:endParaRPr lang="en-US" dirty="0"/>
          </a:p>
        </p:txBody>
      </p:sp>
    </p:spTree>
    <p:extLst>
      <p:ext uri="{BB962C8B-B14F-4D97-AF65-F5344CB8AC3E}">
        <p14:creationId xmlns:p14="http://schemas.microsoft.com/office/powerpoint/2010/main" val="5720361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Net</a:t>
            </a:r>
            <a:r>
              <a:rPr lang="en-US" baseline="0" dirty="0" smtClean="0"/>
              <a:t> price calculator guide- it is an estimate </a:t>
            </a:r>
          </a:p>
          <a:p>
            <a:r>
              <a:rPr lang="en-US" baseline="0" dirty="0" smtClean="0"/>
              <a:t>All school have a calculator but not all are accurate (results will vary widely depending on accuracy)</a:t>
            </a:r>
            <a:endParaRPr lang="en-US" baseline="0" dirty="0"/>
          </a:p>
          <a:p>
            <a:r>
              <a:rPr lang="en-US" baseline="0" dirty="0" smtClean="0"/>
              <a:t>Caveats? </a:t>
            </a:r>
          </a:p>
          <a:p>
            <a:r>
              <a:rPr lang="en-US" baseline="0" dirty="0" smtClean="0"/>
              <a:t> </a:t>
            </a:r>
          </a:p>
          <a:p>
            <a:r>
              <a:rPr lang="en-US" baseline="0" dirty="0" smtClean="0"/>
              <a:t>Let them know to use resources around you </a:t>
            </a:r>
          </a:p>
          <a:p>
            <a:endParaRPr lang="en-US" baseline="0" dirty="0" smtClean="0"/>
          </a:p>
          <a:p>
            <a:r>
              <a:rPr lang="en-US" baseline="0" dirty="0" smtClean="0"/>
              <a:t>Just get applications in…. Just estimate or put 0’s if must (don’t leave blank) (selected to provide other documents but that is ok)!</a:t>
            </a:r>
          </a:p>
          <a:p>
            <a:endParaRPr lang="en-US" baseline="0" dirty="0" smtClean="0"/>
          </a:p>
          <a:p>
            <a:r>
              <a:rPr lang="en-US" baseline="0" dirty="0" smtClean="0"/>
              <a:t>Encourage students to work with their parents when possible. </a:t>
            </a:r>
          </a:p>
          <a:p>
            <a:endParaRPr lang="en-US" baseline="0" dirty="0" smtClean="0"/>
          </a:p>
          <a:p>
            <a:r>
              <a:rPr lang="en-US" sz="1200" b="0" i="0" kern="1200" dirty="0" smtClean="0">
                <a:solidFill>
                  <a:schemeClr val="tx1"/>
                </a:solidFill>
                <a:effectLst/>
                <a:latin typeface="+mn-lt"/>
                <a:ea typeface="+mn-ea"/>
                <a:cs typeface="+mn-cs"/>
              </a:rPr>
              <a:t>The North Carolina Association of Student Financial Aid Administrators (NCASFAA)</a:t>
            </a:r>
            <a:endParaRPr lang="en-US" baseline="0" dirty="0" smtClean="0"/>
          </a:p>
          <a:p>
            <a:endParaRPr lang="en-US" baseline="0" dirty="0" smtClean="0"/>
          </a:p>
          <a:p>
            <a:r>
              <a:rPr lang="en-US" baseline="0" dirty="0" smtClean="0"/>
              <a:t>Work with Administration and teachers to have a college going culture (Financial aid advisors, Trio program, student services)</a:t>
            </a:r>
          </a:p>
          <a:p>
            <a:r>
              <a:rPr lang="en-US" baseline="0" dirty="0" smtClean="0"/>
              <a:t>Announcements, Newsletter, or social media to distribute information</a:t>
            </a:r>
          </a:p>
          <a:p>
            <a:r>
              <a:rPr lang="en-US" baseline="0" dirty="0" smtClean="0"/>
              <a:t>Counseling Department work together on events (day sessions, evenings, community rec center, churches)</a:t>
            </a:r>
          </a:p>
          <a:p>
            <a:endParaRPr lang="en-US" baseline="0" dirty="0" smtClean="0"/>
          </a:p>
          <a:p>
            <a:r>
              <a:rPr lang="en-US" baseline="0" dirty="0" smtClean="0"/>
              <a:t>(Utilize smart lunch, clubs, English classes) Target all students </a:t>
            </a:r>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A2700D93-AD39-4139-A4D2-0E118DA8C36F}" type="slidenum">
              <a:rPr lang="en-US" smtClean="0"/>
              <a:t>11</a:t>
            </a:fld>
            <a:endParaRPr lang="en-US" dirty="0"/>
          </a:p>
        </p:txBody>
      </p:sp>
    </p:spTree>
    <p:extLst>
      <p:ext uri="{BB962C8B-B14F-4D97-AF65-F5344CB8AC3E}">
        <p14:creationId xmlns:p14="http://schemas.microsoft.com/office/powerpoint/2010/main" val="20658916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2700D93-AD39-4139-A4D2-0E118DA8C36F}" type="slidenum">
              <a:rPr lang="en-US" smtClean="0"/>
              <a:t>12</a:t>
            </a:fld>
            <a:endParaRPr lang="en-US" dirty="0"/>
          </a:p>
        </p:txBody>
      </p:sp>
    </p:spTree>
    <p:extLst>
      <p:ext uri="{BB962C8B-B14F-4D97-AF65-F5344CB8AC3E}">
        <p14:creationId xmlns:p14="http://schemas.microsoft.com/office/powerpoint/2010/main" val="5720361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A2700D93-AD39-4139-A4D2-0E118DA8C36F}" type="slidenum">
              <a:rPr lang="en-US" smtClean="0"/>
              <a:t>14</a:t>
            </a:fld>
            <a:endParaRPr lang="en-US" dirty="0"/>
          </a:p>
        </p:txBody>
      </p:sp>
    </p:spTree>
    <p:extLst>
      <p:ext uri="{BB962C8B-B14F-4D97-AF65-F5344CB8AC3E}">
        <p14:creationId xmlns:p14="http://schemas.microsoft.com/office/powerpoint/2010/main" val="20658916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A2700D93-AD39-4139-A4D2-0E118DA8C36F}" type="slidenum">
              <a:rPr lang="en-US" smtClean="0"/>
              <a:t>15</a:t>
            </a:fld>
            <a:endParaRPr lang="en-US" dirty="0"/>
          </a:p>
        </p:txBody>
      </p:sp>
    </p:spTree>
    <p:extLst>
      <p:ext uri="{BB962C8B-B14F-4D97-AF65-F5344CB8AC3E}">
        <p14:creationId xmlns:p14="http://schemas.microsoft.com/office/powerpoint/2010/main" val="20658916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700D93-AD39-4139-A4D2-0E118DA8C36F}" type="slidenum">
              <a:rPr lang="en-US" smtClean="0"/>
              <a:t>19</a:t>
            </a:fld>
            <a:endParaRPr lang="en-US" dirty="0"/>
          </a:p>
        </p:txBody>
      </p:sp>
    </p:spTree>
    <p:extLst>
      <p:ext uri="{BB962C8B-B14F-4D97-AF65-F5344CB8AC3E}">
        <p14:creationId xmlns:p14="http://schemas.microsoft.com/office/powerpoint/2010/main" val="2204730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Typical</a:t>
            </a:r>
            <a:r>
              <a:rPr lang="en-US" baseline="0" dirty="0" smtClean="0"/>
              <a:t> parts of financial aid </a:t>
            </a:r>
          </a:p>
          <a:p>
            <a:endParaRPr lang="en-US" baseline="0" dirty="0" smtClean="0"/>
          </a:p>
          <a:p>
            <a:r>
              <a:rPr lang="en-US" baseline="0" dirty="0" smtClean="0"/>
              <a:t>Student must qualify </a:t>
            </a:r>
          </a:p>
          <a:p>
            <a:r>
              <a:rPr lang="en-US" baseline="0" dirty="0" smtClean="0"/>
              <a:t>Need (finances ****BASED ON ABILITY NOT WILLINGNESS/ A SNAPSHOT****)</a:t>
            </a:r>
          </a:p>
          <a:p>
            <a:r>
              <a:rPr lang="en-US" baseline="0" dirty="0" smtClean="0"/>
              <a:t>Merit (academics, talent, athletic, others)</a:t>
            </a:r>
          </a:p>
          <a:p>
            <a:endParaRPr lang="en-US" baseline="0" dirty="0" smtClean="0"/>
          </a:p>
          <a:p>
            <a:r>
              <a:rPr lang="en-US" baseline="0" dirty="0" smtClean="0"/>
              <a:t>Merit aid process can be very different and vary across schools (looped in with admissions and financial aid or could be separate process completely)</a:t>
            </a:r>
          </a:p>
          <a:p>
            <a:endParaRPr lang="en-US" baseline="0" dirty="0" smtClean="0"/>
          </a:p>
        </p:txBody>
      </p:sp>
      <p:sp>
        <p:nvSpPr>
          <p:cNvPr id="4" name="Slide Number Placeholder 3"/>
          <p:cNvSpPr>
            <a:spLocks noGrp="1"/>
          </p:cNvSpPr>
          <p:nvPr>
            <p:ph type="sldNum" sz="quarter" idx="10"/>
          </p:nvPr>
        </p:nvSpPr>
        <p:spPr/>
        <p:txBody>
          <a:bodyPr/>
          <a:lstStyle/>
          <a:p>
            <a:fld id="{A2700D93-AD39-4139-A4D2-0E118DA8C36F}" type="slidenum">
              <a:rPr lang="en-US" smtClean="0"/>
              <a:t>2</a:t>
            </a:fld>
            <a:endParaRPr lang="en-US" dirty="0"/>
          </a:p>
        </p:txBody>
      </p:sp>
    </p:spTree>
    <p:extLst>
      <p:ext uri="{BB962C8B-B14F-4D97-AF65-F5344CB8AC3E}">
        <p14:creationId xmlns:p14="http://schemas.microsoft.com/office/powerpoint/2010/main" val="1618680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Grant and scholarships reduce cost of college for families. Loans and work study (self help) and assist families to manage cost</a:t>
            </a:r>
          </a:p>
          <a:p>
            <a:endParaRPr lang="en-US" baseline="0" dirty="0" smtClean="0"/>
          </a:p>
          <a:p>
            <a:r>
              <a:rPr lang="en-US" baseline="0" dirty="0" smtClean="0"/>
              <a:t>Motivate students and inform students </a:t>
            </a:r>
          </a:p>
        </p:txBody>
      </p:sp>
      <p:sp>
        <p:nvSpPr>
          <p:cNvPr id="4" name="Slide Number Placeholder 3"/>
          <p:cNvSpPr>
            <a:spLocks noGrp="1"/>
          </p:cNvSpPr>
          <p:nvPr>
            <p:ph type="sldNum" sz="quarter" idx="10"/>
          </p:nvPr>
        </p:nvSpPr>
        <p:spPr/>
        <p:txBody>
          <a:bodyPr/>
          <a:lstStyle/>
          <a:p>
            <a:fld id="{A2700D93-AD39-4139-A4D2-0E118DA8C36F}" type="slidenum">
              <a:rPr lang="en-US" smtClean="0"/>
              <a:t>3</a:t>
            </a:fld>
            <a:endParaRPr lang="en-US" dirty="0"/>
          </a:p>
        </p:txBody>
      </p:sp>
    </p:spTree>
    <p:extLst>
      <p:ext uri="{BB962C8B-B14F-4D97-AF65-F5344CB8AC3E}">
        <p14:creationId xmlns:p14="http://schemas.microsoft.com/office/powerpoint/2010/main" val="16186808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Merit</a:t>
            </a:r>
            <a:r>
              <a:rPr lang="en-US" baseline="0" dirty="0" smtClean="0"/>
              <a:t> it depends (school, athlete, outside sources)</a:t>
            </a:r>
          </a:p>
          <a:p>
            <a:endParaRPr lang="en-US" baseline="0" dirty="0" smtClean="0"/>
          </a:p>
          <a:p>
            <a:r>
              <a:rPr lang="en-US" baseline="0" dirty="0" smtClean="0"/>
              <a:t>FAFSA- AVAILABLE  JANUARY 1</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smtClean="0"/>
              <a:t>Determines </a:t>
            </a:r>
            <a:r>
              <a:rPr lang="en-US" baseline="0" dirty="0" smtClean="0"/>
              <a:t>eligibility for federal and state funds, loans, and work study</a:t>
            </a:r>
          </a:p>
          <a:p>
            <a:r>
              <a:rPr lang="en-US" baseline="0" dirty="0" smtClean="0"/>
              <a:t>FREE</a:t>
            </a:r>
          </a:p>
          <a:p>
            <a:r>
              <a:rPr lang="en-US" baseline="0" dirty="0" smtClean="0"/>
              <a:t>(PIN/FSA ID signature for parent and student)</a:t>
            </a:r>
          </a:p>
          <a:p>
            <a:endParaRPr lang="en-US" baseline="0" dirty="0" smtClean="0"/>
          </a:p>
          <a:p>
            <a:r>
              <a:rPr lang="en-US" baseline="0" dirty="0" smtClean="0"/>
              <a:t>CSS Profile-AVAILABLE  OCTOBER 1 </a:t>
            </a:r>
          </a:p>
          <a:p>
            <a:r>
              <a:rPr lang="en-US" baseline="0" dirty="0" smtClean="0"/>
              <a:t>required by many private and some public institutions</a:t>
            </a:r>
          </a:p>
          <a:p>
            <a:r>
              <a:rPr lang="en-US" baseline="0" dirty="0" smtClean="0"/>
              <a:t>Determines eligibility for institutional funds</a:t>
            </a:r>
          </a:p>
          <a:p>
            <a:r>
              <a:rPr lang="en-US" baseline="0" dirty="0" smtClean="0"/>
              <a:t>More detailed</a:t>
            </a:r>
          </a:p>
          <a:p>
            <a:r>
              <a:rPr lang="en-US" baseline="0" dirty="0" smtClean="0"/>
              <a:t>Non-custodial Profile and information may be required</a:t>
            </a:r>
          </a:p>
          <a:p>
            <a:r>
              <a:rPr lang="en-US" baseline="0" dirty="0" smtClean="0"/>
              <a:t>Fee-based (there are waivers)</a:t>
            </a:r>
          </a:p>
        </p:txBody>
      </p:sp>
      <p:sp>
        <p:nvSpPr>
          <p:cNvPr id="4" name="Slide Number Placeholder 3"/>
          <p:cNvSpPr>
            <a:spLocks noGrp="1"/>
          </p:cNvSpPr>
          <p:nvPr>
            <p:ph type="sldNum" sz="quarter" idx="10"/>
          </p:nvPr>
        </p:nvSpPr>
        <p:spPr/>
        <p:txBody>
          <a:bodyPr/>
          <a:lstStyle/>
          <a:p>
            <a:fld id="{A2700D93-AD39-4139-A4D2-0E118DA8C36F}" type="slidenum">
              <a:rPr lang="en-US" smtClean="0"/>
              <a:t>4</a:t>
            </a:fld>
            <a:endParaRPr lang="en-US" dirty="0"/>
          </a:p>
        </p:txBody>
      </p:sp>
    </p:spTree>
    <p:extLst>
      <p:ext uri="{BB962C8B-B14F-4D97-AF65-F5344CB8AC3E}">
        <p14:creationId xmlns:p14="http://schemas.microsoft.com/office/powerpoint/2010/main" val="15551788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How is FINANCIAL NEED determined? </a:t>
            </a:r>
          </a:p>
          <a:p>
            <a:endParaRPr lang="en-US" baseline="0" dirty="0" smtClean="0"/>
          </a:p>
          <a:p>
            <a:r>
              <a:rPr lang="en-US" baseline="0" dirty="0" smtClean="0"/>
              <a:t>EFC is determined by a formula- end result after submitting applications</a:t>
            </a:r>
          </a:p>
          <a:p>
            <a:r>
              <a:rPr lang="en-US" baseline="0" dirty="0" smtClean="0"/>
              <a:t>Based on family’s income and assets</a:t>
            </a:r>
          </a:p>
          <a:p>
            <a:endParaRPr lang="en-US" baseline="0" dirty="0" smtClean="0"/>
          </a:p>
          <a:p>
            <a:r>
              <a:rPr lang="en-US" baseline="0" dirty="0" smtClean="0"/>
              <a:t>EFC from each school could be different </a:t>
            </a:r>
          </a:p>
          <a:p>
            <a:r>
              <a:rPr lang="en-US" baseline="0" dirty="0" smtClean="0"/>
              <a:t>EFC from FAFSA and CSS Profile could be different </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A2700D93-AD39-4139-A4D2-0E118DA8C36F}" type="slidenum">
              <a:rPr lang="en-US" smtClean="0"/>
              <a:t>5</a:t>
            </a:fld>
            <a:endParaRPr lang="en-US" dirty="0"/>
          </a:p>
        </p:txBody>
      </p:sp>
    </p:spTree>
    <p:extLst>
      <p:ext uri="{BB962C8B-B14F-4D97-AF65-F5344CB8AC3E}">
        <p14:creationId xmlns:p14="http://schemas.microsoft.com/office/powerpoint/2010/main" val="15551788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Duke vs Privates vs State School vs Community Colleges and the % of need that is met</a:t>
            </a:r>
          </a:p>
          <a:p>
            <a:endParaRPr lang="en-US" baseline="0" dirty="0" smtClean="0"/>
          </a:p>
          <a:p>
            <a:r>
              <a:rPr lang="en-US" baseline="0" dirty="0" smtClean="0"/>
              <a:t>How is the need met? Can’t always do loans  </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A2700D93-AD39-4139-A4D2-0E118DA8C36F}" type="slidenum">
              <a:rPr lang="en-US" smtClean="0"/>
              <a:t>6</a:t>
            </a:fld>
            <a:endParaRPr lang="en-US" dirty="0"/>
          </a:p>
        </p:txBody>
      </p:sp>
    </p:spTree>
    <p:extLst>
      <p:ext uri="{BB962C8B-B14F-4D97-AF65-F5344CB8AC3E}">
        <p14:creationId xmlns:p14="http://schemas.microsoft.com/office/powerpoint/2010/main" val="1555178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Are there loans, how much, type?</a:t>
            </a:r>
          </a:p>
          <a:p>
            <a:endParaRPr lang="en-US" dirty="0" smtClean="0"/>
          </a:p>
          <a:p>
            <a:r>
              <a:rPr lang="en-US" dirty="0" smtClean="0"/>
              <a:t>COA</a:t>
            </a:r>
            <a:r>
              <a:rPr lang="en-US" baseline="0" dirty="0" smtClean="0"/>
              <a:t> varies from school to school. What all does it include more than just tuition and fees. Are there any hidden costs</a:t>
            </a:r>
          </a:p>
          <a:p>
            <a:endParaRPr lang="en-US" baseline="0" dirty="0" smtClean="0"/>
          </a:p>
          <a:p>
            <a:r>
              <a:rPr lang="en-US" baseline="0" dirty="0" smtClean="0"/>
              <a:t>Difference or gap between the contribution determined and the aid </a:t>
            </a:r>
          </a:p>
          <a:p>
            <a:endParaRPr lang="en-US" baseline="0" dirty="0" smtClean="0"/>
          </a:p>
          <a:p>
            <a:r>
              <a:rPr lang="en-US" baseline="0" dirty="0" smtClean="0"/>
              <a:t>One time award that is renewable or will you need to apply each year?</a:t>
            </a:r>
          </a:p>
          <a:p>
            <a:endParaRPr lang="en-US" baseline="0" dirty="0" smtClean="0"/>
          </a:p>
          <a:p>
            <a:r>
              <a:rPr lang="en-US" baseline="0" dirty="0" smtClean="0"/>
              <a:t>Do outside awards reduce the self help or </a:t>
            </a:r>
            <a:r>
              <a:rPr lang="en-US" baseline="0" smtClean="0"/>
              <a:t>parent contribution</a:t>
            </a:r>
            <a:endParaRPr lang="en-US" baseline="0" dirty="0" smtClean="0"/>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fld id="{A2700D93-AD39-4139-A4D2-0E118DA8C36F}" type="slidenum">
              <a:rPr lang="en-US" smtClean="0"/>
              <a:t>7</a:t>
            </a:fld>
            <a:endParaRPr lang="en-US" dirty="0"/>
          </a:p>
        </p:txBody>
      </p:sp>
    </p:spTree>
    <p:extLst>
      <p:ext uri="{BB962C8B-B14F-4D97-AF65-F5344CB8AC3E}">
        <p14:creationId xmlns:p14="http://schemas.microsoft.com/office/powerpoint/2010/main" val="34186295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Can the family swing</a:t>
            </a:r>
            <a:r>
              <a:rPr lang="en-US" baseline="0" dirty="0" smtClean="0"/>
              <a:t> it? Is it a major family decision or student’s decision?</a:t>
            </a:r>
          </a:p>
          <a:p>
            <a:endParaRPr lang="en-US" baseline="0" dirty="0" smtClean="0"/>
          </a:p>
          <a:p>
            <a:r>
              <a:rPr lang="en-US" dirty="0" smtClean="0"/>
              <a:t>Special circumstances- job loss, divorce,</a:t>
            </a:r>
            <a:r>
              <a:rPr lang="en-US" baseline="0" dirty="0" smtClean="0"/>
              <a:t> death in family, one-time income, multiple households, etc.</a:t>
            </a:r>
          </a:p>
          <a:p>
            <a:r>
              <a:rPr lang="en-US" baseline="0" dirty="0" smtClean="0"/>
              <a:t>Is student homeless, ward of court, foster care, unique circumstance? Contact the school directly!</a:t>
            </a:r>
          </a:p>
          <a:p>
            <a:endParaRPr lang="en-US" baseline="0" dirty="0" smtClean="0"/>
          </a:p>
          <a:p>
            <a:r>
              <a:rPr lang="en-US" baseline="0" dirty="0" smtClean="0"/>
              <a:t>How does financial aid work for study away or summer? Often times don’t think about this when considering college.</a:t>
            </a:r>
          </a:p>
          <a:p>
            <a:endParaRPr lang="en-US" baseline="0" dirty="0" smtClean="0"/>
          </a:p>
          <a:p>
            <a:r>
              <a:rPr lang="en-US" dirty="0" smtClean="0"/>
              <a:t>Does family</a:t>
            </a:r>
            <a:r>
              <a:rPr lang="en-US" baseline="0" dirty="0" smtClean="0"/>
              <a:t> have multiple students in college? How does this effect financial aid?</a:t>
            </a:r>
            <a:endParaRPr lang="en-US" dirty="0" smtClean="0"/>
          </a:p>
          <a:p>
            <a:endParaRPr lang="en-US" dirty="0"/>
          </a:p>
        </p:txBody>
      </p:sp>
      <p:sp>
        <p:nvSpPr>
          <p:cNvPr id="4" name="Slide Number Placeholder 3"/>
          <p:cNvSpPr>
            <a:spLocks noGrp="1"/>
          </p:cNvSpPr>
          <p:nvPr>
            <p:ph type="sldNum" sz="quarter" idx="10"/>
          </p:nvPr>
        </p:nvSpPr>
        <p:spPr/>
        <p:txBody>
          <a:bodyPr/>
          <a:lstStyle/>
          <a:p>
            <a:fld id="{A2700D93-AD39-4139-A4D2-0E118DA8C36F}" type="slidenum">
              <a:rPr lang="en-US" smtClean="0"/>
              <a:t>9</a:t>
            </a:fld>
            <a:endParaRPr lang="en-US" dirty="0"/>
          </a:p>
        </p:txBody>
      </p:sp>
    </p:spTree>
    <p:extLst>
      <p:ext uri="{BB962C8B-B14F-4D97-AF65-F5344CB8AC3E}">
        <p14:creationId xmlns:p14="http://schemas.microsoft.com/office/powerpoint/2010/main" val="1150062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Meet the deadline:</a:t>
            </a:r>
          </a:p>
          <a:p>
            <a:pPr eaLnBrk="1" hangingPunct="1"/>
            <a:r>
              <a:rPr lang="en-US" dirty="0" smtClean="0"/>
              <a:t>ensures that aid award is included in admissions packet</a:t>
            </a:r>
          </a:p>
          <a:p>
            <a:pPr eaLnBrk="1" hangingPunct="1"/>
            <a:r>
              <a:rPr lang="en-US" dirty="0" smtClean="0"/>
              <a:t>helps make the most informed decision possible</a:t>
            </a:r>
          </a:p>
          <a:p>
            <a:endParaRPr lang="en-US" dirty="0"/>
          </a:p>
        </p:txBody>
      </p:sp>
      <p:sp>
        <p:nvSpPr>
          <p:cNvPr id="4" name="Slide Number Placeholder 3"/>
          <p:cNvSpPr>
            <a:spLocks noGrp="1"/>
          </p:cNvSpPr>
          <p:nvPr>
            <p:ph type="sldNum" sz="quarter" idx="10"/>
          </p:nvPr>
        </p:nvSpPr>
        <p:spPr/>
        <p:txBody>
          <a:bodyPr/>
          <a:lstStyle/>
          <a:p>
            <a:fld id="{A2700D93-AD39-4139-A4D2-0E118DA8C36F}" type="slidenum">
              <a:rPr lang="en-US" smtClean="0"/>
              <a:t>10</a:t>
            </a:fld>
            <a:endParaRPr lang="en-US" dirty="0"/>
          </a:p>
        </p:txBody>
      </p:sp>
    </p:spTree>
    <p:extLst>
      <p:ext uri="{BB962C8B-B14F-4D97-AF65-F5344CB8AC3E}">
        <p14:creationId xmlns:p14="http://schemas.microsoft.com/office/powerpoint/2010/main" val="3793711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C9F791-163C-4384-BFF0-2DFC194AA277}" type="datetimeFigureOut">
              <a:rPr lang="en-US" smtClean="0"/>
              <a:t>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F8D62B-F057-4AFA-9066-D2BE7726B422}" type="slidenum">
              <a:rPr lang="en-US" smtClean="0"/>
              <a:t>‹#›</a:t>
            </a:fld>
            <a:endParaRPr lang="en-US" dirty="0"/>
          </a:p>
        </p:txBody>
      </p:sp>
    </p:spTree>
    <p:extLst>
      <p:ext uri="{BB962C8B-B14F-4D97-AF65-F5344CB8AC3E}">
        <p14:creationId xmlns:p14="http://schemas.microsoft.com/office/powerpoint/2010/main" val="2756850513"/>
      </p:ext>
    </p:extLst>
  </p:cSld>
  <p:clrMapOvr>
    <a:masterClrMapping/>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C9F791-163C-4384-BFF0-2DFC194AA277}" type="datetimeFigureOut">
              <a:rPr lang="en-US" smtClean="0"/>
              <a:t>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F8D62B-F057-4AFA-9066-D2BE7726B422}" type="slidenum">
              <a:rPr lang="en-US" smtClean="0"/>
              <a:t>‹#›</a:t>
            </a:fld>
            <a:endParaRPr lang="en-US" dirty="0"/>
          </a:p>
        </p:txBody>
      </p:sp>
    </p:spTree>
    <p:extLst>
      <p:ext uri="{BB962C8B-B14F-4D97-AF65-F5344CB8AC3E}">
        <p14:creationId xmlns:p14="http://schemas.microsoft.com/office/powerpoint/2010/main" val="2047527553"/>
      </p:ext>
    </p:extLst>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C9F791-163C-4384-BFF0-2DFC194AA277}" type="datetimeFigureOut">
              <a:rPr lang="en-US" smtClean="0"/>
              <a:t>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F8D62B-F057-4AFA-9066-D2BE7726B422}" type="slidenum">
              <a:rPr lang="en-US" smtClean="0"/>
              <a:t>‹#›</a:t>
            </a:fld>
            <a:endParaRPr lang="en-US" dirty="0"/>
          </a:p>
        </p:txBody>
      </p:sp>
    </p:spTree>
    <p:extLst>
      <p:ext uri="{BB962C8B-B14F-4D97-AF65-F5344CB8AC3E}">
        <p14:creationId xmlns:p14="http://schemas.microsoft.com/office/powerpoint/2010/main" val="107451975"/>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C9F791-163C-4384-BFF0-2DFC194AA277}" type="datetimeFigureOut">
              <a:rPr lang="en-US" smtClean="0"/>
              <a:t>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F8D62B-F057-4AFA-9066-D2BE7726B422}" type="slidenum">
              <a:rPr lang="en-US" smtClean="0"/>
              <a:t>‹#›</a:t>
            </a:fld>
            <a:endParaRPr lang="en-US" dirty="0"/>
          </a:p>
        </p:txBody>
      </p:sp>
    </p:spTree>
    <p:extLst>
      <p:ext uri="{BB962C8B-B14F-4D97-AF65-F5344CB8AC3E}">
        <p14:creationId xmlns:p14="http://schemas.microsoft.com/office/powerpoint/2010/main" val="1375138915"/>
      </p:ext>
    </p:extLst>
  </p:cSld>
  <p:clrMapOvr>
    <a:masterClrMapping/>
  </p:clrMapOvr>
  <p:transition spd="slow">
    <p:cove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C9F791-163C-4384-BFF0-2DFC194AA277}" type="datetimeFigureOut">
              <a:rPr lang="en-US" smtClean="0"/>
              <a:t>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F8D62B-F057-4AFA-9066-D2BE7726B422}" type="slidenum">
              <a:rPr lang="en-US" smtClean="0"/>
              <a:t>‹#›</a:t>
            </a:fld>
            <a:endParaRPr lang="en-US" dirty="0"/>
          </a:p>
        </p:txBody>
      </p:sp>
    </p:spTree>
    <p:extLst>
      <p:ext uri="{BB962C8B-B14F-4D97-AF65-F5344CB8AC3E}">
        <p14:creationId xmlns:p14="http://schemas.microsoft.com/office/powerpoint/2010/main" val="2576519201"/>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C9F791-163C-4384-BFF0-2DFC194AA277}" type="datetimeFigureOut">
              <a:rPr lang="en-US" smtClean="0"/>
              <a:t>12/1/2015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F8D62B-F057-4AFA-9066-D2BE7726B422}" type="slidenum">
              <a:rPr lang="en-US" smtClean="0"/>
              <a:t>‹#›</a:t>
            </a:fld>
            <a:endParaRPr lang="en-US" dirty="0"/>
          </a:p>
        </p:txBody>
      </p:sp>
    </p:spTree>
    <p:extLst>
      <p:ext uri="{BB962C8B-B14F-4D97-AF65-F5344CB8AC3E}">
        <p14:creationId xmlns:p14="http://schemas.microsoft.com/office/powerpoint/2010/main" val="1600406967"/>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C9F791-163C-4384-BFF0-2DFC194AA277}" type="datetimeFigureOut">
              <a:rPr lang="en-US" smtClean="0"/>
              <a:t>12/1/2015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2F8D62B-F057-4AFA-9066-D2BE7726B422}" type="slidenum">
              <a:rPr lang="en-US" smtClean="0"/>
              <a:t>‹#›</a:t>
            </a:fld>
            <a:endParaRPr lang="en-US" dirty="0"/>
          </a:p>
        </p:txBody>
      </p:sp>
    </p:spTree>
    <p:extLst>
      <p:ext uri="{BB962C8B-B14F-4D97-AF65-F5344CB8AC3E}">
        <p14:creationId xmlns:p14="http://schemas.microsoft.com/office/powerpoint/2010/main" val="511023112"/>
      </p:ext>
    </p:extLst>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C9F791-163C-4384-BFF0-2DFC194AA277}" type="datetimeFigureOut">
              <a:rPr lang="en-US" smtClean="0"/>
              <a:t>12/1/2015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2F8D62B-F057-4AFA-9066-D2BE7726B422}" type="slidenum">
              <a:rPr lang="en-US" smtClean="0"/>
              <a:t>‹#›</a:t>
            </a:fld>
            <a:endParaRPr lang="en-US" dirty="0"/>
          </a:p>
        </p:txBody>
      </p:sp>
    </p:spTree>
    <p:extLst>
      <p:ext uri="{BB962C8B-B14F-4D97-AF65-F5344CB8AC3E}">
        <p14:creationId xmlns:p14="http://schemas.microsoft.com/office/powerpoint/2010/main" val="3233898467"/>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C9F791-163C-4384-BFF0-2DFC194AA277}" type="datetimeFigureOut">
              <a:rPr lang="en-US" smtClean="0"/>
              <a:t>12/1/2015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2F8D62B-F057-4AFA-9066-D2BE7726B422}" type="slidenum">
              <a:rPr lang="en-US" smtClean="0"/>
              <a:t>‹#›</a:t>
            </a:fld>
            <a:endParaRPr lang="en-US" dirty="0"/>
          </a:p>
        </p:txBody>
      </p:sp>
    </p:spTree>
    <p:extLst>
      <p:ext uri="{BB962C8B-B14F-4D97-AF65-F5344CB8AC3E}">
        <p14:creationId xmlns:p14="http://schemas.microsoft.com/office/powerpoint/2010/main" val="1045266009"/>
      </p:ext>
    </p:extLst>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C9F791-163C-4384-BFF0-2DFC194AA277}" type="datetimeFigureOut">
              <a:rPr lang="en-US" smtClean="0"/>
              <a:t>12/1/2015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F8D62B-F057-4AFA-9066-D2BE7726B422}" type="slidenum">
              <a:rPr lang="en-US" smtClean="0"/>
              <a:t>‹#›</a:t>
            </a:fld>
            <a:endParaRPr lang="en-US" dirty="0"/>
          </a:p>
        </p:txBody>
      </p:sp>
    </p:spTree>
    <p:extLst>
      <p:ext uri="{BB962C8B-B14F-4D97-AF65-F5344CB8AC3E}">
        <p14:creationId xmlns:p14="http://schemas.microsoft.com/office/powerpoint/2010/main" val="3669468525"/>
      </p:ext>
    </p:extLst>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C9F791-163C-4384-BFF0-2DFC194AA277}" type="datetimeFigureOut">
              <a:rPr lang="en-US" smtClean="0"/>
              <a:t>12/1/2015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F8D62B-F057-4AFA-9066-D2BE7726B422}" type="slidenum">
              <a:rPr lang="en-US" smtClean="0"/>
              <a:t>‹#›</a:t>
            </a:fld>
            <a:endParaRPr lang="en-US" dirty="0"/>
          </a:p>
        </p:txBody>
      </p:sp>
    </p:spTree>
    <p:extLst>
      <p:ext uri="{BB962C8B-B14F-4D97-AF65-F5344CB8AC3E}">
        <p14:creationId xmlns:p14="http://schemas.microsoft.com/office/powerpoint/2010/main" val="3827914163"/>
      </p:ext>
    </p:extLst>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C9F791-163C-4384-BFF0-2DFC194AA277}" type="datetimeFigureOut">
              <a:rPr lang="en-US" smtClean="0"/>
              <a:t>12/1/2015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F8D62B-F057-4AFA-9066-D2BE7726B422}" type="slidenum">
              <a:rPr lang="en-US" smtClean="0"/>
              <a:t>‹#›</a:t>
            </a:fld>
            <a:endParaRPr lang="en-US" dirty="0"/>
          </a:p>
        </p:txBody>
      </p:sp>
    </p:spTree>
    <p:extLst>
      <p:ext uri="{BB962C8B-B14F-4D97-AF65-F5344CB8AC3E}">
        <p14:creationId xmlns:p14="http://schemas.microsoft.com/office/powerpoint/2010/main" val="1611201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cover/>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mailto:Finaid@duke.edu-" TargetMode="External"/><Relationship Id="rId3" Type="http://schemas.openxmlformats.org/officeDocument/2006/relationships/hyperlink" Target="http://www.cfnc.org/" TargetMode="External"/><Relationship Id="rId7" Type="http://schemas.openxmlformats.org/officeDocument/2006/relationships/hyperlink" Target="http://www.studentaid.ed.gov/"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www.fastweb.com/" TargetMode="External"/><Relationship Id="rId5" Type="http://schemas.openxmlformats.org/officeDocument/2006/relationships/hyperlink" Target="http://www.ncasfaa.com/" TargetMode="External"/><Relationship Id="rId10" Type="http://schemas.openxmlformats.org/officeDocument/2006/relationships/image" Target="../media/image11.jpg"/><Relationship Id="rId4" Type="http://schemas.openxmlformats.org/officeDocument/2006/relationships/hyperlink" Target="http://www.collegeboard.org/" TargetMode="External"/><Relationship Id="rId9" Type="http://schemas.openxmlformats.org/officeDocument/2006/relationships/hyperlink" Target="https://financialaid.duke.edu/-"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fafsa.gov/"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www.collegeboard.org/"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828800"/>
          </a:xfrm>
        </p:spPr>
        <p:txBody>
          <a:bodyPr>
            <a:normAutofit/>
          </a:bodyPr>
          <a:lstStyle/>
          <a:p>
            <a:r>
              <a:rPr lang="en-US" b="1" dirty="0" smtClean="0"/>
              <a:t>College Access:</a:t>
            </a:r>
            <a:br>
              <a:rPr lang="en-US" b="1" dirty="0" smtClean="0"/>
            </a:br>
            <a:r>
              <a:rPr lang="en-US" b="1" dirty="0" smtClean="0"/>
              <a:t>Emphasis on Financial Aid</a:t>
            </a:r>
            <a:endParaRPr lang="en-US" b="1" dirty="0"/>
          </a:p>
        </p:txBody>
      </p:sp>
      <p:sp>
        <p:nvSpPr>
          <p:cNvPr id="5" name="TextBox 4"/>
          <p:cNvSpPr txBox="1"/>
          <p:nvPr/>
        </p:nvSpPr>
        <p:spPr>
          <a:xfrm>
            <a:off x="1730992" y="6212005"/>
            <a:ext cx="5943600" cy="584775"/>
          </a:xfrm>
          <a:prstGeom prst="rect">
            <a:avLst/>
          </a:prstGeom>
          <a:noFill/>
        </p:spPr>
        <p:txBody>
          <a:bodyPr wrap="square" rtlCol="0">
            <a:spAutoFit/>
          </a:bodyPr>
          <a:lstStyle/>
          <a:p>
            <a:r>
              <a:rPr lang="en-US" sz="3200" b="1" dirty="0" smtClean="0">
                <a:latin typeface="Papyrus" panose="03070502060502030205" pitchFamily="66" charset="0"/>
              </a:rPr>
              <a:t>What, Where, How (Oh my!)</a:t>
            </a:r>
            <a:endParaRPr lang="en-US" sz="3200" b="1" dirty="0">
              <a:latin typeface="Papyrus" panose="03070502060502030205" pitchFamily="66" charset="0"/>
            </a:endParaRPr>
          </a:p>
        </p:txBody>
      </p:sp>
      <p:pic>
        <p:nvPicPr>
          <p:cNvPr id="10" name="Content Placeholder 9"/>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55750" y="1659731"/>
            <a:ext cx="6032500" cy="4406900"/>
          </a:xfrm>
        </p:spPr>
      </p:pic>
    </p:spTree>
    <p:extLst>
      <p:ext uri="{BB962C8B-B14F-4D97-AF65-F5344CB8AC3E}">
        <p14:creationId xmlns:p14="http://schemas.microsoft.com/office/powerpoint/2010/main" val="2617150908"/>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433"/>
            <a:ext cx="8229600" cy="1143000"/>
          </a:xfrm>
        </p:spPr>
        <p:txBody>
          <a:bodyPr/>
          <a:lstStyle/>
          <a:p>
            <a:r>
              <a:rPr lang="en-US" b="1" dirty="0" smtClean="0"/>
              <a:t>Tips of the Trade</a:t>
            </a:r>
            <a:endParaRPr lang="en-US" b="1" dirty="0"/>
          </a:p>
        </p:txBody>
      </p:sp>
      <p:sp>
        <p:nvSpPr>
          <p:cNvPr id="3" name="Content Placeholder 2"/>
          <p:cNvSpPr>
            <a:spLocks noGrp="1"/>
          </p:cNvSpPr>
          <p:nvPr>
            <p:ph idx="1"/>
          </p:nvPr>
        </p:nvSpPr>
        <p:spPr>
          <a:xfrm>
            <a:off x="533400" y="1143000"/>
            <a:ext cx="8458200" cy="5867400"/>
          </a:xfrm>
        </p:spPr>
        <p:txBody>
          <a:bodyPr>
            <a:noAutofit/>
          </a:bodyPr>
          <a:lstStyle/>
          <a:p>
            <a:pPr defTabSz="1039813">
              <a:spcBef>
                <a:spcPct val="50000"/>
              </a:spcBef>
              <a:buFont typeface="Wingdings" panose="05000000000000000000" pitchFamily="2" charset="2"/>
              <a:buChar char="§"/>
            </a:pPr>
            <a:r>
              <a:rPr lang="en-US" altLang="en-US" sz="1800" b="1" dirty="0" smtClean="0"/>
              <a:t>Meet the </a:t>
            </a:r>
            <a:r>
              <a:rPr lang="en-US" altLang="en-US" sz="1800" b="1" i="1" dirty="0" smtClean="0">
                <a:solidFill>
                  <a:schemeClr val="accent2"/>
                </a:solidFill>
              </a:rPr>
              <a:t>priority deadline</a:t>
            </a:r>
            <a:r>
              <a:rPr lang="en-US" altLang="en-US" sz="1800" b="1" dirty="0" smtClean="0"/>
              <a:t>. This will ensure that your award letter is provided with notification of admission.</a:t>
            </a:r>
          </a:p>
          <a:p>
            <a:pPr defTabSz="1039813">
              <a:spcBef>
                <a:spcPct val="50000"/>
              </a:spcBef>
              <a:buFont typeface="Wingdings" panose="05000000000000000000" pitchFamily="2" charset="2"/>
              <a:buChar char="§"/>
            </a:pPr>
            <a:r>
              <a:rPr lang="en-US" altLang="en-US" sz="1800" b="1" dirty="0" smtClean="0"/>
              <a:t>Ask </a:t>
            </a:r>
            <a:r>
              <a:rPr lang="en-US" altLang="en-US" sz="1800" b="1" i="1" dirty="0" smtClean="0">
                <a:solidFill>
                  <a:schemeClr val="accent2"/>
                </a:solidFill>
              </a:rPr>
              <a:t>how students are contacted for</a:t>
            </a:r>
            <a:r>
              <a:rPr lang="en-US" altLang="en-US" sz="1800" b="1" dirty="0" smtClean="0">
                <a:solidFill>
                  <a:schemeClr val="accent2"/>
                </a:solidFill>
              </a:rPr>
              <a:t> </a:t>
            </a:r>
            <a:r>
              <a:rPr lang="en-US" altLang="en-US" sz="1800" b="1" i="1" dirty="0" smtClean="0">
                <a:solidFill>
                  <a:schemeClr val="accent2"/>
                </a:solidFill>
              </a:rPr>
              <a:t>missing information</a:t>
            </a:r>
            <a:r>
              <a:rPr lang="en-US" altLang="en-US" sz="1800" b="1" dirty="0" smtClean="0">
                <a:solidFill>
                  <a:schemeClr val="accent2"/>
                </a:solidFill>
              </a:rPr>
              <a:t>.</a:t>
            </a:r>
          </a:p>
          <a:p>
            <a:pPr defTabSz="1039813">
              <a:spcBef>
                <a:spcPct val="50000"/>
              </a:spcBef>
              <a:buFont typeface="Wingdings" panose="05000000000000000000" pitchFamily="2" charset="2"/>
              <a:buChar char="§"/>
            </a:pPr>
            <a:r>
              <a:rPr lang="en-US" altLang="en-US" sz="1800" b="1" dirty="0" smtClean="0"/>
              <a:t>Complete all questions accurately and honestly.</a:t>
            </a:r>
          </a:p>
          <a:p>
            <a:pPr defTabSz="1039813">
              <a:spcBef>
                <a:spcPct val="50000"/>
              </a:spcBef>
              <a:buFont typeface="Wingdings" panose="05000000000000000000" pitchFamily="2" charset="2"/>
              <a:buChar char="§"/>
            </a:pPr>
            <a:r>
              <a:rPr lang="en-US" altLang="en-US" sz="1800" b="1" dirty="0" smtClean="0"/>
              <a:t>Gather all documents prior to applying.</a:t>
            </a:r>
          </a:p>
          <a:p>
            <a:pPr defTabSz="1039813">
              <a:spcBef>
                <a:spcPct val="50000"/>
              </a:spcBef>
              <a:buFont typeface="Wingdings" panose="05000000000000000000" pitchFamily="2" charset="2"/>
              <a:buChar char="§"/>
            </a:pPr>
            <a:r>
              <a:rPr lang="en-US" altLang="en-US" sz="1800" b="1" i="1" u="sng" dirty="0" smtClean="0">
                <a:solidFill>
                  <a:schemeClr val="accent2"/>
                </a:solidFill>
              </a:rPr>
              <a:t>Don’t </a:t>
            </a:r>
            <a:r>
              <a:rPr lang="en-US" altLang="en-US" sz="1800" b="1" i="1" dirty="0" smtClean="0">
                <a:solidFill>
                  <a:schemeClr val="accent2"/>
                </a:solidFill>
              </a:rPr>
              <a:t>wait until you are admitted </a:t>
            </a:r>
            <a:r>
              <a:rPr lang="en-US" altLang="en-US" sz="1800" b="1" dirty="0" smtClean="0"/>
              <a:t>to file an application. If you do, you may miss scholarship opportunities at some schools, or your award letter will be delayed.</a:t>
            </a:r>
          </a:p>
          <a:p>
            <a:pPr defTabSz="1039813">
              <a:spcBef>
                <a:spcPct val="50000"/>
              </a:spcBef>
              <a:buFont typeface="Wingdings" panose="05000000000000000000" pitchFamily="2" charset="2"/>
              <a:buChar char="§"/>
            </a:pPr>
            <a:r>
              <a:rPr lang="en-US" altLang="en-US" sz="1800" b="1" dirty="0" smtClean="0"/>
              <a:t>Keep a </a:t>
            </a:r>
            <a:r>
              <a:rPr lang="en-US" altLang="en-US" sz="1800" b="1" i="1" dirty="0" smtClean="0">
                <a:solidFill>
                  <a:schemeClr val="accent2"/>
                </a:solidFill>
              </a:rPr>
              <a:t>copy of all documents </a:t>
            </a:r>
            <a:r>
              <a:rPr lang="en-US" altLang="en-US" sz="1800" b="1" dirty="0" smtClean="0"/>
              <a:t>for your records.</a:t>
            </a:r>
          </a:p>
          <a:p>
            <a:pPr defTabSz="1039813">
              <a:spcBef>
                <a:spcPct val="50000"/>
              </a:spcBef>
              <a:buFont typeface="Wingdings" panose="05000000000000000000" pitchFamily="2" charset="2"/>
              <a:buChar char="§"/>
            </a:pPr>
            <a:r>
              <a:rPr lang="en-US" altLang="en-US" sz="1800" b="1" dirty="0" smtClean="0"/>
              <a:t>Check email often!</a:t>
            </a:r>
          </a:p>
          <a:p>
            <a:pPr defTabSz="1039813">
              <a:spcBef>
                <a:spcPct val="50000"/>
              </a:spcBef>
              <a:buFont typeface="Wingdings" panose="05000000000000000000" pitchFamily="2" charset="2"/>
              <a:buChar char="§"/>
            </a:pPr>
            <a:r>
              <a:rPr lang="en-US" altLang="en-US" sz="1800" b="1" dirty="0" smtClean="0"/>
              <a:t>Compare awards</a:t>
            </a:r>
          </a:p>
          <a:p>
            <a:pPr defTabSz="1039813">
              <a:spcBef>
                <a:spcPct val="50000"/>
              </a:spcBef>
              <a:buFont typeface="Wingdings" panose="05000000000000000000" pitchFamily="2" charset="2"/>
              <a:buChar char="§"/>
            </a:pPr>
            <a:r>
              <a:rPr lang="en-US" altLang="en-US" sz="1800" b="1" dirty="0" smtClean="0"/>
              <a:t>Are there siblings in college?</a:t>
            </a:r>
          </a:p>
          <a:p>
            <a:pPr defTabSz="1039813">
              <a:spcBef>
                <a:spcPct val="50000"/>
              </a:spcBef>
              <a:buFont typeface="Wingdings" panose="05000000000000000000" pitchFamily="2" charset="2"/>
              <a:buChar char="§"/>
            </a:pPr>
            <a:r>
              <a:rPr lang="en-US" altLang="en-US" sz="1800" b="1" dirty="0" smtClean="0"/>
              <a:t>Ask your financial aid officer about </a:t>
            </a:r>
            <a:r>
              <a:rPr lang="en-US" altLang="en-US" sz="1800" b="1" i="1" dirty="0" smtClean="0">
                <a:solidFill>
                  <a:schemeClr val="accent2"/>
                </a:solidFill>
              </a:rPr>
              <a:t>financing options available</a:t>
            </a:r>
            <a:r>
              <a:rPr lang="en-US" altLang="en-US" sz="1800" b="1" dirty="0" smtClean="0">
                <a:solidFill>
                  <a:schemeClr val="accent2"/>
                </a:solidFill>
              </a:rPr>
              <a:t>,</a:t>
            </a:r>
            <a:r>
              <a:rPr lang="en-US" altLang="en-US" sz="1800" b="1" dirty="0" smtClean="0"/>
              <a:t> such as payment plans and loan options.</a:t>
            </a:r>
          </a:p>
          <a:p>
            <a:pPr defTabSz="1039813">
              <a:spcBef>
                <a:spcPct val="50000"/>
              </a:spcBef>
              <a:buFont typeface="Wingdings" panose="05000000000000000000" pitchFamily="2" charset="2"/>
              <a:buChar char="§"/>
            </a:pPr>
            <a:r>
              <a:rPr lang="en-US" altLang="en-US" sz="1800" b="1" dirty="0" smtClean="0"/>
              <a:t>How does the college treat special circumstances?</a:t>
            </a:r>
          </a:p>
        </p:txBody>
      </p:sp>
    </p:spTree>
    <p:extLst>
      <p:ext uri="{BB962C8B-B14F-4D97-AF65-F5344CB8AC3E}">
        <p14:creationId xmlns:p14="http://schemas.microsoft.com/office/powerpoint/2010/main" val="3140213163"/>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b="1" dirty="0" smtClean="0"/>
              <a:t>Helpful Tips</a:t>
            </a:r>
            <a:endParaRPr lang="en-US" b="1" dirty="0"/>
          </a:p>
        </p:txBody>
      </p:sp>
      <p:sp>
        <p:nvSpPr>
          <p:cNvPr id="3" name="Content Placeholder 2"/>
          <p:cNvSpPr>
            <a:spLocks noGrp="1"/>
          </p:cNvSpPr>
          <p:nvPr>
            <p:ph idx="1"/>
          </p:nvPr>
        </p:nvSpPr>
        <p:spPr>
          <a:xfrm>
            <a:off x="457200" y="1600200"/>
            <a:ext cx="8229600" cy="5334000"/>
          </a:xfrm>
        </p:spPr>
        <p:txBody>
          <a:bodyPr>
            <a:normAutofit lnSpcReduction="10000"/>
          </a:bodyPr>
          <a:lstStyle/>
          <a:p>
            <a:pPr defTabSz="1039813">
              <a:buFont typeface="Wingdings" panose="05000000000000000000" pitchFamily="2" charset="2"/>
              <a:buChar char="§"/>
              <a:defRPr/>
            </a:pPr>
            <a:r>
              <a:rPr lang="en-US" sz="2200" b="1" dirty="0" smtClean="0"/>
              <a:t>Start Early</a:t>
            </a:r>
            <a:endParaRPr lang="en-US" sz="2200" b="1" dirty="0"/>
          </a:p>
          <a:p>
            <a:pPr defTabSz="1039813">
              <a:buFont typeface="Wingdings" panose="05000000000000000000" pitchFamily="2" charset="2"/>
              <a:buChar char="§"/>
              <a:defRPr/>
            </a:pPr>
            <a:r>
              <a:rPr lang="en-US" sz="2200" b="1" dirty="0" smtClean="0"/>
              <a:t>Use Net Price Calculator for estimate</a:t>
            </a:r>
          </a:p>
          <a:p>
            <a:pPr defTabSz="1039813">
              <a:buFont typeface="Wingdings" panose="05000000000000000000" pitchFamily="2" charset="2"/>
              <a:buChar char="§"/>
              <a:defRPr/>
            </a:pPr>
            <a:r>
              <a:rPr lang="en-US" sz="2200" b="1" dirty="0" smtClean="0"/>
              <a:t>Use websites  to get information, (College your applying, CFNC, College Board, NCASFAA, Fastweb, &amp; Federal Student Aid), use loan calculators, informational handouts, presentations, &amp; workshops</a:t>
            </a:r>
          </a:p>
          <a:p>
            <a:pPr defTabSz="1039813">
              <a:buFont typeface="Wingdings" panose="05000000000000000000" pitchFamily="2" charset="2"/>
              <a:buChar char="§"/>
              <a:defRPr/>
            </a:pPr>
            <a:r>
              <a:rPr lang="en-US" sz="2200" b="1" dirty="0" smtClean="0"/>
              <a:t>Take advantage of FAFSA Day  </a:t>
            </a:r>
          </a:p>
          <a:p>
            <a:pPr lvl="1" defTabSz="1039813">
              <a:buFont typeface="Wingdings" panose="05000000000000000000" pitchFamily="2" charset="2"/>
              <a:buChar char="§"/>
              <a:defRPr/>
            </a:pPr>
            <a:r>
              <a:rPr lang="en-US" sz="1800" b="1" dirty="0" smtClean="0"/>
              <a:t>Get free help to fill out FAFSA on February 20, 2016</a:t>
            </a:r>
          </a:p>
          <a:p>
            <a:pPr defTabSz="1039813">
              <a:buFont typeface="Wingdings" panose="05000000000000000000" pitchFamily="2" charset="2"/>
              <a:buChar char="§"/>
              <a:defRPr/>
            </a:pPr>
            <a:r>
              <a:rPr lang="en-US" sz="2200" b="1" dirty="0" smtClean="0"/>
              <a:t>Talk to </a:t>
            </a:r>
            <a:r>
              <a:rPr lang="en-US" sz="2200" b="1" dirty="0"/>
              <a:t>a</a:t>
            </a:r>
            <a:r>
              <a:rPr lang="en-US" sz="2200" b="1" dirty="0" smtClean="0"/>
              <a:t> financial aid officer/counselor at the college</a:t>
            </a:r>
          </a:p>
          <a:p>
            <a:pPr defTabSz="1039813">
              <a:buFont typeface="Wingdings" panose="05000000000000000000" pitchFamily="2" charset="2"/>
              <a:buChar char="§"/>
              <a:defRPr/>
            </a:pPr>
            <a:r>
              <a:rPr lang="en-US" sz="2200" b="1" dirty="0" smtClean="0"/>
              <a:t>Avoid Scams </a:t>
            </a:r>
          </a:p>
          <a:p>
            <a:pPr lvl="1" defTabSz="1039813">
              <a:buFont typeface="Wingdings" panose="05000000000000000000" pitchFamily="2" charset="2"/>
              <a:buChar char="§"/>
              <a:defRPr/>
            </a:pPr>
            <a:r>
              <a:rPr lang="en-US" sz="1800" b="1" dirty="0" smtClean="0"/>
              <a:t>Do not use websites that charge fees and make guarantees</a:t>
            </a:r>
            <a:endParaRPr lang="en-US" sz="1800" b="1" dirty="0"/>
          </a:p>
          <a:p>
            <a:pPr defTabSz="1039813">
              <a:buFont typeface="Wingdings" panose="05000000000000000000" pitchFamily="2" charset="2"/>
              <a:buChar char="§"/>
              <a:defRPr/>
            </a:pPr>
            <a:r>
              <a:rPr lang="en-US" sz="2200" b="1" dirty="0" smtClean="0"/>
              <a:t>Create a College </a:t>
            </a:r>
            <a:r>
              <a:rPr lang="en-US" sz="2200" b="1" dirty="0"/>
              <a:t>Culture</a:t>
            </a:r>
          </a:p>
          <a:p>
            <a:pPr defTabSz="1039813">
              <a:buFont typeface="Wingdings" panose="05000000000000000000" pitchFamily="2" charset="2"/>
              <a:buChar char="§"/>
              <a:defRPr/>
            </a:pPr>
            <a:r>
              <a:rPr lang="en-US" sz="2200" b="1" dirty="0" smtClean="0"/>
              <a:t>Find creative way to disseminate </a:t>
            </a:r>
            <a:r>
              <a:rPr lang="en-US" sz="2200" b="1" dirty="0"/>
              <a:t>i</a:t>
            </a:r>
            <a:r>
              <a:rPr lang="en-US" sz="2200" b="1" dirty="0" smtClean="0"/>
              <a:t>nformation </a:t>
            </a:r>
            <a:endParaRPr lang="en-US" sz="2200" b="1" dirty="0"/>
          </a:p>
          <a:p>
            <a:pPr defTabSz="1039813">
              <a:buFont typeface="Wingdings" panose="05000000000000000000" pitchFamily="2" charset="2"/>
              <a:buChar char="§"/>
              <a:defRPr/>
            </a:pPr>
            <a:r>
              <a:rPr lang="en-US" sz="2200" b="1" dirty="0" smtClean="0"/>
              <a:t>Utilize financial aid night/day sessions to reach students and families</a:t>
            </a:r>
            <a:endParaRPr lang="en-US" sz="2200" dirty="0" smtClean="0"/>
          </a:p>
          <a:p>
            <a:pPr marL="0" indent="0" defTabSz="1039813">
              <a:buNone/>
              <a:defRPr/>
            </a:pPr>
            <a:endParaRPr lang="en-US" sz="2200" dirty="0" smtClean="0"/>
          </a:p>
          <a:p>
            <a:pPr defTabSz="1039813">
              <a:defRPr/>
            </a:pPr>
            <a:endParaRPr lang="en-US" sz="2200" dirty="0" smtClean="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00464" y="228600"/>
            <a:ext cx="2792472" cy="2002149"/>
          </a:xfrm>
          <a:prstGeom prst="rect">
            <a:avLst/>
          </a:prstGeom>
        </p:spPr>
      </p:pic>
    </p:spTree>
    <p:extLst>
      <p:ext uri="{BB962C8B-B14F-4D97-AF65-F5344CB8AC3E}">
        <p14:creationId xmlns:p14="http://schemas.microsoft.com/office/powerpoint/2010/main" val="2098331306"/>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828800"/>
          </a:xfrm>
        </p:spPr>
        <p:txBody>
          <a:bodyPr>
            <a:normAutofit/>
          </a:bodyPr>
          <a:lstStyle/>
          <a:p>
            <a:r>
              <a:rPr lang="en-US" b="1" dirty="0"/>
              <a:t>Helpful Resources</a:t>
            </a:r>
            <a:endParaRPr lang="en-US" b="1" dirty="0">
              <a:latin typeface="+mn-lt"/>
            </a:endParaRPr>
          </a:p>
        </p:txBody>
      </p:sp>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
            </a:pPr>
            <a:r>
              <a:rPr lang="en-US" b="1" dirty="0" smtClean="0">
                <a:hlinkClick r:id="rId3"/>
              </a:rPr>
              <a:t>cfnc.org</a:t>
            </a:r>
            <a:endParaRPr lang="en-US" b="1" dirty="0" smtClean="0"/>
          </a:p>
          <a:p>
            <a:pPr>
              <a:buFont typeface="Wingdings" panose="05000000000000000000" pitchFamily="2" charset="2"/>
              <a:buChar char="§"/>
            </a:pPr>
            <a:r>
              <a:rPr lang="en-US" b="1" dirty="0" smtClean="0">
                <a:hlinkClick r:id="rId4"/>
              </a:rPr>
              <a:t>collegeboard.org</a:t>
            </a:r>
            <a:endParaRPr lang="en-US" b="1" dirty="0" smtClean="0"/>
          </a:p>
          <a:p>
            <a:pPr>
              <a:buFont typeface="Wingdings" panose="05000000000000000000" pitchFamily="2" charset="2"/>
              <a:buChar char="§"/>
            </a:pPr>
            <a:r>
              <a:rPr lang="en-US" b="1" dirty="0" smtClean="0">
                <a:hlinkClick r:id="rId5"/>
              </a:rPr>
              <a:t>ncasfaa.com</a:t>
            </a:r>
            <a:endParaRPr lang="en-US" b="1" dirty="0" smtClean="0"/>
          </a:p>
          <a:p>
            <a:pPr>
              <a:buFont typeface="Wingdings" panose="05000000000000000000" pitchFamily="2" charset="2"/>
              <a:buChar char="§"/>
            </a:pPr>
            <a:r>
              <a:rPr lang="en-US" b="1" dirty="0" smtClean="0">
                <a:hlinkClick r:id="rId6"/>
              </a:rPr>
              <a:t>fastweb.com</a:t>
            </a:r>
            <a:endParaRPr lang="en-US" b="1" dirty="0" smtClean="0"/>
          </a:p>
          <a:p>
            <a:pPr>
              <a:buFont typeface="Wingdings" panose="05000000000000000000" pitchFamily="2" charset="2"/>
              <a:buChar char="§"/>
            </a:pPr>
            <a:r>
              <a:rPr lang="en-US" b="1" dirty="0" smtClean="0">
                <a:hlinkClick r:id="rId7"/>
              </a:rPr>
              <a:t>studentaid.ed.gov</a:t>
            </a:r>
            <a:endParaRPr lang="en-US" b="1" dirty="0" smtClean="0"/>
          </a:p>
          <a:p>
            <a:endParaRPr lang="en-US" b="1" dirty="0"/>
          </a:p>
          <a:p>
            <a:pPr marL="0" indent="0">
              <a:buNone/>
            </a:pPr>
            <a:r>
              <a:rPr lang="en-US" b="1" dirty="0" smtClean="0">
                <a:hlinkClick r:id="rId8"/>
              </a:rPr>
              <a:t>Finaid@duke.edu-</a:t>
            </a:r>
            <a:r>
              <a:rPr lang="en-US" b="1" dirty="0" smtClean="0"/>
              <a:t> Duke’s Email</a:t>
            </a:r>
          </a:p>
          <a:p>
            <a:pPr marL="0" indent="0">
              <a:buNone/>
            </a:pPr>
            <a:r>
              <a:rPr lang="en-US" b="1" dirty="0">
                <a:hlinkClick r:id="rId9"/>
              </a:rPr>
              <a:t>https://financialaid.duke.edu</a:t>
            </a:r>
            <a:r>
              <a:rPr lang="en-US" b="1" dirty="0" smtClean="0">
                <a:hlinkClick r:id="rId9"/>
              </a:rPr>
              <a:t>/-</a:t>
            </a:r>
            <a:r>
              <a:rPr lang="en-US" b="1" dirty="0" smtClean="0"/>
              <a:t> Duke’s Financial Aid Website</a:t>
            </a:r>
            <a:endParaRPr lang="en-US" b="1" dirty="0"/>
          </a:p>
          <a:p>
            <a:endParaRPr lang="en-US" b="1" dirty="0" smtClean="0"/>
          </a:p>
          <a:p>
            <a:endParaRPr lang="en-US" b="1" dirty="0" smtClean="0"/>
          </a:p>
          <a:p>
            <a:endParaRPr lang="en-US" b="1" dirty="0" smtClean="0"/>
          </a:p>
          <a:p>
            <a:endParaRPr lang="en-US" b="1" dirty="0"/>
          </a:p>
          <a:p>
            <a:endParaRPr lang="en-US" dirty="0" smtClean="0"/>
          </a:p>
          <a:p>
            <a:endParaRPr lang="en-US" dirty="0" smtClean="0"/>
          </a:p>
          <a:p>
            <a:endParaRPr lang="en-US" dirty="0" smtClean="0"/>
          </a:p>
          <a:p>
            <a:endParaRPr lang="en-US" dirty="0"/>
          </a:p>
        </p:txBody>
      </p:sp>
      <p:pic>
        <p:nvPicPr>
          <p:cNvPr id="6" name="Picture 5"/>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267201" y="2031493"/>
            <a:ext cx="4264478" cy="2388107"/>
          </a:xfrm>
          <a:prstGeom prst="rect">
            <a:avLst/>
          </a:prstGeom>
        </p:spPr>
      </p:pic>
    </p:spTree>
    <p:extLst>
      <p:ext uri="{BB962C8B-B14F-4D97-AF65-F5344CB8AC3E}">
        <p14:creationId xmlns:p14="http://schemas.microsoft.com/office/powerpoint/2010/main" val="661302514"/>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Questions</a:t>
            </a:r>
            <a:endParaRPr lang="en-US" b="1"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09800" y="2514600"/>
            <a:ext cx="4567238" cy="2262143"/>
          </a:xfrm>
        </p:spPr>
      </p:pic>
    </p:spTree>
    <p:extLst>
      <p:ext uri="{BB962C8B-B14F-4D97-AF65-F5344CB8AC3E}">
        <p14:creationId xmlns:p14="http://schemas.microsoft.com/office/powerpoint/2010/main" val="2454112713"/>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b="1" dirty="0" smtClean="0"/>
              <a:t>Scenario #1</a:t>
            </a:r>
            <a:endParaRPr lang="en-US" b="1" dirty="0"/>
          </a:p>
        </p:txBody>
      </p:sp>
      <p:sp>
        <p:nvSpPr>
          <p:cNvPr id="3" name="Content Placeholder 2"/>
          <p:cNvSpPr>
            <a:spLocks noGrp="1"/>
          </p:cNvSpPr>
          <p:nvPr>
            <p:ph idx="1"/>
          </p:nvPr>
        </p:nvSpPr>
        <p:spPr>
          <a:xfrm>
            <a:off x="457200" y="1143000"/>
            <a:ext cx="8229600" cy="5715000"/>
          </a:xfrm>
        </p:spPr>
        <p:txBody>
          <a:bodyPr>
            <a:normAutofit/>
          </a:bodyPr>
          <a:lstStyle/>
          <a:p>
            <a:pPr marL="514350" indent="-514350" defTabSz="1039813">
              <a:buFont typeface="+mj-lt"/>
              <a:buAutoNum type="romanUcPeriod"/>
              <a:defRPr/>
            </a:pPr>
            <a:endParaRPr lang="en-US" sz="2900" dirty="0" smtClean="0"/>
          </a:p>
          <a:p>
            <a:pPr marL="0" indent="0">
              <a:buNone/>
            </a:pPr>
            <a:r>
              <a:rPr lang="en-US" sz="2900" dirty="0"/>
              <a:t>Sarah is a senior who is interested in college but hasn’t yet applied. Her academics are not strong, and she isn’t very involved in school or the community. Sarah works a lot to assist her mother financially. Sarah’s mother is divorced from Sarah’s father. Sarah’s father is in her life but just started to get on his feet again. Sarah heard from a friend that in order to </a:t>
            </a:r>
            <a:r>
              <a:rPr lang="en-US" sz="2900" dirty="0" smtClean="0"/>
              <a:t>receive money </a:t>
            </a:r>
            <a:r>
              <a:rPr lang="en-US" sz="2900" dirty="0"/>
              <a:t>for college she has to fill out an application, but she is worried her grades aren’t good enough. She doesn’t think her family can help with the cost of college. How can you assist Sarah</a:t>
            </a:r>
            <a:r>
              <a:rPr lang="en-US" sz="2900" dirty="0" smtClean="0"/>
              <a:t>?</a:t>
            </a:r>
            <a:r>
              <a:rPr lang="en-US" sz="2900" dirty="0"/>
              <a:t> </a:t>
            </a:r>
          </a:p>
          <a:p>
            <a:pPr marL="514350" indent="-514350">
              <a:buFont typeface="+mj-lt"/>
              <a:buAutoNum type="romanUcPeriod"/>
            </a:pPr>
            <a:endParaRPr lang="en-US" sz="2900" dirty="0"/>
          </a:p>
          <a:p>
            <a:pPr defTabSz="1039813">
              <a:buFont typeface="Wingdings" panose="05000000000000000000" pitchFamily="2" charset="2"/>
              <a:buChar char="§"/>
              <a:defRPr/>
            </a:pPr>
            <a:endParaRPr lang="en-US" sz="2400" dirty="0" smtClean="0"/>
          </a:p>
          <a:p>
            <a:pPr defTabSz="1039813">
              <a:buFont typeface="Wingdings" panose="05000000000000000000" pitchFamily="2" charset="2"/>
              <a:buChar char="§"/>
              <a:defRPr/>
            </a:pPr>
            <a:endParaRPr lang="en-US" sz="2400" dirty="0" smtClean="0"/>
          </a:p>
          <a:p>
            <a:pPr lvl="1" defTabSz="1039813">
              <a:buFont typeface="Wingdings" panose="05000000000000000000" pitchFamily="2" charset="2"/>
              <a:buChar char="§"/>
              <a:defRPr/>
            </a:pPr>
            <a:endParaRPr lang="en-US" sz="2000" dirty="0" smtClean="0"/>
          </a:p>
          <a:p>
            <a:pPr defTabSz="1039813">
              <a:buFont typeface="Wingdings" panose="05000000000000000000" pitchFamily="2" charset="2"/>
              <a:buChar char="§"/>
              <a:defRPr/>
            </a:pPr>
            <a:endParaRPr lang="en-US" sz="2400" dirty="0" smtClean="0"/>
          </a:p>
          <a:p>
            <a:pPr defTabSz="1039813">
              <a:buFont typeface="Wingdings" panose="05000000000000000000" pitchFamily="2" charset="2"/>
              <a:buChar char="§"/>
              <a:defRPr/>
            </a:pPr>
            <a:endParaRPr lang="en-US" sz="2400" dirty="0" smtClean="0"/>
          </a:p>
          <a:p>
            <a:pPr defTabSz="1039813">
              <a:buFont typeface="Wingdings" panose="05000000000000000000" pitchFamily="2" charset="2"/>
              <a:buChar char="§"/>
              <a:defRPr/>
            </a:pPr>
            <a:endParaRPr lang="en-US" sz="2400" dirty="0" smtClean="0"/>
          </a:p>
          <a:p>
            <a:pPr defTabSz="1039813">
              <a:buFont typeface="Wingdings" panose="05000000000000000000" pitchFamily="2" charset="2"/>
              <a:buChar char="§"/>
              <a:defRPr/>
            </a:pPr>
            <a:endParaRPr lang="en-US" sz="2400" dirty="0" smtClean="0"/>
          </a:p>
          <a:p>
            <a:pPr defTabSz="1039813">
              <a:defRPr/>
            </a:pPr>
            <a:endParaRPr lang="en-US" sz="2400" dirty="0" smtClean="0"/>
          </a:p>
          <a:p>
            <a:pPr marL="0" indent="0" defTabSz="1039813">
              <a:buNone/>
              <a:defRPr/>
            </a:pPr>
            <a:endParaRPr lang="en-US" sz="2400" dirty="0" smtClean="0"/>
          </a:p>
          <a:p>
            <a:pPr defTabSz="1039813">
              <a:defRPr/>
            </a:pPr>
            <a:endParaRPr lang="en-US" sz="2400" dirty="0" smtClean="0"/>
          </a:p>
        </p:txBody>
      </p:sp>
    </p:spTree>
    <p:extLst>
      <p:ext uri="{BB962C8B-B14F-4D97-AF65-F5344CB8AC3E}">
        <p14:creationId xmlns:p14="http://schemas.microsoft.com/office/powerpoint/2010/main" val="4068107577"/>
      </p:ext>
    </p:extLst>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b="1" dirty="0" smtClean="0"/>
              <a:t>Scenario #1</a:t>
            </a:r>
            <a:endParaRPr lang="en-US" b="1" dirty="0"/>
          </a:p>
        </p:txBody>
      </p:sp>
      <p:sp>
        <p:nvSpPr>
          <p:cNvPr id="3" name="Content Placeholder 2"/>
          <p:cNvSpPr>
            <a:spLocks noGrp="1"/>
          </p:cNvSpPr>
          <p:nvPr>
            <p:ph idx="1"/>
          </p:nvPr>
        </p:nvSpPr>
        <p:spPr>
          <a:xfrm>
            <a:off x="457200" y="1143000"/>
            <a:ext cx="8229600" cy="5715000"/>
          </a:xfrm>
        </p:spPr>
        <p:txBody>
          <a:bodyPr>
            <a:normAutofit lnSpcReduction="10000"/>
          </a:bodyPr>
          <a:lstStyle/>
          <a:p>
            <a:pPr defTabSz="1039813">
              <a:buFont typeface="Wingdings" panose="05000000000000000000" pitchFamily="2" charset="2"/>
              <a:buChar char="§"/>
              <a:defRPr/>
            </a:pPr>
            <a:endParaRPr lang="en-US" sz="2900" dirty="0" smtClean="0"/>
          </a:p>
          <a:p>
            <a:pPr>
              <a:buFont typeface="Wingdings" panose="05000000000000000000" pitchFamily="2" charset="2"/>
              <a:buChar char="§"/>
            </a:pPr>
            <a:r>
              <a:rPr lang="en-US" sz="2900" dirty="0" smtClean="0"/>
              <a:t>Motivate her and try to find out more about her future plans </a:t>
            </a:r>
          </a:p>
          <a:p>
            <a:pPr>
              <a:buFont typeface="Wingdings" panose="05000000000000000000" pitchFamily="2" charset="2"/>
              <a:buChar char="§"/>
            </a:pPr>
            <a:r>
              <a:rPr lang="en-US" sz="2900" dirty="0" smtClean="0"/>
              <a:t>Assist her with researching different admissions requirements at different types of schools</a:t>
            </a:r>
          </a:p>
          <a:p>
            <a:pPr>
              <a:buFont typeface="Wingdings" panose="05000000000000000000" pitchFamily="2" charset="2"/>
              <a:buChar char="§"/>
            </a:pPr>
            <a:r>
              <a:rPr lang="en-US" sz="2900" dirty="0" smtClean="0"/>
              <a:t>Encourage her to check deadline dates</a:t>
            </a:r>
          </a:p>
          <a:p>
            <a:pPr>
              <a:buFont typeface="Wingdings" panose="05000000000000000000" pitchFamily="2" charset="2"/>
              <a:buChar char="§"/>
            </a:pPr>
            <a:r>
              <a:rPr lang="en-US" sz="2900" dirty="0" smtClean="0"/>
              <a:t>Talk to her about the FAFSA application and she may or may not need to complete CSS PROFILE</a:t>
            </a:r>
          </a:p>
          <a:p>
            <a:pPr>
              <a:buFont typeface="Wingdings" panose="05000000000000000000" pitchFamily="2" charset="2"/>
              <a:buChar char="§"/>
            </a:pPr>
            <a:r>
              <a:rPr lang="en-US" sz="2900" dirty="0" smtClean="0"/>
              <a:t>Talk to her about  the net price calculator to get an estimate for cost</a:t>
            </a:r>
          </a:p>
          <a:p>
            <a:pPr>
              <a:buFont typeface="Wingdings" panose="05000000000000000000" pitchFamily="2" charset="2"/>
              <a:buChar char="§"/>
            </a:pPr>
            <a:r>
              <a:rPr lang="en-US" sz="2900" dirty="0" smtClean="0"/>
              <a:t>Have a goal and # of applications completed for admissions and financial aid</a:t>
            </a:r>
          </a:p>
          <a:p>
            <a:pPr marL="0" indent="0">
              <a:buNone/>
            </a:pPr>
            <a:endParaRPr lang="en-US" sz="2900" dirty="0" smtClean="0"/>
          </a:p>
          <a:p>
            <a:endParaRPr lang="en-US" sz="2900" dirty="0" smtClean="0"/>
          </a:p>
          <a:p>
            <a:endParaRPr lang="en-US" sz="2900" dirty="0" smtClean="0"/>
          </a:p>
          <a:p>
            <a:pPr marL="514350" indent="-514350">
              <a:buFont typeface="+mj-lt"/>
              <a:buAutoNum type="romanUcPeriod"/>
            </a:pPr>
            <a:endParaRPr lang="en-US" sz="2900" dirty="0"/>
          </a:p>
          <a:p>
            <a:pPr defTabSz="1039813">
              <a:buFont typeface="Wingdings" panose="05000000000000000000" pitchFamily="2" charset="2"/>
              <a:buChar char="§"/>
              <a:defRPr/>
            </a:pPr>
            <a:endParaRPr lang="en-US" sz="2400" dirty="0" smtClean="0"/>
          </a:p>
          <a:p>
            <a:pPr defTabSz="1039813">
              <a:buFont typeface="Wingdings" panose="05000000000000000000" pitchFamily="2" charset="2"/>
              <a:buChar char="§"/>
              <a:defRPr/>
            </a:pPr>
            <a:endParaRPr lang="en-US" sz="2400" dirty="0" smtClean="0"/>
          </a:p>
          <a:p>
            <a:pPr lvl="1" defTabSz="1039813">
              <a:buFont typeface="Wingdings" panose="05000000000000000000" pitchFamily="2" charset="2"/>
              <a:buChar char="§"/>
              <a:defRPr/>
            </a:pPr>
            <a:endParaRPr lang="en-US" sz="2000" dirty="0" smtClean="0"/>
          </a:p>
          <a:p>
            <a:pPr defTabSz="1039813">
              <a:buFont typeface="Wingdings" panose="05000000000000000000" pitchFamily="2" charset="2"/>
              <a:buChar char="§"/>
              <a:defRPr/>
            </a:pPr>
            <a:endParaRPr lang="en-US" sz="2400" dirty="0" smtClean="0"/>
          </a:p>
          <a:p>
            <a:pPr defTabSz="1039813">
              <a:buFont typeface="Wingdings" panose="05000000000000000000" pitchFamily="2" charset="2"/>
              <a:buChar char="§"/>
              <a:defRPr/>
            </a:pPr>
            <a:endParaRPr lang="en-US" sz="2400" dirty="0" smtClean="0"/>
          </a:p>
          <a:p>
            <a:pPr defTabSz="1039813">
              <a:buFont typeface="Wingdings" panose="05000000000000000000" pitchFamily="2" charset="2"/>
              <a:buChar char="§"/>
              <a:defRPr/>
            </a:pPr>
            <a:endParaRPr lang="en-US" sz="2400" dirty="0" smtClean="0"/>
          </a:p>
          <a:p>
            <a:pPr defTabSz="1039813">
              <a:buFont typeface="Wingdings" panose="05000000000000000000" pitchFamily="2" charset="2"/>
              <a:buChar char="§"/>
              <a:defRPr/>
            </a:pPr>
            <a:endParaRPr lang="en-US" sz="2400" dirty="0" smtClean="0"/>
          </a:p>
          <a:p>
            <a:pPr defTabSz="1039813">
              <a:defRPr/>
            </a:pPr>
            <a:endParaRPr lang="en-US" sz="2400" dirty="0" smtClean="0"/>
          </a:p>
          <a:p>
            <a:pPr marL="0" indent="0" defTabSz="1039813">
              <a:buNone/>
              <a:defRPr/>
            </a:pPr>
            <a:endParaRPr lang="en-US" sz="2400" dirty="0" smtClean="0"/>
          </a:p>
          <a:p>
            <a:pPr defTabSz="1039813">
              <a:defRPr/>
            </a:pPr>
            <a:endParaRPr lang="en-US" sz="2400" dirty="0" smtClean="0"/>
          </a:p>
        </p:txBody>
      </p:sp>
    </p:spTree>
    <p:extLst>
      <p:ext uri="{BB962C8B-B14F-4D97-AF65-F5344CB8AC3E}">
        <p14:creationId xmlns:p14="http://schemas.microsoft.com/office/powerpoint/2010/main" val="872785182"/>
      </p:ext>
    </p:extLst>
  </p:cSld>
  <p:clrMapOvr>
    <a:masterClrMapping/>
  </p:clrMapOvr>
  <p:transition spd="slow">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Scenario #2</a:t>
            </a:r>
            <a:endParaRPr lang="en-US" b="1"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Johnny </a:t>
            </a:r>
            <a:r>
              <a:rPr lang="en-US" dirty="0"/>
              <a:t>is a junior who knows he wants to go to college. He knows he wants to come to Duke! He is projected to be valedictorian of his high school. His parents are married and have their own business. Johnny has a sister that is in her sophomore year of college. Johnny wants to know exactly how much financial aid he will </a:t>
            </a:r>
            <a:r>
              <a:rPr lang="en-US" dirty="0" smtClean="0"/>
              <a:t>receive. </a:t>
            </a:r>
            <a:r>
              <a:rPr lang="en-US" dirty="0"/>
              <a:t>He knows he should </a:t>
            </a:r>
            <a:r>
              <a:rPr lang="en-US" dirty="0" smtClean="0"/>
              <a:t>receive </a:t>
            </a:r>
            <a:r>
              <a:rPr lang="en-US" dirty="0"/>
              <a:t>a lot because is one of the top students at his school. How should you guide the conversation with Johnny?</a:t>
            </a:r>
          </a:p>
          <a:p>
            <a:pPr marL="514350" indent="-514350">
              <a:buFont typeface="+mj-lt"/>
              <a:buAutoNum type="romanUcPeriod"/>
            </a:pPr>
            <a:endParaRPr lang="en-US" dirty="0"/>
          </a:p>
          <a:p>
            <a:pPr defTabSz="1039813">
              <a:buFont typeface="Wingdings" panose="05000000000000000000" pitchFamily="2" charset="2"/>
              <a:buChar char="§"/>
              <a:defRPr/>
            </a:pPr>
            <a:endParaRPr lang="en-US" sz="2800" dirty="0"/>
          </a:p>
          <a:p>
            <a:endParaRPr lang="en-US" dirty="0"/>
          </a:p>
        </p:txBody>
      </p:sp>
    </p:spTree>
    <p:extLst>
      <p:ext uri="{BB962C8B-B14F-4D97-AF65-F5344CB8AC3E}">
        <p14:creationId xmlns:p14="http://schemas.microsoft.com/office/powerpoint/2010/main" val="3981530976"/>
      </p:ext>
    </p:extLst>
  </p:cSld>
  <p:clrMapOvr>
    <a:masterClrMapping/>
  </p:clrMapOvr>
  <p:transition spd="slow">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Scenario #2</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dirty="0" smtClean="0"/>
              <a:t>Inform and guide him about applying </a:t>
            </a:r>
          </a:p>
          <a:p>
            <a:pPr lvl="1">
              <a:buFont typeface="Wingdings" panose="05000000000000000000" pitchFamily="2" charset="2"/>
              <a:buChar char="§"/>
            </a:pPr>
            <a:r>
              <a:rPr lang="en-US" dirty="0" smtClean="0"/>
              <a:t>Early Decision or Regular Decision</a:t>
            </a:r>
          </a:p>
          <a:p>
            <a:pPr>
              <a:buFont typeface="Wingdings" panose="05000000000000000000" pitchFamily="2" charset="2"/>
              <a:buChar char="§"/>
            </a:pPr>
            <a:r>
              <a:rPr lang="en-US" dirty="0" smtClean="0"/>
              <a:t>Talk to him about the net price calculator</a:t>
            </a:r>
          </a:p>
          <a:p>
            <a:pPr lvl="1">
              <a:buFont typeface="Wingdings" panose="05000000000000000000" pitchFamily="2" charset="2"/>
              <a:buChar char="§"/>
            </a:pPr>
            <a:r>
              <a:rPr lang="en-US" dirty="0" smtClean="0"/>
              <a:t>May not get best estimate (parents own business)</a:t>
            </a:r>
          </a:p>
          <a:p>
            <a:pPr>
              <a:buFont typeface="Wingdings" panose="05000000000000000000" pitchFamily="2" charset="2"/>
              <a:buChar char="§"/>
            </a:pPr>
            <a:r>
              <a:rPr lang="en-US" dirty="0" smtClean="0"/>
              <a:t>Talk to him about how siblings in college impact the financial aid award</a:t>
            </a:r>
          </a:p>
          <a:p>
            <a:pPr>
              <a:buFont typeface="Wingdings" panose="05000000000000000000" pitchFamily="2" charset="2"/>
              <a:buChar char="§"/>
            </a:pPr>
            <a:r>
              <a:rPr lang="en-US" dirty="0" smtClean="0"/>
              <a:t>Explain need-based aid and merit aid</a:t>
            </a:r>
          </a:p>
          <a:p>
            <a:endParaRPr lang="en-US" dirty="0" smtClean="0"/>
          </a:p>
          <a:p>
            <a:endParaRPr lang="en-US" dirty="0"/>
          </a:p>
          <a:p>
            <a:pPr marL="514350" indent="-514350">
              <a:buFont typeface="+mj-lt"/>
              <a:buAutoNum type="romanUcPeriod"/>
            </a:pPr>
            <a:endParaRPr lang="en-US" dirty="0"/>
          </a:p>
          <a:p>
            <a:pPr defTabSz="1039813">
              <a:buFont typeface="Wingdings" panose="05000000000000000000" pitchFamily="2" charset="2"/>
              <a:buChar char="§"/>
              <a:defRPr/>
            </a:pPr>
            <a:endParaRPr lang="en-US" sz="2800" dirty="0"/>
          </a:p>
          <a:p>
            <a:endParaRPr lang="en-US" dirty="0"/>
          </a:p>
        </p:txBody>
      </p:sp>
    </p:spTree>
    <p:extLst>
      <p:ext uri="{BB962C8B-B14F-4D97-AF65-F5344CB8AC3E}">
        <p14:creationId xmlns:p14="http://schemas.microsoft.com/office/powerpoint/2010/main" val="1060369540"/>
      </p:ext>
    </p:extLst>
  </p:cSld>
  <p:clrMapOvr>
    <a:masterClrMapping/>
  </p:clrMapOvr>
  <p:transition spd="slow">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Scenario #3</a:t>
            </a:r>
            <a:endParaRPr lang="en-US" b="1" dirty="0"/>
          </a:p>
        </p:txBody>
      </p:sp>
      <p:sp>
        <p:nvSpPr>
          <p:cNvPr id="3" name="Content Placeholder 2"/>
          <p:cNvSpPr>
            <a:spLocks noGrp="1"/>
          </p:cNvSpPr>
          <p:nvPr>
            <p:ph idx="1"/>
          </p:nvPr>
        </p:nvSpPr>
        <p:spPr/>
        <p:txBody>
          <a:bodyPr>
            <a:normAutofit/>
          </a:bodyPr>
          <a:lstStyle/>
          <a:p>
            <a:pPr marL="0" indent="0">
              <a:buNone/>
            </a:pPr>
            <a:r>
              <a:rPr lang="en-US" dirty="0" smtClean="0"/>
              <a:t>Emma </a:t>
            </a:r>
            <a:r>
              <a:rPr lang="en-US" dirty="0"/>
              <a:t>is a junior who transferred from CA this year. She doesn’t really care if she goes to college. Emma lives with her grandparents because both parents are incarcerated. Emma’s grandparents strongly believe she should work her way through college and will not give her money for college. Emma is almost 18 and has a boyfriend that she wants to marry. How would you advise Emma?</a:t>
            </a:r>
          </a:p>
          <a:p>
            <a:pPr defTabSz="1039813">
              <a:buFont typeface="Wingdings" panose="05000000000000000000" pitchFamily="2" charset="2"/>
              <a:buChar char="§"/>
              <a:defRPr/>
            </a:pPr>
            <a:endParaRPr lang="en-US" sz="2800" dirty="0"/>
          </a:p>
          <a:p>
            <a:endParaRPr lang="en-US" dirty="0"/>
          </a:p>
          <a:p>
            <a:endParaRPr lang="en-US" dirty="0"/>
          </a:p>
        </p:txBody>
      </p:sp>
    </p:spTree>
    <p:extLst>
      <p:ext uri="{BB962C8B-B14F-4D97-AF65-F5344CB8AC3E}">
        <p14:creationId xmlns:p14="http://schemas.microsoft.com/office/powerpoint/2010/main" val="1784615525"/>
      </p:ext>
    </p:extLst>
  </p:cSld>
  <p:clrMapOvr>
    <a:masterClrMapping/>
  </p:clrMapOvr>
  <p:transition spd="slow">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Scenario #3</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dirty="0" smtClean="0"/>
              <a:t>Is this a special circumstance? Why?</a:t>
            </a:r>
          </a:p>
          <a:p>
            <a:pPr>
              <a:buFont typeface="Wingdings" panose="05000000000000000000" pitchFamily="2" charset="2"/>
              <a:buChar char="§"/>
            </a:pPr>
            <a:r>
              <a:rPr lang="en-US" dirty="0" smtClean="0"/>
              <a:t>Talk to her about importance of college</a:t>
            </a:r>
          </a:p>
          <a:p>
            <a:pPr>
              <a:buFont typeface="Wingdings" panose="05000000000000000000" pitchFamily="2" charset="2"/>
              <a:buChar char="§"/>
            </a:pPr>
            <a:r>
              <a:rPr lang="en-US" dirty="0" smtClean="0"/>
              <a:t>Encourage her to speak to someone in financial aid at a school </a:t>
            </a:r>
          </a:p>
          <a:p>
            <a:pPr>
              <a:buFont typeface="Wingdings" panose="05000000000000000000" pitchFamily="2" charset="2"/>
              <a:buChar char="§"/>
            </a:pPr>
            <a:r>
              <a:rPr lang="en-US" dirty="0" smtClean="0"/>
              <a:t>Explain who she should put on the FAFSA </a:t>
            </a:r>
          </a:p>
          <a:p>
            <a:pPr>
              <a:buFont typeface="Wingdings" panose="05000000000000000000" pitchFamily="2" charset="2"/>
              <a:buChar char="§"/>
            </a:pPr>
            <a:r>
              <a:rPr lang="en-US" dirty="0" smtClean="0"/>
              <a:t>Talk to her about how marriage would affect her financial aid</a:t>
            </a:r>
            <a:endParaRPr lang="en-US" dirty="0"/>
          </a:p>
          <a:p>
            <a:pPr defTabSz="1039813">
              <a:buFont typeface="Wingdings" panose="05000000000000000000" pitchFamily="2" charset="2"/>
              <a:buChar char="§"/>
              <a:defRPr/>
            </a:pPr>
            <a:endParaRPr lang="en-US" sz="2800" dirty="0"/>
          </a:p>
          <a:p>
            <a:endParaRPr lang="en-US" dirty="0"/>
          </a:p>
          <a:p>
            <a:endParaRPr lang="en-US" dirty="0"/>
          </a:p>
        </p:txBody>
      </p:sp>
    </p:spTree>
    <p:extLst>
      <p:ext uri="{BB962C8B-B14F-4D97-AF65-F5344CB8AC3E}">
        <p14:creationId xmlns:p14="http://schemas.microsoft.com/office/powerpoint/2010/main" val="2636520582"/>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Applying for Financial Aid</a:t>
            </a:r>
            <a:endParaRPr lang="en-US" b="1" dirty="0"/>
          </a:p>
        </p:txBody>
      </p:sp>
      <p:sp>
        <p:nvSpPr>
          <p:cNvPr id="5" name="Content Placeholder 4"/>
          <p:cNvSpPr>
            <a:spLocks noGrp="1"/>
          </p:cNvSpPr>
          <p:nvPr>
            <p:ph idx="1"/>
          </p:nvPr>
        </p:nvSpPr>
        <p:spPr>
          <a:xfrm>
            <a:off x="457200" y="1676400"/>
            <a:ext cx="8458200" cy="5181600"/>
          </a:xfrm>
        </p:spPr>
        <p:txBody>
          <a:bodyPr>
            <a:normAutofit fontScale="70000" lnSpcReduction="20000"/>
          </a:bodyPr>
          <a:lstStyle/>
          <a:p>
            <a:pPr>
              <a:buFont typeface="Wingdings" panose="05000000000000000000" pitchFamily="2" charset="2"/>
              <a:buChar char="§"/>
            </a:pPr>
            <a:r>
              <a:rPr lang="en-US" sz="4200" b="1" dirty="0" smtClean="0"/>
              <a:t>What types of financial aid are out there?</a:t>
            </a:r>
          </a:p>
          <a:p>
            <a:pPr lvl="1">
              <a:buFont typeface="Wingdings" panose="05000000000000000000" pitchFamily="2" charset="2"/>
              <a:buChar char="§"/>
            </a:pPr>
            <a:r>
              <a:rPr lang="en-US" sz="4200" b="1" dirty="0"/>
              <a:t>Need-based Grants &amp; Scholarships</a:t>
            </a:r>
          </a:p>
          <a:p>
            <a:pPr lvl="1">
              <a:buFont typeface="Wingdings" panose="05000000000000000000" pitchFamily="2" charset="2"/>
              <a:buChar char="§"/>
            </a:pPr>
            <a:r>
              <a:rPr lang="en-US" sz="4200" b="1" dirty="0"/>
              <a:t>Merit Scholarships</a:t>
            </a:r>
          </a:p>
          <a:p>
            <a:pPr lvl="1">
              <a:buFont typeface="Wingdings" panose="05000000000000000000" pitchFamily="2" charset="2"/>
              <a:buChar char="§"/>
            </a:pPr>
            <a:r>
              <a:rPr lang="en-US" sz="4200" b="1" dirty="0"/>
              <a:t>Parent and student loans</a:t>
            </a:r>
          </a:p>
          <a:p>
            <a:pPr lvl="1">
              <a:buFont typeface="Wingdings" panose="05000000000000000000" pitchFamily="2" charset="2"/>
              <a:buChar char="§"/>
            </a:pPr>
            <a:r>
              <a:rPr lang="en-US" sz="4200" b="1" dirty="0"/>
              <a:t>Work </a:t>
            </a:r>
            <a:r>
              <a:rPr lang="en-US" sz="4200" b="1" dirty="0" smtClean="0"/>
              <a:t>study (funding </a:t>
            </a:r>
            <a:r>
              <a:rPr lang="en-US" sz="4200" b="1" dirty="0"/>
              <a:t>for on-campus </a:t>
            </a:r>
            <a:r>
              <a:rPr lang="en-US" sz="4200" b="1" dirty="0" smtClean="0"/>
              <a:t>jobs)</a:t>
            </a:r>
            <a:endParaRPr lang="en-US" sz="4200" b="1" dirty="0"/>
          </a:p>
          <a:p>
            <a:pPr>
              <a:buFont typeface="Wingdings" panose="05000000000000000000" pitchFamily="2" charset="2"/>
              <a:buChar char="§"/>
            </a:pPr>
            <a:endParaRPr lang="en-US" sz="4200" b="1" dirty="0"/>
          </a:p>
          <a:p>
            <a:pPr>
              <a:buFont typeface="Wingdings" panose="05000000000000000000" pitchFamily="2" charset="2"/>
              <a:buChar char="§"/>
            </a:pPr>
            <a:r>
              <a:rPr lang="en-US" sz="4200" b="1" dirty="0" smtClean="0"/>
              <a:t>Where does $ come from?</a:t>
            </a:r>
          </a:p>
          <a:p>
            <a:pPr lvl="1">
              <a:buFont typeface="Wingdings" panose="05000000000000000000" pitchFamily="2" charset="2"/>
              <a:buChar char="§"/>
            </a:pPr>
            <a:r>
              <a:rPr lang="en-US" sz="4200" b="1" dirty="0"/>
              <a:t>Federal </a:t>
            </a:r>
          </a:p>
          <a:p>
            <a:pPr lvl="1">
              <a:buFont typeface="Wingdings" panose="05000000000000000000" pitchFamily="2" charset="2"/>
              <a:buChar char="§"/>
            </a:pPr>
            <a:r>
              <a:rPr lang="en-US" sz="4200" b="1" dirty="0"/>
              <a:t>State</a:t>
            </a:r>
          </a:p>
          <a:p>
            <a:pPr lvl="1">
              <a:buFont typeface="Wingdings" panose="05000000000000000000" pitchFamily="2" charset="2"/>
              <a:buChar char="§"/>
            </a:pPr>
            <a:r>
              <a:rPr lang="en-US" sz="4200" b="1" dirty="0"/>
              <a:t>Institution</a:t>
            </a:r>
          </a:p>
          <a:p>
            <a:pPr lvl="1">
              <a:buFont typeface="Wingdings" panose="05000000000000000000" pitchFamily="2" charset="2"/>
              <a:buChar char="§"/>
            </a:pPr>
            <a:r>
              <a:rPr lang="en-US" sz="4200" b="1" dirty="0"/>
              <a:t>Private</a:t>
            </a:r>
          </a:p>
          <a:p>
            <a:pPr marL="457200" lvl="1" indent="0">
              <a:buNone/>
            </a:pPr>
            <a:endParaRPr lang="en-US" dirty="0"/>
          </a:p>
          <a:p>
            <a:pPr marL="0" indent="0">
              <a:buNone/>
            </a:pPr>
            <a:endParaRPr lang="en-US" dirty="0" smtClean="0"/>
          </a:p>
          <a:p>
            <a:pPr marL="0" indent="0">
              <a:buNone/>
            </a:pPr>
            <a:endParaRPr lang="en-US" dirty="0" smtClean="0"/>
          </a:p>
          <a:p>
            <a:pPr marL="457200" lvl="1" indent="0">
              <a:buNone/>
            </a:pPr>
            <a:endParaRPr lang="en-US" dirty="0" smtClean="0"/>
          </a:p>
          <a:p>
            <a:pPr marL="457200" lvl="1" indent="0">
              <a:buNone/>
            </a:pPr>
            <a:endParaRPr lang="en-US" dirty="0"/>
          </a:p>
          <a:p>
            <a:pPr marL="457200" lvl="1" indent="0">
              <a:buNone/>
            </a:pPr>
            <a:endParaRPr lang="en-US" dirty="0"/>
          </a:p>
        </p:txBody>
      </p:sp>
      <p:pic>
        <p:nvPicPr>
          <p:cNvPr id="6" name="Picture 8" descr="three_quarte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23098" y="4267200"/>
            <a:ext cx="224577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9" descr="one_quart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1305015">
            <a:off x="6768095" y="3937115"/>
            <a:ext cx="1536007" cy="1524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0625127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1+#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Applying for Financial Aid</a:t>
            </a:r>
            <a:endParaRPr lang="en-US" b="1" dirty="0"/>
          </a:p>
        </p:txBody>
      </p:sp>
      <p:sp>
        <p:nvSpPr>
          <p:cNvPr id="5" name="Content Placeholder 4"/>
          <p:cNvSpPr>
            <a:spLocks noGrp="1"/>
          </p:cNvSpPr>
          <p:nvPr>
            <p:ph idx="1"/>
          </p:nvPr>
        </p:nvSpPr>
        <p:spPr>
          <a:xfrm>
            <a:off x="457200" y="1524000"/>
            <a:ext cx="8458200" cy="5334000"/>
          </a:xfrm>
        </p:spPr>
        <p:txBody>
          <a:bodyPr>
            <a:normAutofit fontScale="92500"/>
          </a:bodyPr>
          <a:lstStyle/>
          <a:p>
            <a:pPr>
              <a:buFont typeface="Wingdings" panose="05000000000000000000" pitchFamily="2" charset="2"/>
              <a:buChar char="§"/>
            </a:pPr>
            <a:r>
              <a:rPr lang="en-US" sz="3900" b="1" dirty="0" smtClean="0"/>
              <a:t>Why? </a:t>
            </a:r>
          </a:p>
          <a:p>
            <a:pPr lvl="1">
              <a:buFont typeface="Wingdings" panose="05000000000000000000" pitchFamily="2" charset="2"/>
              <a:buChar char="§"/>
            </a:pPr>
            <a:r>
              <a:rPr lang="en-US" sz="3500" b="1" dirty="0" smtClean="0"/>
              <a:t>Reduce family cost</a:t>
            </a:r>
          </a:p>
          <a:p>
            <a:pPr>
              <a:buFont typeface="Wingdings" panose="05000000000000000000" pitchFamily="2" charset="2"/>
              <a:buChar char="§"/>
            </a:pPr>
            <a:endParaRPr lang="en-US" sz="1000" b="1" dirty="0" smtClean="0"/>
          </a:p>
          <a:p>
            <a:pPr>
              <a:buFont typeface="Wingdings" panose="05000000000000000000" pitchFamily="2" charset="2"/>
              <a:buChar char="§"/>
            </a:pPr>
            <a:r>
              <a:rPr lang="en-US" sz="3900" b="1" dirty="0" smtClean="0"/>
              <a:t>Who? </a:t>
            </a:r>
          </a:p>
          <a:p>
            <a:pPr lvl="1">
              <a:buFont typeface="Wingdings" panose="05000000000000000000" pitchFamily="2" charset="2"/>
              <a:buChar char="§"/>
            </a:pPr>
            <a:r>
              <a:rPr lang="en-US" sz="3900" b="1" dirty="0" smtClean="0"/>
              <a:t>US Citizen, Permanent Resident, or Eligible Non-Citizen</a:t>
            </a:r>
          </a:p>
          <a:p>
            <a:pPr lvl="1">
              <a:buFont typeface="Wingdings" panose="05000000000000000000" pitchFamily="2" charset="2"/>
              <a:buChar char="§"/>
            </a:pPr>
            <a:r>
              <a:rPr lang="en-US" sz="3900" b="1" dirty="0" smtClean="0"/>
              <a:t>High School Graduate or GED holder</a:t>
            </a:r>
          </a:p>
          <a:p>
            <a:pPr lvl="1">
              <a:buFont typeface="Wingdings" panose="05000000000000000000" pitchFamily="2" charset="2"/>
              <a:buChar char="§"/>
            </a:pPr>
            <a:r>
              <a:rPr lang="en-US" sz="3900" b="1" dirty="0" smtClean="0"/>
              <a:t>Valid SS#</a:t>
            </a:r>
          </a:p>
          <a:p>
            <a:pPr lvl="1">
              <a:buFont typeface="Wingdings" panose="05000000000000000000" pitchFamily="2" charset="2"/>
              <a:buChar char="§"/>
            </a:pPr>
            <a:r>
              <a:rPr lang="en-US" sz="3900" b="1" dirty="0" smtClean="0"/>
              <a:t>Eligible degree or certificate program</a:t>
            </a:r>
          </a:p>
          <a:p>
            <a:pPr marL="457200" lvl="1" indent="0">
              <a:buNone/>
            </a:pPr>
            <a:endParaRPr lang="en-US" dirty="0"/>
          </a:p>
          <a:p>
            <a:pPr marL="0" indent="0">
              <a:buNone/>
            </a:pPr>
            <a:endParaRPr lang="en-US" dirty="0" smtClean="0"/>
          </a:p>
          <a:p>
            <a:pPr marL="0" indent="0">
              <a:buNone/>
            </a:pPr>
            <a:endParaRPr lang="en-US" dirty="0" smtClean="0"/>
          </a:p>
          <a:p>
            <a:pPr marL="457200" lvl="1" indent="0">
              <a:buNone/>
            </a:pPr>
            <a:endParaRPr lang="en-US" dirty="0" smtClean="0"/>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2985333160"/>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H</a:t>
            </a:r>
            <a:r>
              <a:rPr lang="en-US" b="1" dirty="0" smtClean="0"/>
              <a:t>ow to Apply for Financial Aid</a:t>
            </a:r>
            <a:endParaRPr lang="en-US" b="1"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Application Checklist:</a:t>
            </a:r>
          </a:p>
          <a:p>
            <a:pPr>
              <a:buFont typeface="Wingdings" panose="05000000000000000000" pitchFamily="2" charset="2"/>
              <a:buChar char="ü"/>
            </a:pPr>
            <a:r>
              <a:rPr lang="en-US" b="1" dirty="0" smtClean="0"/>
              <a:t>*File Taxes</a:t>
            </a:r>
          </a:p>
          <a:p>
            <a:pPr>
              <a:buFont typeface="Wingdings" panose="05000000000000000000" pitchFamily="2" charset="2"/>
              <a:buChar char="ü"/>
            </a:pPr>
            <a:r>
              <a:rPr lang="en-US" b="1" dirty="0" smtClean="0"/>
              <a:t>FAFSA </a:t>
            </a:r>
            <a:r>
              <a:rPr lang="en-US" b="1" dirty="0" smtClean="0">
                <a:hlinkClick r:id="rId3"/>
              </a:rPr>
              <a:t>www.fafsa.gov</a:t>
            </a:r>
            <a:endParaRPr lang="en-US" b="1" dirty="0" smtClean="0"/>
          </a:p>
          <a:p>
            <a:pPr>
              <a:buFont typeface="Wingdings" panose="05000000000000000000" pitchFamily="2" charset="2"/>
              <a:buChar char="ü"/>
            </a:pPr>
            <a:r>
              <a:rPr lang="en-US" b="1" dirty="0"/>
              <a:t>CSS Profile </a:t>
            </a:r>
            <a:r>
              <a:rPr lang="en-US" b="1" dirty="0" smtClean="0">
                <a:hlinkClick r:id="rId4"/>
              </a:rPr>
              <a:t>www.collegeboard.org</a:t>
            </a:r>
            <a:endParaRPr lang="en-US" b="1" dirty="0" smtClean="0"/>
          </a:p>
          <a:p>
            <a:pPr>
              <a:buFont typeface="Wingdings" panose="05000000000000000000" pitchFamily="2" charset="2"/>
              <a:buChar char="ü"/>
            </a:pPr>
            <a:r>
              <a:rPr lang="en-US" b="1" dirty="0" smtClean="0"/>
              <a:t>Institutional Application</a:t>
            </a:r>
          </a:p>
          <a:p>
            <a:pPr>
              <a:buFont typeface="Wingdings" panose="05000000000000000000" pitchFamily="2" charset="2"/>
              <a:buChar char="ü"/>
            </a:pPr>
            <a:r>
              <a:rPr lang="en-US" b="1" dirty="0" smtClean="0"/>
              <a:t>APPLY BY PRIORITY DEADLINE</a:t>
            </a:r>
          </a:p>
          <a:p>
            <a:pPr>
              <a:buFont typeface="Wingdings" panose="05000000000000000000" pitchFamily="2" charset="2"/>
              <a:buChar char="ü"/>
            </a:pPr>
            <a:r>
              <a:rPr lang="en-US" b="1" dirty="0" smtClean="0"/>
              <a:t>Contact the financial aid office</a:t>
            </a:r>
            <a:r>
              <a:rPr lang="en-US" b="1" dirty="0"/>
              <a:t> </a:t>
            </a:r>
            <a:r>
              <a:rPr lang="en-US" b="1" dirty="0" smtClean="0"/>
              <a:t>for </a:t>
            </a:r>
            <a:r>
              <a:rPr lang="en-US" b="1" i="1" dirty="0" smtClean="0">
                <a:solidFill>
                  <a:schemeClr val="accent2"/>
                </a:solidFill>
              </a:rPr>
              <a:t>priority deadlines</a:t>
            </a:r>
            <a:r>
              <a:rPr lang="en-US" b="1" i="1" dirty="0" smtClean="0">
                <a:solidFill>
                  <a:srgbClr val="C00000"/>
                </a:solidFill>
              </a:rPr>
              <a:t>.</a:t>
            </a:r>
            <a:r>
              <a:rPr lang="en-US" b="1" i="1" dirty="0" smtClean="0">
                <a:solidFill>
                  <a:srgbClr val="FF0000"/>
                </a:solidFill>
              </a:rPr>
              <a:t> </a:t>
            </a:r>
            <a:r>
              <a:rPr lang="en-US" b="1" dirty="0" smtClean="0"/>
              <a:t>Most priority deadlines are March 1</a:t>
            </a:r>
            <a:r>
              <a:rPr lang="en-US" b="1" baseline="30000" dirty="0" smtClean="0"/>
              <a:t>st</a:t>
            </a:r>
            <a:r>
              <a:rPr lang="en-US" b="1" dirty="0"/>
              <a:t> </a:t>
            </a:r>
            <a:r>
              <a:rPr lang="en-US" b="1" dirty="0" smtClean="0"/>
              <a:t>or earlier</a:t>
            </a:r>
            <a:r>
              <a:rPr lang="en-US" dirty="0" smtClean="0"/>
              <a:t>.</a:t>
            </a:r>
            <a:r>
              <a:rPr lang="en-US" dirty="0"/>
              <a:t> </a:t>
            </a:r>
            <a:r>
              <a:rPr lang="en-US" b="1" u="sng" dirty="0"/>
              <a:t>We recommend that you file your taxes </a:t>
            </a:r>
            <a:r>
              <a:rPr lang="en-US" b="1" u="sng" dirty="0" smtClean="0"/>
              <a:t>as early as possible. </a:t>
            </a:r>
          </a:p>
          <a:p>
            <a:pPr marL="0" indent="0">
              <a:buNone/>
            </a:pPr>
            <a:endParaRPr lang="en-US" dirty="0" smtClean="0"/>
          </a:p>
          <a:p>
            <a:pPr marL="457200" lvl="1" indent="0">
              <a:buNone/>
            </a:pPr>
            <a:endParaRPr lang="en-US" dirty="0"/>
          </a:p>
        </p:txBody>
      </p:sp>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55876" y="1371600"/>
            <a:ext cx="2667000" cy="2033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51785252"/>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H</a:t>
            </a:r>
            <a:r>
              <a:rPr lang="en-US" b="1" dirty="0" smtClean="0"/>
              <a:t>ow Much</a:t>
            </a:r>
            <a:endParaRPr lang="en-US" b="1" dirty="0"/>
          </a:p>
        </p:txBody>
      </p:sp>
      <p:sp>
        <p:nvSpPr>
          <p:cNvPr id="3" name="Content Placeholder 2"/>
          <p:cNvSpPr>
            <a:spLocks noGrp="1"/>
          </p:cNvSpPr>
          <p:nvPr>
            <p:ph idx="1"/>
          </p:nvPr>
        </p:nvSpPr>
        <p:spPr/>
        <p:txBody>
          <a:bodyPr>
            <a:normAutofit/>
          </a:bodyPr>
          <a:lstStyle/>
          <a:p>
            <a:pPr lvl="1">
              <a:buFont typeface="Wingdings" panose="05000000000000000000" pitchFamily="2" charset="2"/>
              <a:buChar char="§"/>
            </a:pPr>
            <a:r>
              <a:rPr lang="en-US" sz="3200" b="1" dirty="0" smtClean="0"/>
              <a:t>Depends</a:t>
            </a:r>
          </a:p>
          <a:p>
            <a:pPr lvl="1">
              <a:buFont typeface="Wingdings" panose="05000000000000000000" pitchFamily="2" charset="2"/>
              <a:buChar char="§"/>
            </a:pPr>
            <a:r>
              <a:rPr lang="en-US" sz="3200" b="1" dirty="0" smtClean="0"/>
              <a:t>Need-based aid depends on financial need</a:t>
            </a:r>
          </a:p>
          <a:p>
            <a:pPr lvl="1">
              <a:buFont typeface="Wingdings" panose="05000000000000000000" pitchFamily="2" charset="2"/>
              <a:buChar char="§"/>
            </a:pPr>
            <a:r>
              <a:rPr lang="en-US" sz="3200" b="1" dirty="0" smtClean="0"/>
              <a:t>EFC (Expected Family Contribution)</a:t>
            </a:r>
          </a:p>
          <a:p>
            <a:pPr lvl="2">
              <a:buFont typeface="Wingdings" panose="05000000000000000000" pitchFamily="2" charset="2"/>
              <a:buChar char="§"/>
            </a:pPr>
            <a:r>
              <a:rPr lang="en-US" sz="2200" b="1" dirty="0" smtClean="0"/>
              <a:t>EFC= Parent Contribution (PC) + Student Contribution (SC)</a:t>
            </a:r>
          </a:p>
          <a:p>
            <a:pPr lvl="2">
              <a:buFont typeface="Wingdings" panose="05000000000000000000" pitchFamily="2" charset="2"/>
              <a:buChar char="§"/>
            </a:pPr>
            <a:endParaRPr lang="en-US" dirty="0" smtClean="0"/>
          </a:p>
          <a:p>
            <a:pPr lvl="1">
              <a:buFont typeface="Wingdings" panose="05000000000000000000" pitchFamily="2" charset="2"/>
              <a:buChar char="§"/>
            </a:pPr>
            <a:endParaRPr lang="en-US" dirty="0"/>
          </a:p>
          <a:p>
            <a:pPr lvl="1">
              <a:buFont typeface="Wingdings" panose="05000000000000000000" pitchFamily="2" charset="2"/>
              <a:buChar char="§"/>
            </a:pPr>
            <a:endParaRPr lang="en-US" dirty="0" smtClean="0"/>
          </a:p>
          <a:p>
            <a:pPr marL="457200" lvl="1" indent="0">
              <a:buNone/>
            </a:pPr>
            <a:endParaRPr lang="en-US" dirty="0"/>
          </a:p>
          <a:p>
            <a:pPr marL="457200" lvl="1" indent="0">
              <a:buNone/>
            </a:pPr>
            <a:endParaRPr lang="en-US"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6166" y="3962400"/>
            <a:ext cx="7907867" cy="182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914400" y="5974024"/>
            <a:ext cx="7391400" cy="461665"/>
          </a:xfrm>
          <a:prstGeom prst="rect">
            <a:avLst/>
          </a:prstGeom>
          <a:noFill/>
        </p:spPr>
        <p:txBody>
          <a:bodyPr wrap="square" rtlCol="0">
            <a:spAutoFit/>
          </a:bodyPr>
          <a:lstStyle/>
          <a:p>
            <a:r>
              <a:rPr lang="en-US" sz="2400" b="1" dirty="0" smtClean="0"/>
              <a:t>$50,000               -              $10,000             =               $40,000</a:t>
            </a:r>
            <a:endParaRPr lang="en-US" sz="2400" b="1" dirty="0"/>
          </a:p>
        </p:txBody>
      </p:sp>
    </p:spTree>
    <p:extLst>
      <p:ext uri="{BB962C8B-B14F-4D97-AF65-F5344CB8AC3E}">
        <p14:creationId xmlns:p14="http://schemas.microsoft.com/office/powerpoint/2010/main" val="4038340447"/>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Meeting Need</a:t>
            </a:r>
            <a:endParaRPr lang="en-US" b="1" dirty="0"/>
          </a:p>
        </p:txBody>
      </p:sp>
      <p:sp>
        <p:nvSpPr>
          <p:cNvPr id="3" name="Content Placeholder 2"/>
          <p:cNvSpPr>
            <a:spLocks noGrp="1"/>
          </p:cNvSpPr>
          <p:nvPr>
            <p:ph idx="1"/>
          </p:nvPr>
        </p:nvSpPr>
        <p:spPr>
          <a:xfrm>
            <a:off x="457200" y="1600200"/>
            <a:ext cx="8229600" cy="5029200"/>
          </a:xfrm>
        </p:spPr>
        <p:txBody>
          <a:bodyPr>
            <a:normAutofit/>
          </a:bodyPr>
          <a:lstStyle/>
          <a:p>
            <a:pPr lvl="1">
              <a:buFont typeface="Wingdings" panose="05000000000000000000" pitchFamily="2" charset="2"/>
              <a:buChar char="§"/>
            </a:pPr>
            <a:r>
              <a:rPr lang="en-US" sz="3200" b="1" dirty="0" smtClean="0"/>
              <a:t>Meeting financial need varies by school</a:t>
            </a:r>
          </a:p>
          <a:p>
            <a:pPr lvl="1">
              <a:buFont typeface="Wingdings" panose="05000000000000000000" pitchFamily="2" charset="2"/>
              <a:buChar char="§"/>
            </a:pPr>
            <a:r>
              <a:rPr lang="en-US" sz="3200" b="1" dirty="0" smtClean="0"/>
              <a:t>Covering the gap </a:t>
            </a:r>
          </a:p>
          <a:p>
            <a:pPr lvl="2">
              <a:buFont typeface="Wingdings" panose="05000000000000000000" pitchFamily="2" charset="2"/>
              <a:buChar char="§"/>
            </a:pPr>
            <a:r>
              <a:rPr lang="en-US" b="1" dirty="0" smtClean="0"/>
              <a:t>Gap is difference between the financial need and the  amount school can provide in financial aid.</a:t>
            </a:r>
          </a:p>
          <a:p>
            <a:pPr lvl="2">
              <a:buFont typeface="Wingdings" panose="05000000000000000000" pitchFamily="2" charset="2"/>
              <a:buChar char="§"/>
            </a:pPr>
            <a:r>
              <a:rPr lang="en-US" b="1" dirty="0" smtClean="0"/>
              <a:t>School can only provide $20,000 in financial aid.</a:t>
            </a:r>
          </a:p>
          <a:p>
            <a:pPr lvl="2">
              <a:buFont typeface="Wingdings" panose="05000000000000000000" pitchFamily="2" charset="2"/>
              <a:buChar char="§"/>
            </a:pPr>
            <a:endParaRPr lang="en-US" b="1" dirty="0"/>
          </a:p>
          <a:p>
            <a:pPr lvl="2">
              <a:buFont typeface="Wingdings" panose="05000000000000000000" pitchFamily="2" charset="2"/>
              <a:buChar char="§"/>
            </a:pPr>
            <a:endParaRPr lang="en-US" b="1" dirty="0" smtClean="0"/>
          </a:p>
          <a:p>
            <a:pPr lvl="2">
              <a:buFont typeface="Wingdings" panose="05000000000000000000" pitchFamily="2" charset="2"/>
              <a:buChar char="§"/>
            </a:pPr>
            <a:r>
              <a:rPr lang="en-US" b="1" dirty="0" smtClean="0"/>
              <a:t>Now family owes $10,000 + additional $20,000 the  school can’t provide. </a:t>
            </a:r>
          </a:p>
          <a:p>
            <a:pPr lvl="2">
              <a:buFont typeface="Wingdings" panose="05000000000000000000" pitchFamily="2" charset="2"/>
              <a:buChar char="§"/>
            </a:pPr>
            <a:r>
              <a:rPr lang="en-US" b="1" dirty="0" smtClean="0"/>
              <a:t>How does school fill the gap or is it expected the family will cover the difference?</a:t>
            </a:r>
          </a:p>
          <a:p>
            <a:pPr lvl="2">
              <a:buFont typeface="Wingdings" panose="05000000000000000000" pitchFamily="2" charset="2"/>
              <a:buChar char="§"/>
            </a:pPr>
            <a:endParaRPr lang="en-US" dirty="0" smtClean="0"/>
          </a:p>
          <a:p>
            <a:pPr lvl="1">
              <a:buFont typeface="Wingdings" panose="05000000000000000000" pitchFamily="2" charset="2"/>
              <a:buChar char="§"/>
            </a:pPr>
            <a:endParaRPr lang="en-US" dirty="0" smtClean="0"/>
          </a:p>
          <a:p>
            <a:pPr lvl="1">
              <a:buFont typeface="Wingdings" panose="05000000000000000000" pitchFamily="2" charset="2"/>
              <a:buChar char="§"/>
            </a:pPr>
            <a:endParaRPr lang="en-US" dirty="0"/>
          </a:p>
          <a:p>
            <a:pPr lvl="1">
              <a:buFont typeface="Wingdings" panose="05000000000000000000" pitchFamily="2" charset="2"/>
              <a:buChar char="§"/>
            </a:pPr>
            <a:endParaRPr lang="en-US" dirty="0" smtClean="0"/>
          </a:p>
          <a:p>
            <a:pPr marL="457200" lvl="1" indent="0">
              <a:buNone/>
            </a:pPr>
            <a:endParaRPr lang="en-US" dirty="0"/>
          </a:p>
          <a:p>
            <a:pPr marL="457200" lvl="1" indent="0">
              <a:buNone/>
            </a:pPr>
            <a:endParaRPr lang="en-US" dirty="0"/>
          </a:p>
        </p:txBody>
      </p:sp>
      <p:sp>
        <p:nvSpPr>
          <p:cNvPr id="4" name="TextBox 3"/>
          <p:cNvSpPr txBox="1"/>
          <p:nvPr/>
        </p:nvSpPr>
        <p:spPr>
          <a:xfrm>
            <a:off x="820057" y="4295622"/>
            <a:ext cx="7391400" cy="461665"/>
          </a:xfrm>
          <a:prstGeom prst="rect">
            <a:avLst/>
          </a:prstGeom>
          <a:noFill/>
        </p:spPr>
        <p:txBody>
          <a:bodyPr wrap="square" rtlCol="0">
            <a:spAutoFit/>
          </a:bodyPr>
          <a:lstStyle/>
          <a:p>
            <a:r>
              <a:rPr lang="en-US" sz="2400" b="1" dirty="0" smtClean="0"/>
              <a:t>$50,000   (COA)   -    $10,000  (EFC)     =     $40,000 (Need)</a:t>
            </a:r>
            <a:endParaRPr lang="en-US" sz="2400" b="1" dirty="0"/>
          </a:p>
        </p:txBody>
      </p:sp>
    </p:spTree>
    <p:extLst>
      <p:ext uri="{BB962C8B-B14F-4D97-AF65-F5344CB8AC3E}">
        <p14:creationId xmlns:p14="http://schemas.microsoft.com/office/powerpoint/2010/main" val="1606086781"/>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Compare</a:t>
            </a:r>
            <a:endParaRPr lang="en-US" b="1" dirty="0"/>
          </a:p>
        </p:txBody>
      </p:sp>
      <p:sp>
        <p:nvSpPr>
          <p:cNvPr id="5" name="Content Placeholder 4"/>
          <p:cNvSpPr>
            <a:spLocks noGrp="1"/>
          </p:cNvSpPr>
          <p:nvPr>
            <p:ph idx="1"/>
          </p:nvPr>
        </p:nvSpPr>
        <p:spPr>
          <a:xfrm>
            <a:off x="457200" y="1981200"/>
            <a:ext cx="8229600" cy="4754563"/>
          </a:xfrm>
        </p:spPr>
        <p:txBody>
          <a:bodyPr>
            <a:normAutofit fontScale="92500" lnSpcReduction="10000"/>
          </a:bodyPr>
          <a:lstStyle/>
          <a:p>
            <a:pPr>
              <a:buFont typeface="Wingdings" panose="05000000000000000000" pitchFamily="2" charset="2"/>
              <a:buChar char="§"/>
            </a:pPr>
            <a:r>
              <a:rPr lang="en-US" b="1" dirty="0" smtClean="0"/>
              <a:t>Awards </a:t>
            </a:r>
          </a:p>
          <a:p>
            <a:pPr lvl="1">
              <a:buFont typeface="Wingdings" panose="05000000000000000000" pitchFamily="2" charset="2"/>
              <a:buChar char="§"/>
            </a:pPr>
            <a:r>
              <a:rPr lang="en-US" b="1" dirty="0" smtClean="0"/>
              <a:t>Are loans offered and types of loans</a:t>
            </a:r>
          </a:p>
          <a:p>
            <a:pPr>
              <a:buFont typeface="Wingdings" panose="05000000000000000000" pitchFamily="2" charset="2"/>
              <a:buChar char="§"/>
            </a:pPr>
            <a:r>
              <a:rPr lang="en-US" b="1" dirty="0" smtClean="0"/>
              <a:t>Cost of Attendance</a:t>
            </a:r>
          </a:p>
          <a:p>
            <a:pPr lvl="1">
              <a:buFont typeface="Wingdings" panose="05000000000000000000" pitchFamily="2" charset="2"/>
              <a:buChar char="§"/>
            </a:pPr>
            <a:r>
              <a:rPr lang="en-US" b="1" dirty="0" smtClean="0"/>
              <a:t>Varies and includes billable and non-billable expenses</a:t>
            </a:r>
          </a:p>
          <a:p>
            <a:pPr>
              <a:buFont typeface="Wingdings" panose="05000000000000000000" pitchFamily="2" charset="2"/>
              <a:buChar char="§"/>
            </a:pPr>
            <a:r>
              <a:rPr lang="en-US" b="1" dirty="0" smtClean="0"/>
              <a:t>EFCs</a:t>
            </a:r>
          </a:p>
          <a:p>
            <a:pPr>
              <a:buFont typeface="Wingdings" panose="05000000000000000000" pitchFamily="2" charset="2"/>
              <a:buChar char="§"/>
            </a:pPr>
            <a:r>
              <a:rPr lang="en-US" b="1" dirty="0" smtClean="0"/>
              <a:t>Out-of-pocket cost</a:t>
            </a:r>
          </a:p>
          <a:p>
            <a:pPr lvl="1">
              <a:buFont typeface="Wingdings" panose="05000000000000000000" pitchFamily="2" charset="2"/>
              <a:buChar char="§"/>
            </a:pPr>
            <a:r>
              <a:rPr lang="en-US" b="1" dirty="0" smtClean="0"/>
              <a:t>Student Contribution</a:t>
            </a:r>
            <a:endParaRPr lang="en-US" b="1" dirty="0"/>
          </a:p>
          <a:p>
            <a:pPr>
              <a:buFont typeface="Wingdings" panose="05000000000000000000" pitchFamily="2" charset="2"/>
              <a:buChar char="§"/>
            </a:pPr>
            <a:r>
              <a:rPr lang="en-US" b="1" dirty="0" smtClean="0"/>
              <a:t>School policies for outside aid </a:t>
            </a:r>
          </a:p>
          <a:p>
            <a:pPr>
              <a:buFont typeface="Wingdings" panose="05000000000000000000" pitchFamily="2" charset="2"/>
              <a:buChar char="§"/>
            </a:pPr>
            <a:r>
              <a:rPr lang="en-US" b="1" dirty="0" smtClean="0"/>
              <a:t>Will the award change in future years</a:t>
            </a:r>
            <a:endParaRPr lang="en-US" b="1"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152400"/>
            <a:ext cx="30480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64951675"/>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874838"/>
          </a:xfrm>
        </p:spPr>
        <p:txBody>
          <a:bodyPr/>
          <a:lstStyle/>
          <a:p>
            <a:r>
              <a:rPr lang="en-US" b="1" dirty="0" smtClean="0"/>
              <a:t>Example</a:t>
            </a:r>
            <a:endParaRPr lang="en-US" b="1" dirty="0"/>
          </a:p>
        </p:txBody>
      </p:sp>
      <p:pic>
        <p:nvPicPr>
          <p:cNvPr id="1029" name="Picture 5"/>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90600" y="833786"/>
            <a:ext cx="7467600" cy="60242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30389330"/>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Other Considerations</a:t>
            </a:r>
            <a:endParaRPr lang="en-US" b="1"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b="1" dirty="0" smtClean="0"/>
              <a:t>Applying Early Action vs Early Decision vs Regular Decision</a:t>
            </a:r>
          </a:p>
          <a:p>
            <a:pPr>
              <a:buFont typeface="Wingdings" panose="05000000000000000000" pitchFamily="2" charset="2"/>
              <a:buChar char="§"/>
            </a:pPr>
            <a:r>
              <a:rPr lang="en-US" b="1" dirty="0" smtClean="0"/>
              <a:t>Schools Need Blind vs Need Aware</a:t>
            </a:r>
          </a:p>
          <a:p>
            <a:pPr>
              <a:buFont typeface="Wingdings" panose="05000000000000000000" pitchFamily="2" charset="2"/>
              <a:buChar char="§"/>
            </a:pPr>
            <a:r>
              <a:rPr lang="en-US" b="1" dirty="0" smtClean="0"/>
              <a:t>Special Circumstances</a:t>
            </a:r>
          </a:p>
          <a:p>
            <a:pPr>
              <a:buFont typeface="Wingdings" panose="05000000000000000000" pitchFamily="2" charset="2"/>
              <a:buChar char="§"/>
            </a:pPr>
            <a:r>
              <a:rPr lang="en-US" b="1" dirty="0" smtClean="0"/>
              <a:t>Financial aid for Study Away &amp; </a:t>
            </a:r>
            <a:r>
              <a:rPr lang="en-US" b="1" dirty="0"/>
              <a:t>S</a:t>
            </a:r>
            <a:r>
              <a:rPr lang="en-US" b="1" dirty="0" smtClean="0"/>
              <a:t>ummer School</a:t>
            </a:r>
          </a:p>
          <a:p>
            <a:pPr>
              <a:buFont typeface="Wingdings" panose="05000000000000000000" pitchFamily="2" charset="2"/>
              <a:buChar char="§"/>
            </a:pPr>
            <a:r>
              <a:rPr lang="en-US" b="1" dirty="0" smtClean="0"/>
              <a:t>Siblings in College</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83200" y="4466771"/>
            <a:ext cx="3235722" cy="2362200"/>
          </a:xfrm>
          <a:prstGeom prst="rect">
            <a:avLst/>
          </a:prstGeom>
        </p:spPr>
      </p:pic>
      <p:pic>
        <p:nvPicPr>
          <p:cNvPr id="1026" name="Picture 2" descr="C:\Users\lb200\AppData\Local\Microsoft\Windows\Temporary Internet Files\Content.IE5\AF9MU2ST\question-mark-460864_640[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98657" y="228600"/>
            <a:ext cx="175260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0021274"/>
      </p:ext>
    </p:extLst>
  </p:cSld>
  <p:clrMapOvr>
    <a:masterClrMapping/>
  </p:clrMapOvr>
  <p:transition spd="slow">
    <p:cove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10471</TotalTime>
  <Words>1682</Words>
  <Application>Microsoft Office PowerPoint</Application>
  <PresentationFormat>On-screen Show (4:3)</PresentationFormat>
  <Paragraphs>278</Paragraphs>
  <Slides>19</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Papyrus</vt:lpstr>
      <vt:lpstr>Wingdings</vt:lpstr>
      <vt:lpstr>Office Theme</vt:lpstr>
      <vt:lpstr>College Access: Emphasis on Financial Aid</vt:lpstr>
      <vt:lpstr>Applying for Financial Aid</vt:lpstr>
      <vt:lpstr>Applying for Financial Aid</vt:lpstr>
      <vt:lpstr>How to Apply for Financial Aid</vt:lpstr>
      <vt:lpstr>How Much</vt:lpstr>
      <vt:lpstr>Meeting Need</vt:lpstr>
      <vt:lpstr>Compare</vt:lpstr>
      <vt:lpstr>Example</vt:lpstr>
      <vt:lpstr>Other Considerations</vt:lpstr>
      <vt:lpstr>Tips of the Trade</vt:lpstr>
      <vt:lpstr>Helpful Tips</vt:lpstr>
      <vt:lpstr>Helpful Resources</vt:lpstr>
      <vt:lpstr>Questions</vt:lpstr>
      <vt:lpstr>Scenario #1</vt:lpstr>
      <vt:lpstr>Scenario #1</vt:lpstr>
      <vt:lpstr>Scenario #2</vt:lpstr>
      <vt:lpstr>Scenario #2</vt:lpstr>
      <vt:lpstr>Scenario #3</vt:lpstr>
      <vt:lpstr>Scenario #3</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hb66</dc:creator>
  <cp:lastModifiedBy>Allison Scott</cp:lastModifiedBy>
  <cp:revision>102</cp:revision>
  <cp:lastPrinted>2015-09-24T15:29:08Z</cp:lastPrinted>
  <dcterms:created xsi:type="dcterms:W3CDTF">2013-09-23T18:49:10Z</dcterms:created>
  <dcterms:modified xsi:type="dcterms:W3CDTF">2015-12-01T21:53:56Z</dcterms:modified>
</cp:coreProperties>
</file>