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71" r:id="rId2"/>
    <p:sldId id="260" r:id="rId3"/>
    <p:sldId id="37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337" r:id="rId12"/>
    <p:sldId id="391" r:id="rId13"/>
    <p:sldId id="392" r:id="rId14"/>
    <p:sldId id="377" r:id="rId15"/>
    <p:sldId id="388" r:id="rId16"/>
    <p:sldId id="389" r:id="rId17"/>
    <p:sldId id="378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67" r:id="rId26"/>
    <p:sldId id="368" r:id="rId27"/>
    <p:sldId id="369" r:id="rId28"/>
    <p:sldId id="394" r:id="rId29"/>
    <p:sldId id="395" r:id="rId30"/>
    <p:sldId id="396" r:id="rId31"/>
    <p:sldId id="270" r:id="rId32"/>
    <p:sldId id="271" r:id="rId33"/>
    <p:sldId id="274" r:id="rId34"/>
    <p:sldId id="277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2" r:id="rId45"/>
    <p:sldId id="293" r:id="rId46"/>
    <p:sldId id="294" r:id="rId47"/>
    <p:sldId id="393" r:id="rId48"/>
    <p:sldId id="390" r:id="rId49"/>
    <p:sldId id="336" r:id="rId50"/>
    <p:sldId id="296" r:id="rId51"/>
    <p:sldId id="298" r:id="rId52"/>
    <p:sldId id="302" r:id="rId53"/>
    <p:sldId id="359" r:id="rId54"/>
    <p:sldId id="358" r:id="rId55"/>
    <p:sldId id="322" r:id="rId56"/>
  </p:sldIdLst>
  <p:sldSz cx="9144000" cy="6858000" type="screen4x3"/>
  <p:notesSz cx="68580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D69"/>
    <a:srgbClr val="248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6448" autoAdjust="0"/>
  </p:normalViewPr>
  <p:slideViewPr>
    <p:cSldViewPr>
      <p:cViewPr>
        <p:scale>
          <a:sx n="80" d="100"/>
          <a:sy n="80" d="100"/>
        </p:scale>
        <p:origin x="-2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>
        <p:scale>
          <a:sx n="80" d="100"/>
          <a:sy n="80" d="100"/>
        </p:scale>
        <p:origin x="-1272" y="6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5" cy="465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6" y="0"/>
            <a:ext cx="2972115" cy="465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25F4500-C1E1-4864-B5D6-28D99E7FDD94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19"/>
            <a:ext cx="2972115" cy="4657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6" y="8829019"/>
            <a:ext cx="2972115" cy="4657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F679EC-6813-49A5-932C-CF57F78BB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8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115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316" y="0"/>
            <a:ext cx="2972115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B75FC0E-6928-4ED4-9B1C-A2BAF8373016}" type="datetimeFigureOut">
              <a:rPr lang="en-US"/>
              <a:pPr>
                <a:defRPr/>
              </a:pPr>
              <a:t>1/7/2015</a:t>
            </a:fld>
            <a:endParaRPr lang="en-US" dirty="0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5" y="4416111"/>
            <a:ext cx="5485772" cy="418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19"/>
            <a:ext cx="2972115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316" y="8829019"/>
            <a:ext cx="2972115" cy="4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1778A0C-C7ED-4C62-8065-2DDDDC090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17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198ED-614B-4FBB-B41B-CA743829715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A775B-D268-4509-BAB3-C9FAF1ED7BAA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04802" y="4181768"/>
            <a:ext cx="6248400" cy="441901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z="1000" dirty="0" smtClean="0"/>
              <a:t>“Parent” refers to a biological or adoptive parent</a:t>
            </a:r>
          </a:p>
          <a:p>
            <a:pPr>
              <a:buFontTx/>
              <a:buChar char="•"/>
            </a:pP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An adoptive parent is treated just like a biological parent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225A48-C0E7-4B4F-8F19-482A8DA8FFC0}" type="slidenum">
              <a:rPr lang="en-US" smtClean="0"/>
              <a:pPr>
                <a:defRPr/>
              </a:pPr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04802" y="4181768"/>
            <a:ext cx="6248400" cy="441901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225A48-C0E7-4B4F-8F19-482A8DA8FFC0}" type="slidenum">
              <a:rPr lang="en-US" smtClean="0"/>
              <a:pPr>
                <a:defRPr/>
              </a:pPr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04802" y="4181768"/>
            <a:ext cx="6248400" cy="441901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z="1000" dirty="0" smtClean="0"/>
              <a:t>NOT considered parents:  Grandparents, foster parents, legal guardians, older siblings, and uncles or aunts  unless they have legally adopted student</a:t>
            </a:r>
          </a:p>
          <a:p>
            <a:pPr>
              <a:buFontTx/>
              <a:buChar char="•"/>
            </a:pP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A stepparent who did not adopt the student cannot be the sole parent for determining dependency status.  If the other parent dies, the student is still a dependent of the remaining biological parent, not the stepparent.  If no biological parent remains, the student is independent 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84CA0-DF3F-43BE-ADFF-AFD0DD57A4DC}" type="slidenum">
              <a:rPr lang="en-US" smtClean="0"/>
              <a:pPr>
                <a:defRPr/>
              </a:pPr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A40B7-3161-45A7-A1F6-458EA3EA68B6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C4963-74F4-42EB-B1D9-5F539B5BB075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4296E-64CE-4943-8563-C46699E8B50A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63607-4D7B-435E-949B-89EBF69828E2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5CBB1-F84E-4BA0-8B3F-BBEEBCCD9A37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BAE79-B7A1-4944-93A9-38B6C5A27427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88938" indent="-388938" defTabSz="1039813" eaLnBrk="1" hangingPunct="1">
              <a:spcBef>
                <a:spcPts val="0"/>
              </a:spcBef>
            </a:pPr>
            <a:r>
              <a:rPr lang="en-US" dirty="0" smtClean="0"/>
              <a:t>Respond promptly to colleges if additional information requested</a:t>
            </a:r>
          </a:p>
          <a:p>
            <a:pPr marL="388938" indent="-388938" defTabSz="1039813" eaLnBrk="1" hangingPunct="1">
              <a:spcBef>
                <a:spcPts val="0"/>
              </a:spcBef>
              <a:buFont typeface="Arial" pitchFamily="34" charset="0"/>
              <a:buNone/>
            </a:pPr>
            <a:endParaRPr lang="en-US" dirty="0" smtClean="0"/>
          </a:p>
          <a:p>
            <a:pPr marL="846138" lvl="1" indent="-327025" defTabSz="1039813" eaLnBrk="1" hangingPunct="1">
              <a:spcBef>
                <a:spcPts val="0"/>
              </a:spcBef>
            </a:pPr>
            <a:r>
              <a:rPr lang="en-US" dirty="0" smtClean="0"/>
              <a:t>Tax return transcripts or other information</a:t>
            </a:r>
          </a:p>
          <a:p>
            <a:pPr marL="846138" lvl="1" indent="-327025" defTabSz="1039813" eaLnBrk="1" hangingPunct="1">
              <a:buFont typeface="Arial" pitchFamily="34" charset="0"/>
              <a:buNone/>
            </a:pPr>
            <a:endParaRPr lang="en-US" dirty="0" smtClean="0"/>
          </a:p>
          <a:p>
            <a:pPr marL="388938" indent="-388938" defTabSz="1039813" eaLnBrk="1" hangingPunct="1"/>
            <a:r>
              <a:rPr lang="en-US" dirty="0" smtClean="0"/>
              <a:t>College will notify via email, Web </a:t>
            </a:r>
            <a:r>
              <a:rPr lang="en-US" u="sng" dirty="0" smtClean="0"/>
              <a:t>or</a:t>
            </a:r>
            <a:r>
              <a:rPr lang="en-US" dirty="0" smtClean="0"/>
              <a:t> mail of aid eligibility</a:t>
            </a:r>
          </a:p>
          <a:p>
            <a:pPr marL="388938" indent="-388938" defTabSz="1039813" eaLnBrk="1" hangingPunct="1">
              <a:buFont typeface="Arial" pitchFamily="34" charset="0"/>
              <a:buNone/>
            </a:pPr>
            <a:endParaRPr lang="en-US" dirty="0" smtClean="0"/>
          </a:p>
          <a:p>
            <a:pPr marL="388938" indent="-388938" defTabSz="1039813" eaLnBrk="1" hangingPunct="1"/>
            <a:r>
              <a:rPr lang="en-US" dirty="0" smtClean="0"/>
              <a:t>Student should follow colleges’ instructions to accept or decline aid offered.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78A0C-C7ED-4C62-8065-2DDDDC09058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D59D4-F1D2-43EC-BDAF-97C08F23E7B4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FA0AC-B9F4-43C0-BFF5-2B30C078FFE7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C3803-198C-4336-95EA-EF5D877A403B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5C2E0-A5B1-4371-A832-1346302047F9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B412D-B1B3-4EC0-B4D3-E0C4AF15643C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245F5-51F2-4E9E-AEE1-1225DE308448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932B8-8773-4D0B-B311-EFFF6D0DA347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A9A78-E87C-4C18-8C99-48FEBB64BDED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63499-4CB7-4888-8E9D-FD48F653A35F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970C3-8901-4E64-A431-E738F9D30A1D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Grants and scholarships reduce the cost of college for students and families</a:t>
            </a:r>
          </a:p>
          <a:p>
            <a:endParaRPr lang="en-US" dirty="0" smtClean="0"/>
          </a:p>
          <a:p>
            <a:r>
              <a:rPr lang="en-US" dirty="0" smtClean="0"/>
              <a:t>Loans and work help students and families manage the cost of college</a:t>
            </a:r>
          </a:p>
          <a:p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DC1DD-0BF4-4047-8F65-5B9B54FA8E8D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632BB-B72B-4FA3-B855-4B3664D4D29C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7E177-BF50-4DC6-BDAA-1E60ED58AD3F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4 </a:t>
            </a:r>
            <a:r>
              <a:rPr lang="en-US" dirty="0" err="1" smtClean="0"/>
              <a:t>th</a:t>
            </a:r>
            <a:r>
              <a:rPr lang="en-US" dirty="0" smtClean="0"/>
              <a:t> bullet &amp; should be added back if congress extends these credits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Tax credits—American Opportunity (formerly Hope Tax Credit) &amp; Lifetime Learning</a:t>
            </a:r>
          </a:p>
          <a:p>
            <a:endParaRPr 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FFF2B-37F5-412E-8634-5D920CE729B4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27336-1D61-4FE0-9F8F-4FCF5E4678BA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9C0B60-0707-4A7C-A264-74A4C0CEBD16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EE971-9F71-4C29-BE8A-56526A237016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4BBD4-929A-4CCE-854F-550AADDD80B7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81DDD-C0A3-4697-B749-075E012112D6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92E9B-C4DA-44F5-A39F-1C6126EEC328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D353E-6FFE-498A-B879-CF68E4015022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0480C-9C08-408D-A6EB-4596F5195247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A4103-04B3-4A04-816D-66FF1B6F33A4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A07A0-8F64-4760-8384-B57EC0BF149D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597820"/>
            <a:ext cx="10363200" cy="1102519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2914650"/>
            <a:ext cx="85344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6C21-40B5-410E-BCCF-B27A8CD9F37C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4FB8-8A01-4514-B3BC-E6D89E3D83D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F573A-15BD-4D05-B04C-018621DB4CB8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6F0BA-D4F2-4D79-A9F3-E613394D199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87F7B-8758-4C43-9D85-4131A0EF66CD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447E-8EA9-4404-A37F-E99371E8764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05980"/>
            <a:ext cx="27432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80264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80B7-83E6-4CFC-967F-F2783AC4DF6F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2416-B864-4107-9AC1-ADF163CA71D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14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3600" y="1600201"/>
            <a:ext cx="4013200" cy="2205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3600" y="3919538"/>
            <a:ext cx="4013200" cy="22062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95F4-F2E5-4DB2-A222-BD4F2589F281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2E8C-51B3-439F-B4C0-2BBC02F11D5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14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88F0-5325-4690-91EB-911D03C83939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B142-13F6-4625-BE59-91F78EB5321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145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DCA0-C206-4EC4-8753-688F534B2D5C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0EB9-1B7F-45EA-83AD-6F7C5E84AAB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14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58B9-6CA9-4649-80FB-7BE6BC403D62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B7112-B768-44A4-8BCD-B1AC0C40685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D3FED-841B-4EB5-81C7-D94D33D31391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D869-C349-4A48-9F5E-7C706C70B97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3305176"/>
            <a:ext cx="103632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180035"/>
            <a:ext cx="103632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36FF-C200-46D2-95B7-483183796B4F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2C2A1-47FE-4ECC-AF23-AF8B581021D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F4BD-A03C-48FA-95D1-66849C292BA2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F094-5286-4293-89DF-9DDB85B296C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151335"/>
            <a:ext cx="538691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631156"/>
            <a:ext cx="538691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151335"/>
            <a:ext cx="538903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631156"/>
            <a:ext cx="5389033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D155-DFD8-4FDA-A7B3-C752E6162CA5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F983-4AF6-476E-924D-30247A603F1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4C8CA-69F9-44A4-BB34-5AFE00A90494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266B-1410-4898-A65F-73127084DB2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7D95-B69D-47AA-8230-EBB42B612220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C57B-7D89-43FA-9AF6-9010FEF338F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04787"/>
            <a:ext cx="401108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04789"/>
            <a:ext cx="6815667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076327"/>
            <a:ext cx="4011084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EF5AF-68F6-46A3-9271-2FEA62F899DB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5264-C9DE-4E20-B772-ED382809140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3600450"/>
            <a:ext cx="73152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459581"/>
            <a:ext cx="73152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4025504"/>
            <a:ext cx="73152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02BA2-807F-4A48-AF3E-657239152B86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F668-39C4-4863-B509-B9ED04F804A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06400" y="171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F73906-6BEA-4E0F-83A5-BDEB24D250F0}" type="datetime1">
              <a:rPr lang="fr-FR" smtClean="0"/>
              <a:t>07/01/2015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149600" y="6343651"/>
            <a:ext cx="2895600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CDB855-B61A-45E6-891F-F7FF43C56FE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reach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nc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naid.org/" TargetMode="External"/><Relationship Id="rId5" Type="http://schemas.openxmlformats.org/officeDocument/2006/relationships/hyperlink" Target="http://www.cfnc.org/fabook" TargetMode="External"/><Relationship Id="rId4" Type="http://schemas.openxmlformats.org/officeDocument/2006/relationships/hyperlink" Target="http://studentaid.gov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Financial </a:t>
            </a:r>
            <a:r>
              <a:rPr lang="en-US" sz="4800" dirty="0"/>
              <a:t>Aid for College</a:t>
            </a:r>
            <a:r>
              <a:rPr lang="en-US" sz="4800"/>
              <a:t/>
            </a:r>
            <a:br>
              <a:rPr lang="en-US" sz="4800"/>
            </a:br>
            <a:r>
              <a:rPr lang="en-US" sz="4800" smtClean="0"/>
              <a:t>2015-2016</a:t>
            </a:r>
            <a:endParaRPr lang="en-US" sz="4800" dirty="0" smtClean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6" name="Picture 5" descr="adf-cartoon-money-b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648200"/>
            <a:ext cx="2731062" cy="173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87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FEA33-84A2-4907-B4A8-FC18F2B08F32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1126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735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Applying for Federal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Financial Aid </a:t>
            </a:r>
          </a:p>
        </p:txBody>
      </p:sp>
      <p:sp>
        <p:nvSpPr>
          <p:cNvPr id="11269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962525"/>
          </a:xfrm>
        </p:spPr>
        <p:txBody>
          <a:bodyPr/>
          <a:lstStyle/>
          <a:p>
            <a:pPr marL="571500" defTabSz="1039813" eaLnBrk="1" hangingPunct="1">
              <a:buFont typeface="Arial" charset="0"/>
              <a:buChar char="•"/>
              <a:defRPr/>
            </a:pPr>
            <a:r>
              <a:rPr lang="en-US" sz="2200" dirty="0" smtClean="0"/>
              <a:t>Free Application for Federal Student Aid (FAFSA)</a:t>
            </a:r>
          </a:p>
          <a:p>
            <a:pPr marL="1028700" lvl="1" indent="-342900" defTabSz="1039813" eaLnBrk="1" hangingPunct="1">
              <a:spcBef>
                <a:spcPts val="800"/>
              </a:spcBef>
              <a:buFont typeface="Arial" charset="0"/>
              <a:buChar char="–"/>
              <a:defRPr/>
            </a:pPr>
            <a:r>
              <a:rPr lang="en-US" sz="2100" dirty="0" smtClean="0"/>
              <a:t>Required for all types of </a:t>
            </a:r>
            <a:r>
              <a:rPr lang="en-US" sz="2100" u="sng" dirty="0" smtClean="0"/>
              <a:t>federal</a:t>
            </a:r>
            <a:r>
              <a:rPr lang="en-US" sz="2100" dirty="0" smtClean="0"/>
              <a:t> aid </a:t>
            </a:r>
          </a:p>
          <a:p>
            <a:pPr marL="1028700" lvl="1" indent="-342900" defTabSz="1039813" eaLnBrk="1" hangingPunct="1">
              <a:spcBef>
                <a:spcPts val="800"/>
              </a:spcBef>
              <a:buFont typeface="Arial" charset="0"/>
              <a:buChar char="–"/>
              <a:defRPr/>
            </a:pPr>
            <a:r>
              <a:rPr lang="en-US" sz="2100" dirty="0" smtClean="0"/>
              <a:t>Download the FAFSA on the Web Worksheet  via </a:t>
            </a:r>
            <a:r>
              <a:rPr lang="en-US" sz="2100" dirty="0" smtClean="0">
                <a:hlinkClick r:id="rId3"/>
              </a:rPr>
              <a:t>www.fafsa.gov</a:t>
            </a:r>
            <a:r>
              <a:rPr lang="en-US" sz="2100" dirty="0" smtClean="0"/>
              <a:t> to prepare your form	</a:t>
            </a:r>
          </a:p>
          <a:p>
            <a:pPr marL="1371600" lvl="2" indent="233363" defTabSz="1039813"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2100" dirty="0" smtClean="0"/>
              <a:t>99% of forms are filed online!</a:t>
            </a:r>
          </a:p>
          <a:p>
            <a:pPr marL="1371600" lvl="2" indent="233363" defTabSz="1039813" eaLnBrk="1" hangingPunct="1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2100" dirty="0" smtClean="0"/>
              <a:t>Sign the form with </a:t>
            </a:r>
            <a:r>
              <a:rPr lang="en-US" sz="2100" dirty="0"/>
              <a:t>a Personal Identification Number (PIN)</a:t>
            </a:r>
          </a:p>
          <a:p>
            <a:pPr marL="1028700" lvl="1" indent="-342900" defTabSz="1039813" eaLnBrk="1" hangingPunct="1">
              <a:spcBef>
                <a:spcPts val="800"/>
              </a:spcBef>
              <a:buFont typeface="Arial" charset="0"/>
              <a:buChar char="–"/>
              <a:defRPr/>
            </a:pPr>
            <a:r>
              <a:rPr lang="en-US" sz="2100" dirty="0" smtClean="0"/>
              <a:t>Paper form can be  obtained by calling 800-4-FED-AID (1-800-433-3243)</a:t>
            </a:r>
          </a:p>
          <a:p>
            <a:pPr marL="1028700" lvl="1" indent="-342900" defTabSz="1039813" eaLnBrk="1" hangingPunct="1">
              <a:spcBef>
                <a:spcPts val="800"/>
              </a:spcBef>
              <a:buFont typeface="Arial" charset="0"/>
              <a:buChar char="–"/>
              <a:defRPr/>
            </a:pPr>
            <a:r>
              <a:rPr lang="en-US" sz="2100" dirty="0" smtClean="0"/>
              <a:t>Complete FAFSA at </a:t>
            </a:r>
            <a:r>
              <a:rPr lang="en-US" sz="2100" dirty="0" smtClean="0">
                <a:hlinkClick r:id="rId3"/>
              </a:rPr>
              <a:t>www.fafsa.gov</a:t>
            </a:r>
            <a:r>
              <a:rPr lang="en-US" sz="2100" dirty="0" smtClean="0"/>
              <a:t>  after January 1st, preceding the academic year      </a:t>
            </a:r>
          </a:p>
          <a:p>
            <a:pPr marL="1028700" lvl="1" indent="-342900" defTabSz="1039813" eaLnBrk="1" hangingPunct="1">
              <a:spcBef>
                <a:spcPts val="800"/>
              </a:spcBef>
              <a:buFont typeface="Arial" charset="0"/>
              <a:buChar char="–"/>
              <a:defRPr/>
            </a:pPr>
            <a:r>
              <a:rPr lang="en-US" sz="2100" dirty="0" smtClean="0"/>
              <a:t>Results available online in 48 hours; contact the institutions you list on the FAFSA to determine each institution’s timeline for processing the results</a:t>
            </a:r>
          </a:p>
          <a:p>
            <a:pPr marL="571500" defTabSz="1039813" eaLnBrk="1" hangingPunct="1">
              <a:buFont typeface="Arial" charset="0"/>
              <a:buNone/>
              <a:defRPr/>
            </a:pPr>
            <a:endParaRPr lang="en-US" sz="2100" dirty="0" smtClean="0"/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08000" y="5659041"/>
            <a:ext cx="8128000" cy="5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959" tIns="51980" rIns="103959" bIns="51980">
            <a:spAutoFit/>
          </a:bodyPr>
          <a:lstStyle/>
          <a:p>
            <a:pPr defTabSz="1039813" eaLnBrk="0" hangingPunct="0">
              <a:spcBef>
                <a:spcPct val="50000"/>
              </a:spcBef>
            </a:pPr>
            <a:endParaRPr lang="en-US" sz="27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What is a PIN?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06400" y="1885950"/>
            <a:ext cx="8737600" cy="4525566"/>
          </a:xfrm>
        </p:spPr>
        <p:txBody>
          <a:bodyPr/>
          <a:lstStyle/>
          <a:p>
            <a:r>
              <a:rPr lang="en-US" sz="2200" dirty="0" smtClean="0"/>
              <a:t>What is a </a:t>
            </a:r>
            <a:r>
              <a:rPr lang="en-US" sz="2200" dirty="0"/>
              <a:t>Personal Identification Number </a:t>
            </a:r>
            <a:r>
              <a:rPr lang="en-US" sz="2200" dirty="0" smtClean="0"/>
              <a:t>?</a:t>
            </a:r>
          </a:p>
          <a:p>
            <a:pPr marL="0" indent="0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Issued to an individual and is a “signature” for Federal Student Aid purposes (FAFSA, Master Promissory Note and National Student Loan Data System Website)</a:t>
            </a:r>
          </a:p>
          <a:p>
            <a:pPr lvl="1"/>
            <a:r>
              <a:rPr lang="en-US" sz="2200" dirty="0" smtClean="0"/>
              <a:t>Faster than using paper signature</a:t>
            </a:r>
            <a:endParaRPr lang="en-US" sz="2200" strike="sngStrike" dirty="0" smtClean="0"/>
          </a:p>
          <a:p>
            <a:pPr lvl="1"/>
            <a:r>
              <a:rPr lang="en-US" sz="2200" dirty="0" smtClean="0"/>
              <a:t>Parent’s PIN may be used for multiple children</a:t>
            </a:r>
          </a:p>
          <a:p>
            <a:pPr lvl="1"/>
            <a:r>
              <a:rPr lang="en-US" sz="2200" dirty="0" smtClean="0"/>
              <a:t>Each student must have own PIN</a:t>
            </a:r>
            <a:endParaRPr lang="en-US" sz="2200" strike="sngStrike" dirty="0" smtClean="0"/>
          </a:p>
          <a:p>
            <a:pPr lvl="1"/>
            <a:r>
              <a:rPr lang="en-US" sz="2200" dirty="0" smtClean="0"/>
              <a:t>Obtain PIN at </a:t>
            </a:r>
            <a:r>
              <a:rPr lang="en-US" sz="2200" dirty="0" smtClean="0">
                <a:hlinkClick r:id="rId3"/>
              </a:rPr>
              <a:t>www.fafsa.ed.gov</a:t>
            </a:r>
            <a:r>
              <a:rPr lang="en-US" sz="2200" dirty="0" smtClean="0"/>
              <a:t> </a:t>
            </a:r>
            <a:endParaRPr lang="en-US" sz="2200" strike="sngStrike" dirty="0" smtClean="0"/>
          </a:p>
          <a:p>
            <a:pPr lvl="1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B74BF-C795-4D7A-BFB4-EFC5CA2BB29A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/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IRS Data Retrieval Tool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defRPr/>
            </a:pPr>
            <a:r>
              <a:rPr lang="en-US" sz="2200" dirty="0">
                <a:latin typeface="Univers 55" pitchFamily="34" charset="0"/>
              </a:rPr>
              <a:t>  </a:t>
            </a:r>
            <a:r>
              <a:rPr lang="en-US" sz="2200" dirty="0" smtClean="0">
                <a:latin typeface="Univers 55" pitchFamily="34" charset="0"/>
              </a:rPr>
              <a:t> </a:t>
            </a:r>
            <a:r>
              <a:rPr lang="en-US" sz="2200" dirty="0" smtClean="0"/>
              <a:t>Available </a:t>
            </a:r>
            <a:r>
              <a:rPr lang="en-US" sz="2200" u="sng" dirty="0"/>
              <a:t>February 2015</a:t>
            </a:r>
            <a:endParaRPr lang="en-US" sz="2200" dirty="0"/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US" sz="2000" dirty="0"/>
              <a:t>Within several days for electronic tax filers (1040, 1040A or 1040EZ)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US" sz="2000" dirty="0"/>
              <a:t>Within several weeks for paper tax filers</a:t>
            </a:r>
            <a:r>
              <a:rPr lang="en-US" sz="2600" dirty="0"/>
              <a:t>	</a:t>
            </a:r>
          </a:p>
          <a:p>
            <a:pPr marL="115888" indent="-115888">
              <a:defRPr/>
            </a:pPr>
            <a:endParaRPr lang="en-US" sz="800" dirty="0"/>
          </a:p>
          <a:p>
            <a:pPr marL="115888" indent="-115888">
              <a:defRPr/>
            </a:pPr>
            <a:r>
              <a:rPr lang="en-US" sz="2200" dirty="0"/>
              <a:t>    Applies to </a:t>
            </a:r>
          </a:p>
          <a:p>
            <a:pPr marL="573088" lvl="1" indent="-115888">
              <a:buFont typeface="Wingdings" pitchFamily="2" charset="2"/>
              <a:buChar char="ü"/>
              <a:defRPr/>
            </a:pPr>
            <a:r>
              <a:rPr lang="en-US" sz="2000" dirty="0"/>
              <a:t>   Those who have filed tax returns</a:t>
            </a:r>
          </a:p>
          <a:p>
            <a:pPr marL="573088" lvl="1" indent="-115888">
              <a:buFont typeface="Wingdings" pitchFamily="2" charset="2"/>
              <a:buChar char="ü"/>
              <a:defRPr/>
            </a:pPr>
            <a:r>
              <a:rPr lang="en-US" sz="2000" dirty="0"/>
              <a:t>   Those making corrections online after filing tax returns</a:t>
            </a:r>
          </a:p>
          <a:p>
            <a:pPr marL="573088" lvl="1" indent="-115888">
              <a:buFont typeface="Arial" pitchFamily="34" charset="0"/>
              <a:buChar char="•"/>
              <a:defRPr/>
            </a:pPr>
            <a:endParaRPr lang="en-US" sz="800" dirty="0"/>
          </a:p>
          <a:p>
            <a:pPr marL="115888" indent="-115888">
              <a:defRPr/>
            </a:pPr>
            <a:r>
              <a:rPr lang="en-US" sz="2200" dirty="0"/>
              <a:t>    Does Not apply to</a:t>
            </a:r>
          </a:p>
          <a:p>
            <a:pPr marL="573088" lvl="1" indent="-115888">
              <a:buFont typeface="Wingdings" pitchFamily="2" charset="2"/>
              <a:buChar char="ü"/>
              <a:defRPr/>
            </a:pPr>
            <a:r>
              <a:rPr lang="en-US" sz="2400" dirty="0"/>
              <a:t>    </a:t>
            </a:r>
            <a:r>
              <a:rPr lang="en-US" sz="2000" dirty="0"/>
              <a:t>Married but are filing separately</a:t>
            </a:r>
          </a:p>
          <a:p>
            <a:pPr marL="573088" lvl="1" indent="-115888">
              <a:buFont typeface="Wingdings" pitchFamily="2" charset="2"/>
              <a:buChar char="ü"/>
              <a:defRPr/>
            </a:pPr>
            <a:r>
              <a:rPr lang="en-US" sz="2000" dirty="0"/>
              <a:t>      Filing status is Head of Household</a:t>
            </a:r>
          </a:p>
          <a:p>
            <a:pPr marL="573088" lvl="1" indent="-115888">
              <a:buFont typeface="Wingdings" pitchFamily="2" charset="2"/>
              <a:buChar char="ü"/>
              <a:defRPr/>
            </a:pPr>
            <a:r>
              <a:rPr lang="en-US" sz="2000" dirty="0"/>
              <a:t>      Marital status changed after 12/31/14</a:t>
            </a:r>
          </a:p>
          <a:p>
            <a:pPr marL="573088" lvl="1" indent="-115888">
              <a:buFont typeface="Wingdings" pitchFamily="2" charset="2"/>
              <a:buChar char="ü"/>
              <a:defRPr/>
            </a:pPr>
            <a:r>
              <a:rPr lang="en-US" sz="2000" dirty="0"/>
              <a:t>      Those filing amended or foreign tax returns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95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IRS </a:t>
            </a:r>
            <a:r>
              <a:rPr lang="en-US" sz="4000" dirty="0">
                <a:solidFill>
                  <a:schemeClr val="tx1"/>
                </a:solidFill>
              </a:rPr>
              <a:t>Data Retrieval Tool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sz="800" dirty="0" smtClean="0"/>
          </a:p>
          <a:p>
            <a:pPr marL="514350" indent="-514350">
              <a:defRPr/>
            </a:pPr>
            <a:r>
              <a:rPr lang="en-US" sz="2200" dirty="0" smtClean="0"/>
              <a:t>To </a:t>
            </a:r>
            <a:r>
              <a:rPr lang="en-US" sz="2200" dirty="0"/>
              <a:t>use the Tool, must have: </a:t>
            </a:r>
          </a:p>
          <a:p>
            <a:pPr marL="914400" lvl="1" indent="-2286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dirty="0"/>
              <a:t>A valid Social Security Number </a:t>
            </a:r>
            <a:r>
              <a:rPr lang="en-US" sz="2000" b="1" dirty="0"/>
              <a:t>and</a:t>
            </a:r>
          </a:p>
          <a:p>
            <a:pPr marL="914400" lvl="1" indent="-2286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dirty="0"/>
              <a:t>Filed a 2014 federal tax return </a:t>
            </a:r>
            <a:r>
              <a:rPr lang="en-US" sz="2000" b="1" dirty="0"/>
              <a:t>and</a:t>
            </a:r>
          </a:p>
          <a:p>
            <a:pPr marL="914400" lvl="1" indent="-2286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dirty="0"/>
              <a:t>Same marital status as 12/31/2014</a:t>
            </a:r>
          </a:p>
          <a:p>
            <a:pPr marL="115888" indent="-115888">
              <a:defRPr/>
            </a:pPr>
            <a:endParaRPr lang="en-US" sz="1000" dirty="0"/>
          </a:p>
          <a:p>
            <a:pPr marL="115888" indent="-115888">
              <a:defRPr/>
            </a:pPr>
            <a:r>
              <a:rPr lang="en-US" sz="2200" dirty="0"/>
              <a:t>      Filtering question helps applicant know whether to use Tool</a:t>
            </a:r>
          </a:p>
          <a:p>
            <a:pPr marL="115888" indent="-115888">
              <a:defRPr/>
            </a:pPr>
            <a:endParaRPr lang="en-US" sz="1000" dirty="0"/>
          </a:p>
          <a:p>
            <a:pPr marL="514350" indent="-514350">
              <a:defRPr/>
            </a:pPr>
            <a:r>
              <a:rPr lang="en-US" sz="2200" dirty="0"/>
              <a:t>IRS Data Retrieval Process meets verification requirements</a:t>
            </a:r>
          </a:p>
          <a:p>
            <a:pPr marL="914400" lvl="1" indent="-228600">
              <a:buFont typeface="Wingdings" pitchFamily="2" charset="2"/>
              <a:buChar char="ü"/>
              <a:defRPr/>
            </a:pPr>
            <a:r>
              <a:rPr lang="en-US" sz="2000" dirty="0"/>
              <a:t>Secure and </a:t>
            </a:r>
            <a:r>
              <a:rPr lang="en-US" sz="2000" u="sng" dirty="0"/>
              <a:t>FAST</a:t>
            </a:r>
            <a:r>
              <a:rPr lang="en-US" sz="2000" dirty="0"/>
              <a:t> option</a:t>
            </a:r>
          </a:p>
          <a:p>
            <a:pPr marL="115888" indent="-115888">
              <a:defRPr/>
            </a:pPr>
            <a:endParaRPr lang="en-US" sz="1000" dirty="0"/>
          </a:p>
          <a:p>
            <a:pPr marL="514350" indent="-514350">
              <a:defRPr/>
            </a:pPr>
            <a:r>
              <a:rPr lang="en-US" sz="2200" dirty="0"/>
              <a:t>Students (and parents) not using the “Tool” </a:t>
            </a:r>
            <a:r>
              <a:rPr lang="en-US" sz="2200" u="sng" dirty="0"/>
              <a:t>and</a:t>
            </a:r>
            <a:r>
              <a:rPr lang="en-US" sz="2200" dirty="0"/>
              <a:t>  selected for verification:</a:t>
            </a:r>
          </a:p>
          <a:p>
            <a:pPr marL="914400" lvl="1">
              <a:buFont typeface="Wingdings" pitchFamily="2" charset="2"/>
              <a:buChar char="ü"/>
              <a:defRPr/>
            </a:pPr>
            <a:r>
              <a:rPr lang="en-US" sz="2000" dirty="0"/>
              <a:t>In most cases, must submit an IRS Tax Return </a:t>
            </a:r>
            <a:r>
              <a:rPr lang="en-US" sz="2000" u="sng" dirty="0"/>
              <a:t>Transcript</a:t>
            </a:r>
            <a:r>
              <a:rPr lang="en-US" sz="2000" dirty="0"/>
              <a:t>  rather than a Tax Return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53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</a:rPr>
              <a:t>FAFSA  &amp; FAFSA on the Web Worksheet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 smtClean="0"/>
              <a:t>Produced </a:t>
            </a:r>
            <a:r>
              <a:rPr lang="en-US" sz="2000" dirty="0"/>
              <a:t>by the U.S. Department of Education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Three formats:</a:t>
            </a:r>
          </a:p>
          <a:p>
            <a:pPr lvl="1" indent="-346075" eaLnBrk="1" hangingPunct="1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On-line</a:t>
            </a:r>
          </a:p>
          <a:p>
            <a:pPr lvl="1" indent="-346075" eaLnBrk="1" hangingPunct="1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Paper</a:t>
            </a:r>
          </a:p>
          <a:p>
            <a:pPr lvl="1" indent="-346075" eaLnBrk="1" hangingPunct="1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PDF  (FAFSA.gov)</a:t>
            </a:r>
          </a:p>
          <a:p>
            <a:pPr marL="396875" lvl="1" indent="0" eaLnBrk="1" hangingPunct="1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000" dirty="0"/>
          </a:p>
          <a:p>
            <a:pPr eaLnBrk="1" hangingPunct="1">
              <a:lnSpc>
                <a:spcPct val="50000"/>
              </a:lnSpc>
              <a:spcBef>
                <a:spcPts val="1200"/>
              </a:spcBef>
              <a:defRPr/>
            </a:pPr>
            <a:r>
              <a:rPr lang="en-US" sz="2000" dirty="0"/>
              <a:t>FAFSA on the Web Worksheet:</a:t>
            </a:r>
          </a:p>
          <a:p>
            <a:pPr marL="803275" lvl="1" indent="-346075">
              <a:spcBef>
                <a:spcPts val="1800"/>
              </a:spcBef>
              <a:buClr>
                <a:srgbClr val="000000"/>
              </a:buClr>
              <a:buSzPct val="100000"/>
              <a:defRPr/>
            </a:pPr>
            <a:r>
              <a:rPr lang="en-US" sz="2000" dirty="0"/>
              <a:t>Optional tool to gather information for online form </a:t>
            </a:r>
            <a:endParaRPr lang="en-US" sz="2000" baseline="30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E0EB9-1B7F-45EA-83AD-6F7C5E84AABA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24" y="1828800"/>
            <a:ext cx="347815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29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Before Beginning a FAFSA 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 smtClean="0"/>
          </a:p>
          <a:p>
            <a:r>
              <a:rPr lang="en-US" sz="2200" dirty="0" smtClean="0"/>
              <a:t>Gather </a:t>
            </a:r>
            <a:r>
              <a:rPr lang="en-US" sz="2200" dirty="0"/>
              <a:t>the documents you need</a:t>
            </a:r>
          </a:p>
          <a:p>
            <a:r>
              <a:rPr lang="en-US" sz="2200" dirty="0"/>
              <a:t>Print a FAFSA on the Web Worksheet</a:t>
            </a:r>
          </a:p>
          <a:p>
            <a:r>
              <a:rPr lang="en-US" sz="2200" dirty="0"/>
              <a:t>Plan how to sign your FAFSA</a:t>
            </a:r>
          </a:p>
          <a:p>
            <a:r>
              <a:rPr lang="en-US" sz="2200" dirty="0"/>
              <a:t>Apply for a Personal Identification Number (PIN)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396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FAFSA on the Web Worksheet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questions within FAFSA on the Web are presented in a different order than the questions on the paper FAFSA.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questions that are included on the Worksheet are ordered as they appear online. 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Complete the Worksheet rather than the paper FAFSA if you want to use it to help you complete the Web version.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Worksheet is available in PDF form </a:t>
            </a:r>
            <a:r>
              <a:rPr lang="en-US" sz="2000" dirty="0">
                <a:hlinkClick r:id="rId2"/>
              </a:rPr>
              <a:t>www.fafsa.gov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5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FAFSA on the Web Homepage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SzPct val="85000"/>
              <a:buFont typeface="Wingdings" pitchFamily="2" charset="2"/>
              <a:buChar char="ü"/>
              <a:defRPr/>
            </a:pPr>
            <a:endParaRPr lang="en-US" sz="500" b="1" dirty="0" smtClean="0">
              <a:ea typeface="ＭＳ Ｐゴシック"/>
              <a:cs typeface="ＭＳ Ｐゴシック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000" b="1" dirty="0" smtClean="0">
                <a:ea typeface="ＭＳ Ｐゴシック"/>
                <a:cs typeface="ＭＳ Ｐゴシック"/>
              </a:rPr>
              <a:t>Start </a:t>
            </a:r>
            <a:r>
              <a:rPr lang="en-US" sz="2000" b="1" dirty="0">
                <a:ea typeface="ＭＳ Ｐゴシック"/>
                <a:cs typeface="ＭＳ Ｐゴシック"/>
              </a:rPr>
              <a:t>Here</a:t>
            </a:r>
            <a:r>
              <a:rPr lang="en-US" sz="2000" dirty="0">
                <a:ea typeface="ＭＳ Ｐゴシック"/>
                <a:cs typeface="ＭＳ Ｐゴシック"/>
              </a:rPr>
              <a:t> for all options –</a:t>
            </a:r>
          </a:p>
          <a:p>
            <a:pPr marL="342900" lvl="1" fontAlgn="auto">
              <a:spcAft>
                <a:spcPts val="0"/>
              </a:spcAft>
              <a:buClr>
                <a:srgbClr val="DC7610"/>
              </a:buClr>
              <a:buSzPct val="85000"/>
              <a:defRPr/>
            </a:pPr>
            <a:r>
              <a:rPr lang="en-US" sz="2000" dirty="0">
                <a:ea typeface="ＭＳ Ｐゴシック"/>
                <a:cs typeface="ＭＳ Ｐゴシック"/>
              </a:rPr>
              <a:t>	</a:t>
            </a:r>
            <a:r>
              <a:rPr lang="en-US" sz="2000" b="1" dirty="0">
                <a:ea typeface="ＭＳ Ｐゴシック"/>
                <a:cs typeface="ＭＳ Ｐゴシック"/>
              </a:rPr>
              <a:t>FAFSA.gov</a:t>
            </a:r>
            <a:endParaRPr lang="en-US" sz="2000" dirty="0">
              <a:ea typeface="ＭＳ Ｐゴシック"/>
              <a:cs typeface="ＭＳ Ｐゴシック"/>
            </a:endParaRPr>
          </a:p>
          <a:p>
            <a:pPr marL="571500" lvl="1" indent="-228600" fontAlgn="auto">
              <a:spcAft>
                <a:spcPts val="0"/>
              </a:spcAft>
              <a:buClr>
                <a:srgbClr val="DC761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1800" u="sng" dirty="0">
                <a:ea typeface="ＭＳ Ｐゴシック"/>
                <a:cs typeface="ＭＳ Ｐゴシック"/>
              </a:rPr>
              <a:t>2015-16 available 1/1/2015</a:t>
            </a:r>
          </a:p>
          <a:p>
            <a:pPr marL="571500" lvl="1" indent="-228600" fontAlgn="auto">
              <a:spcAft>
                <a:spcPts val="0"/>
              </a:spcAft>
              <a:buClr>
                <a:srgbClr val="DC761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1800" dirty="0">
                <a:ea typeface="ＭＳ Ｐゴシック"/>
                <a:cs typeface="ＭＳ Ｐゴシック"/>
              </a:rPr>
              <a:t>Initial FAFSA Entry</a:t>
            </a:r>
          </a:p>
          <a:p>
            <a:pPr marL="571500" lvl="1" indent="-228600" fontAlgn="auto">
              <a:spcAft>
                <a:spcPts val="0"/>
              </a:spcAft>
              <a:buClr>
                <a:srgbClr val="DC761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1800" dirty="0">
                <a:ea typeface="ＭＳ Ｐゴシック"/>
                <a:cs typeface="ＭＳ Ｐゴシック"/>
              </a:rPr>
              <a:t>Renewal Application Entry</a:t>
            </a:r>
          </a:p>
          <a:p>
            <a:pPr marL="571500" lvl="1" indent="-228600" fontAlgn="auto">
              <a:spcAft>
                <a:spcPts val="0"/>
              </a:spcAft>
              <a:buClr>
                <a:srgbClr val="DC761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1800" dirty="0">
                <a:ea typeface="ＭＳ Ｐゴシック"/>
                <a:cs typeface="ＭＳ Ｐゴシック"/>
              </a:rPr>
              <a:t>FAFSA Corrections</a:t>
            </a:r>
          </a:p>
          <a:p>
            <a:pPr marL="571500" lvl="1" indent="-228600" fontAlgn="auto">
              <a:spcAft>
                <a:spcPts val="0"/>
              </a:spcAft>
              <a:buClr>
                <a:srgbClr val="DC761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1800" dirty="0">
                <a:ea typeface="ＭＳ Ｐゴシック"/>
                <a:cs typeface="ＭＳ Ｐゴシック"/>
              </a:rPr>
              <a:t>Providing Signatures</a:t>
            </a:r>
          </a:p>
          <a:p>
            <a:pPr marL="571500" lvl="1" indent="-228600" fontAlgn="auto">
              <a:spcAft>
                <a:spcPts val="0"/>
              </a:spcAft>
              <a:buClr>
                <a:srgbClr val="DC761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1800" dirty="0">
                <a:ea typeface="ＭＳ Ｐゴシック"/>
                <a:cs typeface="ＭＳ Ｐゴシック"/>
              </a:rPr>
              <a:t>Continuing a Saved FAFSA</a:t>
            </a:r>
          </a:p>
          <a:p>
            <a:pPr marL="571500" lvl="1" indent="-228600" fontAlgn="auto">
              <a:spcAft>
                <a:spcPts val="0"/>
              </a:spcAft>
              <a:buClr>
                <a:srgbClr val="DC761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1800" dirty="0">
                <a:ea typeface="ＭＳ Ｐゴシック"/>
                <a:cs typeface="ＭＳ Ｐゴシック"/>
              </a:rPr>
              <a:t>Viewing Transaction History</a:t>
            </a:r>
          </a:p>
          <a:p>
            <a:pPr marL="571500" lvl="1" indent="-228600" fontAlgn="auto">
              <a:spcAft>
                <a:spcPts val="0"/>
              </a:spcAft>
              <a:buClr>
                <a:srgbClr val="DC761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1800" dirty="0">
                <a:ea typeface="ＭＳ Ｐゴシック"/>
                <a:cs typeface="ＭＳ Ｐゴシック"/>
              </a:rPr>
              <a:t>“Start A New FAFSA” (for     	new users) and </a:t>
            </a:r>
          </a:p>
          <a:p>
            <a:pPr marL="571500" lvl="1" indent="-228600" fontAlgn="auto">
              <a:spcAft>
                <a:spcPts val="0"/>
              </a:spcAft>
              <a:buClr>
                <a:srgbClr val="DC761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1800" dirty="0">
                <a:ea typeface="ＭＳ Ｐゴシック"/>
                <a:cs typeface="ＭＳ Ｐゴシック"/>
              </a:rPr>
              <a:t>“Login” (for returning users)</a:t>
            </a:r>
          </a:p>
          <a:p>
            <a:pPr marL="571500" lvl="1" indent="-228600" fontAlgn="auto">
              <a:spcAft>
                <a:spcPts val="0"/>
              </a:spcAft>
              <a:buClr>
                <a:srgbClr val="DC7610"/>
              </a:buClr>
              <a:buSzPct val="85000"/>
              <a:buFont typeface="Wingdings" pitchFamily="2" charset="2"/>
              <a:buChar char="§"/>
              <a:defRPr/>
            </a:pPr>
            <a:endParaRPr lang="en-US" sz="800" dirty="0">
              <a:ea typeface="ＭＳ Ｐゴシック"/>
              <a:cs typeface="ＭＳ Ｐゴシック"/>
            </a:endParaRPr>
          </a:p>
          <a:p>
            <a:pPr marL="114300" indent="-228600" fontAlgn="auto">
              <a:spcAft>
                <a:spcPts val="0"/>
              </a:spcAft>
              <a:buClr>
                <a:srgbClr val="DC7610"/>
              </a:buClr>
              <a:buSzPct val="85000"/>
              <a:defRPr/>
            </a:pPr>
            <a:r>
              <a:rPr lang="en-US" sz="1600" dirty="0">
                <a:ea typeface="ＭＳ Ｐゴシック"/>
                <a:cs typeface="ＭＳ Ｐゴシック"/>
              </a:rPr>
              <a:t>Spanish - </a:t>
            </a:r>
          </a:p>
          <a:p>
            <a:pPr marL="0" indent="0" fontAlgn="auto">
              <a:spcAft>
                <a:spcPts val="0"/>
              </a:spcAft>
              <a:buClr>
                <a:srgbClr val="DC7610"/>
              </a:buClr>
              <a:buSzPct val="85000"/>
              <a:buNone/>
              <a:defRPr/>
            </a:pPr>
            <a:r>
              <a:rPr lang="en-US" sz="1600" dirty="0">
                <a:ea typeface="ＭＳ Ｐゴシック"/>
                <a:cs typeface="ＭＳ Ｐゴシック"/>
              </a:rPr>
              <a:t>      https://fafsa.ed.gov/es_ES/index.htm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E0EB9-1B7F-45EA-83AD-6F7C5E84AABA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01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332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Login Page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752600"/>
            <a:ext cx="861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90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Introduction Page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52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C2C58-526B-4004-9BDD-A9ED22450975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410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4305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Scope of this Workshop </a:t>
            </a:r>
          </a:p>
        </p:txBody>
      </p:sp>
      <p:sp>
        <p:nvSpPr>
          <p:cNvPr id="4101" name="Rectangle 3"/>
          <p:cNvSpPr>
            <a:spLocks noGrp="1"/>
          </p:cNvSpPr>
          <p:nvPr>
            <p:ph type="body" idx="1"/>
          </p:nvPr>
        </p:nvSpPr>
        <p:spPr>
          <a:xfrm>
            <a:off x="1016000" y="1885950"/>
            <a:ext cx="7173384" cy="3852863"/>
          </a:xfrm>
        </p:spPr>
        <p:txBody>
          <a:bodyPr/>
          <a:lstStyle/>
          <a:p>
            <a:pPr marL="388938" indent="-388938" defTabSz="1039813" eaLnBrk="1" hangingPunct="1">
              <a:spcBef>
                <a:spcPct val="75000"/>
              </a:spcBef>
            </a:pPr>
            <a:r>
              <a:rPr lang="en-US" sz="2400" dirty="0" smtClean="0"/>
              <a:t>What is financial aid</a:t>
            </a:r>
          </a:p>
          <a:p>
            <a:pPr marL="388938" indent="-388938" defTabSz="1039813" eaLnBrk="1" hangingPunct="1">
              <a:spcBef>
                <a:spcPct val="75000"/>
              </a:spcBef>
            </a:pPr>
            <a:r>
              <a:rPr lang="en-US" sz="2400" dirty="0" smtClean="0"/>
              <a:t>College costs</a:t>
            </a:r>
          </a:p>
          <a:p>
            <a:pPr marL="388938" indent="-388938" defTabSz="1039813" eaLnBrk="1" hangingPunct="1">
              <a:spcBef>
                <a:spcPct val="75000"/>
              </a:spcBef>
            </a:pPr>
            <a:r>
              <a:rPr lang="en-US" sz="2400" dirty="0" smtClean="0"/>
              <a:t>Determination of eligibility</a:t>
            </a:r>
          </a:p>
          <a:p>
            <a:pPr marL="388938" indent="-388938" defTabSz="1039813" eaLnBrk="1" hangingPunct="1">
              <a:spcBef>
                <a:spcPct val="75000"/>
              </a:spcBef>
            </a:pPr>
            <a:r>
              <a:rPr lang="en-US" sz="2400" dirty="0" smtClean="0"/>
              <a:t>Need-based programs</a:t>
            </a:r>
          </a:p>
          <a:p>
            <a:pPr marL="388938" indent="-388938" defTabSz="1039813" eaLnBrk="1" hangingPunct="1">
              <a:spcBef>
                <a:spcPct val="75000"/>
              </a:spcBef>
            </a:pPr>
            <a:r>
              <a:rPr lang="en-US" sz="2400" dirty="0" smtClean="0"/>
              <a:t>Alternatives</a:t>
            </a:r>
          </a:p>
          <a:p>
            <a:pPr marL="388938" indent="-388938" defTabSz="1039813" eaLnBrk="1" hangingPunct="1">
              <a:spcBef>
                <a:spcPct val="75000"/>
              </a:spcBef>
            </a:pPr>
            <a:r>
              <a:rPr lang="en-US" sz="2400" dirty="0" smtClean="0"/>
              <a:t>How to complete a FAFSA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IRS Data Retrieval Tool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Filtering Question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pic>
        <p:nvPicPr>
          <p:cNvPr id="6" name="Content Placeholder 4" descr="A screenshot of the FAFSA Parent Tax Information"/>
          <p:cNvPicPr>
            <a:picLocks noGrp="1"/>
          </p:cNvPicPr>
          <p:nvPr>
            <p:ph idx="1"/>
          </p:nvPr>
        </p:nvPicPr>
        <p:blipFill>
          <a:blip r:embed="rId2" cstate="print"/>
          <a:srcRect b="15645"/>
          <a:stretch>
            <a:fillRect/>
          </a:stretch>
        </p:blipFill>
        <p:spPr bwMode="auto">
          <a:xfrm>
            <a:off x="7620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774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Signing the FAFSA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938" indent="-388938" defTabSz="1039813" eaLnBrk="1" hangingPunct="1">
              <a:lnSpc>
                <a:spcPct val="90000"/>
              </a:lnSpc>
            </a:pPr>
            <a:r>
              <a:rPr lang="en-US" sz="2200" dirty="0"/>
              <a:t>After completing the FAFSA, student and parent (if dependent) must sign by: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marL="388938" indent="-388938" defTabSz="1039813" eaLnBrk="1" hangingPunct="1">
              <a:lnSpc>
                <a:spcPct val="90000"/>
              </a:lnSpc>
              <a:buNone/>
            </a:pPr>
            <a:endParaRPr lang="en-US" sz="1600" dirty="0"/>
          </a:p>
          <a:p>
            <a:pPr marL="846138" lvl="1" indent="-327025" defTabSz="1039813" eaLnBrk="1" hangingPunct="1">
              <a:lnSpc>
                <a:spcPct val="90000"/>
              </a:lnSpc>
            </a:pPr>
            <a:r>
              <a:rPr lang="en-US" sz="2000" dirty="0"/>
              <a:t>Entering Federal </a:t>
            </a:r>
            <a:r>
              <a:rPr lang="en-US" sz="2000" dirty="0" smtClean="0"/>
              <a:t>PIN   </a:t>
            </a:r>
            <a:endParaRPr lang="en-US" sz="2000" dirty="0"/>
          </a:p>
          <a:p>
            <a:pPr marL="1298575" lvl="2" indent="-258763" defTabSz="1039813" eaLnBrk="1" hangingPunct="1">
              <a:lnSpc>
                <a:spcPct val="90000"/>
              </a:lnSpc>
            </a:pPr>
            <a:r>
              <a:rPr lang="en-US" sz="2000" dirty="0"/>
              <a:t>Both student and one parent should each have PINs</a:t>
            </a:r>
            <a:endParaRPr lang="en-US" sz="2000" strike="sngStrike" dirty="0"/>
          </a:p>
          <a:p>
            <a:pPr marL="1298575" lvl="2" indent="-258763" defTabSz="1039813" eaLnBrk="1" hangingPunct="1">
              <a:lnSpc>
                <a:spcPct val="90000"/>
              </a:lnSpc>
            </a:pPr>
            <a:endParaRPr lang="en-US" sz="1200" dirty="0"/>
          </a:p>
          <a:p>
            <a:pPr marL="846138" lvl="1" indent="-327025" defTabSz="1039813" eaLnBrk="1" hangingPunct="1">
              <a:lnSpc>
                <a:spcPct val="90000"/>
              </a:lnSpc>
              <a:buNone/>
            </a:pPr>
            <a:r>
              <a:rPr lang="en-US" sz="2000" dirty="0"/>
              <a:t>OR</a:t>
            </a:r>
          </a:p>
          <a:p>
            <a:pPr marL="846138" lvl="1" indent="-327025" defTabSz="1039813" eaLnBrk="1" hangingPunct="1">
              <a:lnSpc>
                <a:spcPct val="90000"/>
              </a:lnSpc>
              <a:buNone/>
            </a:pPr>
            <a:endParaRPr lang="en-US" sz="1600" dirty="0"/>
          </a:p>
          <a:p>
            <a:pPr marL="846138" lvl="1" indent="-327025" defTabSz="1039813" eaLnBrk="1" hangingPunct="1">
              <a:lnSpc>
                <a:spcPct val="90000"/>
              </a:lnSpc>
            </a:pPr>
            <a:r>
              <a:rPr lang="en-US" sz="2000" dirty="0"/>
              <a:t>Print signature page, sign and mail to address provided within 7 days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831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Signing the FAFSA </a:t>
            </a:r>
            <a:r>
              <a:rPr lang="en-US" sz="3200" dirty="0">
                <a:solidFill>
                  <a:schemeClr val="tx1"/>
                </a:solidFill>
              </a:rPr>
              <a:t>(continued)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pic>
        <p:nvPicPr>
          <p:cNvPr id="6" name="Content Placeholder 4" descr="A screenshot of the FAFSA sign and submit"/>
          <p:cNvPicPr>
            <a:picLocks noGrp="1"/>
          </p:cNvPicPr>
          <p:nvPr>
            <p:ph idx="1"/>
          </p:nvPr>
        </p:nvPicPr>
        <p:blipFill>
          <a:blip r:embed="rId2" cstate="print"/>
          <a:srcRect b="8579"/>
          <a:stretch>
            <a:fillRect/>
          </a:stretch>
        </p:blipFill>
        <p:spPr bwMode="auto">
          <a:xfrm>
            <a:off x="1295400" y="1752600"/>
            <a:ext cx="6858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4549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Other Options to Sign and Submit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endParaRPr lang="en-US" sz="2000" dirty="0" smtClean="0"/>
          </a:p>
          <a:p>
            <a:pPr eaLnBrk="1" hangingPunct="1">
              <a:buFontTx/>
              <a:buChar char="•"/>
              <a:defRPr/>
            </a:pPr>
            <a:r>
              <a:rPr lang="en-US" sz="2000" dirty="0" smtClean="0"/>
              <a:t>Users </a:t>
            </a:r>
            <a:r>
              <a:rPr lang="en-US" sz="2000" dirty="0"/>
              <a:t>are able to view other options for signing by clicking the “Other options to sign and submit” link on the signature page. </a:t>
            </a:r>
          </a:p>
          <a:p>
            <a:pPr marL="517525" lvl="1" indent="-342900" defTabSz="914400" eaLnBrk="1" hangingPunct="1">
              <a:buSzTx/>
              <a:buNone/>
              <a:defRPr/>
            </a:pPr>
            <a:endParaRPr lang="en-US" sz="2000" dirty="0"/>
          </a:p>
          <a:p>
            <a:pPr marL="517525" lvl="1" indent="-342900" defTabSz="914400"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cs typeface="Times" pitchFamily="18" charset="0"/>
              </a:rPr>
              <a:t>After clicking the other options link, t</a:t>
            </a:r>
            <a:r>
              <a:rPr lang="en-US" sz="2000" dirty="0"/>
              <a:t>he system displays options to “Print a Signature Page” or “Submit Without Signatures”, along with text explaining the benefits of electronic signatures.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E0EB9-1B7F-45EA-83AD-6F7C5E84AABA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600" y="1752600"/>
            <a:ext cx="4013200" cy="449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2112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FAFSA Confirmation Page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228600" indent="-228600">
              <a:spcBef>
                <a:spcPts val="800"/>
              </a:spcBef>
              <a:spcAft>
                <a:spcPts val="600"/>
              </a:spcAft>
            </a:pPr>
            <a:endParaRPr lang="en-US" sz="2000" dirty="0" smtClean="0"/>
          </a:p>
          <a:p>
            <a:pPr marL="228600" indent="-228600">
              <a:spcBef>
                <a:spcPts val="800"/>
              </a:spcBef>
              <a:spcAft>
                <a:spcPts val="600"/>
              </a:spcAft>
            </a:pPr>
            <a:r>
              <a:rPr lang="en-US" sz="2000" dirty="0" smtClean="0"/>
              <a:t>Next steps</a:t>
            </a:r>
          </a:p>
          <a:p>
            <a:pPr marL="228600" indent="-228600">
              <a:spcBef>
                <a:spcPts val="800"/>
              </a:spcBef>
              <a:spcAft>
                <a:spcPts val="600"/>
              </a:spcAft>
            </a:pPr>
            <a:r>
              <a:rPr lang="en-US" sz="2000" dirty="0" smtClean="0"/>
              <a:t>EFC estimate</a:t>
            </a:r>
          </a:p>
          <a:p>
            <a:pPr marL="228600" indent="-228600">
              <a:spcBef>
                <a:spcPts val="800"/>
              </a:spcBef>
              <a:spcAft>
                <a:spcPts val="600"/>
              </a:spcAft>
            </a:pPr>
            <a:r>
              <a:rPr lang="en-US" sz="2000" dirty="0" smtClean="0"/>
              <a:t>Pell Grant &amp; Direct Loan estimates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E0EB9-1B7F-45EA-83AD-6F7C5E84AABA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7" name="Content Placeholder 5" descr="The confirmation page includes links to transfer parental data into a new FAFSA for another student. &#10;&#10;In addition, some states allow users to transfer FAFSA information into their state’s aid application. The link is included on the confirmation page. The states that allow this transfer are: &#10;New York&#10;New Jersey&#10;Pennsylvania&#10;Vermont&#10;California&#10;Iowa&#10;Mississippi&#10;Minnesota&#10;Indiana&#10;&#10;"/>
          <p:cNvPicPr>
            <a:picLocks noGrp="1"/>
          </p:cNvPicPr>
          <p:nvPr>
            <p:ph sz="half" idx="2"/>
          </p:nvPr>
        </p:nvPicPr>
        <p:blipFill>
          <a:blip r:embed="rId2" cstate="print"/>
          <a:srcRect b="28756"/>
          <a:stretch>
            <a:fillRect/>
          </a:stretch>
        </p:blipFill>
        <p:spPr bwMode="auto">
          <a:xfrm>
            <a:off x="4878670" y="1600200"/>
            <a:ext cx="36030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420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28600" y="1447801"/>
            <a:ext cx="8915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/>
            <a:r>
              <a:rPr lang="en-US" b="1" dirty="0"/>
              <a:t> 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  Parents </a:t>
            </a:r>
            <a:r>
              <a:rPr lang="en-US" sz="2400" dirty="0">
                <a:latin typeface="+mn-lt"/>
              </a:rPr>
              <a:t>living and married to each </a:t>
            </a:r>
            <a:r>
              <a:rPr lang="en-US" sz="2400" dirty="0" smtClean="0">
                <a:latin typeface="+mn-lt"/>
              </a:rPr>
              <a:t>other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Parents living together and not married</a:t>
            </a:r>
          </a:p>
          <a:p>
            <a:pPr marL="115888" indent="-115888"/>
            <a:endParaRPr lang="en-US" sz="800" dirty="0">
              <a:latin typeface="+mn-lt"/>
            </a:endParaRPr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  Parent </a:t>
            </a:r>
            <a:r>
              <a:rPr lang="en-US" sz="2400" dirty="0">
                <a:latin typeface="+mn-lt"/>
              </a:rPr>
              <a:t>widowed or single </a:t>
            </a:r>
            <a:endParaRPr lang="en-US" sz="2400" dirty="0" smtClean="0">
              <a:latin typeface="+mn-lt"/>
            </a:endParaRPr>
          </a:p>
          <a:p>
            <a:pPr marL="115888" indent="-115888"/>
            <a:endParaRPr lang="en-US" sz="800" dirty="0">
              <a:latin typeface="+mn-lt"/>
            </a:endParaRPr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  Parents </a:t>
            </a:r>
            <a:r>
              <a:rPr lang="en-US" sz="2400" dirty="0">
                <a:latin typeface="+mn-lt"/>
              </a:rPr>
              <a:t>divorced or </a:t>
            </a:r>
            <a:r>
              <a:rPr lang="en-US" sz="2400" dirty="0" smtClean="0">
                <a:latin typeface="+mn-lt"/>
              </a:rPr>
              <a:t>separated—answer questions for parent  </a:t>
            </a:r>
          </a:p>
          <a:p>
            <a:pPr marL="115888" indent="-115888"/>
            <a:r>
              <a:rPr lang="en-US" sz="2400" dirty="0" smtClean="0">
                <a:latin typeface="+mn-lt"/>
              </a:rPr>
              <a:t>     with </a:t>
            </a:r>
            <a:r>
              <a:rPr lang="en-US" sz="2400" dirty="0">
                <a:latin typeface="+mn-lt"/>
              </a:rPr>
              <a:t>whom student lived more during </a:t>
            </a:r>
            <a:r>
              <a:rPr lang="en-US" sz="2400" dirty="0" smtClean="0">
                <a:latin typeface="+mn-lt"/>
              </a:rPr>
              <a:t>past 12 months </a:t>
            </a:r>
            <a:endParaRPr lang="en-US" sz="2400" dirty="0">
              <a:latin typeface="+mn-lt"/>
            </a:endParaRPr>
          </a:p>
          <a:p>
            <a:pPr marL="573088" lvl="1" indent="-115888">
              <a:buFont typeface="Univers 55" pitchFamily="74" charset="0"/>
              <a:buChar char="–"/>
            </a:pPr>
            <a:r>
              <a:rPr lang="en-US" sz="2200" dirty="0" smtClean="0">
                <a:latin typeface="+mn-lt"/>
              </a:rPr>
              <a:t>   If </a:t>
            </a:r>
            <a:r>
              <a:rPr lang="en-US" sz="2200" dirty="0">
                <a:latin typeface="+mn-lt"/>
              </a:rPr>
              <a:t>student lived with each parent exactly the same </a:t>
            </a:r>
            <a:r>
              <a:rPr lang="en-US" sz="2200" dirty="0" smtClean="0">
                <a:latin typeface="+mn-lt"/>
              </a:rPr>
              <a:t>amount </a:t>
            </a:r>
          </a:p>
          <a:p>
            <a:pPr marL="573088" lvl="1" indent="-115888"/>
            <a:r>
              <a:rPr lang="en-US" sz="2200" dirty="0" smtClean="0">
                <a:latin typeface="+mn-lt"/>
              </a:rPr>
              <a:t>     of </a:t>
            </a:r>
            <a:r>
              <a:rPr lang="en-US" sz="2200" dirty="0">
                <a:latin typeface="+mn-lt"/>
              </a:rPr>
              <a:t>time</a:t>
            </a:r>
            <a:r>
              <a:rPr lang="en-US" sz="2200" dirty="0" smtClean="0">
                <a:latin typeface="+mn-lt"/>
              </a:rPr>
              <a:t>, answer </a:t>
            </a:r>
            <a:r>
              <a:rPr lang="en-US" sz="2200" dirty="0">
                <a:latin typeface="+mn-lt"/>
              </a:rPr>
              <a:t>for the parent who provided </a:t>
            </a:r>
            <a:r>
              <a:rPr lang="en-US" sz="2200" dirty="0" smtClean="0">
                <a:latin typeface="+mn-lt"/>
              </a:rPr>
              <a:t>more  </a:t>
            </a:r>
          </a:p>
          <a:p>
            <a:pPr marL="573088" lvl="1" indent="-115888"/>
            <a:r>
              <a:rPr lang="en-US" sz="2200" dirty="0" smtClean="0">
                <a:latin typeface="+mn-lt"/>
              </a:rPr>
              <a:t>     financial </a:t>
            </a:r>
            <a:r>
              <a:rPr lang="en-US" sz="2200" dirty="0">
                <a:latin typeface="+mn-lt"/>
              </a:rPr>
              <a:t>support during </a:t>
            </a:r>
            <a:r>
              <a:rPr lang="en-US" sz="2200" dirty="0" smtClean="0">
                <a:latin typeface="+mn-lt"/>
              </a:rPr>
              <a:t>the </a:t>
            </a:r>
            <a:r>
              <a:rPr lang="en-US" sz="2200" dirty="0">
                <a:latin typeface="+mn-lt"/>
              </a:rPr>
              <a:t>past 12 months </a:t>
            </a:r>
            <a:r>
              <a:rPr lang="en-US" sz="2200" dirty="0" smtClean="0">
                <a:latin typeface="+mn-lt"/>
              </a:rPr>
              <a:t>or during </a:t>
            </a:r>
            <a:r>
              <a:rPr lang="en-US" sz="2200" dirty="0">
                <a:latin typeface="+mn-lt"/>
              </a:rPr>
              <a:t>the </a:t>
            </a:r>
            <a:r>
              <a:rPr lang="en-US" sz="2200" dirty="0" smtClean="0">
                <a:latin typeface="+mn-lt"/>
              </a:rPr>
              <a:t>  </a:t>
            </a:r>
          </a:p>
          <a:p>
            <a:pPr marL="573088" lvl="1" indent="-115888"/>
            <a:r>
              <a:rPr lang="en-US" sz="2200" dirty="0" smtClean="0">
                <a:latin typeface="+mn-lt"/>
              </a:rPr>
              <a:t>     most </a:t>
            </a:r>
            <a:r>
              <a:rPr lang="en-US" sz="2200" dirty="0">
                <a:latin typeface="+mn-lt"/>
              </a:rPr>
              <a:t>recent year that the student </a:t>
            </a:r>
            <a:r>
              <a:rPr lang="en-US" sz="2200" dirty="0" smtClean="0">
                <a:latin typeface="+mn-lt"/>
              </a:rPr>
              <a:t>actually received   </a:t>
            </a:r>
          </a:p>
          <a:p>
            <a:pPr marL="573088" lvl="1" indent="-115888"/>
            <a:r>
              <a:rPr lang="en-US" sz="2200" dirty="0" smtClean="0">
                <a:latin typeface="+mn-lt"/>
              </a:rPr>
              <a:t>     support </a:t>
            </a:r>
            <a:r>
              <a:rPr lang="en-US" sz="2200" dirty="0">
                <a:latin typeface="+mn-lt"/>
              </a:rPr>
              <a:t>from a </a:t>
            </a:r>
            <a:r>
              <a:rPr lang="en-US" sz="2200" dirty="0" smtClean="0">
                <a:latin typeface="+mn-lt"/>
              </a:rPr>
              <a:t>parent</a:t>
            </a:r>
          </a:p>
          <a:p>
            <a:pPr marL="573088" lvl="1" indent="-115888"/>
            <a:endParaRPr lang="en-US" sz="800" dirty="0">
              <a:latin typeface="+mn-lt"/>
            </a:endParaRPr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  </a:t>
            </a:r>
            <a:r>
              <a:rPr lang="en-US" sz="2400" dirty="0">
                <a:latin typeface="+mn-lt"/>
              </a:rPr>
              <a:t>If parent remarried, answer about that parent and the </a:t>
            </a:r>
            <a:endParaRPr lang="en-US" sz="2400" dirty="0" smtClean="0">
              <a:latin typeface="+mn-lt"/>
            </a:endParaRPr>
          </a:p>
          <a:p>
            <a:pPr marL="115888" indent="-115888"/>
            <a:r>
              <a:rPr lang="en-US" sz="2400" dirty="0" smtClean="0">
                <a:latin typeface="+mn-lt"/>
              </a:rPr>
              <a:t>     person </a:t>
            </a:r>
            <a:r>
              <a:rPr lang="en-US" sz="2400" dirty="0">
                <a:latin typeface="+mn-lt"/>
              </a:rPr>
              <a:t>whom </a:t>
            </a:r>
            <a:r>
              <a:rPr lang="en-US" sz="2400" dirty="0" smtClean="0">
                <a:latin typeface="+mn-lt"/>
              </a:rPr>
              <a:t>parent </a:t>
            </a:r>
            <a:r>
              <a:rPr lang="en-US" sz="2400" dirty="0">
                <a:latin typeface="+mn-lt"/>
              </a:rPr>
              <a:t>married (stepparent)</a:t>
            </a:r>
          </a:p>
          <a:p>
            <a:pPr marL="115888" indent="-115888">
              <a:buFont typeface="Arial" pitchFamily="34" charset="0"/>
              <a:buChar char="•"/>
            </a:pPr>
            <a:endParaRPr lang="en-US" sz="2600" dirty="0">
              <a:latin typeface="+mn-lt"/>
            </a:endParaRPr>
          </a:p>
          <a:p>
            <a:pPr marL="115888" indent="-115888"/>
            <a:r>
              <a:rPr lang="en-US" sz="2600" dirty="0">
                <a:latin typeface="+mn-lt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Who 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Are Considered 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Parents</a:t>
            </a:r>
          </a:p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on the FAFSA?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4D28A-7C51-44FB-8C63-A4285A4509B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28600" y="1447801"/>
            <a:ext cx="89154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/>
            <a:r>
              <a:rPr lang="en-US" b="1" dirty="0"/>
              <a:t> </a:t>
            </a:r>
          </a:p>
          <a:p>
            <a:pPr marL="115888" indent="-115888"/>
            <a:endParaRPr lang="en-US" sz="8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Student’s </a:t>
            </a:r>
            <a:r>
              <a:rPr lang="en-US" sz="2400" dirty="0">
                <a:latin typeface="+mn-lt"/>
              </a:rPr>
              <a:t>biological </a:t>
            </a:r>
            <a:r>
              <a:rPr lang="en-US" sz="2400" dirty="0" smtClean="0">
                <a:latin typeface="+mn-lt"/>
              </a:rPr>
              <a:t>or adoptive parents(s) or person that the state has determined to be the parent.  For example, a person listed on the birth certificate. </a:t>
            </a:r>
            <a:r>
              <a:rPr lang="en-US" sz="2400" strike="sngStrike" dirty="0" smtClean="0">
                <a:latin typeface="+mn-lt"/>
              </a:rPr>
              <a:t> </a:t>
            </a:r>
          </a:p>
          <a:p>
            <a:pPr marL="115888" indent="-115888"/>
            <a:endParaRPr lang="en-US" sz="1200" dirty="0" smtClean="0">
              <a:latin typeface="+mn-lt"/>
            </a:endParaRPr>
          </a:p>
          <a:p>
            <a:pPr marL="573088" lvl="1" indent="-115888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Philosophy- the family should help pay the educational expenses of their student</a:t>
            </a:r>
          </a:p>
          <a:p>
            <a:pPr marL="573088" lvl="1" indent="-115888"/>
            <a:endParaRPr lang="en-US" sz="1000" dirty="0" smtClean="0">
              <a:latin typeface="+mn-lt"/>
            </a:endParaRPr>
          </a:p>
          <a:p>
            <a:pPr marL="573088" lvl="1" indent="-115888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Help to ensure limited taxpayer resources are directed to students with the most need, regardless of the parents’ marital status, when those parents are living together</a:t>
            </a:r>
          </a:p>
          <a:p>
            <a:pPr marL="115888" indent="-115888"/>
            <a:r>
              <a:rPr lang="en-US" sz="2600" dirty="0">
                <a:latin typeface="+mn-lt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Who 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Are Considered 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Parents</a:t>
            </a:r>
          </a:p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on the FAFSA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?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(continued)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4D28A-7C51-44FB-8C63-A4285A4509B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228600" y="1600200"/>
            <a:ext cx="8686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/>
            <a:r>
              <a:rPr lang="en-US" b="1" dirty="0"/>
              <a:t> </a:t>
            </a:r>
          </a:p>
          <a:p>
            <a:pPr marL="115888" indent="-115888">
              <a:buFont typeface="Arial" pitchFamily="34" charset="0"/>
              <a:buChar char="•"/>
              <a:tabLst>
                <a:tab pos="285750" algn="l"/>
                <a:tab pos="400050" algn="l"/>
                <a:tab pos="514350" algn="l"/>
              </a:tabLst>
            </a:pPr>
            <a:r>
              <a:rPr lang="en-US" sz="2400" dirty="0" smtClean="0">
                <a:latin typeface="Univers 55" pitchFamily="74" charset="0"/>
              </a:rPr>
              <a:t>   </a:t>
            </a:r>
            <a:r>
              <a:rPr lang="en-US" sz="2400" dirty="0" smtClean="0">
                <a:latin typeface="+mn-lt"/>
              </a:rPr>
              <a:t>Foster parents</a:t>
            </a:r>
          </a:p>
          <a:p>
            <a:pPr marL="115888" indent="-115888"/>
            <a:endParaRPr lang="en-US" sz="800" dirty="0">
              <a:latin typeface="+mn-lt"/>
            </a:endParaRPr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  Legal </a:t>
            </a:r>
            <a:r>
              <a:rPr lang="en-US" sz="2400" dirty="0">
                <a:latin typeface="+mn-lt"/>
              </a:rPr>
              <a:t>guardians who have not adopted the student</a:t>
            </a:r>
          </a:p>
          <a:p>
            <a:pPr marL="115888" indent="-115888"/>
            <a:endParaRPr lang="en-US" sz="800" dirty="0" smtClean="0">
              <a:latin typeface="+mn-lt"/>
            </a:endParaRPr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  Relatives</a:t>
            </a:r>
            <a:r>
              <a:rPr lang="en-US" sz="2400" dirty="0">
                <a:latin typeface="+mn-lt"/>
              </a:rPr>
              <a:t>, such as grandparents, who have not adopted the </a:t>
            </a:r>
            <a:r>
              <a:rPr lang="en-US" sz="2400" dirty="0" smtClean="0">
                <a:latin typeface="+mn-lt"/>
              </a:rPr>
              <a:t>  </a:t>
            </a:r>
          </a:p>
          <a:p>
            <a:pPr marL="115888" indent="-115888"/>
            <a:r>
              <a:rPr lang="en-US" sz="2400" dirty="0" smtClean="0">
                <a:latin typeface="+mn-lt"/>
              </a:rPr>
              <a:t>     student</a:t>
            </a:r>
            <a:endParaRPr lang="en-US" sz="2400" dirty="0">
              <a:latin typeface="+mn-lt"/>
            </a:endParaRPr>
          </a:p>
          <a:p>
            <a:pPr marL="115888" indent="-115888"/>
            <a:endParaRPr lang="en-US" sz="8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Stepparents </a:t>
            </a:r>
            <a:r>
              <a:rPr lang="en-US" sz="2400" dirty="0">
                <a:latin typeface="+mn-lt"/>
              </a:rPr>
              <a:t>who have not adopted the student and </a:t>
            </a:r>
            <a:r>
              <a:rPr lang="en-US" sz="2400" dirty="0" smtClean="0">
                <a:latin typeface="+mn-lt"/>
              </a:rPr>
              <a:t>the natural parent in the household is deceased.  Must use remaining biological/adoptive parent, if any.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NOTE:  Students are typically dependent on parents for the FAFSA process until age 24 (exceptions do occur).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0"/>
            <a:ext cx="8991600" cy="137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Who 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Are </a:t>
            </a:r>
            <a:r>
              <a:rPr lang="en-US" sz="4000" u="sng" dirty="0" smtClean="0">
                <a:solidFill>
                  <a:schemeClr val="tx1"/>
                </a:solidFill>
                <a:latin typeface="+mj-lt"/>
              </a:rPr>
              <a:t>Not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Considered </a:t>
            </a:r>
            <a:endParaRPr lang="en-US" sz="4000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Parents 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on the FAFSA?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7E325-C47F-4026-9698-414C868F777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FAFSA Verification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938" indent="-388938" defTabSz="1039813" eaLnBrk="1" hangingPunct="1"/>
            <a:r>
              <a:rPr lang="en-US" sz="2200" dirty="0"/>
              <a:t>Additional documentation may be required… for VERIFICATION of </a:t>
            </a:r>
            <a:r>
              <a:rPr lang="en-US" sz="2200" dirty="0" smtClean="0"/>
              <a:t>information</a:t>
            </a:r>
            <a:endParaRPr lang="en-US" sz="1200" dirty="0"/>
          </a:p>
          <a:p>
            <a:pPr marL="787400" lvl="1" indent="-268288" defTabSz="103981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Adjusted Gross Income (AGI)</a:t>
            </a:r>
          </a:p>
          <a:p>
            <a:pPr marL="787400" lvl="1" indent="-268288" defTabSz="103981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U.S. income tax paid</a:t>
            </a:r>
          </a:p>
          <a:p>
            <a:pPr marL="787400" lvl="1" indent="-268288" defTabSz="1039813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Untaxed Income – only if reportable on the 2015-2016 FAFSA</a:t>
            </a:r>
          </a:p>
          <a:p>
            <a:pPr marL="1187450" lvl="2" indent="-268288" defTabSz="1039813" eaLnBrk="1" hangingPunct="1">
              <a:spcBef>
                <a:spcPts val="600"/>
              </a:spcBef>
            </a:pPr>
            <a:r>
              <a:rPr lang="en-US" sz="2000" dirty="0"/>
              <a:t>Untaxed IRA distributions</a:t>
            </a:r>
          </a:p>
          <a:p>
            <a:pPr marL="1187450" lvl="2" indent="-268288" defTabSz="1039813" eaLnBrk="1" hangingPunct="1">
              <a:spcBef>
                <a:spcPts val="600"/>
              </a:spcBef>
            </a:pPr>
            <a:r>
              <a:rPr lang="en-US" sz="2000" dirty="0"/>
              <a:t>Untaxed pensions</a:t>
            </a:r>
          </a:p>
          <a:p>
            <a:pPr marL="1187450" lvl="2" indent="-268288" defTabSz="1039813" eaLnBrk="1" hangingPunct="1">
              <a:spcBef>
                <a:spcPts val="600"/>
              </a:spcBef>
            </a:pPr>
            <a:r>
              <a:rPr lang="en-US" sz="2000" dirty="0"/>
              <a:t>Education credits</a:t>
            </a:r>
          </a:p>
          <a:p>
            <a:pPr marL="1187450" lvl="2" indent="-268288" defTabSz="1039813" eaLnBrk="1" hangingPunct="1">
              <a:spcBef>
                <a:spcPts val="600"/>
              </a:spcBef>
            </a:pPr>
            <a:r>
              <a:rPr lang="en-US" sz="2000" dirty="0"/>
              <a:t>IRA deductions</a:t>
            </a:r>
          </a:p>
          <a:p>
            <a:pPr marL="1187450" lvl="2" indent="-268288" defTabSz="1039813" eaLnBrk="1" hangingPunct="1">
              <a:spcBef>
                <a:spcPts val="600"/>
              </a:spcBef>
            </a:pPr>
            <a:r>
              <a:rPr lang="en-US" sz="2000" dirty="0"/>
              <a:t>Tax exempt interest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161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tx1"/>
                </a:solidFill>
              </a:rPr>
              <a:t>FAFSA Verification </a:t>
            </a:r>
            <a:r>
              <a:rPr lang="en-US" sz="3200" dirty="0">
                <a:solidFill>
                  <a:schemeClr val="tx1"/>
                </a:solidFill>
              </a:rPr>
              <a:t>(continued)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938" indent="-388938" defTabSz="1039813" eaLnBrk="1" hangingPunct="1"/>
            <a:r>
              <a:rPr lang="en-US" sz="2400" dirty="0"/>
              <a:t>Additional documentation may be required… for VERIFICATION of </a:t>
            </a:r>
            <a:r>
              <a:rPr lang="en-US" sz="2400" dirty="0" smtClean="0"/>
              <a:t>information </a:t>
            </a:r>
            <a:endParaRPr lang="en-US" sz="1100" dirty="0"/>
          </a:p>
          <a:p>
            <a:pPr marL="787400" lvl="1" indent="-268288" defTabSz="103981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Supplemental Nutrition Assistance Program (SNAP – Food Stamps)</a:t>
            </a:r>
          </a:p>
          <a:p>
            <a:pPr marL="787400" lvl="1" indent="-268288" defTabSz="103981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Child Support Paid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088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Financial Aid Timeline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January/February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Complete the FAFSA</a:t>
            </a:r>
          </a:p>
          <a:p>
            <a:pPr>
              <a:buNone/>
            </a:pPr>
            <a:r>
              <a:rPr lang="en-US" sz="2000" b="1" dirty="0" smtClean="0"/>
              <a:t>February/March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Complete verification of information for campuses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Respond to any questions from the campus aid office</a:t>
            </a:r>
          </a:p>
          <a:p>
            <a:pPr>
              <a:buNone/>
            </a:pPr>
            <a:r>
              <a:rPr lang="en-US" sz="2000" b="1" dirty="0" smtClean="0"/>
              <a:t>March/April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Receive financial aid notification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Reply to offers of aid</a:t>
            </a:r>
          </a:p>
          <a:p>
            <a:pPr>
              <a:buNone/>
            </a:pPr>
            <a:r>
              <a:rPr lang="en-US" sz="2000" b="1" dirty="0" smtClean="0"/>
              <a:t>May 1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Confirm admission decision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Complete all steps necessary to secure offered aid you intend to accept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/>
              <a:t>Notify campus of outside scholarships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Special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938" indent="-388938" defTabSz="1039813" eaLnBrk="1" hangingPunct="1"/>
            <a:r>
              <a:rPr lang="en-US" sz="2200" b="1" dirty="0"/>
              <a:t>Significant change</a:t>
            </a:r>
            <a:r>
              <a:rPr lang="en-US" sz="2200" dirty="0"/>
              <a:t> in your family…</a:t>
            </a:r>
          </a:p>
          <a:p>
            <a:pPr marL="846138" lvl="1" indent="-327025" defTabSz="1039813" eaLnBrk="1" hangingPunct="1">
              <a:spcBef>
                <a:spcPct val="40000"/>
              </a:spcBef>
            </a:pPr>
            <a:r>
              <a:rPr lang="en-US" sz="2000" dirty="0"/>
              <a:t>Unemployment of a parent</a:t>
            </a:r>
          </a:p>
          <a:p>
            <a:pPr marL="846138" lvl="1" indent="-327025" defTabSz="1039813" eaLnBrk="1" hangingPunct="1">
              <a:spcBef>
                <a:spcPct val="40000"/>
              </a:spcBef>
            </a:pPr>
            <a:r>
              <a:rPr lang="en-US" sz="2000" dirty="0"/>
              <a:t>Death in the family</a:t>
            </a:r>
          </a:p>
          <a:p>
            <a:pPr marL="846138" lvl="1" indent="-327025" defTabSz="1039813" eaLnBrk="1" hangingPunct="1">
              <a:spcBef>
                <a:spcPct val="40000"/>
              </a:spcBef>
            </a:pPr>
            <a:r>
              <a:rPr lang="en-US" sz="2000" dirty="0"/>
              <a:t>Change in parents’ marital status</a:t>
            </a:r>
          </a:p>
          <a:p>
            <a:pPr marL="846138" lvl="1" indent="-327025" defTabSz="1039813" eaLnBrk="1" hangingPunct="1">
              <a:spcBef>
                <a:spcPct val="40000"/>
              </a:spcBef>
            </a:pPr>
            <a:r>
              <a:rPr lang="en-US" sz="2000" dirty="0"/>
              <a:t>Medical expenses not covered by insurance</a:t>
            </a:r>
          </a:p>
          <a:p>
            <a:pPr marL="846138" lvl="1" indent="-327025" defTabSz="1039813" eaLnBrk="1" hangingPunct="1">
              <a:spcBef>
                <a:spcPct val="40000"/>
              </a:spcBef>
            </a:pPr>
            <a:r>
              <a:rPr lang="en-US" sz="2000" dirty="0"/>
              <a:t>Student cannot obtain parent information</a:t>
            </a:r>
          </a:p>
          <a:p>
            <a:pPr marL="519113" lvl="1" indent="0" defTabSz="1039813" eaLnBrk="1" hangingPunct="1">
              <a:spcBef>
                <a:spcPct val="40000"/>
              </a:spcBef>
              <a:buNone/>
            </a:pPr>
            <a:endParaRPr lang="en-US" sz="2000" dirty="0"/>
          </a:p>
          <a:p>
            <a:pPr marL="388938" indent="-388938" defTabSz="1039813" eaLnBrk="1" hangingPunct="1">
              <a:buNone/>
            </a:pPr>
            <a:r>
              <a:rPr lang="en-US" sz="2200" dirty="0">
                <a:solidFill>
                  <a:srgbClr val="009900"/>
                </a:solidFill>
              </a:rPr>
              <a:t>	</a:t>
            </a:r>
            <a:r>
              <a:rPr lang="en-US" sz="2000" b="1" dirty="0"/>
              <a:t>Notify the financial aid office at your college of any special circumstances.  Be prepared to provide documentation of any change, including the financial impact of the change.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05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BAC93-8478-4979-8E26-D9C8204DACE1}" type="slidenum">
              <a:rPr lang="fr-FR"/>
              <a:pPr>
                <a:defRPr/>
              </a:pPr>
              <a:t>31</a:t>
            </a:fld>
            <a:endParaRPr lang="fr-FR" dirty="0"/>
          </a:p>
        </p:txBody>
      </p:sp>
      <p:pic>
        <p:nvPicPr>
          <p:cNvPr id="35845" name="Picture 5" descr="fo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43400"/>
            <a:ext cx="2159000" cy="192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735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Applying for Financial Aid</a:t>
            </a:r>
          </a:p>
        </p:txBody>
      </p:sp>
      <p:sp>
        <p:nvSpPr>
          <p:cNvPr id="14342" name="Rectangle 3"/>
          <p:cNvSpPr>
            <a:spLocks noGrp="1"/>
          </p:cNvSpPr>
          <p:nvPr>
            <p:ph type="body" idx="1"/>
          </p:nvPr>
        </p:nvSpPr>
        <p:spPr>
          <a:xfrm>
            <a:off x="508000" y="1771650"/>
            <a:ext cx="8229600" cy="3720704"/>
          </a:xfrm>
        </p:spPr>
        <p:txBody>
          <a:bodyPr/>
          <a:lstStyle/>
          <a:p>
            <a:pPr marL="388938" indent="-388938" defTabSz="1039813" eaLnBrk="1" hangingPunct="1"/>
            <a:r>
              <a:rPr lang="en-US" sz="2200" dirty="0" smtClean="0"/>
              <a:t>Other forms ???</a:t>
            </a:r>
          </a:p>
          <a:p>
            <a:pPr marL="0" indent="0" defTabSz="1039813" eaLnBrk="1" hangingPunct="1">
              <a:buNone/>
            </a:pPr>
            <a:endParaRPr lang="en-US" sz="2400" dirty="0" smtClean="0"/>
          </a:p>
          <a:p>
            <a:pPr marL="846138" lvl="1" indent="-327025" defTabSz="1039813" eaLnBrk="1" hangingPunct="1"/>
            <a:r>
              <a:rPr lang="en-US" sz="2000" dirty="0" smtClean="0"/>
              <a:t>Institutional application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846138" lvl="1" indent="-327025" defTabSz="1039813" eaLnBrk="1" hangingPunct="1">
              <a:spcBef>
                <a:spcPct val="60000"/>
              </a:spcBef>
            </a:pPr>
            <a:r>
              <a:rPr lang="en-US" sz="2000" dirty="0" smtClean="0"/>
              <a:t>College Scholarship Service PROFILE</a:t>
            </a:r>
          </a:p>
          <a:p>
            <a:pPr marL="846138" lvl="1" indent="-327025" defTabSz="1039813" eaLnBrk="1" hangingPunct="1">
              <a:spcBef>
                <a:spcPct val="60000"/>
              </a:spcBef>
            </a:pPr>
            <a:r>
              <a:rPr lang="en-US" sz="2000" dirty="0" smtClean="0"/>
              <a:t>State applications</a:t>
            </a:r>
          </a:p>
          <a:p>
            <a:pPr marL="846138" lvl="1" indent="-327025" defTabSz="1039813" eaLnBrk="1" hangingPunct="1">
              <a:spcBef>
                <a:spcPct val="60000"/>
              </a:spcBef>
            </a:pPr>
            <a:r>
              <a:rPr lang="en-US" sz="2000" dirty="0" smtClean="0"/>
              <a:t>Outside scholarship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6981B-BF49-4265-863E-6AC90C2556BE}" type="slidenum">
              <a:rPr lang="fr-FR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1536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Need Help?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FAFSA Day 2015</a:t>
            </a:r>
          </a:p>
        </p:txBody>
      </p:sp>
      <p:sp>
        <p:nvSpPr>
          <p:cNvPr id="14341" name="Rectangle 3"/>
          <p:cNvSpPr>
            <a:spLocks noGrp="1"/>
          </p:cNvSpPr>
          <p:nvPr>
            <p:ph type="body" sz="half" idx="1"/>
          </p:nvPr>
        </p:nvSpPr>
        <p:spPr>
          <a:xfrm>
            <a:off x="304800" y="1714500"/>
            <a:ext cx="8839200" cy="4800600"/>
          </a:xfrm>
        </p:spPr>
        <p:txBody>
          <a:bodyPr/>
          <a:lstStyle/>
          <a:p>
            <a:pPr marL="388938" indent="-388938" defTabSz="1039813" eaLnBrk="1" hangingPunct="1">
              <a:buFont typeface="Arial" charset="0"/>
              <a:buChar char="•"/>
              <a:defRPr/>
            </a:pPr>
            <a:r>
              <a:rPr lang="en-US" sz="2200" dirty="0" smtClean="0"/>
              <a:t>Saturday, February 28, 2015</a:t>
            </a:r>
          </a:p>
          <a:p>
            <a:pPr marL="750888" lvl="1" indent="-407988" defTabSz="1039813" eaLnBrk="1" hangingPunct="1">
              <a:buFont typeface="Arial" charset="0"/>
              <a:buChar char="–"/>
              <a:defRPr/>
            </a:pPr>
            <a:r>
              <a:rPr lang="en-US" sz="2200" dirty="0" smtClean="0"/>
              <a:t>Any time between 9 a.m. and noon in most locations</a:t>
            </a:r>
          </a:p>
          <a:p>
            <a:pPr marL="388938" indent="-388938" defTabSz="1039813" eaLnBrk="1" hangingPunct="1">
              <a:buFont typeface="Arial" charset="0"/>
              <a:buChar char="•"/>
              <a:defRPr/>
            </a:pPr>
            <a:r>
              <a:rPr lang="en-US" sz="2200" dirty="0" smtClean="0"/>
              <a:t>Get FREE help completing your FAFSA from college financial aid officers. </a:t>
            </a:r>
          </a:p>
          <a:p>
            <a:pPr marL="388938" indent="-388938" defTabSz="1039813" eaLnBrk="1" hangingPunct="1">
              <a:buFont typeface="Arial" charset="0"/>
              <a:buChar char="•"/>
              <a:defRPr/>
            </a:pPr>
            <a:r>
              <a:rPr lang="en-US" sz="2200" dirty="0" smtClean="0"/>
              <a:t>Visit </a:t>
            </a:r>
            <a:r>
              <a:rPr lang="en-US" sz="2200" b="1" dirty="0" smtClean="0"/>
              <a:t>CFNC.org/fafsaday</a:t>
            </a:r>
            <a:r>
              <a:rPr lang="en-US" sz="2200" dirty="0" smtClean="0"/>
              <a:t> or call toll-free at   866-866-CFNC (2362) to:</a:t>
            </a:r>
          </a:p>
          <a:p>
            <a:pPr marL="788988" lvl="1" indent="-388938" defTabSz="1039813" eaLnBrk="1" hangingPunct="1">
              <a:spcBef>
                <a:spcPts val="200"/>
              </a:spcBef>
              <a:buFont typeface="Arial" charset="0"/>
              <a:buChar char="–"/>
              <a:defRPr/>
            </a:pPr>
            <a:r>
              <a:rPr lang="en-US" sz="2200" dirty="0" smtClean="0"/>
              <a:t>Learn more</a:t>
            </a:r>
          </a:p>
          <a:p>
            <a:pPr marL="788988" lvl="1" indent="-388938" defTabSz="1039813" eaLnBrk="1" hangingPunct="1">
              <a:spcBef>
                <a:spcPts val="200"/>
              </a:spcBef>
              <a:buFont typeface="Arial" charset="0"/>
              <a:buChar char="–"/>
              <a:defRPr/>
            </a:pPr>
            <a:r>
              <a:rPr lang="en-US" sz="2200" dirty="0" smtClean="0"/>
              <a:t>Find closest location</a:t>
            </a:r>
          </a:p>
          <a:p>
            <a:pPr marL="788988" lvl="1" indent="-388938" defTabSz="1039813" eaLnBrk="1" hangingPunct="1">
              <a:spcBef>
                <a:spcPts val="200"/>
              </a:spcBef>
              <a:buFont typeface="Arial" charset="0"/>
              <a:buChar char="–"/>
              <a:defRPr/>
            </a:pPr>
            <a:r>
              <a:rPr lang="en-US" sz="2200" dirty="0" smtClean="0"/>
              <a:t>Register for FAFSA Day</a:t>
            </a:r>
          </a:p>
          <a:p>
            <a:pPr marL="388938" indent="-388938" defTabSz="1039813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200" dirty="0" smtClean="0"/>
              <a:t>Sponsored by: </a:t>
            </a:r>
          </a:p>
          <a:p>
            <a:pPr marL="788988" lvl="1" indent="-388938" defTabSz="1039813" eaLnBrk="1" hangingPunct="1">
              <a:spcBef>
                <a:spcPts val="0"/>
              </a:spcBef>
              <a:buFont typeface="Arial" charset="0"/>
              <a:buChar char="–"/>
              <a:defRPr/>
            </a:pPr>
            <a:r>
              <a:rPr lang="en-US" sz="1800" dirty="0" smtClean="0"/>
              <a:t>College Foundation of North Carolina</a:t>
            </a:r>
          </a:p>
          <a:p>
            <a:pPr marL="788988" lvl="1" indent="-388938" defTabSz="1039813" eaLnBrk="1" hangingPunct="1">
              <a:spcBef>
                <a:spcPts val="0"/>
              </a:spcBef>
              <a:buFont typeface="Arial" charset="0"/>
              <a:buChar char="–"/>
              <a:defRPr/>
            </a:pPr>
            <a:r>
              <a:rPr lang="en-US" sz="1800" dirty="0" smtClean="0"/>
              <a:t>North Carolina Association of Student Financial Aid Administrators, and</a:t>
            </a:r>
          </a:p>
          <a:p>
            <a:pPr marL="788988" lvl="1" indent="-388938" defTabSz="1039813" eaLnBrk="1" hangingPunct="1">
              <a:spcBef>
                <a:spcPts val="0"/>
              </a:spcBef>
              <a:buFont typeface="Arial" charset="0"/>
              <a:buChar char="–"/>
              <a:defRPr/>
            </a:pPr>
            <a:r>
              <a:rPr lang="en-US" sz="1800" dirty="0" smtClean="0"/>
              <a:t>State Employees Credit Union</a:t>
            </a:r>
          </a:p>
          <a:p>
            <a:pPr marL="788988" lvl="1" indent="-388938" defTabSz="1039813" eaLnBrk="1" hangingPunct="1">
              <a:buFont typeface="Arial" charset="0"/>
              <a:buChar char="–"/>
              <a:defRPr/>
            </a:pPr>
            <a:endParaRPr lang="en-US" sz="2000" dirty="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10" y="5766460"/>
            <a:ext cx="1499590" cy="5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593819"/>
            <a:ext cx="2438400" cy="74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766460"/>
            <a:ext cx="2057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1DFA0-79C6-43FE-A659-D65CCB297893}" type="slidenum">
              <a:rPr lang="fr-FR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1843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Offers of Help that Should be Avoided!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304800" y="1828800"/>
            <a:ext cx="8839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39813">
              <a:spcBef>
                <a:spcPct val="20000"/>
              </a:spcBef>
            </a:pPr>
            <a:endParaRPr lang="en-US" sz="1400" dirty="0">
              <a:latin typeface="Calibri" pitchFamily="34" charset="0"/>
            </a:endParaRPr>
          </a:p>
          <a:p>
            <a:pPr marL="388938" indent="-388938" defTabSz="103981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Anyone who charges you a </a:t>
            </a:r>
            <a:r>
              <a:rPr lang="en-US" sz="2400" b="1" i="1" dirty="0">
                <a:latin typeface="Calibri" pitchFamily="34" charset="0"/>
              </a:rPr>
              <a:t>fee</a:t>
            </a:r>
            <a:r>
              <a:rPr lang="en-US" sz="2400" dirty="0">
                <a:latin typeface="Calibri" pitchFamily="34" charset="0"/>
              </a:rPr>
              <a:t>: </a:t>
            </a:r>
          </a:p>
          <a:p>
            <a:pPr marL="846138" lvl="1" indent="-388938" defTabSz="1039813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for </a:t>
            </a:r>
            <a:r>
              <a:rPr lang="en-US" sz="2000" dirty="0">
                <a:latin typeface="Calibri" pitchFamily="34" charset="0"/>
              </a:rPr>
              <a:t>information about financial aid</a:t>
            </a:r>
          </a:p>
          <a:p>
            <a:pPr marL="846138" lvl="1" indent="-388938" defTabSz="1039813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to </a:t>
            </a:r>
            <a:r>
              <a:rPr lang="en-US" sz="2000" dirty="0">
                <a:latin typeface="Calibri" pitchFamily="34" charset="0"/>
              </a:rPr>
              <a:t>complete the FAFSA </a:t>
            </a:r>
          </a:p>
          <a:p>
            <a:pPr marL="846138" lvl="1" indent="-388938" defTabSz="1039813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to </a:t>
            </a:r>
            <a:r>
              <a:rPr lang="en-US" sz="2000" dirty="0">
                <a:latin typeface="Calibri" pitchFamily="34" charset="0"/>
              </a:rPr>
              <a:t>apply/receive a scholarship</a:t>
            </a:r>
          </a:p>
          <a:p>
            <a:pPr marL="388938" indent="-388938" defTabSz="1039813">
              <a:spcBef>
                <a:spcPct val="20000"/>
              </a:spcBef>
              <a:buFont typeface="Arial" pitchFamily="34" charset="0"/>
              <a:buChar char="•"/>
            </a:pPr>
            <a:endParaRPr lang="en-US" sz="1400" dirty="0" smtClean="0">
              <a:latin typeface="Calibri" pitchFamily="34" charset="0"/>
            </a:endParaRPr>
          </a:p>
          <a:p>
            <a:pPr marL="388938" indent="-388938" defTabSz="103981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Organizations </a:t>
            </a:r>
            <a:r>
              <a:rPr lang="en-US" sz="2400" dirty="0">
                <a:latin typeface="Calibri" pitchFamily="34" charset="0"/>
              </a:rPr>
              <a:t>that </a:t>
            </a:r>
            <a:r>
              <a:rPr lang="en-US" sz="2400" b="1" i="1" dirty="0">
                <a:latin typeface="Calibri" pitchFamily="34" charset="0"/>
              </a:rPr>
              <a:t>guarantee</a:t>
            </a:r>
            <a:r>
              <a:rPr lang="en-US" sz="2400" dirty="0">
                <a:latin typeface="Calibri" pitchFamily="34" charset="0"/>
              </a:rPr>
              <a:t> you will get a scholarship or aid. </a:t>
            </a:r>
          </a:p>
          <a:p>
            <a:pPr marL="846138" lvl="1" indent="-388938" defTabSz="1039813">
              <a:lnSpc>
                <a:spcPct val="70000"/>
              </a:lnSpc>
              <a:spcBef>
                <a:spcPct val="20000"/>
              </a:spcBef>
              <a:buFont typeface="Courier New" pitchFamily="49" charset="0"/>
              <a:buChar char="o"/>
            </a:pP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1810C-A9B0-4E8F-BD50-0AF072424D0B}" type="slidenum">
              <a:rPr lang="fr-FR"/>
              <a:pPr>
                <a:defRPr/>
              </a:pPr>
              <a:t>34</a:t>
            </a:fld>
            <a:endParaRPr lang="fr-FR" dirty="0"/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Where can you find </a:t>
            </a:r>
            <a:r>
              <a:rPr lang="en-US" sz="4000" u="sng" dirty="0" smtClean="0">
                <a:solidFill>
                  <a:schemeClr val="tx1"/>
                </a:solidFill>
              </a:rPr>
              <a:t>truly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free information about financial aid?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04800" y="1828800"/>
            <a:ext cx="8534400" cy="455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39813">
              <a:spcBef>
                <a:spcPct val="20000"/>
              </a:spcBef>
            </a:pPr>
            <a:endParaRPr lang="en-US" sz="2000" strike="sngStrike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88938" indent="-388938" defTabSz="103981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Contact </a:t>
            </a:r>
            <a:r>
              <a:rPr lang="en-US" sz="2000" dirty="0">
                <a:latin typeface="Calibri" pitchFamily="34" charset="0"/>
              </a:rPr>
              <a:t>College Foundation of North Carolina at </a:t>
            </a:r>
            <a:r>
              <a:rPr lang="en-US" sz="2000" u="sng" dirty="0">
                <a:solidFill>
                  <a:schemeClr val="tx2"/>
                </a:solidFill>
                <a:latin typeface="Calibri" pitchFamily="34" charset="0"/>
              </a:rPr>
              <a:t>CFNC.org</a:t>
            </a:r>
            <a:r>
              <a:rPr lang="en-US" sz="2000" dirty="0">
                <a:latin typeface="Calibri" pitchFamily="34" charset="0"/>
              </a:rPr>
              <a:t> or toll free at </a:t>
            </a:r>
            <a:endParaRPr lang="en-US" sz="2000" dirty="0" smtClean="0">
              <a:latin typeface="Calibri" pitchFamily="34" charset="0"/>
            </a:endParaRPr>
          </a:p>
          <a:p>
            <a:pPr defTabSz="1039813">
              <a:spcBef>
                <a:spcPct val="20000"/>
              </a:spcBef>
            </a:pPr>
            <a:r>
              <a:rPr lang="en-US" sz="2000" b="1" dirty="0" smtClean="0">
                <a:latin typeface="Calibri" pitchFamily="34" charset="0"/>
              </a:rPr>
              <a:t>        866-866-CFNC</a:t>
            </a:r>
            <a:endParaRPr lang="en-US" sz="2000" b="1" dirty="0">
              <a:latin typeface="Calibri" pitchFamily="34" charset="0"/>
            </a:endParaRPr>
          </a:p>
          <a:p>
            <a:pPr marL="846138" lvl="1" indent="-327025" defTabSz="1039813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latin typeface="Calibri" pitchFamily="34" charset="0"/>
              </a:rPr>
              <a:t>Service of the State of North Carolina</a:t>
            </a:r>
          </a:p>
          <a:p>
            <a:pPr marL="846138" lvl="1" indent="-327025" defTabSz="1039813">
              <a:spcBef>
                <a:spcPct val="20000"/>
              </a:spcBef>
              <a:buFont typeface="Arial" pitchFamily="34" charset="0"/>
              <a:buNone/>
            </a:pPr>
            <a:endParaRPr lang="en-US" sz="2000" dirty="0">
              <a:latin typeface="Calibri" pitchFamily="34" charset="0"/>
            </a:endParaRPr>
          </a:p>
          <a:p>
            <a:pPr marL="388938" indent="-388938" defTabSz="103981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Talk to the financial aid administrator at the college of choice</a:t>
            </a:r>
          </a:p>
          <a:p>
            <a:pPr marL="388938" indent="-388938" defTabSz="1039813">
              <a:spcBef>
                <a:spcPct val="20000"/>
              </a:spcBef>
              <a:buFont typeface="Arial" pitchFamily="34" charset="0"/>
              <a:buNone/>
            </a:pPr>
            <a:endParaRPr lang="en-US" sz="2000" dirty="0">
              <a:latin typeface="Calibri" pitchFamily="34" charset="0"/>
            </a:endParaRPr>
          </a:p>
          <a:p>
            <a:pPr marL="388938" indent="-388938" defTabSz="103981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Ask your high school counselor or visit the local library</a:t>
            </a:r>
          </a:p>
          <a:p>
            <a:pPr marL="388938" indent="-388938" defTabSz="1039813">
              <a:spcBef>
                <a:spcPct val="20000"/>
              </a:spcBef>
              <a:buFont typeface="Arial" pitchFamily="34" charset="0"/>
              <a:buNone/>
            </a:pPr>
            <a:endParaRPr lang="en-US" sz="2000" dirty="0">
              <a:latin typeface="Calibri" pitchFamily="34" charset="0"/>
            </a:endParaRPr>
          </a:p>
          <a:p>
            <a:pPr marL="388938" indent="-388938" defTabSz="103981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Apply for federal financial aid at </a:t>
            </a:r>
            <a:r>
              <a:rPr lang="en-US" sz="2000" u="sng" dirty="0" smtClean="0">
                <a:solidFill>
                  <a:schemeClr val="tx2"/>
                </a:solidFill>
                <a:latin typeface="Calibri" pitchFamily="34" charset="0"/>
              </a:rPr>
              <a:t>FAFSA.gov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2000" b="1" u="sng" dirty="0" smtClean="0">
                <a:solidFill>
                  <a:srgbClr val="FF0000"/>
                </a:solidFill>
                <a:latin typeface="Calibri" pitchFamily="34" charset="0"/>
              </a:rPr>
              <a:t>not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FAFSA.com!)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04D30-1955-4FC8-9459-A9AA2DE7386F}" type="slidenum">
              <a:rPr lang="fr-FR"/>
              <a:pPr>
                <a:defRPr/>
              </a:pPr>
              <a:t>35</a:t>
            </a:fld>
            <a:endParaRPr lang="fr-FR" dirty="0"/>
          </a:p>
        </p:txBody>
      </p:sp>
      <p:sp>
        <p:nvSpPr>
          <p:cNvPr id="2765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Determination of Expected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Family Contribution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65735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 eaLnBrk="0" hangingPunct="0">
              <a:spcBef>
                <a:spcPct val="20000"/>
              </a:spcBef>
              <a:tabLst>
                <a:tab pos="1778000" algn="l"/>
              </a:tabLst>
              <a:defRPr/>
            </a:pPr>
            <a:endParaRPr lang="en-US" sz="3200" dirty="0" smtClean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tabLst>
                <a:tab pos="1778000" algn="l"/>
              </a:tabLst>
              <a:defRPr/>
            </a:pPr>
            <a:r>
              <a:rPr lang="en-US" sz="2200" dirty="0" smtClean="0">
                <a:latin typeface="+mn-lt"/>
              </a:rPr>
              <a:t>Parents</a:t>
            </a:r>
            <a:r>
              <a:rPr lang="en-US" sz="2200" dirty="0">
                <a:latin typeface="+mn-lt"/>
              </a:rPr>
              <a:t>’ </a:t>
            </a:r>
            <a:r>
              <a:rPr lang="en-US" sz="2200" dirty="0" smtClean="0">
                <a:latin typeface="+mn-lt"/>
              </a:rPr>
              <a:t>Contribution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200" dirty="0" smtClean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tabLst>
                <a:tab pos="1600200" algn="l"/>
              </a:tabLst>
              <a:defRPr/>
            </a:pPr>
            <a:r>
              <a:rPr lang="en-US" sz="2200" dirty="0" smtClean="0">
                <a:latin typeface="+mn-lt"/>
              </a:rPr>
              <a:t>  Student’s Contribution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dirty="0" smtClean="0">
                <a:latin typeface="+mn-lt"/>
              </a:rPr>
              <a:t>  	   </a:t>
            </a:r>
            <a:r>
              <a:rPr lang="en-US" sz="2200" dirty="0" smtClean="0">
                <a:latin typeface="+mn-lt"/>
              </a:rPr>
              <a:t>=          Expected Family Contribution (EFC)</a:t>
            </a:r>
            <a:endParaRPr lang="en-US" sz="2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2857500"/>
            <a:ext cx="83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+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200400" y="3581400"/>
            <a:ext cx="419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CD408-3298-4405-827F-F74A9F661556}" type="slidenum">
              <a:rPr lang="fr-FR"/>
              <a:pPr>
                <a:defRPr/>
              </a:pPr>
              <a:t>36</a:t>
            </a:fld>
            <a:endParaRPr lang="fr-FR" dirty="0"/>
          </a:p>
        </p:txBody>
      </p:sp>
      <p:sp>
        <p:nvSpPr>
          <p:cNvPr id="2867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Determination of Parents’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Contribution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7145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Parents’ total income for calendar year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(Taxable + Non-taxable)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minus		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 	- 	Federal Tax Paid (not withheld)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 	-	State Tax Paid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 	-	Social Security Withholding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  	-	Living Allowance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  	-	Child Support </a:t>
            </a:r>
            <a:r>
              <a:rPr lang="en-US" sz="2400" i="1" dirty="0">
                <a:latin typeface="+mn-lt"/>
              </a:rPr>
              <a:t>paid by parents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  	-	Employment allowance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	= 	Available Parent Income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8000" y="5257800"/>
            <a:ext cx="7721600" cy="1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E27DD-A2A2-4C33-8D99-EF931A101823}" type="slidenum">
              <a:rPr lang="fr-FR"/>
              <a:pPr>
                <a:defRPr/>
              </a:pPr>
              <a:t>37</a:t>
            </a:fld>
            <a:endParaRPr lang="fr-FR" dirty="0"/>
          </a:p>
        </p:txBody>
      </p:sp>
      <p:sp>
        <p:nvSpPr>
          <p:cNvPr id="2970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dirty="0" smtClean="0">
                <a:solidFill>
                  <a:schemeClr val="tx1"/>
                </a:solidFill>
              </a:rPr>
              <a:t>Determination of Parents’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Contribution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2057400"/>
            <a:ext cx="8610600" cy="33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5000"/>
              </a:spcBef>
              <a:tabLst>
                <a:tab pos="914400" algn="l"/>
              </a:tabLst>
              <a:defRPr/>
            </a:pPr>
            <a:r>
              <a:rPr lang="en-US" sz="1200" dirty="0">
                <a:latin typeface="+mn-lt"/>
              </a:rPr>
              <a:t>		</a:t>
            </a:r>
            <a:r>
              <a:rPr lang="en-US" sz="2600" dirty="0">
                <a:latin typeface="+mn-lt"/>
              </a:rPr>
              <a:t>Total net assets </a:t>
            </a:r>
            <a:r>
              <a:rPr lang="en-US" dirty="0">
                <a:latin typeface="+mn-lt"/>
              </a:rPr>
              <a:t>(excluding home equity and </a:t>
            </a:r>
            <a:r>
              <a:rPr lang="en-US" dirty="0" smtClean="0">
                <a:latin typeface="+mn-lt"/>
              </a:rPr>
              <a:t>retirement </a:t>
            </a:r>
            <a:r>
              <a:rPr lang="en-US" dirty="0">
                <a:latin typeface="+mn-lt"/>
              </a:rPr>
              <a:t>accounts)</a:t>
            </a:r>
            <a:r>
              <a:rPr lang="en-US" sz="2200" dirty="0">
                <a:latin typeface="+mn-lt"/>
              </a:rPr>
              <a:t/>
            </a: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sz="2800" dirty="0">
                <a:latin typeface="+mn-lt"/>
              </a:rPr>
              <a:t>	</a:t>
            </a:r>
            <a:r>
              <a:rPr lang="en-US" sz="2600" dirty="0">
                <a:latin typeface="+mn-lt"/>
              </a:rPr>
              <a:t>	Protection allowance </a:t>
            </a:r>
            <a:r>
              <a:rPr lang="en-US" sz="1600" dirty="0">
                <a:latin typeface="+mn-lt"/>
              </a:rPr>
              <a:t>(varies by age of parent)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defRPr/>
            </a:pPr>
            <a:endParaRPr lang="en-US" sz="28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8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600" dirty="0">
                <a:latin typeface="+mn-lt"/>
              </a:rPr>
              <a:t>		Net Worth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914400" algn="l"/>
              </a:tabLst>
              <a:defRPr/>
            </a:pPr>
            <a:r>
              <a:rPr lang="en-US" sz="2600" dirty="0">
                <a:latin typeface="+mn-lt"/>
              </a:rPr>
              <a:t> 	x	12%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8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8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 	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19200" y="3087291"/>
            <a:ext cx="640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4344591"/>
            <a:ext cx="640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406400" y="2362200"/>
            <a:ext cx="50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-</a:t>
            </a:r>
          </a:p>
        </p:txBody>
      </p:sp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406400" y="3352800"/>
            <a:ext cx="50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=</a:t>
            </a:r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1219200" y="4572000"/>
            <a:ext cx="7112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dirty="0" smtClean="0"/>
          </a:p>
          <a:p>
            <a:r>
              <a:rPr lang="en-US" sz="2200" dirty="0" smtClean="0">
                <a:latin typeface="+mn-lt"/>
              </a:rPr>
              <a:t>Amount </a:t>
            </a:r>
            <a:r>
              <a:rPr lang="en-US" sz="2200" dirty="0">
                <a:latin typeface="+mn-lt"/>
              </a:rPr>
              <a:t>of assets used in determining EFC</a:t>
            </a:r>
          </a:p>
        </p:txBody>
      </p:sp>
      <p:sp>
        <p:nvSpPr>
          <p:cNvPr id="29707" name="TextBox 14"/>
          <p:cNvSpPr txBox="1">
            <a:spLocks noChangeArrowheads="1"/>
          </p:cNvSpPr>
          <p:nvPr/>
        </p:nvSpPr>
        <p:spPr bwMode="auto">
          <a:xfrm>
            <a:off x="406400" y="4686301"/>
            <a:ext cx="50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/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08C99-F451-4601-B692-B2CC82D85A11}" type="slidenum">
              <a:rPr lang="fr-FR"/>
              <a:pPr>
                <a:defRPr/>
              </a:pPr>
              <a:t>38</a:t>
            </a:fld>
            <a:endParaRPr lang="fr-FR" dirty="0"/>
          </a:p>
        </p:txBody>
      </p:sp>
      <p:sp>
        <p:nvSpPr>
          <p:cNvPr id="3072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dirty="0" smtClean="0">
                <a:solidFill>
                  <a:schemeClr val="tx1"/>
                </a:solidFill>
              </a:rPr>
              <a:t>Determination of Parents’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Contribution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938338"/>
            <a:ext cx="9144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eaLnBrk="0" hangingPunct="0">
              <a:spcBef>
                <a:spcPct val="20000"/>
              </a:spcBef>
              <a:tabLst>
                <a:tab pos="228600" algn="l"/>
                <a:tab pos="292100" algn="l"/>
              </a:tabLst>
              <a:defRPr/>
            </a:pPr>
            <a:r>
              <a:rPr lang="en-US" sz="3200" dirty="0">
                <a:latin typeface="+mn-lt"/>
              </a:rPr>
              <a:t>    		</a:t>
            </a:r>
            <a:r>
              <a:rPr lang="en-US" sz="2400" dirty="0" smtClean="0">
                <a:latin typeface="+mn-lt"/>
              </a:rPr>
              <a:t>Available </a:t>
            </a:r>
            <a:r>
              <a:rPr lang="en-US" sz="2400" dirty="0">
                <a:latin typeface="+mn-lt"/>
              </a:rPr>
              <a:t>Income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   			Asset Contribution</a:t>
            </a:r>
          </a:p>
          <a:p>
            <a:pPr marL="342900" indent="-342900" eaLnBrk="0" hangingPunct="0">
              <a:defRPr/>
            </a:pPr>
            <a:endParaRPr lang="en-US" sz="24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	  		Adjusted Available Income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	  		Percentage</a:t>
            </a:r>
          </a:p>
          <a:p>
            <a:pPr marL="342900" indent="-342900" eaLnBrk="0" hangingPunct="0">
              <a:defRPr/>
            </a:pP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		</a:t>
            </a:r>
            <a:r>
              <a:rPr lang="en-US" sz="2400" dirty="0" smtClean="0">
                <a:latin typeface="+mn-lt"/>
              </a:rPr>
              <a:t>Parent </a:t>
            </a:r>
            <a:r>
              <a:rPr lang="en-US" sz="2400" dirty="0">
                <a:latin typeface="+mn-lt"/>
              </a:rPr>
              <a:t>Contribution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3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700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Parent contribution will be divided by the number of family members in college, not including parents.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400301"/>
            <a:ext cx="60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086101"/>
            <a:ext cx="60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3486151"/>
            <a:ext cx="53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4286251"/>
            <a:ext cx="60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=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828800" y="4058841"/>
            <a:ext cx="449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8800" y="2972991"/>
            <a:ext cx="449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2CFFE-0660-4085-8234-3BFBE92E3A7B}" type="slidenum">
              <a:rPr lang="fr-FR"/>
              <a:pPr>
                <a:defRPr/>
              </a:pPr>
              <a:t>39</a:t>
            </a:fld>
            <a:endParaRPr lang="fr-FR" dirty="0"/>
          </a:p>
        </p:txBody>
      </p:sp>
      <p:sp>
        <p:nvSpPr>
          <p:cNvPr id="3174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dirty="0" smtClean="0">
                <a:solidFill>
                  <a:schemeClr val="tx1"/>
                </a:solidFill>
              </a:rPr>
              <a:t>Determination of Student’s Contribution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6400" y="177165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20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200" dirty="0" smtClean="0">
                <a:latin typeface="+mn-lt"/>
              </a:rPr>
              <a:t>Student’s </a:t>
            </a:r>
            <a:r>
              <a:rPr lang="en-US" sz="2200" dirty="0">
                <a:latin typeface="+mn-lt"/>
              </a:rPr>
              <a:t>total income for calendar year (taxable and non-taxable)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200" dirty="0">
                <a:latin typeface="+mn-lt"/>
              </a:rPr>
              <a:t>  -   Federal tax paid (</a:t>
            </a:r>
            <a:r>
              <a:rPr lang="en-US" sz="2200" u="sng" dirty="0">
                <a:latin typeface="+mn-lt"/>
              </a:rPr>
              <a:t>not</a:t>
            </a:r>
            <a:r>
              <a:rPr lang="en-US" sz="2200" dirty="0">
                <a:latin typeface="+mn-lt"/>
              </a:rPr>
              <a:t> amount withheld)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200" dirty="0">
                <a:latin typeface="+mn-lt"/>
              </a:rPr>
              <a:t>  -	   State tax paid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200" dirty="0">
                <a:latin typeface="+mn-lt"/>
              </a:rPr>
              <a:t>  -	   Social Security withholding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200" dirty="0">
                <a:latin typeface="+mn-lt"/>
              </a:rPr>
              <a:t>  -	</a:t>
            </a:r>
            <a:r>
              <a:rPr lang="en-US" sz="2200" u="sng" dirty="0">
                <a:latin typeface="+mn-lt"/>
              </a:rPr>
              <a:t>   Income protection allowance ($6,130)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200" dirty="0">
                <a:latin typeface="+mn-lt"/>
              </a:rPr>
              <a:t>=    Student’s Available Income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200" dirty="0">
                <a:latin typeface="+mn-lt"/>
              </a:rPr>
              <a:t>x    50%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200" dirty="0">
                <a:latin typeface="+mn-lt"/>
              </a:rPr>
              <a:t>=    Student’s Contribution from Income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memo_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600200"/>
            <a:ext cx="5181600" cy="5257800"/>
          </a:xfrm>
        </p:spPr>
      </p:pic>
      <p:sp>
        <p:nvSpPr>
          <p:cNvPr id="205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3D3E3-4FDB-4F87-B99D-A28D5D7520D8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205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Types of Student Financial Aid 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4013200" cy="4514850"/>
          </a:xfrm>
        </p:spPr>
        <p:txBody>
          <a:bodyPr/>
          <a:lstStyle/>
          <a:p>
            <a:pPr marL="388938" indent="-388938" defTabSz="1039813" eaLnBrk="1" hangingPunct="1">
              <a:spcBef>
                <a:spcPct val="100000"/>
              </a:spcBef>
            </a:pPr>
            <a:endParaRPr lang="en-US" sz="2800" dirty="0" smtClean="0"/>
          </a:p>
          <a:p>
            <a:pPr marL="388938" indent="-388938" defTabSz="1039813" eaLnBrk="1" hangingPunct="1">
              <a:spcBef>
                <a:spcPct val="100000"/>
              </a:spcBef>
            </a:pPr>
            <a:r>
              <a:rPr lang="en-US" dirty="0" smtClean="0"/>
              <a:t>Grants</a:t>
            </a:r>
          </a:p>
          <a:p>
            <a:pPr marL="388938" indent="-388938" defTabSz="1039813" eaLnBrk="1" hangingPunct="1">
              <a:spcBef>
                <a:spcPct val="100000"/>
              </a:spcBef>
            </a:pPr>
            <a:r>
              <a:rPr lang="en-US" dirty="0" smtClean="0"/>
              <a:t>Scholarships</a:t>
            </a:r>
          </a:p>
          <a:p>
            <a:pPr marL="388938" indent="-388938" defTabSz="1039813" eaLnBrk="1" hangingPunct="1">
              <a:spcBef>
                <a:spcPct val="100000"/>
              </a:spcBef>
            </a:pPr>
            <a:r>
              <a:rPr lang="en-US" dirty="0" smtClean="0"/>
              <a:t>Loans</a:t>
            </a:r>
          </a:p>
          <a:p>
            <a:pPr marL="388938" indent="-388938" defTabSz="1039813" eaLnBrk="1" hangingPunct="1">
              <a:spcBef>
                <a:spcPct val="100000"/>
              </a:spcBef>
            </a:pPr>
            <a:r>
              <a:rPr lang="en-US" dirty="0" smtClean="0"/>
              <a:t>Employment</a:t>
            </a: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76800" y="2514600"/>
          <a:ext cx="3810000" cy="3570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" name="Microsoft ClipArt Gallery" r:id="rId5" imgW="3826440" imgH="3468960" progId="">
                  <p:embed/>
                </p:oleObj>
              </mc:Choice>
              <mc:Fallback>
                <p:oleObj name="Microsoft ClipArt Gallery" r:id="rId5" imgW="3826440" imgH="34689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14600"/>
                        <a:ext cx="3810000" cy="3570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D08F6-527F-404C-AFD1-10232FFCA0CF}" type="slidenum">
              <a:rPr lang="fr-FR"/>
              <a:pPr>
                <a:defRPr/>
              </a:pPr>
              <a:t>40</a:t>
            </a:fld>
            <a:endParaRPr lang="fr-FR" dirty="0"/>
          </a:p>
        </p:txBody>
      </p:sp>
      <p:sp>
        <p:nvSpPr>
          <p:cNvPr id="3277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dirty="0" smtClean="0">
                <a:solidFill>
                  <a:schemeClr val="tx1"/>
                </a:solidFill>
              </a:rPr>
              <a:t>Determination of Student’s Contribution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657350"/>
            <a:ext cx="8839200" cy="417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latin typeface="+mn-lt"/>
              </a:rPr>
              <a:t>			</a:t>
            </a:r>
            <a:r>
              <a:rPr lang="en-US" sz="2000" dirty="0">
                <a:latin typeface="+mn-lt"/>
              </a:rPr>
              <a:t>Total net </a:t>
            </a:r>
            <a:r>
              <a:rPr lang="en-US" sz="2000" dirty="0" smtClean="0">
                <a:latin typeface="+mn-lt"/>
              </a:rPr>
              <a:t>assets</a:t>
            </a:r>
            <a:endParaRPr lang="en-US" sz="2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latin typeface="+mn-lt"/>
              </a:rPr>
              <a:t>	  	 	20</a:t>
            </a:r>
            <a:r>
              <a:rPr lang="en-US" sz="2000" dirty="0" smtClean="0">
                <a:latin typeface="+mn-lt"/>
              </a:rPr>
              <a:t>%</a:t>
            </a:r>
            <a:br>
              <a:rPr lang="en-US" sz="2000" dirty="0" smtClean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 smtClean="0">
                <a:latin typeface="+mn-lt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	=   	Student’s </a:t>
            </a:r>
            <a:r>
              <a:rPr lang="en-US" sz="2000" dirty="0">
                <a:latin typeface="+mn-lt"/>
              </a:rPr>
              <a:t>Contribution from assets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133600" y="3487341"/>
            <a:ext cx="365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9200" y="2857501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B424B-F348-4CA0-81C7-2F4AF82D7ED6}" type="slidenum">
              <a:rPr lang="fr-FR"/>
              <a:pPr>
                <a:defRPr/>
              </a:pPr>
              <a:t>41</a:t>
            </a:fld>
            <a:endParaRPr lang="fr-FR" dirty="0"/>
          </a:p>
        </p:txBody>
      </p:sp>
      <p:sp>
        <p:nvSpPr>
          <p:cNvPr id="3379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dirty="0" smtClean="0">
                <a:solidFill>
                  <a:schemeClr val="tx1"/>
                </a:solidFill>
              </a:rPr>
              <a:t>Determination of Student’s Contribution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600200"/>
            <a:ext cx="9144000" cy="382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latin typeface="+mn-lt"/>
              </a:rPr>
              <a:t>   		</a:t>
            </a:r>
            <a:r>
              <a:rPr lang="en-US" sz="2000" dirty="0">
                <a:latin typeface="+mn-lt"/>
              </a:rPr>
              <a:t>Student contribution from </a:t>
            </a:r>
            <a:r>
              <a:rPr lang="en-US" sz="2000" dirty="0" smtClean="0">
                <a:latin typeface="+mn-lt"/>
              </a:rPr>
              <a:t>income</a:t>
            </a:r>
            <a:endParaRPr lang="en-US" sz="2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latin typeface="+mn-lt"/>
              </a:rPr>
              <a:t>  +      </a:t>
            </a:r>
            <a:r>
              <a:rPr lang="en-US" sz="2000" dirty="0" smtClean="0">
                <a:latin typeface="+mn-lt"/>
              </a:rPr>
              <a:t>	Student </a:t>
            </a:r>
            <a:r>
              <a:rPr lang="en-US" sz="2000" dirty="0">
                <a:latin typeface="+mn-lt"/>
              </a:rPr>
              <a:t>contribution from assets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latin typeface="+mn-lt"/>
              </a:rPr>
              <a:t>  =  	Total Student Contribution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90600" y="3276600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6F2EF-3ADF-4028-8FBF-8EB614BF4883}" type="slidenum">
              <a:rPr lang="fr-FR"/>
              <a:pPr>
                <a:defRPr/>
              </a:pPr>
              <a:t>42</a:t>
            </a:fld>
            <a:endParaRPr lang="fr-FR" dirty="0"/>
          </a:p>
        </p:txBody>
      </p:sp>
      <p:sp>
        <p:nvSpPr>
          <p:cNvPr id="3482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dirty="0" smtClean="0">
                <a:solidFill>
                  <a:schemeClr val="tx1"/>
                </a:solidFill>
              </a:rPr>
              <a:t>Determination of EFC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1714500"/>
            <a:ext cx="848571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latin typeface="+mn-lt"/>
              </a:rPr>
              <a:t>	</a:t>
            </a:r>
            <a:r>
              <a:rPr lang="en-US" sz="3200" dirty="0" smtClean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Parents</a:t>
            </a:r>
            <a:r>
              <a:rPr lang="en-US" sz="2000" dirty="0">
                <a:latin typeface="+mn-lt"/>
              </a:rPr>
              <a:t>’ </a:t>
            </a:r>
            <a:r>
              <a:rPr lang="en-US" sz="2000" dirty="0" smtClean="0">
                <a:latin typeface="+mn-lt"/>
              </a:rPr>
              <a:t>contribution</a:t>
            </a:r>
            <a:endParaRPr lang="en-US" sz="2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 smtClean="0">
                <a:latin typeface="+mn-lt"/>
              </a:rPr>
              <a:t>	+</a:t>
            </a: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Student’s contribution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=	Expected </a:t>
            </a:r>
            <a:r>
              <a:rPr lang="en-US" sz="2000" dirty="0">
                <a:latin typeface="+mn-lt"/>
              </a:rPr>
              <a:t>Family Contribution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95400" y="34290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58869-F305-48B5-8B72-D10698FB7B20}" type="slidenum">
              <a:rPr lang="fr-FR"/>
              <a:pPr>
                <a:defRPr/>
              </a:pPr>
              <a:t>43</a:t>
            </a:fld>
            <a:endParaRPr lang="fr-FR" dirty="0"/>
          </a:p>
        </p:txBody>
      </p:sp>
      <p:sp>
        <p:nvSpPr>
          <p:cNvPr id="3584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dirty="0" smtClean="0">
                <a:solidFill>
                  <a:schemeClr val="tx1"/>
                </a:solidFill>
              </a:rPr>
              <a:t>Basic Formula for Aid</a:t>
            </a:r>
          </a:p>
        </p:txBody>
      </p:sp>
      <p:sp>
        <p:nvSpPr>
          <p:cNvPr id="35845" name="Rectangle 4"/>
          <p:cNvSpPr>
            <a:spLocks noGrp="1"/>
          </p:cNvSpPr>
          <p:nvPr>
            <p:ph type="body" idx="1"/>
          </p:nvPr>
        </p:nvSpPr>
        <p:spPr>
          <a:xfrm>
            <a:off x="-203200" y="1828800"/>
            <a:ext cx="9347200" cy="2857500"/>
          </a:xfrm>
        </p:spPr>
        <p:txBody>
          <a:bodyPr/>
          <a:lstStyle/>
          <a:p>
            <a:pPr marL="960438" lvl="1" indent="-327025" defTabSz="1039813" eaLnBrk="1" hangingPunct="1">
              <a:buFont typeface="Arial" pitchFamily="34" charset="0"/>
              <a:buNone/>
            </a:pPr>
            <a:r>
              <a:rPr lang="en-US" sz="3200" smtClean="0"/>
              <a:t>		</a:t>
            </a:r>
            <a:r>
              <a:rPr lang="en-US" smtClean="0"/>
              <a:t>	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888331"/>
            <a:ext cx="9144000" cy="319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	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Cost </a:t>
            </a:r>
            <a:r>
              <a:rPr lang="en-US" sz="2000" dirty="0">
                <a:latin typeface="+mn-lt"/>
              </a:rPr>
              <a:t>of </a:t>
            </a:r>
            <a:r>
              <a:rPr lang="en-US" sz="2000" dirty="0" smtClean="0">
                <a:latin typeface="+mn-lt"/>
              </a:rPr>
              <a:t>Attendance</a:t>
            </a:r>
            <a:endParaRPr lang="en-US" sz="200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latin typeface="+mn-lt"/>
              </a:rPr>
              <a:t>- </a:t>
            </a:r>
            <a:r>
              <a:rPr lang="en-US" sz="2000" dirty="0">
                <a:latin typeface="+mn-lt"/>
              </a:rPr>
              <a:t>		Expected Family Contribution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  =	Eligibility </a:t>
            </a:r>
            <a:r>
              <a:rPr lang="en-US" sz="2000" dirty="0">
                <a:latin typeface="+mn-lt"/>
              </a:rPr>
              <a:t>for Need-Based Funds</a:t>
            </a:r>
            <a:r>
              <a:rPr lang="en-US" sz="3600" dirty="0">
                <a:latin typeface="+mn-lt"/>
              </a:rPr>
              <a:t>	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90600" y="3294965"/>
            <a:ext cx="403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3162A-9B29-4F0A-983E-D645E0AB12E8}" type="slidenum">
              <a:rPr lang="fr-FR"/>
              <a:pPr>
                <a:defRPr/>
              </a:pPr>
              <a:t>44</a:t>
            </a:fld>
            <a:endParaRPr lang="fr-FR" dirty="0"/>
          </a:p>
        </p:txBody>
      </p:sp>
      <p:sp>
        <p:nvSpPr>
          <p:cNvPr id="3891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dirty="0" smtClean="0">
                <a:solidFill>
                  <a:schemeClr val="tx1"/>
                </a:solidFill>
              </a:rPr>
              <a:t>Sources of Financial Aid</a:t>
            </a:r>
          </a:p>
        </p:txBody>
      </p:sp>
      <p:sp>
        <p:nvSpPr>
          <p:cNvPr id="38917" name="Rectangle 3"/>
          <p:cNvSpPr>
            <a:spLocks noGrp="1"/>
          </p:cNvSpPr>
          <p:nvPr>
            <p:ph type="body" sz="half" idx="1"/>
          </p:nvPr>
        </p:nvSpPr>
        <p:spPr>
          <a:xfrm>
            <a:off x="508000" y="2228850"/>
            <a:ext cx="4572000" cy="3829050"/>
          </a:xfrm>
        </p:spPr>
        <p:txBody>
          <a:bodyPr/>
          <a:lstStyle/>
          <a:p>
            <a:pPr marL="388938" indent="-388938" defTabSz="1039813" eaLnBrk="1" hangingPunct="1">
              <a:spcBef>
                <a:spcPct val="100000"/>
              </a:spcBef>
            </a:pPr>
            <a:r>
              <a:rPr lang="en-US" sz="2200" dirty="0" smtClean="0"/>
              <a:t>Federal Government</a:t>
            </a:r>
          </a:p>
          <a:p>
            <a:pPr marL="388938" indent="-388938" defTabSz="1039813" eaLnBrk="1" hangingPunct="1">
              <a:spcBef>
                <a:spcPct val="100000"/>
              </a:spcBef>
            </a:pPr>
            <a:r>
              <a:rPr lang="en-US" sz="2200" dirty="0" smtClean="0"/>
              <a:t>State Programs</a:t>
            </a:r>
          </a:p>
          <a:p>
            <a:pPr marL="388938" indent="-388938" defTabSz="1039813" eaLnBrk="1" hangingPunct="1">
              <a:spcBef>
                <a:spcPct val="100000"/>
              </a:spcBef>
            </a:pPr>
            <a:r>
              <a:rPr lang="en-US" sz="2200" dirty="0" smtClean="0"/>
              <a:t>Institutional funds</a:t>
            </a:r>
          </a:p>
          <a:p>
            <a:pPr marL="388938" indent="-388938" defTabSz="1039813" eaLnBrk="1" hangingPunct="1">
              <a:spcBef>
                <a:spcPct val="100000"/>
              </a:spcBef>
            </a:pPr>
            <a:r>
              <a:rPr lang="en-US" sz="2200" dirty="0" smtClean="0"/>
              <a:t>Outside agencies</a:t>
            </a:r>
          </a:p>
        </p:txBody>
      </p:sp>
      <p:pic>
        <p:nvPicPr>
          <p:cNvPr id="38918" name="Picture 8" descr="signp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828800"/>
            <a:ext cx="2286515" cy="4419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  <a:endParaRPr lang="en-US" dirty="0" smtClean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0234-0A2C-4488-8844-58B8D0030D26}" type="slidenum">
              <a:rPr lang="fr-FR"/>
              <a:pPr>
                <a:defRPr/>
              </a:pPr>
              <a:t>45</a:t>
            </a:fld>
            <a:endParaRPr lang="fr-FR" dirty="0"/>
          </a:p>
        </p:txBody>
      </p:sp>
      <p:sp>
        <p:nvSpPr>
          <p:cNvPr id="3994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Types of Financial Aid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sz="half" idx="1"/>
          </p:nvPr>
        </p:nvSpPr>
        <p:spPr>
          <a:xfrm>
            <a:off x="937685" y="1714500"/>
            <a:ext cx="4040716" cy="3896916"/>
          </a:xfrm>
        </p:spPr>
        <p:txBody>
          <a:bodyPr/>
          <a:lstStyle/>
          <a:p>
            <a:pPr marL="388938" indent="-388938" defTabSz="1039813" eaLnBrk="1" hangingPunct="1">
              <a:spcBef>
                <a:spcPct val="115000"/>
              </a:spcBef>
              <a:buFont typeface="Arial" charset="0"/>
              <a:buNone/>
              <a:defRPr/>
            </a:pPr>
            <a:r>
              <a:rPr lang="en-US" sz="2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Gift</a:t>
            </a:r>
            <a:endParaRPr lang="en-US" sz="2200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8938" indent="-388938" defTabSz="1039813" eaLnBrk="1" hangingPunct="1">
              <a:spcBef>
                <a:spcPct val="115000"/>
              </a:spcBef>
              <a:buFont typeface="Arial" charset="0"/>
              <a:buNone/>
              <a:defRPr/>
            </a:pPr>
            <a:r>
              <a:rPr lang="en-US" sz="2000" dirty="0" smtClean="0"/>
              <a:t>Scholarships</a:t>
            </a:r>
          </a:p>
          <a:p>
            <a:pPr marL="388938" indent="-388938" defTabSz="1039813" eaLnBrk="1" hangingPunct="1">
              <a:spcBef>
                <a:spcPct val="115000"/>
              </a:spcBef>
              <a:buFont typeface="Arial" charset="0"/>
              <a:buNone/>
              <a:defRPr/>
            </a:pPr>
            <a:r>
              <a:rPr lang="en-US" sz="2000" dirty="0" smtClean="0"/>
              <a:t>Grants</a:t>
            </a:r>
          </a:p>
        </p:txBody>
      </p:sp>
      <p:sp>
        <p:nvSpPr>
          <p:cNvPr id="59396" name="Rectangle 4"/>
          <p:cNvSpPr>
            <a:spLocks noGrp="1"/>
          </p:cNvSpPr>
          <p:nvPr>
            <p:ph type="body" sz="half" idx="2"/>
          </p:nvPr>
        </p:nvSpPr>
        <p:spPr>
          <a:xfrm>
            <a:off x="4978401" y="1714500"/>
            <a:ext cx="4493684" cy="4011216"/>
          </a:xfrm>
        </p:spPr>
        <p:txBody>
          <a:bodyPr/>
          <a:lstStyle/>
          <a:p>
            <a:pPr marL="388938" indent="-388938" defTabSz="1039813" eaLnBrk="1" hangingPunct="1">
              <a:spcBef>
                <a:spcPct val="115000"/>
              </a:spcBef>
              <a:buFont typeface="Arial" charset="0"/>
              <a:buNone/>
              <a:defRPr/>
            </a:pPr>
            <a:r>
              <a:rPr lang="en-US" sz="2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Self-help</a:t>
            </a:r>
            <a:endParaRPr lang="en-US" sz="2200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8938" indent="-388938" defTabSz="1039813" eaLnBrk="1" hangingPunct="1">
              <a:spcBef>
                <a:spcPct val="115000"/>
              </a:spcBef>
              <a:buFont typeface="Arial" charset="0"/>
              <a:buNone/>
              <a:defRPr/>
            </a:pPr>
            <a:r>
              <a:rPr lang="en-US" sz="2000" dirty="0" smtClean="0"/>
              <a:t>Loans</a:t>
            </a:r>
          </a:p>
          <a:p>
            <a:pPr marL="388938" indent="-388938" defTabSz="1039813" eaLnBrk="1" hangingPunct="1">
              <a:spcBef>
                <a:spcPct val="115000"/>
              </a:spcBef>
              <a:buFont typeface="Arial" charset="0"/>
              <a:buNone/>
              <a:defRPr/>
            </a:pPr>
            <a:r>
              <a:rPr lang="en-US" sz="2000" dirty="0" smtClean="0"/>
              <a:t>Employment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E78D-3BD4-4293-9EBE-B1DABB12BEF4}" type="slidenum">
              <a:rPr lang="fr-FR"/>
              <a:pPr>
                <a:defRPr/>
              </a:pPr>
              <a:t>46</a:t>
            </a:fld>
            <a:endParaRPr lang="fr-FR" dirty="0"/>
          </a:p>
        </p:txBody>
      </p:sp>
      <p:sp>
        <p:nvSpPr>
          <p:cNvPr id="4096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dirty="0" smtClean="0">
                <a:solidFill>
                  <a:schemeClr val="tx1"/>
                </a:solidFill>
              </a:rPr>
              <a:t>Federal Aid Programs</a:t>
            </a:r>
          </a:p>
        </p:txBody>
      </p:sp>
      <p:sp>
        <p:nvSpPr>
          <p:cNvPr id="40965" name="Rectangle 3"/>
          <p:cNvSpPr>
            <a:spLocks noGrp="1"/>
          </p:cNvSpPr>
          <p:nvPr>
            <p:ph type="body" idx="1"/>
          </p:nvPr>
        </p:nvSpPr>
        <p:spPr>
          <a:xfrm>
            <a:off x="711200" y="1657350"/>
            <a:ext cx="8121651" cy="4847035"/>
          </a:xfrm>
        </p:spPr>
        <p:txBody>
          <a:bodyPr/>
          <a:lstStyle/>
          <a:p>
            <a:pPr marL="0" indent="0" defTabSz="1039813" eaLnBrk="1" hangingPunct="1">
              <a:lnSpc>
                <a:spcPct val="90000"/>
              </a:lnSpc>
              <a:spcBef>
                <a:spcPct val="60000"/>
              </a:spcBef>
              <a:buNone/>
            </a:pPr>
            <a:endParaRPr lang="en-US" sz="1000" dirty="0" smtClean="0"/>
          </a:p>
          <a:p>
            <a:pPr marL="388938" indent="-388938" defTabSz="1039813" eaLnBrk="1" hangingPunct="1">
              <a:lnSpc>
                <a:spcPct val="90000"/>
              </a:lnSpc>
              <a:spcBef>
                <a:spcPct val="60000"/>
              </a:spcBef>
            </a:pPr>
            <a:endParaRPr lang="en-US" sz="2000" dirty="0" smtClean="0"/>
          </a:p>
          <a:p>
            <a:pPr marL="388938" indent="-388938" defTabSz="1039813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z="2000" dirty="0" smtClean="0"/>
              <a:t>Federal Pell Grant</a:t>
            </a:r>
          </a:p>
          <a:p>
            <a:pPr marL="388938" indent="-388938" defTabSz="1039813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z="2000" dirty="0" smtClean="0"/>
              <a:t>Federal Supplemental Educational Opportunity Grant</a:t>
            </a:r>
          </a:p>
          <a:p>
            <a:pPr marL="388938" indent="-388938" defTabSz="1039813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z="2000" dirty="0" smtClean="0"/>
              <a:t>Federal Work-Study</a:t>
            </a:r>
          </a:p>
          <a:p>
            <a:pPr marL="388938" indent="-388938" defTabSz="1039813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z="2000" dirty="0" smtClean="0"/>
              <a:t>Federal Perkins Loan</a:t>
            </a:r>
          </a:p>
          <a:p>
            <a:pPr marL="388938" indent="-388938" defTabSz="1039813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z="2000" dirty="0" smtClean="0"/>
              <a:t>Ford Federal Direct Loan</a:t>
            </a:r>
          </a:p>
          <a:p>
            <a:pPr marL="388938" indent="-388938" defTabSz="1039813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z="2000" dirty="0" smtClean="0"/>
              <a:t>Federal TEACH Grant (loan)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about Federal Loans?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388938" indent="-388938" defTabSz="1039813" eaLnBrk="1" hangingPunct="1"/>
            <a:endParaRPr lang="en-US" sz="2200" dirty="0" smtClean="0"/>
          </a:p>
          <a:p>
            <a:pPr marL="388938" indent="-388938" defTabSz="1039813" eaLnBrk="1" hangingPunct="1"/>
            <a:r>
              <a:rPr lang="en-US" sz="2200" dirty="0" smtClean="0"/>
              <a:t>Federal </a:t>
            </a:r>
            <a:r>
              <a:rPr lang="en-US" sz="2200" dirty="0"/>
              <a:t>Direct Subsidized and Unsubsidized Loans</a:t>
            </a:r>
          </a:p>
          <a:p>
            <a:pPr marL="388938" indent="-388938" defTabSz="1039813" eaLnBrk="1" hangingPunct="1"/>
            <a:r>
              <a:rPr lang="en-US" sz="2200" dirty="0"/>
              <a:t>Federal Perkins Loans</a:t>
            </a:r>
          </a:p>
          <a:p>
            <a:pPr marL="388938" indent="-388938" defTabSz="1039813" eaLnBrk="1" hangingPunct="1">
              <a:spcBef>
                <a:spcPct val="50000"/>
              </a:spcBef>
            </a:pPr>
            <a:r>
              <a:rPr lang="en-US" sz="2200" dirty="0"/>
              <a:t>Federal  Direct PLUS Loans for:</a:t>
            </a:r>
          </a:p>
          <a:p>
            <a:pPr marL="788988" lvl="1" indent="-388938" defTabSz="1039813" eaLnBrk="1" hangingPunct="1">
              <a:spcBef>
                <a:spcPct val="50000"/>
              </a:spcBef>
            </a:pPr>
            <a:r>
              <a:rPr lang="en-US" sz="2000" dirty="0"/>
              <a:t>Parents of dependent students </a:t>
            </a:r>
          </a:p>
          <a:p>
            <a:pPr marL="788988" lvl="1" indent="-388938" defTabSz="1039813" eaLnBrk="1" hangingPunct="1">
              <a:spcBef>
                <a:spcPct val="50000"/>
              </a:spcBef>
            </a:pPr>
            <a:r>
              <a:rPr lang="en-US" sz="2000" dirty="0"/>
              <a:t>Graduate or professional students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E0EB9-1B7F-45EA-83AD-6F7C5E84AABA}" type="slidenum">
              <a:rPr lang="fr-FR" smtClean="0"/>
              <a:pPr>
                <a:defRPr/>
              </a:pPr>
              <a:t>47</a:t>
            </a:fld>
            <a:endParaRPr lang="fr-FR" dirty="0"/>
          </a:p>
        </p:txBody>
      </p:sp>
      <p:pic>
        <p:nvPicPr>
          <p:cNvPr id="7" name="Picture 13" descr="money_tr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00200"/>
            <a:ext cx="4343400" cy="4525963"/>
          </a:xfrm>
        </p:spPr>
      </p:pic>
    </p:spTree>
    <p:extLst>
      <p:ext uri="{BB962C8B-B14F-4D97-AF65-F5344CB8AC3E}">
        <p14:creationId xmlns:p14="http://schemas.microsoft.com/office/powerpoint/2010/main" val="42497937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Applying for State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938" indent="-388938" defTabSz="1039813" eaLnBrk="1" hangingPunct="1">
              <a:lnSpc>
                <a:spcPct val="90000"/>
              </a:lnSpc>
            </a:pPr>
            <a:endParaRPr lang="en-US" sz="2200" dirty="0" smtClean="0"/>
          </a:p>
          <a:p>
            <a:pPr marL="388938" indent="-388938" defTabSz="1039813" eaLnBrk="1" hangingPunct="1">
              <a:lnSpc>
                <a:spcPct val="90000"/>
              </a:lnSpc>
            </a:pPr>
            <a:r>
              <a:rPr lang="en-US" sz="2200" dirty="0" smtClean="0"/>
              <a:t>The </a:t>
            </a:r>
            <a:r>
              <a:rPr lang="en-US" sz="2200" dirty="0"/>
              <a:t>FAFSA is also the application for most major </a:t>
            </a:r>
            <a:r>
              <a:rPr lang="en-US" sz="2200" dirty="0" smtClean="0"/>
              <a:t>state programs</a:t>
            </a:r>
            <a:r>
              <a:rPr lang="en-US" sz="2200" dirty="0"/>
              <a:t>:</a:t>
            </a:r>
          </a:p>
          <a:p>
            <a:pPr marL="388938" indent="-388938" defTabSz="1039813" eaLnBrk="1" hangingPunct="1">
              <a:lnSpc>
                <a:spcPct val="90000"/>
              </a:lnSpc>
              <a:buNone/>
            </a:pPr>
            <a:endParaRPr lang="en-US" sz="900" dirty="0"/>
          </a:p>
          <a:p>
            <a:pPr marL="846138" lvl="1" indent="-327025" defTabSz="1039813" eaLnBrk="1" hangingPunct="1">
              <a:lnSpc>
                <a:spcPct val="90000"/>
              </a:lnSpc>
            </a:pPr>
            <a:r>
              <a:rPr lang="en-US" sz="2000" dirty="0"/>
              <a:t>NC Education Lottery Scholarship</a:t>
            </a:r>
          </a:p>
          <a:p>
            <a:pPr marL="846138" lvl="1" indent="-327025" defTabSz="1039813" eaLnBrk="1" hangingPunct="1">
              <a:lnSpc>
                <a:spcPct val="90000"/>
              </a:lnSpc>
            </a:pPr>
            <a:r>
              <a:rPr lang="en-US" sz="2000" dirty="0"/>
              <a:t>UNC Need-Based Grant</a:t>
            </a:r>
          </a:p>
          <a:p>
            <a:pPr marL="846138" lvl="1" indent="-327025" defTabSz="1039813" eaLnBrk="1" hangingPunct="1">
              <a:lnSpc>
                <a:spcPct val="90000"/>
              </a:lnSpc>
            </a:pPr>
            <a:r>
              <a:rPr lang="en-US" sz="2000" dirty="0"/>
              <a:t>NC Community College Grant</a:t>
            </a:r>
          </a:p>
          <a:p>
            <a:pPr marL="846138" lvl="1" indent="-327025" defTabSz="1039813" eaLnBrk="1" hangingPunct="1">
              <a:lnSpc>
                <a:spcPct val="90000"/>
              </a:lnSpc>
            </a:pPr>
            <a:r>
              <a:rPr lang="en-US" sz="2000" dirty="0"/>
              <a:t>NC Need-Based Scholarship</a:t>
            </a:r>
          </a:p>
          <a:p>
            <a:pPr marL="846138" lvl="1" indent="-327025" defTabSz="1039813" eaLnBrk="1" hangingPunct="1">
              <a:lnSpc>
                <a:spcPct val="90000"/>
              </a:lnSpc>
            </a:pPr>
            <a:r>
              <a:rPr lang="en-US" sz="2000" dirty="0"/>
              <a:t>And others</a:t>
            </a:r>
          </a:p>
          <a:p>
            <a:pPr marL="846138" lvl="1" indent="-327025" defTabSz="1039813" eaLnBrk="1" hangingPunct="1">
              <a:lnSpc>
                <a:spcPct val="90000"/>
              </a:lnSpc>
              <a:buNone/>
            </a:pPr>
            <a:endParaRPr lang="en-US" sz="900" dirty="0"/>
          </a:p>
          <a:p>
            <a:pPr marL="388938" indent="-388938" defTabSz="1039813" eaLnBrk="1" hangingPunct="1">
              <a:lnSpc>
                <a:spcPct val="90000"/>
              </a:lnSpc>
            </a:pPr>
            <a:r>
              <a:rPr lang="en-US" sz="2200" dirty="0"/>
              <a:t>Other state programs may require additional forms. See CFNC.org for details by program</a:t>
            </a:r>
            <a:r>
              <a:rPr lang="en-US" sz="2200" dirty="0" smtClean="0"/>
              <a:t>.</a:t>
            </a:r>
          </a:p>
          <a:p>
            <a:pPr marL="388938" indent="-388938" defTabSz="1039813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sz="2200" dirty="0"/>
              <a:t>Forgivable Education Loan for Service (NC </a:t>
            </a:r>
            <a:r>
              <a:rPr lang="en-US" sz="2200" dirty="0" smtClean="0"/>
              <a:t>FELS) </a:t>
            </a:r>
            <a:endParaRPr lang="en-US" sz="1200" dirty="0"/>
          </a:p>
          <a:p>
            <a:pPr lvl="2" defTabSz="1039813" eaLnBrk="1" hangingPunct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To </a:t>
            </a:r>
            <a:r>
              <a:rPr lang="en-US" sz="2000" dirty="0"/>
              <a:t>apply for FELS:  www.cfnc.org/FELS</a:t>
            </a:r>
          </a:p>
          <a:p>
            <a:pPr marL="788988" lvl="1" indent="-388938" defTabSz="1039813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NCASFAA &amp; NCSEAA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D869-C349-4A48-9F5E-7C706C70B973}" type="slidenum">
              <a:rPr lang="fr-FR" smtClean="0"/>
              <a:pPr>
                <a:defRPr/>
              </a:pPr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1959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735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NC Reach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(program for foster youth)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04800" y="1657350"/>
            <a:ext cx="8839200" cy="4743450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Funding for college students who:</a:t>
            </a:r>
          </a:p>
          <a:p>
            <a:pPr marL="571500" lvl="1" indent="-228600">
              <a:spcBef>
                <a:spcPts val="400"/>
              </a:spcBef>
              <a:defRPr/>
            </a:pPr>
            <a:r>
              <a:rPr lang="en-US" sz="2300" dirty="0" smtClean="0"/>
              <a:t> </a:t>
            </a:r>
            <a:r>
              <a:rPr lang="en-US" sz="2000" dirty="0" smtClean="0"/>
              <a:t>Age(d)  out of NC public foster care at age 18</a:t>
            </a:r>
          </a:p>
          <a:p>
            <a:pPr marL="628650" lvl="1">
              <a:spcBef>
                <a:spcPts val="400"/>
              </a:spcBef>
              <a:defRPr/>
            </a:pPr>
            <a:r>
              <a:rPr lang="en-US" sz="2000" dirty="0" smtClean="0"/>
              <a:t>Were adopted from foster care after age 12</a:t>
            </a:r>
          </a:p>
          <a:p>
            <a:pPr marL="457200" lvl="1" indent="0">
              <a:buNone/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200" dirty="0" smtClean="0"/>
              <a:t>Eligibility requirements</a:t>
            </a:r>
          </a:p>
          <a:p>
            <a:pPr marL="571500" lvl="1" indent="-228600">
              <a:spcBef>
                <a:spcPts val="400"/>
              </a:spcBef>
              <a:defRPr/>
            </a:pPr>
            <a:r>
              <a:rPr lang="en-US" sz="2000" dirty="0" smtClean="0"/>
              <a:t>Age 18 – 25 and meet above criteria</a:t>
            </a:r>
          </a:p>
          <a:p>
            <a:pPr marL="571500" lvl="1" indent="-228600">
              <a:spcBef>
                <a:spcPts val="400"/>
              </a:spcBef>
              <a:defRPr/>
            </a:pPr>
            <a:r>
              <a:rPr lang="en-US" sz="2000" dirty="0" smtClean="0"/>
              <a:t>Enroll at NC Community College or one of UNC System’s 16 campuses</a:t>
            </a:r>
          </a:p>
          <a:p>
            <a:pPr marL="571500" lvl="1" indent="-228600">
              <a:spcBef>
                <a:spcPts val="400"/>
              </a:spcBef>
              <a:defRPr/>
            </a:pPr>
            <a:r>
              <a:rPr lang="en-US" sz="2000" dirty="0" smtClean="0"/>
              <a:t>Enroll on half-time basis or more </a:t>
            </a:r>
          </a:p>
          <a:p>
            <a:pPr marL="571500" lvl="1" indent="-228600">
              <a:spcBef>
                <a:spcPts val="400"/>
              </a:spcBef>
              <a:defRPr/>
            </a:pPr>
            <a:r>
              <a:rPr lang="en-US" sz="2000" dirty="0" smtClean="0"/>
              <a:t>Seek undergraduate degree/certificate /diploma</a:t>
            </a:r>
          </a:p>
          <a:p>
            <a:pPr marL="457200" lvl="1" indent="0">
              <a:buNone/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200" dirty="0" smtClean="0"/>
              <a:t>Program is designed to be combined with other aid and cover the full cost of attendance</a:t>
            </a:r>
          </a:p>
          <a:p>
            <a:pPr>
              <a:defRPr/>
            </a:pPr>
            <a:r>
              <a:rPr lang="en-US" sz="2200" dirty="0" smtClean="0"/>
              <a:t>Applications and additional information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tx2"/>
                </a:solidFill>
                <a:hlinkClick r:id="rId3"/>
              </a:rPr>
              <a:t>www.ncreach.org</a:t>
            </a:r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2D3B9-78E7-4AFC-B5E9-06B66E67D294}" type="slidenum">
              <a:rPr lang="fr-FR" smtClean="0"/>
              <a:pPr>
                <a:defRPr/>
              </a:pPr>
              <a:t>49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A8A10-D952-452D-AB53-A813297B6AAC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12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735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Student Financial Aid </a:t>
            </a:r>
          </a:p>
        </p:txBody>
      </p:sp>
      <p:sp>
        <p:nvSpPr>
          <p:cNvPr id="5125" name="Rectangle 3"/>
          <p:cNvSpPr>
            <a:spLocks noGrp="1"/>
          </p:cNvSpPr>
          <p:nvPr>
            <p:ph type="body" sz="half" idx="2"/>
          </p:nvPr>
        </p:nvSpPr>
        <p:spPr>
          <a:xfrm>
            <a:off x="4038600" y="762000"/>
            <a:ext cx="4544484" cy="5029200"/>
          </a:xfrm>
        </p:spPr>
        <p:txBody>
          <a:bodyPr/>
          <a:lstStyle/>
          <a:p>
            <a:pPr marL="388938" indent="-388938" defTabSz="1039813" eaLnBrk="1" hangingPunct="1"/>
            <a:endParaRPr lang="en-US" sz="2800" dirty="0" smtClean="0"/>
          </a:p>
          <a:p>
            <a:pPr marL="388938" indent="-388938" defTabSz="1039813" eaLnBrk="1" hangingPunct="1"/>
            <a:endParaRPr lang="en-US" sz="2800" dirty="0" smtClean="0"/>
          </a:p>
          <a:p>
            <a:pPr marL="388938" indent="-388938" defTabSz="1039813" eaLnBrk="1" hangingPunct="1"/>
            <a:r>
              <a:rPr lang="en-US" dirty="0" smtClean="0"/>
              <a:t>Merit-based</a:t>
            </a:r>
          </a:p>
          <a:p>
            <a:pPr marL="846138" lvl="1" indent="-327025" defTabSz="1039813" eaLnBrk="1" hangingPunct="1"/>
            <a:r>
              <a:rPr lang="en-US" dirty="0" smtClean="0"/>
              <a:t>academics</a:t>
            </a:r>
          </a:p>
          <a:p>
            <a:pPr marL="846138" lvl="1" indent="-327025" defTabSz="1039813" eaLnBrk="1" hangingPunct="1"/>
            <a:r>
              <a:rPr lang="en-US" dirty="0" smtClean="0"/>
              <a:t>talent</a:t>
            </a:r>
          </a:p>
          <a:p>
            <a:pPr marL="846138" lvl="1" indent="-327025" defTabSz="1039813" eaLnBrk="1" hangingPunct="1"/>
            <a:r>
              <a:rPr lang="en-US" dirty="0" smtClean="0"/>
              <a:t>athletic</a:t>
            </a:r>
          </a:p>
          <a:p>
            <a:pPr marL="846138" lvl="1" indent="-327025" defTabSz="1039813" eaLnBrk="1" hangingPunct="1"/>
            <a:r>
              <a:rPr lang="en-US" dirty="0" smtClean="0"/>
              <a:t>others</a:t>
            </a:r>
          </a:p>
          <a:p>
            <a:pPr marL="388938" indent="-388938" defTabSz="1039813" eaLnBrk="1" hangingPunct="1">
              <a:buFont typeface="Arial" pitchFamily="34" charset="0"/>
              <a:buNone/>
            </a:pPr>
            <a:endParaRPr lang="en-US" sz="2800" dirty="0" smtClean="0"/>
          </a:p>
          <a:p>
            <a:pPr marL="388938" indent="-388938" defTabSz="1039813" eaLnBrk="1" hangingPunct="1"/>
            <a:r>
              <a:rPr lang="en-US" dirty="0" smtClean="0"/>
              <a:t>Need-based</a:t>
            </a:r>
          </a:p>
          <a:p>
            <a:pPr marL="846138" lvl="1" indent="-327025" defTabSz="1039813" eaLnBrk="1" hangingPunct="1"/>
            <a:r>
              <a:rPr lang="en-US" dirty="0" smtClean="0"/>
              <a:t>financial considerations</a:t>
            </a:r>
          </a:p>
          <a:p>
            <a:pPr marL="388938" indent="-388938" defTabSz="1039813" eaLnBrk="1" hangingPunct="1"/>
            <a:endParaRPr lang="en-US" sz="2800" dirty="0" smtClean="0"/>
          </a:p>
        </p:txBody>
      </p:sp>
      <p:pic>
        <p:nvPicPr>
          <p:cNvPr id="5126" name="Picture 6" descr="money_targ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8000" y="2514600"/>
            <a:ext cx="3185584" cy="32575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FDFD7-8061-4D15-BD44-9EAA7EF671D0}" type="slidenum">
              <a:rPr lang="fr-FR"/>
              <a:pPr>
                <a:defRPr/>
              </a:pPr>
              <a:t>50</a:t>
            </a:fld>
            <a:endParaRPr lang="fr-FR" dirty="0"/>
          </a:p>
        </p:txBody>
      </p:sp>
      <p:sp>
        <p:nvSpPr>
          <p:cNvPr id="4403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Institutional and Outside Aid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sz="half" idx="1"/>
          </p:nvPr>
        </p:nvSpPr>
        <p:spPr>
          <a:xfrm>
            <a:off x="203200" y="1828800"/>
            <a:ext cx="4165600" cy="4639866"/>
          </a:xfrm>
        </p:spPr>
        <p:txBody>
          <a:bodyPr/>
          <a:lstStyle/>
          <a:p>
            <a:pPr marL="0" indent="0" defTabSz="1039813" eaLnBrk="1" hangingPunct="1">
              <a:buFont typeface="Arial" charset="0"/>
              <a:buNone/>
              <a:defRPr/>
            </a:pPr>
            <a:r>
              <a:rPr lang="en-US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Institutional Aid</a:t>
            </a:r>
          </a:p>
          <a:p>
            <a:pPr marL="0" indent="0" defTabSz="1039813" eaLnBrk="1" hangingPunct="1">
              <a:buFont typeface="Arial" charset="0"/>
              <a:buNone/>
              <a:defRPr/>
            </a:pPr>
            <a:r>
              <a:rPr lang="en-US" sz="2000" dirty="0" smtClean="0"/>
              <a:t>Grants &amp; Scholarships</a:t>
            </a:r>
          </a:p>
          <a:p>
            <a:pPr marL="0" indent="0" defTabSz="1039813" eaLnBrk="1" hangingPunct="1">
              <a:buFont typeface="Arial" charset="0"/>
              <a:buNone/>
              <a:defRPr/>
            </a:pPr>
            <a:r>
              <a:rPr lang="en-US" sz="2000" dirty="0" smtClean="0"/>
              <a:t>Loan Programs</a:t>
            </a:r>
          </a:p>
          <a:p>
            <a:pPr marL="0" indent="0" defTabSz="1039813" eaLnBrk="1" hangingPunct="1">
              <a:buFont typeface="Arial" charset="0"/>
              <a:buNone/>
              <a:defRPr/>
            </a:pPr>
            <a:r>
              <a:rPr lang="en-US" sz="2000" dirty="0" smtClean="0"/>
              <a:t>Student Employment</a:t>
            </a:r>
          </a:p>
        </p:txBody>
      </p:sp>
      <p:sp>
        <p:nvSpPr>
          <p:cNvPr id="62468" name="Rectangle 4"/>
          <p:cNvSpPr>
            <a:spLocks noGrp="1"/>
          </p:cNvSpPr>
          <p:nvPr>
            <p:ph type="body" sz="half" idx="2"/>
          </p:nvPr>
        </p:nvSpPr>
        <p:spPr>
          <a:xfrm>
            <a:off x="4368801" y="1828800"/>
            <a:ext cx="5058833" cy="4639866"/>
          </a:xfrm>
        </p:spPr>
        <p:txBody>
          <a:bodyPr/>
          <a:lstStyle/>
          <a:p>
            <a:pPr marL="0" indent="0" defTabSz="1039813" eaLnBrk="1" hangingPunct="1">
              <a:buFont typeface="Arial" charset="0"/>
              <a:buNone/>
              <a:tabLst>
                <a:tab pos="0" algn="l"/>
              </a:tabLst>
              <a:defRPr/>
            </a:pPr>
            <a:r>
              <a:rPr lang="en-US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Outside Agencies</a:t>
            </a:r>
          </a:p>
          <a:p>
            <a:pPr marL="0" indent="0" defTabSz="1039813" eaLnBrk="1" hangingPunct="1">
              <a:buFont typeface="Arial" charset="0"/>
              <a:buNone/>
              <a:tabLst>
                <a:tab pos="0" algn="l"/>
              </a:tabLst>
              <a:defRPr/>
            </a:pPr>
            <a:r>
              <a:rPr lang="en-US" sz="2000" dirty="0" smtClean="0"/>
              <a:t>Local organizations</a:t>
            </a:r>
          </a:p>
          <a:p>
            <a:pPr marL="0" indent="0" defTabSz="1039813" eaLnBrk="1" hangingPunct="1">
              <a:buFont typeface="Arial" charset="0"/>
              <a:buNone/>
              <a:tabLst>
                <a:tab pos="0" algn="l"/>
              </a:tabLst>
              <a:defRPr/>
            </a:pPr>
            <a:r>
              <a:rPr lang="en-US" sz="2000" dirty="0" smtClean="0"/>
              <a:t>Churches</a:t>
            </a:r>
          </a:p>
          <a:p>
            <a:pPr marL="0" indent="0" defTabSz="1039813" eaLnBrk="1" hangingPunct="1">
              <a:buFont typeface="Arial" charset="0"/>
              <a:buNone/>
              <a:tabLst>
                <a:tab pos="0" algn="l"/>
              </a:tabLst>
              <a:defRPr/>
            </a:pPr>
            <a:r>
              <a:rPr lang="en-US" sz="2000" dirty="0" smtClean="0"/>
              <a:t>Civic Groups</a:t>
            </a:r>
          </a:p>
          <a:p>
            <a:pPr marL="0" indent="0" defTabSz="1039813" eaLnBrk="1" hangingPunct="1">
              <a:buFont typeface="Arial" charset="0"/>
              <a:buNone/>
              <a:tabLst>
                <a:tab pos="0" algn="l"/>
              </a:tabLst>
              <a:defRPr/>
            </a:pPr>
            <a:r>
              <a:rPr lang="en-US" sz="2000" dirty="0" smtClean="0"/>
              <a:t>Parents’ employers</a:t>
            </a:r>
          </a:p>
          <a:p>
            <a:pPr marL="0" indent="0" defTabSz="1039813" eaLnBrk="1" hangingPunct="1">
              <a:buFont typeface="Arial" charset="0"/>
              <a:buNone/>
              <a:tabLst>
                <a:tab pos="0" algn="l"/>
              </a:tabLst>
              <a:defRPr/>
            </a:pPr>
            <a:r>
              <a:rPr lang="en-US" sz="2000" dirty="0" smtClean="0"/>
              <a:t>Veterans Administration</a:t>
            </a:r>
          </a:p>
          <a:p>
            <a:pPr marL="0" indent="0" defTabSz="1039813" eaLnBrk="1" hangingPunct="1">
              <a:buFont typeface="Arial" charset="0"/>
              <a:buNone/>
              <a:tabLst>
                <a:tab pos="0" algn="l"/>
              </a:tabLst>
              <a:defRPr/>
            </a:pPr>
            <a:r>
              <a:rPr lang="en-US" sz="2000" dirty="0" smtClean="0"/>
              <a:t>Vocational Rehabilitation Services</a:t>
            </a:r>
          </a:p>
        </p:txBody>
      </p:sp>
      <p:pic>
        <p:nvPicPr>
          <p:cNvPr id="8" name="Picture 7" descr="raining_money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4114800"/>
            <a:ext cx="2297730" cy="238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1F34D-85D0-4474-A446-97B7DE0D8530}" type="slidenum">
              <a:rPr lang="fr-FR"/>
              <a:pPr>
                <a:defRPr/>
              </a:pPr>
              <a:t>51</a:t>
            </a:fld>
            <a:endParaRPr lang="fr-FR" dirty="0"/>
          </a:p>
        </p:txBody>
      </p:sp>
      <p:sp>
        <p:nvSpPr>
          <p:cNvPr id="4608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Is that all there is?</a:t>
            </a:r>
          </a:p>
        </p:txBody>
      </p:sp>
      <p:sp>
        <p:nvSpPr>
          <p:cNvPr id="46085" name="Rectangle 3"/>
          <p:cNvSpPr>
            <a:spLocks noGrp="1"/>
          </p:cNvSpPr>
          <p:nvPr>
            <p:ph type="body" idx="1"/>
          </p:nvPr>
        </p:nvSpPr>
        <p:spPr>
          <a:xfrm>
            <a:off x="711200" y="1828800"/>
            <a:ext cx="8204200" cy="4414838"/>
          </a:xfrm>
        </p:spPr>
        <p:txBody>
          <a:bodyPr/>
          <a:lstStyle/>
          <a:p>
            <a:pPr marL="388938" indent="-388938" defTabSz="1039813" eaLnBrk="1" hangingPunct="1">
              <a:spcBef>
                <a:spcPct val="50000"/>
              </a:spcBef>
            </a:pPr>
            <a:endParaRPr lang="en-US" sz="2000" dirty="0" smtClean="0"/>
          </a:p>
          <a:p>
            <a:pPr marL="388938" indent="-388938" defTabSz="1039813" eaLnBrk="1" hangingPunct="1">
              <a:spcBef>
                <a:spcPct val="50000"/>
              </a:spcBef>
            </a:pPr>
            <a:r>
              <a:rPr lang="en-US" sz="2200" dirty="0" smtClean="0"/>
              <a:t>College payment plans</a:t>
            </a:r>
          </a:p>
          <a:p>
            <a:pPr marL="388938" indent="-388938" defTabSz="1039813" eaLnBrk="1" hangingPunct="1">
              <a:spcBef>
                <a:spcPct val="50000"/>
              </a:spcBef>
            </a:pPr>
            <a:r>
              <a:rPr lang="en-US" sz="2200" dirty="0" smtClean="0"/>
              <a:t>Outside scholarships</a:t>
            </a:r>
          </a:p>
          <a:p>
            <a:pPr marL="388938" indent="-388938" defTabSz="1039813" eaLnBrk="1" hangingPunct="1">
              <a:spcBef>
                <a:spcPct val="50000"/>
              </a:spcBef>
            </a:pPr>
            <a:r>
              <a:rPr lang="en-US" sz="2200" dirty="0" smtClean="0"/>
              <a:t>Tax credits and deductions </a:t>
            </a:r>
          </a:p>
          <a:p>
            <a:pPr marL="388938" indent="-388938" defTabSz="1039813" eaLnBrk="1" hangingPunct="1">
              <a:spcBef>
                <a:spcPct val="50000"/>
              </a:spcBef>
            </a:pPr>
            <a:r>
              <a:rPr lang="en-US" sz="2200" dirty="0" smtClean="0"/>
              <a:t>Private alternative loans for students or parents</a:t>
            </a:r>
          </a:p>
          <a:p>
            <a:pPr marL="846138" lvl="1" indent="-327025" defTabSz="1039813" eaLnBrk="1" hangingPunct="1">
              <a:spcBef>
                <a:spcPts val="600"/>
              </a:spcBef>
            </a:pPr>
            <a:r>
              <a:rPr lang="en-US" sz="2200" dirty="0" smtClean="0"/>
              <a:t>Last resort--Always apply for federal loans first!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FCA30-F755-4306-8578-13EDB0BD700F}" type="slidenum">
              <a:rPr lang="fr-FR"/>
              <a:pPr>
                <a:defRPr/>
              </a:pPr>
              <a:t>52</a:t>
            </a:fld>
            <a:endParaRPr lang="fr-FR" dirty="0"/>
          </a:p>
        </p:txBody>
      </p:sp>
      <p:sp>
        <p:nvSpPr>
          <p:cNvPr id="5018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Additional Information</a:t>
            </a:r>
          </a:p>
        </p:txBody>
      </p:sp>
      <p:sp>
        <p:nvSpPr>
          <p:cNvPr id="50181" name="Rectangle 3"/>
          <p:cNvSpPr>
            <a:spLocks noGrp="1"/>
          </p:cNvSpPr>
          <p:nvPr>
            <p:ph type="body" idx="1"/>
          </p:nvPr>
        </p:nvSpPr>
        <p:spPr>
          <a:xfrm>
            <a:off x="304800" y="1828800"/>
            <a:ext cx="8839200" cy="4514850"/>
          </a:xfrm>
        </p:spPr>
        <p:txBody>
          <a:bodyPr/>
          <a:lstStyle/>
          <a:p>
            <a:pPr marL="388938" indent="-388938" defTabSz="1039813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200" dirty="0" smtClean="0"/>
              <a:t>College Foundation of North Carolina</a:t>
            </a:r>
          </a:p>
          <a:p>
            <a:pPr marL="788988" lvl="1" indent="-388938" defTabSz="1039813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u="sng" dirty="0" smtClean="0">
                <a:solidFill>
                  <a:srgbClr val="0000FF"/>
                </a:solidFill>
                <a:hlinkClick r:id="rId3"/>
              </a:rPr>
              <a:t>www.cfnc.org</a:t>
            </a:r>
            <a:endParaRPr lang="en-US" sz="2000" u="sng" dirty="0" smtClean="0">
              <a:solidFill>
                <a:srgbClr val="0000FF"/>
              </a:solidFill>
            </a:endParaRPr>
          </a:p>
          <a:p>
            <a:pPr marL="388938" indent="-388938" defTabSz="10398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</a:pPr>
            <a:endParaRPr lang="en-US" sz="1500" dirty="0" smtClean="0">
              <a:solidFill>
                <a:srgbClr val="0000FF"/>
              </a:solidFill>
            </a:endParaRPr>
          </a:p>
          <a:p>
            <a:pPr marL="388938" indent="-388938" defTabSz="1039813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200" dirty="0" smtClean="0"/>
              <a:t>StudentAid.gov</a:t>
            </a:r>
            <a:endParaRPr lang="en-US" sz="2200" strike="sngStrike" dirty="0" smtClean="0">
              <a:solidFill>
                <a:srgbClr val="FF0000"/>
              </a:solidFill>
            </a:endParaRPr>
          </a:p>
          <a:p>
            <a:pPr marL="846138" lvl="1" indent="-327025" defTabSz="1039813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hlinkClick r:id="rId4"/>
              </a:rPr>
              <a:t>http://studentaid.gov/</a:t>
            </a:r>
            <a:endParaRPr lang="en-US" sz="2000" dirty="0" smtClean="0"/>
          </a:p>
          <a:p>
            <a:pPr marL="846138" lvl="1" indent="-327025" defTabSz="1039813" eaLnBrk="1" hangingPunct="1">
              <a:lnSpc>
                <a:spcPct val="80000"/>
              </a:lnSpc>
              <a:spcBef>
                <a:spcPts val="600"/>
              </a:spcBef>
            </a:pPr>
            <a:endParaRPr lang="en-US" sz="1500" dirty="0" smtClean="0"/>
          </a:p>
          <a:p>
            <a:pPr marL="388938" indent="-388938" defTabSz="1039813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200" i="1" dirty="0" smtClean="0"/>
              <a:t>Student Financial Aid for North Carolinians</a:t>
            </a:r>
          </a:p>
          <a:p>
            <a:pPr marL="846138" lvl="1" indent="-327025" defTabSz="1039813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u="sng" dirty="0" smtClean="0">
                <a:hlinkClick r:id="rId5"/>
              </a:rPr>
              <a:t>www.cfnc.org/fabook</a:t>
            </a:r>
            <a:endParaRPr lang="en-US" sz="2000" u="sng" dirty="0" smtClean="0"/>
          </a:p>
          <a:p>
            <a:pPr marL="846138" lvl="1" indent="-327025" defTabSz="1039813" eaLnBrk="1" hangingPunct="1">
              <a:lnSpc>
                <a:spcPct val="80000"/>
              </a:lnSpc>
              <a:spcBef>
                <a:spcPts val="600"/>
              </a:spcBef>
            </a:pPr>
            <a:endParaRPr lang="en-US" sz="1500" dirty="0" smtClean="0"/>
          </a:p>
          <a:p>
            <a:pPr marL="446088" indent="-327025" defTabSz="1039813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200" dirty="0" smtClean="0"/>
              <a:t>The </a:t>
            </a:r>
            <a:r>
              <a:rPr lang="en-US" sz="2200" dirty="0" err="1" smtClean="0"/>
              <a:t>SmartStudent</a:t>
            </a:r>
            <a:r>
              <a:rPr lang="en-US" sz="2200" dirty="0" smtClean="0"/>
              <a:t> Guide to Financial Aid</a:t>
            </a:r>
          </a:p>
          <a:p>
            <a:pPr marL="788988" lvl="1" indent="-388938" defTabSz="1039813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u="sng" dirty="0" smtClean="0">
                <a:solidFill>
                  <a:srgbClr val="0000FF"/>
                </a:solidFill>
                <a:hlinkClick r:id="rId6"/>
              </a:rPr>
              <a:t>www.finaid.org</a:t>
            </a:r>
            <a:endParaRPr lang="en-US" sz="2000" dirty="0" smtClean="0">
              <a:hlinkClick r:id="rId6"/>
            </a:endParaRPr>
          </a:p>
          <a:p>
            <a:pPr marL="388938" indent="-388938" defTabSz="1039813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</a:pPr>
            <a:endParaRPr lang="en-US" sz="1500" dirty="0" smtClean="0"/>
          </a:p>
          <a:p>
            <a:pPr marL="388938" indent="-388938" defTabSz="1039813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200" dirty="0" smtClean="0"/>
              <a:t>Publications in local libraries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B89DD-8579-4BD1-AC35-3FF4D320727D}" type="slidenum">
              <a:rPr lang="fr-FR"/>
              <a:pPr>
                <a:defRPr/>
              </a:pPr>
              <a:t>53</a:t>
            </a:fld>
            <a:endParaRPr lang="fr-FR" dirty="0"/>
          </a:p>
        </p:txBody>
      </p:sp>
      <p:sp>
        <p:nvSpPr>
          <p:cNvPr id="6349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63493" name="Rectangle 3"/>
          <p:cNvSpPr>
            <a:spLocks noGrp="1"/>
          </p:cNvSpPr>
          <p:nvPr>
            <p:ph type="body" idx="1"/>
          </p:nvPr>
        </p:nvSpPr>
        <p:spPr>
          <a:xfrm>
            <a:off x="508000" y="1828800"/>
            <a:ext cx="8229600" cy="4525566"/>
          </a:xfrm>
        </p:spPr>
        <p:txBody>
          <a:bodyPr/>
          <a:lstStyle/>
          <a:p>
            <a:pPr marL="388938" indent="-388938" defTabSz="1039813" eaLnBrk="1" hangingPunct="1">
              <a:spcBef>
                <a:spcPts val="600"/>
              </a:spcBef>
            </a:pPr>
            <a:endParaRPr lang="en-US" sz="2000" dirty="0" smtClean="0"/>
          </a:p>
          <a:p>
            <a:pPr marL="388938" indent="-388938" defTabSz="1039813" eaLnBrk="1" hangingPunct="1">
              <a:spcBef>
                <a:spcPts val="600"/>
              </a:spcBef>
            </a:pPr>
            <a:r>
              <a:rPr lang="en-US" sz="2000" dirty="0" smtClean="0"/>
              <a:t>Respond promptly to colleges if additional information requested</a:t>
            </a:r>
          </a:p>
          <a:p>
            <a:pPr marL="388938" indent="-388938" defTabSz="1039813" eaLnBrk="1" hangingPunct="1">
              <a:spcBef>
                <a:spcPts val="600"/>
              </a:spcBef>
              <a:buFont typeface="Arial" pitchFamily="34" charset="0"/>
              <a:buNone/>
            </a:pPr>
            <a:endParaRPr lang="en-US" sz="2000" dirty="0" smtClean="0"/>
          </a:p>
          <a:p>
            <a:pPr marL="846138" lvl="1" indent="-327025" defTabSz="1039813" eaLnBrk="1" hangingPunct="1">
              <a:spcBef>
                <a:spcPts val="600"/>
              </a:spcBef>
            </a:pPr>
            <a:r>
              <a:rPr lang="en-US" sz="2000" dirty="0" smtClean="0"/>
              <a:t>Tax return transcripts or other information</a:t>
            </a:r>
          </a:p>
          <a:p>
            <a:pPr marL="846138" lvl="1" indent="-327025" defTabSz="1039813" eaLnBrk="1" hangingPunct="1">
              <a:buFont typeface="Arial" pitchFamily="34" charset="0"/>
              <a:buNone/>
            </a:pPr>
            <a:endParaRPr lang="en-US" sz="2000" dirty="0" smtClean="0"/>
          </a:p>
          <a:p>
            <a:pPr marL="388938" indent="-388938" defTabSz="1039813" eaLnBrk="1" hangingPunct="1"/>
            <a:r>
              <a:rPr lang="en-US" sz="2000" dirty="0" smtClean="0"/>
              <a:t>College will notify via email, Web and/or mail of aid eligibility</a:t>
            </a:r>
          </a:p>
          <a:p>
            <a:pPr marL="388938" indent="-388938" defTabSz="1039813" eaLnBrk="1" hangingPunct="1">
              <a:buFont typeface="Arial" pitchFamily="34" charset="0"/>
              <a:buNone/>
            </a:pPr>
            <a:endParaRPr lang="en-US" sz="2000" dirty="0" smtClean="0"/>
          </a:p>
          <a:p>
            <a:pPr marL="388938" indent="-388938" defTabSz="1039813" eaLnBrk="1" hangingPunct="1"/>
            <a:r>
              <a:rPr lang="en-US" sz="2000" dirty="0" smtClean="0"/>
              <a:t>Student should follow colleges’ instructions to accept or decline aid offered. </a:t>
            </a:r>
          </a:p>
          <a:p>
            <a:pPr marL="388938" indent="-388938" defTabSz="1039813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64515" name="Rectangle 3"/>
          <p:cNvSpPr>
            <a:spLocks noGrp="1"/>
          </p:cNvSpPr>
          <p:nvPr>
            <p:ph idx="1"/>
          </p:nvPr>
        </p:nvSpPr>
        <p:spPr>
          <a:xfrm>
            <a:off x="508000" y="1771651"/>
            <a:ext cx="8180917" cy="4489847"/>
          </a:xfrm>
        </p:spPr>
        <p:txBody>
          <a:bodyPr/>
          <a:lstStyle/>
          <a:p>
            <a:pPr marL="388938" indent="-388938" defTabSz="1039813" eaLnBrk="1" hangingPunct="1">
              <a:spcBef>
                <a:spcPct val="50000"/>
              </a:spcBef>
            </a:pPr>
            <a:endParaRPr lang="en-US" sz="2000" dirty="0" smtClean="0"/>
          </a:p>
          <a:p>
            <a:pPr marL="388938" indent="-388938" defTabSz="1039813" eaLnBrk="1" hangingPunct="1">
              <a:spcBef>
                <a:spcPct val="50000"/>
              </a:spcBef>
            </a:pPr>
            <a:r>
              <a:rPr lang="en-US" sz="2000" dirty="0" smtClean="0"/>
              <a:t>Complete </a:t>
            </a:r>
            <a:r>
              <a:rPr lang="en-US" sz="2000" dirty="0"/>
              <a:t>all questions </a:t>
            </a:r>
            <a:r>
              <a:rPr lang="en-US" sz="2000" dirty="0" smtClean="0"/>
              <a:t>accurately</a:t>
            </a:r>
          </a:p>
          <a:p>
            <a:pPr marL="388938" indent="-388938" defTabSz="1039813" eaLnBrk="1" hangingPunct="1">
              <a:lnSpc>
                <a:spcPct val="90000"/>
              </a:lnSpc>
            </a:pPr>
            <a:r>
              <a:rPr lang="en-US" sz="2000" b="1" dirty="0"/>
              <a:t>Complete forms by deadlines</a:t>
            </a:r>
          </a:p>
          <a:p>
            <a:pPr marL="788988" lvl="1" indent="-388938" defTabSz="1039813" eaLnBrk="1" hangingPunct="1">
              <a:lnSpc>
                <a:spcPct val="90000"/>
              </a:lnSpc>
            </a:pPr>
            <a:r>
              <a:rPr lang="en-US" sz="2000" dirty="0" smtClean="0"/>
              <a:t>Estimate </a:t>
            </a:r>
            <a:r>
              <a:rPr lang="en-US" sz="2000" dirty="0"/>
              <a:t>if necessary to meet early deadlines</a:t>
            </a:r>
          </a:p>
          <a:p>
            <a:pPr marL="388938" indent="-388938" defTabSz="1039813" eaLnBrk="1" hangingPunct="1">
              <a:spcBef>
                <a:spcPct val="50000"/>
              </a:spcBef>
            </a:pPr>
            <a:r>
              <a:rPr lang="en-US" sz="2000" dirty="0"/>
              <a:t>Don’t wait until you are admitted to file the </a:t>
            </a:r>
            <a:r>
              <a:rPr lang="en-US" sz="2000" dirty="0" smtClean="0"/>
              <a:t>FAFSA</a:t>
            </a:r>
          </a:p>
          <a:p>
            <a:pPr marL="388938" indent="-388938" defTabSz="1039813" eaLnBrk="1" hangingPunct="1">
              <a:lnSpc>
                <a:spcPct val="90000"/>
              </a:lnSpc>
            </a:pPr>
            <a:r>
              <a:rPr lang="en-US" sz="2000" dirty="0" smtClean="0"/>
              <a:t>Aid available from federal and state governments</a:t>
            </a:r>
          </a:p>
          <a:p>
            <a:pPr marL="388938" indent="-388938" defTabSz="1039813" eaLnBrk="1" hangingPunct="1">
              <a:lnSpc>
                <a:spcPct val="90000"/>
              </a:lnSpc>
            </a:pPr>
            <a:r>
              <a:rPr lang="en-US" sz="2000" dirty="0" smtClean="0"/>
              <a:t>Student and parent should each have a </a:t>
            </a:r>
            <a:r>
              <a:rPr lang="en-US" sz="2000" dirty="0"/>
              <a:t>Personal Identification Number (PIN</a:t>
            </a:r>
            <a:r>
              <a:rPr lang="en-US" sz="2000" dirty="0" smtClean="0"/>
              <a:t>)</a:t>
            </a:r>
          </a:p>
          <a:p>
            <a:pPr marL="388938" indent="-388938" defTabSz="1039813" eaLnBrk="1" hangingPunct="1">
              <a:lnSpc>
                <a:spcPct val="90000"/>
              </a:lnSpc>
            </a:pPr>
            <a:r>
              <a:rPr lang="en-US" sz="2000" b="1" dirty="0" smtClean="0"/>
              <a:t>Get your taxes done before March, if possible! </a:t>
            </a:r>
            <a:endParaRPr lang="en-US" sz="2000" dirty="0" smtClean="0"/>
          </a:p>
          <a:p>
            <a:pPr marL="388938" indent="-388938" defTabSz="1039813" eaLnBrk="1" hangingPunct="1">
              <a:lnSpc>
                <a:spcPct val="90000"/>
              </a:lnSpc>
            </a:pPr>
            <a:r>
              <a:rPr lang="en-US" sz="2000" dirty="0" smtClean="0"/>
              <a:t>Use </a:t>
            </a:r>
            <a:r>
              <a:rPr lang="en-US" sz="2000" dirty="0" smtClean="0">
                <a:hlinkClick r:id="rId3"/>
              </a:rPr>
              <a:t>www.fafsa.gov</a:t>
            </a:r>
            <a:r>
              <a:rPr lang="en-US" sz="2000" dirty="0" smtClean="0"/>
              <a:t> to complete, sign and submit application.</a:t>
            </a:r>
          </a:p>
          <a:p>
            <a:pPr marL="0" indent="0" defTabSz="1039813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marL="0" indent="0" algn="ctr" defTabSz="1039813" eaLnBrk="1" hangingPunct="1">
              <a:lnSpc>
                <a:spcPct val="90000"/>
              </a:lnSpc>
              <a:buNone/>
            </a:pPr>
            <a:r>
              <a:rPr lang="en-US" sz="2000" dirty="0"/>
              <a:t>Keep a photocopy of all documents for your records</a:t>
            </a:r>
          </a:p>
          <a:p>
            <a:pPr marL="0" indent="0" algn="ctr" defTabSz="1039813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marL="388938" indent="-388938" defTabSz="1039813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BDCBD-978D-4D65-A07F-BFFD138DD5E5}" type="slidenum">
              <a:rPr lang="fr-FR"/>
              <a:pPr>
                <a:defRPr/>
              </a:pPr>
              <a:t>54</a:t>
            </a:fld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9CA8C-AF2D-4499-B444-3A6DE14E1EFF}" type="slidenum">
              <a:rPr lang="fr-FR"/>
              <a:pPr>
                <a:defRPr/>
              </a:pPr>
              <a:t>55</a:t>
            </a:fld>
            <a:endParaRPr lang="fr-FR" dirty="0"/>
          </a:p>
        </p:txBody>
      </p:sp>
      <p:sp>
        <p:nvSpPr>
          <p:cNvPr id="65540" name="Rectang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4305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90117" name="Picture 5" descr="question_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94416">
            <a:off x="3414509" y="2105719"/>
            <a:ext cx="2032000" cy="256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382C9-373A-45EB-84F6-34C56D72ED82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614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735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Student Financial Aid</a:t>
            </a:r>
          </a:p>
        </p:txBody>
      </p:sp>
      <p:sp>
        <p:nvSpPr>
          <p:cNvPr id="6149" name="Rectangle 3"/>
          <p:cNvSpPr>
            <a:spLocks noGrp="1"/>
          </p:cNvSpPr>
          <p:nvPr>
            <p:ph type="body" idx="1"/>
          </p:nvPr>
        </p:nvSpPr>
        <p:spPr>
          <a:xfrm>
            <a:off x="1016000" y="1771650"/>
            <a:ext cx="7416800" cy="4697016"/>
          </a:xfrm>
        </p:spPr>
        <p:txBody>
          <a:bodyPr/>
          <a:lstStyle/>
          <a:p>
            <a:pPr marL="388938" indent="-388938" defTabSz="1039813" eaLnBrk="1" hangingPunct="1">
              <a:buFont typeface="Arial" pitchFamily="34" charset="0"/>
              <a:buNone/>
            </a:pPr>
            <a:r>
              <a:rPr lang="en-US" sz="2200" dirty="0" smtClean="0"/>
              <a:t>Need-based aid …</a:t>
            </a:r>
          </a:p>
          <a:p>
            <a:pPr marL="388938" indent="-388938" defTabSz="1039813" eaLnBrk="1" hangingPunct="1">
              <a:spcBef>
                <a:spcPct val="5000"/>
              </a:spcBef>
              <a:buFont typeface="Arial" pitchFamily="34" charset="0"/>
              <a:buNone/>
            </a:pPr>
            <a:endParaRPr lang="en-US" sz="2200" dirty="0" smtClean="0"/>
          </a:p>
          <a:p>
            <a:pPr marL="388938" indent="-388938" defTabSz="1039813" eaLnBrk="1" hangingPunct="1">
              <a:spcBef>
                <a:spcPct val="5000"/>
              </a:spcBef>
            </a:pPr>
            <a:r>
              <a:rPr lang="en-US" sz="2200" dirty="0" smtClean="0"/>
              <a:t>Family is responsible for costs to the extent of its ability to pay college costs</a:t>
            </a:r>
          </a:p>
          <a:p>
            <a:pPr marL="388938" indent="-388938" defTabSz="1039813" eaLnBrk="1" hangingPunct="1">
              <a:spcBef>
                <a:spcPct val="5000"/>
              </a:spcBef>
            </a:pPr>
            <a:endParaRPr lang="en-US" sz="2200" dirty="0" smtClean="0"/>
          </a:p>
          <a:p>
            <a:pPr marL="388938" indent="-388938" defTabSz="1039813" eaLnBrk="1" hangingPunct="1">
              <a:spcBef>
                <a:spcPct val="5000"/>
              </a:spcBef>
            </a:pPr>
            <a:r>
              <a:rPr lang="en-US" sz="2200" dirty="0" smtClean="0"/>
              <a:t>Provides access and choice</a:t>
            </a:r>
          </a:p>
          <a:p>
            <a:pPr marL="388938" indent="-388938" defTabSz="1039813" eaLnBrk="1" hangingPunct="1">
              <a:spcBef>
                <a:spcPct val="5000"/>
              </a:spcBef>
            </a:pPr>
            <a:endParaRPr lang="en-US" sz="2200" dirty="0" smtClean="0"/>
          </a:p>
          <a:p>
            <a:pPr marL="388938" indent="-388938" defTabSz="1039813" eaLnBrk="1" hangingPunct="1">
              <a:spcBef>
                <a:spcPct val="5000"/>
              </a:spcBef>
            </a:pPr>
            <a:r>
              <a:rPr lang="en-US" sz="2200" dirty="0" smtClean="0"/>
              <a:t>Annual determination of eligibility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ll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05400"/>
            <a:ext cx="3183879" cy="1343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6051C-3EFB-48FF-8F38-50499AA5C61F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717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7350"/>
          </a:xfrm>
        </p:spPr>
        <p:txBody>
          <a:bodyPr/>
          <a:lstStyle/>
          <a:p>
            <a:pPr defTabSz="1054100" eaLnBrk="1" hangingPunct="1"/>
            <a:r>
              <a:rPr lang="en-US" sz="4000" dirty="0" smtClean="0">
                <a:solidFill>
                  <a:schemeClr val="tx1"/>
                </a:solidFill>
              </a:rPr>
              <a:t>College Costs </a:t>
            </a:r>
          </a:p>
        </p:txBody>
      </p:sp>
      <p:sp>
        <p:nvSpPr>
          <p:cNvPr id="7173" name="Rectangle 3"/>
          <p:cNvSpPr>
            <a:spLocks noGrp="1"/>
          </p:cNvSpPr>
          <p:nvPr>
            <p:ph type="body" idx="1"/>
          </p:nvPr>
        </p:nvSpPr>
        <p:spPr>
          <a:xfrm>
            <a:off x="711200" y="1657350"/>
            <a:ext cx="3937000" cy="2857500"/>
          </a:xfrm>
        </p:spPr>
        <p:txBody>
          <a:bodyPr/>
          <a:lstStyle/>
          <a:p>
            <a:pPr marL="388938" indent="-388938" defTabSz="1039813" eaLnBrk="1" hangingPunct="1"/>
            <a:endParaRPr lang="en-US" dirty="0" smtClean="0"/>
          </a:p>
          <a:p>
            <a:pPr marL="388938" indent="-388938" defTabSz="1039813" eaLnBrk="1" hangingPunct="1"/>
            <a:r>
              <a:rPr lang="en-US" dirty="0" smtClean="0"/>
              <a:t>Direct</a:t>
            </a:r>
          </a:p>
          <a:p>
            <a:pPr marL="388938" indent="-388938" defTabSz="1039813" eaLnBrk="1" hangingPunct="1"/>
            <a:endParaRPr lang="en-US" sz="1900" dirty="0" smtClean="0"/>
          </a:p>
          <a:p>
            <a:pPr marL="388938" indent="-388938" defTabSz="1039813" eaLnBrk="1" hangingPunct="1"/>
            <a:r>
              <a:rPr lang="en-US" dirty="0" smtClean="0"/>
              <a:t>Indirect</a:t>
            </a:r>
          </a:p>
          <a:p>
            <a:pPr marL="388938" indent="-388938" defTabSz="1039813" eaLnBrk="1" hangingPunct="1"/>
            <a:endParaRPr lang="en-US" sz="1900" dirty="0" smtClean="0"/>
          </a:p>
          <a:p>
            <a:pPr marL="388938" indent="-388938" defTabSz="1039813" eaLnBrk="1" hangingPunct="1"/>
            <a:r>
              <a:rPr lang="en-US" dirty="0" smtClean="0"/>
              <a:t>Vary widely from college to college</a:t>
            </a:r>
          </a:p>
        </p:txBody>
      </p:sp>
      <p:pic>
        <p:nvPicPr>
          <p:cNvPr id="15368" name="Picture 8" descr="C:\Documents and Settings\nroach\Local Settings\Temporary Internet Files\Content.IE5\0L2BOP23\MPj043939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362200"/>
            <a:ext cx="4114800" cy="305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 descr="C:\Documents and Settings\nroach\Local Settings\Temporary Internet Files\Content.IE5\RA2U4EX7\MPj043952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438400"/>
            <a:ext cx="2101888" cy="190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5988E-99C2-4412-B6BC-6B14C798879D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819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735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Direct College Costs </a:t>
            </a:r>
          </a:p>
        </p:txBody>
      </p:sp>
      <p:sp>
        <p:nvSpPr>
          <p:cNvPr id="81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276600" cy="4800600"/>
          </a:xfrm>
        </p:spPr>
        <p:txBody>
          <a:bodyPr/>
          <a:lstStyle/>
          <a:p>
            <a:pPr marL="388938" indent="-388938" defTabSz="1039813" eaLnBrk="1" hangingPunct="1">
              <a:spcBef>
                <a:spcPct val="65000"/>
              </a:spcBef>
            </a:pPr>
            <a:endParaRPr lang="en-US" sz="1000" dirty="0" smtClean="0"/>
          </a:p>
          <a:p>
            <a:pPr marL="388938" indent="-388938" defTabSz="1039813" eaLnBrk="1" hangingPunct="1">
              <a:spcBef>
                <a:spcPct val="65000"/>
              </a:spcBef>
            </a:pPr>
            <a:r>
              <a:rPr lang="en-US" sz="2200" dirty="0" smtClean="0"/>
              <a:t>Tuition</a:t>
            </a:r>
          </a:p>
          <a:p>
            <a:pPr marL="388938" indent="-388938" defTabSz="1039813" eaLnBrk="1" hangingPunct="1">
              <a:spcBef>
                <a:spcPct val="65000"/>
              </a:spcBef>
            </a:pPr>
            <a:r>
              <a:rPr lang="en-US" sz="2200" dirty="0" smtClean="0"/>
              <a:t>Required fees</a:t>
            </a:r>
          </a:p>
          <a:p>
            <a:pPr marL="388938" indent="-388938" defTabSz="1039813" eaLnBrk="1" hangingPunct="1">
              <a:spcBef>
                <a:spcPct val="65000"/>
              </a:spcBef>
            </a:pPr>
            <a:r>
              <a:rPr lang="en-US" sz="2200" dirty="0" smtClean="0"/>
              <a:t>Room</a:t>
            </a:r>
          </a:p>
          <a:p>
            <a:pPr marL="388938" indent="-388938" defTabSz="1039813" eaLnBrk="1" hangingPunct="1">
              <a:spcBef>
                <a:spcPct val="65000"/>
              </a:spcBef>
            </a:pPr>
            <a:r>
              <a:rPr lang="en-US" sz="2200" dirty="0" smtClean="0"/>
              <a:t>Meals</a:t>
            </a:r>
          </a:p>
          <a:p>
            <a:pPr marL="388938" indent="-388938" defTabSz="1039813" eaLnBrk="1" hangingPunct="1">
              <a:spcBef>
                <a:spcPct val="65000"/>
              </a:spcBef>
            </a:pPr>
            <a:r>
              <a:rPr lang="en-US" sz="2200" dirty="0" smtClean="0"/>
              <a:t>Books and Supplies</a:t>
            </a:r>
          </a:p>
        </p:txBody>
      </p:sp>
      <p:pic>
        <p:nvPicPr>
          <p:cNvPr id="11" name="Picture 22" descr="C:\Documents and Settings\nroach\Local Settings\Temporary Internet Files\Content.IE5\80JBLMW6\MPj043053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1212">
            <a:off x="5455997" y="1757139"/>
            <a:ext cx="2138064" cy="1724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5" descr="C:\Documents and Settings\nroach\Local Settings\Temporary Internet Files\Content.IE5\FDFCKKR7\MPj0438771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029200"/>
            <a:ext cx="2555336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3" descr="\\snappy\nroach$\My Pictures\Microsoft Clip Organizer\j04064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9961">
            <a:off x="5778606" y="4003357"/>
            <a:ext cx="2250017" cy="172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NCASFAA &amp; NCSEAA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450D9-72A4-42DE-8364-400D57F70D5A}" type="slidenum">
              <a:rPr lang="fr-FR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922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43050"/>
          </a:xfrm>
        </p:spPr>
        <p:txBody>
          <a:bodyPr/>
          <a:lstStyle/>
          <a:p>
            <a:pPr defTabSz="1039813" eaLnBrk="1" hangingPunct="1"/>
            <a:r>
              <a:rPr lang="en-US" sz="4000" dirty="0" smtClean="0">
                <a:solidFill>
                  <a:schemeClr val="tx1"/>
                </a:solidFill>
              </a:rPr>
              <a:t>Indirect College Costs </a:t>
            </a:r>
          </a:p>
        </p:txBody>
      </p:sp>
      <p:sp>
        <p:nvSpPr>
          <p:cNvPr id="9221" name="Rectangle 3"/>
          <p:cNvSpPr>
            <a:spLocks noGrp="1"/>
          </p:cNvSpPr>
          <p:nvPr>
            <p:ph type="body" sz="half" idx="1"/>
          </p:nvPr>
        </p:nvSpPr>
        <p:spPr>
          <a:xfrm>
            <a:off x="812800" y="1828800"/>
            <a:ext cx="7772400" cy="2971800"/>
          </a:xfrm>
        </p:spPr>
        <p:txBody>
          <a:bodyPr/>
          <a:lstStyle/>
          <a:p>
            <a:pPr marL="388938" indent="-388938" defTabSz="1039813" eaLnBrk="1" hangingPunct="1"/>
            <a:r>
              <a:rPr lang="en-US" sz="2200" dirty="0" smtClean="0"/>
              <a:t>Transportation and miscellaneous personal expenses, including documented costs for a personal computer</a:t>
            </a:r>
          </a:p>
          <a:p>
            <a:pPr marL="388938" indent="-388938" defTabSz="1039813" eaLnBrk="1" hangingPunct="1"/>
            <a:endParaRPr lang="en-US" sz="2800" dirty="0" smtClean="0"/>
          </a:p>
          <a:p>
            <a:pPr marL="388938" indent="-388938" defTabSz="1039813" eaLnBrk="1" hangingPunct="1"/>
            <a:endParaRPr lang="en-US" sz="2800" dirty="0" smtClean="0"/>
          </a:p>
          <a:p>
            <a:pPr marL="388938" indent="-388938" defTabSz="1039813" eaLnBrk="1" hangingPunct="1"/>
            <a:endParaRPr lang="en-US" sz="2800" dirty="0" smtClean="0"/>
          </a:p>
        </p:txBody>
      </p:sp>
      <p:pic>
        <p:nvPicPr>
          <p:cNvPr id="31763" name="Picture 19" descr="sports_c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4171949"/>
            <a:ext cx="5334000" cy="200024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6199</TotalTime>
  <Words>2159</Words>
  <Application>Microsoft Office PowerPoint</Application>
  <PresentationFormat>On-screen Show (4:3)</PresentationFormat>
  <Paragraphs>637</Paragraphs>
  <Slides>55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59</vt:lpstr>
      <vt:lpstr>Microsoft ClipArt Gallery</vt:lpstr>
      <vt:lpstr>PowerPoint Presentation</vt:lpstr>
      <vt:lpstr>Scope of this Workshop </vt:lpstr>
      <vt:lpstr>Financial Aid Timeline</vt:lpstr>
      <vt:lpstr>Types of Student Financial Aid </vt:lpstr>
      <vt:lpstr>Student Financial Aid </vt:lpstr>
      <vt:lpstr>Student Financial Aid</vt:lpstr>
      <vt:lpstr>College Costs </vt:lpstr>
      <vt:lpstr>Direct College Costs </vt:lpstr>
      <vt:lpstr>Indirect College Costs </vt:lpstr>
      <vt:lpstr>Applying for Federal  Financial Aid </vt:lpstr>
      <vt:lpstr>What is a PIN?</vt:lpstr>
      <vt:lpstr>  IRS Data Retrieval Tool </vt:lpstr>
      <vt:lpstr> IRS Data Retrieval Tool </vt:lpstr>
      <vt:lpstr>FAFSA  &amp; FAFSA on the Web Worksheet</vt:lpstr>
      <vt:lpstr>Before Beginning a FAFSA Overview</vt:lpstr>
      <vt:lpstr>FAFSA on the Web Worksheet</vt:lpstr>
      <vt:lpstr>FAFSA on the Web Homepage</vt:lpstr>
      <vt:lpstr>Login Page</vt:lpstr>
      <vt:lpstr>Introduction Page</vt:lpstr>
      <vt:lpstr>IRS Data Retrieval Tool Filtering Question</vt:lpstr>
      <vt:lpstr>Signing the FAFSA</vt:lpstr>
      <vt:lpstr>Signing the FAFSA (continued)</vt:lpstr>
      <vt:lpstr>Other Options to Sign and Submit</vt:lpstr>
      <vt:lpstr>FAFSA Confirmation Page</vt:lpstr>
      <vt:lpstr>PowerPoint Presentation</vt:lpstr>
      <vt:lpstr>PowerPoint Presentation</vt:lpstr>
      <vt:lpstr>PowerPoint Presentation</vt:lpstr>
      <vt:lpstr>FAFSA Verification</vt:lpstr>
      <vt:lpstr> FAFSA Verification (continued) </vt:lpstr>
      <vt:lpstr>Special Circumstances</vt:lpstr>
      <vt:lpstr>Applying for Financial Aid</vt:lpstr>
      <vt:lpstr>Need Help? FAFSA Day 2015</vt:lpstr>
      <vt:lpstr>Offers of Help that Should be Avoided!</vt:lpstr>
      <vt:lpstr>Where can you find truly  free information about financial aid?</vt:lpstr>
      <vt:lpstr>Determination of Expected  Family Contribution </vt:lpstr>
      <vt:lpstr>Determination of Parents’  Contribution</vt:lpstr>
      <vt:lpstr>Determination of Parents’  Contribution</vt:lpstr>
      <vt:lpstr>Determination of Parents’  Contribution</vt:lpstr>
      <vt:lpstr>Determination of Student’s Contribution</vt:lpstr>
      <vt:lpstr>Determination of Student’s Contribution</vt:lpstr>
      <vt:lpstr>Determination of Student’s Contribution</vt:lpstr>
      <vt:lpstr>Determination of EFC</vt:lpstr>
      <vt:lpstr>Basic Formula for Aid</vt:lpstr>
      <vt:lpstr>Sources of Financial Aid</vt:lpstr>
      <vt:lpstr>Types of Financial Aid</vt:lpstr>
      <vt:lpstr>Federal Aid Programs</vt:lpstr>
      <vt:lpstr>What about Federal Loans?</vt:lpstr>
      <vt:lpstr>Applying for State  Financial Aid</vt:lpstr>
      <vt:lpstr>NC Reach  (program for foster youth) </vt:lpstr>
      <vt:lpstr>Institutional and Outside Aid</vt:lpstr>
      <vt:lpstr>Is that all there is?</vt:lpstr>
      <vt:lpstr>Additional Information</vt:lpstr>
      <vt:lpstr>Conclusion</vt:lpstr>
      <vt:lpstr>Summary</vt:lpstr>
      <vt:lpstr>Questions?</vt:lpstr>
    </vt:vector>
  </TitlesOfParts>
  <Company>NCSEAA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nroach</dc:creator>
  <cp:lastModifiedBy>Adam</cp:lastModifiedBy>
  <cp:revision>872</cp:revision>
  <cp:lastPrinted>2009-12-10T16:22:32Z</cp:lastPrinted>
  <dcterms:created xsi:type="dcterms:W3CDTF">2008-11-14T19:10:35Z</dcterms:created>
  <dcterms:modified xsi:type="dcterms:W3CDTF">2015-01-07T23:05:07Z</dcterms:modified>
</cp:coreProperties>
</file>