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Impact" panose="020B0806030902050204" pitchFamily="34" charset="0"/>
      <p:regular r:id="rId31"/>
    </p:embeddedFont>
    <p:embeddedFont>
      <p:font typeface="Roboto Condensed Light" panose="020B0604020202020204" charset="0"/>
      <p:regular r:id="rId32"/>
      <p:bold r:id="rId33"/>
      <p:italic r:id="rId34"/>
      <p:boldItalic r:id="rId35"/>
    </p:embeddedFont>
    <p:embeddedFont>
      <p:font typeface="Roboto Condensed" panose="020B0604020202020204" charset="0"/>
      <p:regular r:id="rId36"/>
      <p:bold r:id="rId37"/>
      <p:italic r:id="rId38"/>
      <p:boldItalic r:id="rId39"/>
    </p:embeddedFont>
    <p:embeddedFont>
      <p:font typeface="Arvo" panose="020B0604020202020204" charset="0"/>
      <p:regular r:id="rId40"/>
      <p:bold r:id="rId41"/>
      <p:italic r:id="rId42"/>
      <p:boldItalic r:id="rId43"/>
    </p:embeddedFont>
    <p:embeddedFont>
      <p:font typeface="Robot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56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1e151e05df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1e151e05df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1e151e05df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1e151e05df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1e151e05df_0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1e151e05df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1e151e05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11e151e05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e151e05d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1e151e05d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1e151e05d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11e151e05d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1e151e05d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11e151e05d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1e151e05d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11e151e05d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1000"/>
              </a:spcBef>
              <a:spcAft>
                <a:spcPts val="0"/>
              </a:spcAft>
              <a:buClr>
                <a:schemeClr val="dk1"/>
              </a:buClr>
              <a:buSzPts val="2200"/>
              <a:buFont typeface="Roboto Condensed"/>
              <a:buChar char="●"/>
            </a:pPr>
            <a:r>
              <a:rPr lang="en" sz="2200">
                <a:solidFill>
                  <a:schemeClr val="dk1"/>
                </a:solidFill>
                <a:latin typeface="Roboto Condensed"/>
                <a:ea typeface="Roboto Condensed"/>
                <a:cs typeface="Roboto Condensed"/>
                <a:sym typeface="Roboto Condensed"/>
              </a:rPr>
              <a:t>Survey: 23 questions</a:t>
            </a:r>
            <a:endParaRPr sz="2200">
              <a:solidFill>
                <a:schemeClr val="dk1"/>
              </a:solidFill>
              <a:latin typeface="Roboto Condensed"/>
              <a:ea typeface="Roboto Condensed"/>
              <a:cs typeface="Roboto Condensed"/>
              <a:sym typeface="Roboto Condensed"/>
            </a:endParaRPr>
          </a:p>
          <a:p>
            <a:pPr marL="914400" lvl="1" indent="-368300" algn="l" rtl="0">
              <a:lnSpc>
                <a:spcPct val="100000"/>
              </a:lnSpc>
              <a:spcBef>
                <a:spcPts val="1000"/>
              </a:spcBef>
              <a:spcAft>
                <a:spcPts val="0"/>
              </a:spcAft>
              <a:buClr>
                <a:schemeClr val="dk1"/>
              </a:buClr>
              <a:buSzPts val="2200"/>
              <a:buFont typeface="Roboto Condensed"/>
              <a:buChar char="○"/>
            </a:pPr>
            <a:r>
              <a:rPr lang="en" sz="2200">
                <a:solidFill>
                  <a:schemeClr val="dk1"/>
                </a:solidFill>
                <a:latin typeface="Roboto Condensed"/>
                <a:ea typeface="Roboto Condensed"/>
                <a:cs typeface="Roboto Condensed"/>
                <a:sym typeface="Roboto Condensed"/>
              </a:rPr>
              <a:t>Professional </a:t>
            </a:r>
            <a:r>
              <a:rPr lang="en" sz="2000">
                <a:solidFill>
                  <a:schemeClr val="dk1"/>
                </a:solidFill>
                <a:latin typeface="Roboto Condensed"/>
                <a:ea typeface="Roboto Condensed"/>
                <a:cs typeface="Roboto Condensed"/>
                <a:sym typeface="Roboto Condensed"/>
              </a:rPr>
              <a:t>background</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Preparation for the role</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Services provided to students</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Perceived need &amp; preferences for professional development</a:t>
            </a:r>
            <a:endParaRPr sz="2000">
              <a:solidFill>
                <a:schemeClr val="dk1"/>
              </a:solidFill>
              <a:latin typeface="Roboto Condensed"/>
              <a:ea typeface="Roboto Condensed"/>
              <a:cs typeface="Roboto Condensed"/>
              <a:sym typeface="Roboto Condensed"/>
            </a:endParaRPr>
          </a:p>
          <a:p>
            <a:pPr marL="0" lvl="0" indent="0" algn="l" rtl="0">
              <a:lnSpc>
                <a:spcPct val="100000"/>
              </a:lnSpc>
              <a:spcBef>
                <a:spcPts val="1200"/>
              </a:spcBef>
              <a:spcAft>
                <a:spcPts val="0"/>
              </a:spcAft>
              <a:buClr>
                <a:schemeClr val="dk1"/>
              </a:buClr>
              <a:buSzPts val="1100"/>
              <a:buFont typeface="Arial"/>
              <a:buNone/>
            </a:pPr>
            <a:endParaRPr sz="20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1e151e05d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11e151e05d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Alex - we are confidently missing students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e151e05d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11e151e05df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Alex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e151e05df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e151e05df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1e151e05d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11e151e05d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Alex</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1e151e05d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11e151e05df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Implications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e151e05d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1e151e05df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1e151e05d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11e151e05df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1e151e05d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11e151e05df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1e151e05d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1e151e05d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e151e05df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e151e05df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Jillian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1e151e05df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1e151e05df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Jillian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e151e05df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1e151e05d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e151e05d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1e151e05d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e151e05df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1e151e05df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Jillian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e151e05df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1e151e05df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e151e05d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1e151e05df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1e151e05df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1e151e05df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e151e05df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1e151e05df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56" name="Google Shape;56;p14"/>
          <p:cNvGrpSpPr/>
          <p:nvPr/>
        </p:nvGrpSpPr>
        <p:grpSpPr>
          <a:xfrm>
            <a:off x="0" y="-7088"/>
            <a:ext cx="8661398" cy="5150588"/>
            <a:chOff x="0" y="-7088"/>
            <a:chExt cx="8661398" cy="5150588"/>
          </a:xfrm>
        </p:grpSpPr>
        <p:sp>
          <p:nvSpPr>
            <p:cNvPr id="57" name="Google Shape;57;p14"/>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59" name="Google Shape;59;p14"/>
          <p:cNvGrpSpPr/>
          <p:nvPr/>
        </p:nvGrpSpPr>
        <p:grpSpPr>
          <a:xfrm rot="10800000" flipH="1">
            <a:off x="1" y="1090763"/>
            <a:ext cx="8847502" cy="2961975"/>
            <a:chOff x="-8178042" y="-4493254"/>
            <a:chExt cx="19483598" cy="6522736"/>
          </a:xfrm>
        </p:grpSpPr>
        <p:sp>
          <p:nvSpPr>
            <p:cNvPr id="60" name="Google Shape;60;p14"/>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1" name="Google Shape;61;p14"/>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62" name="Google Shape;62;p14"/>
          <p:cNvGrpSpPr/>
          <p:nvPr/>
        </p:nvGrpSpPr>
        <p:grpSpPr>
          <a:xfrm>
            <a:off x="3677236" y="4278349"/>
            <a:ext cx="5480829" cy="432996"/>
            <a:chOff x="5582265" y="4646738"/>
            <a:chExt cx="5480829" cy="432996"/>
          </a:xfrm>
        </p:grpSpPr>
        <p:sp>
          <p:nvSpPr>
            <p:cNvPr id="63" name="Google Shape;63;p14"/>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14"/>
            <p:cNvGrpSpPr/>
            <p:nvPr/>
          </p:nvGrpSpPr>
          <p:grpSpPr>
            <a:xfrm flipH="1">
              <a:off x="5585232" y="4646738"/>
              <a:ext cx="5477861" cy="304551"/>
              <a:chOff x="-24158748" y="330075"/>
              <a:chExt cx="30568423" cy="1699506"/>
            </a:xfrm>
          </p:grpSpPr>
          <p:sp>
            <p:nvSpPr>
              <p:cNvPr id="65" name="Google Shape;65;p14"/>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 name="Google Shape;67;p14"/>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8"/>
        <p:cNvGrpSpPr/>
        <p:nvPr/>
      </p:nvGrpSpPr>
      <p:grpSpPr>
        <a:xfrm>
          <a:off x="0" y="0"/>
          <a:ext cx="0" cy="0"/>
          <a:chOff x="0" y="0"/>
          <a:chExt cx="0" cy="0"/>
        </a:xfrm>
      </p:grpSpPr>
      <p:sp>
        <p:nvSpPr>
          <p:cNvPr id="69" name="Google Shape;69;p15"/>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0" name="Google Shape;70;p15"/>
          <p:cNvGrpSpPr/>
          <p:nvPr/>
        </p:nvGrpSpPr>
        <p:grpSpPr>
          <a:xfrm>
            <a:off x="0" y="-7088"/>
            <a:ext cx="8661398" cy="5150588"/>
            <a:chOff x="0" y="-7088"/>
            <a:chExt cx="8661398" cy="5150588"/>
          </a:xfrm>
        </p:grpSpPr>
        <p:sp>
          <p:nvSpPr>
            <p:cNvPr id="71" name="Google Shape;71;p15"/>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3" name="Google Shape;73;p15"/>
          <p:cNvGrpSpPr/>
          <p:nvPr/>
        </p:nvGrpSpPr>
        <p:grpSpPr>
          <a:xfrm rot="10800000" flipH="1">
            <a:off x="-2" y="2924826"/>
            <a:ext cx="6589087" cy="2027268"/>
            <a:chOff x="-9894852" y="-4493254"/>
            <a:chExt cx="21200407" cy="6522740"/>
          </a:xfrm>
        </p:grpSpPr>
        <p:sp>
          <p:nvSpPr>
            <p:cNvPr id="74" name="Google Shape;74;p15"/>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5" name="Google Shape;75;p15"/>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6" name="Google Shape;76;p15"/>
          <p:cNvGrpSpPr/>
          <p:nvPr/>
        </p:nvGrpSpPr>
        <p:grpSpPr>
          <a:xfrm>
            <a:off x="6946842" y="4472723"/>
            <a:ext cx="2202830" cy="670795"/>
            <a:chOff x="5575242" y="4472723"/>
            <a:chExt cx="2202830" cy="670795"/>
          </a:xfrm>
        </p:grpSpPr>
        <p:sp>
          <p:nvSpPr>
            <p:cNvPr id="77" name="Google Shape;77;p1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15"/>
            <p:cNvGrpSpPr/>
            <p:nvPr/>
          </p:nvGrpSpPr>
          <p:grpSpPr>
            <a:xfrm flipH="1">
              <a:off x="5734850" y="4472723"/>
              <a:ext cx="2040837" cy="670795"/>
              <a:chOff x="1297954" y="330075"/>
              <a:chExt cx="5169293" cy="1699506"/>
            </a:xfrm>
          </p:grpSpPr>
          <p:sp>
            <p:nvSpPr>
              <p:cNvPr id="79" name="Google Shape;79;p1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15"/>
            <p:cNvGrpSpPr/>
            <p:nvPr/>
          </p:nvGrpSpPr>
          <p:grpSpPr>
            <a:xfrm flipH="1">
              <a:off x="5578209" y="4646738"/>
              <a:ext cx="2199863" cy="304563"/>
              <a:chOff x="-5827153" y="330075"/>
              <a:chExt cx="12276019" cy="1699569"/>
            </a:xfrm>
          </p:grpSpPr>
          <p:sp>
            <p:nvSpPr>
              <p:cNvPr id="82" name="Google Shape;82;p1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 name="Google Shape;84;p15"/>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5" name="Google Shape;85;p15"/>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9800"/>
              </a:buClr>
              <a:buSzPts val="2000"/>
              <a:buNone/>
              <a:defRPr sz="2000">
                <a:solidFill>
                  <a:srgbClr val="FF9800"/>
                </a:solidFill>
              </a:defRPr>
            </a:lvl1pPr>
            <a:lvl2pPr lvl="1" rtl="0">
              <a:spcBef>
                <a:spcPts val="1000"/>
              </a:spcBef>
              <a:spcAft>
                <a:spcPts val="0"/>
              </a:spcAft>
              <a:buClr>
                <a:srgbClr val="FF9800"/>
              </a:buClr>
              <a:buSzPts val="2000"/>
              <a:buNone/>
              <a:defRPr sz="2000">
                <a:solidFill>
                  <a:srgbClr val="FF9800"/>
                </a:solidFill>
              </a:defRPr>
            </a:lvl2pPr>
            <a:lvl3pPr lvl="2" rtl="0">
              <a:spcBef>
                <a:spcPts val="1000"/>
              </a:spcBef>
              <a:spcAft>
                <a:spcPts val="0"/>
              </a:spcAft>
              <a:buClr>
                <a:srgbClr val="FF9800"/>
              </a:buClr>
              <a:buSzPts val="2000"/>
              <a:buNone/>
              <a:defRPr sz="2000">
                <a:solidFill>
                  <a:srgbClr val="FF9800"/>
                </a:solidFill>
              </a:defRPr>
            </a:lvl3pPr>
            <a:lvl4pPr lvl="3" rtl="0">
              <a:spcBef>
                <a:spcPts val="1000"/>
              </a:spcBef>
              <a:spcAft>
                <a:spcPts val="0"/>
              </a:spcAft>
              <a:buClr>
                <a:srgbClr val="FF9800"/>
              </a:buClr>
              <a:buSzPts val="2000"/>
              <a:buNone/>
              <a:defRPr sz="2000">
                <a:solidFill>
                  <a:srgbClr val="FF9800"/>
                </a:solidFill>
              </a:defRPr>
            </a:lvl4pPr>
            <a:lvl5pPr lvl="4" rtl="0">
              <a:spcBef>
                <a:spcPts val="1000"/>
              </a:spcBef>
              <a:spcAft>
                <a:spcPts val="0"/>
              </a:spcAft>
              <a:buClr>
                <a:srgbClr val="FF9800"/>
              </a:buClr>
              <a:buSzPts val="2000"/>
              <a:buNone/>
              <a:defRPr sz="2000">
                <a:solidFill>
                  <a:srgbClr val="FF9800"/>
                </a:solidFill>
              </a:defRPr>
            </a:lvl5pPr>
            <a:lvl6pPr lvl="5" rtl="0">
              <a:spcBef>
                <a:spcPts val="1000"/>
              </a:spcBef>
              <a:spcAft>
                <a:spcPts val="0"/>
              </a:spcAft>
              <a:buClr>
                <a:srgbClr val="FF9800"/>
              </a:buClr>
              <a:buSzPts val="2000"/>
              <a:buNone/>
              <a:defRPr sz="2000">
                <a:solidFill>
                  <a:srgbClr val="FF9800"/>
                </a:solidFill>
              </a:defRPr>
            </a:lvl6pPr>
            <a:lvl7pPr lvl="6" rtl="0">
              <a:spcBef>
                <a:spcPts val="1000"/>
              </a:spcBef>
              <a:spcAft>
                <a:spcPts val="0"/>
              </a:spcAft>
              <a:buClr>
                <a:srgbClr val="FF9800"/>
              </a:buClr>
              <a:buSzPts val="2000"/>
              <a:buNone/>
              <a:defRPr sz="2000">
                <a:solidFill>
                  <a:srgbClr val="FF9800"/>
                </a:solidFill>
              </a:defRPr>
            </a:lvl7pPr>
            <a:lvl8pPr lvl="7" rtl="0">
              <a:spcBef>
                <a:spcPts val="1000"/>
              </a:spcBef>
              <a:spcAft>
                <a:spcPts val="0"/>
              </a:spcAft>
              <a:buClr>
                <a:srgbClr val="FF9800"/>
              </a:buClr>
              <a:buSzPts val="2000"/>
              <a:buNone/>
              <a:defRPr sz="2000">
                <a:solidFill>
                  <a:srgbClr val="FF9800"/>
                </a:solidFill>
              </a:defRPr>
            </a:lvl8pPr>
            <a:lvl9pPr lvl="8" rtl="0">
              <a:spcBef>
                <a:spcPts val="1000"/>
              </a:spcBef>
              <a:spcAft>
                <a:spcPts val="1000"/>
              </a:spcAft>
              <a:buClr>
                <a:srgbClr val="FF9800"/>
              </a:buClr>
              <a:buSzPts val="2000"/>
              <a:buNone/>
              <a:defRPr sz="2000">
                <a:solidFill>
                  <a:srgbClr val="FF9800"/>
                </a:solidFill>
              </a:defRPr>
            </a:lvl9pPr>
          </a:lstStyle>
          <a:p>
            <a:endParaRPr/>
          </a:p>
        </p:txBody>
      </p:sp>
      <p:sp>
        <p:nvSpPr>
          <p:cNvPr id="86" name="Google Shape;86;p1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7"/>
        <p:cNvGrpSpPr/>
        <p:nvPr/>
      </p:nvGrpSpPr>
      <p:grpSpPr>
        <a:xfrm>
          <a:off x="0" y="0"/>
          <a:ext cx="0" cy="0"/>
          <a:chOff x="0" y="0"/>
          <a:chExt cx="0" cy="0"/>
        </a:xfrm>
      </p:grpSpPr>
      <p:sp>
        <p:nvSpPr>
          <p:cNvPr id="88" name="Google Shape;88;p16"/>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9" name="Google Shape;89;p16"/>
          <p:cNvGrpSpPr/>
          <p:nvPr/>
        </p:nvGrpSpPr>
        <p:grpSpPr>
          <a:xfrm>
            <a:off x="0" y="-7088"/>
            <a:ext cx="8661398" cy="5150588"/>
            <a:chOff x="0" y="-7088"/>
            <a:chExt cx="8661398" cy="5150588"/>
          </a:xfrm>
        </p:grpSpPr>
        <p:sp>
          <p:nvSpPr>
            <p:cNvPr id="90" name="Google Shape;90;p16"/>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92" name="Google Shape;92;p16"/>
          <p:cNvGrpSpPr/>
          <p:nvPr/>
        </p:nvGrpSpPr>
        <p:grpSpPr>
          <a:xfrm rot="10800000" flipH="1">
            <a:off x="1" y="1090763"/>
            <a:ext cx="8847502" cy="2961975"/>
            <a:chOff x="-8178042" y="-4493254"/>
            <a:chExt cx="19483598" cy="6522736"/>
          </a:xfrm>
        </p:grpSpPr>
        <p:sp>
          <p:nvSpPr>
            <p:cNvPr id="93" name="Google Shape;93;p16"/>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4" name="Google Shape;94;p16"/>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95" name="Google Shape;95;p16"/>
          <p:cNvSpPr txBox="1">
            <a:spLocks noGrp="1"/>
          </p:cNvSpPr>
          <p:nvPr>
            <p:ph type="body" idx="1"/>
          </p:nvPr>
        </p:nvSpPr>
        <p:spPr>
          <a:xfrm>
            <a:off x="829775" y="1202000"/>
            <a:ext cx="5090700" cy="27450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rtl="0">
              <a:spcBef>
                <a:spcPts val="360"/>
              </a:spcBef>
              <a:spcAft>
                <a:spcPts val="0"/>
              </a:spcAft>
              <a:buClr>
                <a:srgbClr val="FFFFFF"/>
              </a:buClr>
              <a:buSzPts val="3000"/>
              <a:buChar char="▻"/>
              <a:defRPr sz="3000" i="1">
                <a:solidFill>
                  <a:srgbClr val="FFFFFF"/>
                </a:solidFill>
              </a:defRPr>
            </a:lvl9pPr>
          </a:lstStyle>
          <a:p>
            <a:endParaRPr/>
          </a:p>
        </p:txBody>
      </p:sp>
      <p:sp>
        <p:nvSpPr>
          <p:cNvPr id="96" name="Google Shape;96;p16"/>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9800"/>
                </a:solidFill>
              </a:rPr>
              <a:t>“</a:t>
            </a:r>
            <a:endParaRPr sz="7200" b="1">
              <a:solidFill>
                <a:srgbClr val="FF9800"/>
              </a:solidFill>
            </a:endParaRPr>
          </a:p>
        </p:txBody>
      </p:sp>
      <p:grpSp>
        <p:nvGrpSpPr>
          <p:cNvPr id="97" name="Google Shape;97;p16"/>
          <p:cNvGrpSpPr/>
          <p:nvPr/>
        </p:nvGrpSpPr>
        <p:grpSpPr>
          <a:xfrm>
            <a:off x="6946842" y="4472723"/>
            <a:ext cx="2202830" cy="670795"/>
            <a:chOff x="5575242" y="4472723"/>
            <a:chExt cx="2202830" cy="670795"/>
          </a:xfrm>
        </p:grpSpPr>
        <p:sp>
          <p:nvSpPr>
            <p:cNvPr id="98" name="Google Shape;98;p16"/>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6"/>
            <p:cNvGrpSpPr/>
            <p:nvPr/>
          </p:nvGrpSpPr>
          <p:grpSpPr>
            <a:xfrm flipH="1">
              <a:off x="5734850" y="4472723"/>
              <a:ext cx="2040837" cy="670795"/>
              <a:chOff x="1297954" y="330075"/>
              <a:chExt cx="5169293" cy="1699506"/>
            </a:xfrm>
          </p:grpSpPr>
          <p:sp>
            <p:nvSpPr>
              <p:cNvPr id="100" name="Google Shape;100;p16"/>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6"/>
            <p:cNvGrpSpPr/>
            <p:nvPr/>
          </p:nvGrpSpPr>
          <p:grpSpPr>
            <a:xfrm flipH="1">
              <a:off x="5578209" y="4646738"/>
              <a:ext cx="2199863" cy="304563"/>
              <a:chOff x="-5827153" y="330075"/>
              <a:chExt cx="12276019" cy="1699569"/>
            </a:xfrm>
          </p:grpSpPr>
          <p:sp>
            <p:nvSpPr>
              <p:cNvPr id="103" name="Google Shape;103;p16"/>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6"/>
        <p:cNvGrpSpPr/>
        <p:nvPr/>
      </p:nvGrpSpPr>
      <p:grpSpPr>
        <a:xfrm>
          <a:off x="0" y="0"/>
          <a:ext cx="0" cy="0"/>
          <a:chOff x="0" y="0"/>
          <a:chExt cx="0" cy="0"/>
        </a:xfrm>
      </p:grpSpPr>
      <p:grpSp>
        <p:nvGrpSpPr>
          <p:cNvPr id="107" name="Google Shape;107;p17"/>
          <p:cNvGrpSpPr/>
          <p:nvPr/>
        </p:nvGrpSpPr>
        <p:grpSpPr>
          <a:xfrm>
            <a:off x="-4" y="40"/>
            <a:ext cx="7072430" cy="1327315"/>
            <a:chOff x="-4" y="40"/>
            <a:chExt cx="7072430" cy="1327315"/>
          </a:xfrm>
        </p:grpSpPr>
        <p:sp>
          <p:nvSpPr>
            <p:cNvPr id="108" name="Google Shape;108;p17"/>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9" name="Google Shape;109;p17"/>
            <p:cNvGrpSpPr/>
            <p:nvPr/>
          </p:nvGrpSpPr>
          <p:grpSpPr>
            <a:xfrm rot="10800000" flipH="1">
              <a:off x="3" y="40"/>
              <a:ext cx="6756168" cy="1327315"/>
              <a:chOff x="-2168138" y="330075"/>
              <a:chExt cx="8650663" cy="1699506"/>
            </a:xfrm>
          </p:grpSpPr>
          <p:sp>
            <p:nvSpPr>
              <p:cNvPr id="110" name="Google Shape;110;p17"/>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1" name="Google Shape;111;p17"/>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12" name="Google Shape;112;p17"/>
            <p:cNvGrpSpPr/>
            <p:nvPr/>
          </p:nvGrpSpPr>
          <p:grpSpPr>
            <a:xfrm rot="10800000" flipH="1">
              <a:off x="-4" y="381007"/>
              <a:ext cx="7072430" cy="771744"/>
              <a:chOff x="-9092084" y="330075"/>
              <a:chExt cx="15574609" cy="1699501"/>
            </a:xfrm>
          </p:grpSpPr>
          <p:sp>
            <p:nvSpPr>
              <p:cNvPr id="113" name="Google Shape;113;p17"/>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4" name="Google Shape;114;p17"/>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5" name="Google Shape;115;p17"/>
          <p:cNvGrpSpPr/>
          <p:nvPr/>
        </p:nvGrpSpPr>
        <p:grpSpPr>
          <a:xfrm>
            <a:off x="6946842" y="4472723"/>
            <a:ext cx="2202830" cy="670795"/>
            <a:chOff x="5575242" y="4472723"/>
            <a:chExt cx="2202830" cy="670795"/>
          </a:xfrm>
        </p:grpSpPr>
        <p:sp>
          <p:nvSpPr>
            <p:cNvPr id="116" name="Google Shape;116;p17"/>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17"/>
            <p:cNvGrpSpPr/>
            <p:nvPr/>
          </p:nvGrpSpPr>
          <p:grpSpPr>
            <a:xfrm flipH="1">
              <a:off x="5734850" y="4472723"/>
              <a:ext cx="2040837" cy="670795"/>
              <a:chOff x="1297954" y="330075"/>
              <a:chExt cx="5169293" cy="1699506"/>
            </a:xfrm>
          </p:grpSpPr>
          <p:sp>
            <p:nvSpPr>
              <p:cNvPr id="118" name="Google Shape;118;p17"/>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7"/>
            <p:cNvGrpSpPr/>
            <p:nvPr/>
          </p:nvGrpSpPr>
          <p:grpSpPr>
            <a:xfrm flipH="1">
              <a:off x="5578209" y="4646738"/>
              <a:ext cx="2199863" cy="304563"/>
              <a:chOff x="-5827153" y="330075"/>
              <a:chExt cx="12276019" cy="1699569"/>
            </a:xfrm>
          </p:grpSpPr>
          <p:sp>
            <p:nvSpPr>
              <p:cNvPr id="121" name="Google Shape;121;p17"/>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 name="Google Shape;123;p17"/>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4" name="Google Shape;124;p17"/>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rtl="0">
              <a:spcBef>
                <a:spcPts val="600"/>
              </a:spcBef>
              <a:spcAft>
                <a:spcPts val="0"/>
              </a:spcAft>
              <a:buSzPts val="2400"/>
              <a:buChar char="▰"/>
              <a:defRPr/>
            </a:lvl1pPr>
            <a:lvl2pPr marL="914400" lvl="1" indent="-381000" rtl="0">
              <a:spcBef>
                <a:spcPts val="1000"/>
              </a:spcBef>
              <a:spcAft>
                <a:spcPts val="0"/>
              </a:spcAft>
              <a:buSzPts val="2400"/>
              <a:buChar char="▻"/>
              <a:defRPr/>
            </a:lvl2pPr>
            <a:lvl3pPr marL="1371600" lvl="2" indent="-381000" rtl="0">
              <a:spcBef>
                <a:spcPts val="1000"/>
              </a:spcBef>
              <a:spcAft>
                <a:spcPts val="0"/>
              </a:spcAft>
              <a:buSzPts val="2400"/>
              <a:buChar char="▻"/>
              <a:defRPr/>
            </a:lvl3pPr>
            <a:lvl4pPr marL="1828800" lvl="3" indent="-381000" rtl="0">
              <a:spcBef>
                <a:spcPts val="1000"/>
              </a:spcBef>
              <a:spcAft>
                <a:spcPts val="0"/>
              </a:spcAft>
              <a:buSzPts val="2400"/>
              <a:buChar char="▻"/>
              <a:defRPr/>
            </a:lvl4pPr>
            <a:lvl5pPr marL="2286000" lvl="4" indent="-381000" rtl="0">
              <a:spcBef>
                <a:spcPts val="1000"/>
              </a:spcBef>
              <a:spcAft>
                <a:spcPts val="0"/>
              </a:spcAft>
              <a:buSzPts val="2400"/>
              <a:buChar char="▻"/>
              <a:defRPr/>
            </a:lvl5pPr>
            <a:lvl6pPr marL="2743200" lvl="5" indent="-381000" rtl="0">
              <a:spcBef>
                <a:spcPts val="1000"/>
              </a:spcBef>
              <a:spcAft>
                <a:spcPts val="0"/>
              </a:spcAft>
              <a:buSzPts val="2400"/>
              <a:buChar char="▻"/>
              <a:defRPr/>
            </a:lvl6pPr>
            <a:lvl7pPr marL="3200400" lvl="6" indent="-381000" rtl="0">
              <a:spcBef>
                <a:spcPts val="1000"/>
              </a:spcBef>
              <a:spcAft>
                <a:spcPts val="0"/>
              </a:spcAft>
              <a:buSzPts val="2400"/>
              <a:buChar char="▻"/>
              <a:defRPr/>
            </a:lvl7pPr>
            <a:lvl8pPr marL="3657600" lvl="7" indent="-381000" rtl="0">
              <a:spcBef>
                <a:spcPts val="1000"/>
              </a:spcBef>
              <a:spcAft>
                <a:spcPts val="0"/>
              </a:spcAft>
              <a:buSzPts val="2400"/>
              <a:buChar char="▻"/>
              <a:defRPr/>
            </a:lvl8pPr>
            <a:lvl9pPr marL="4114800" lvl="8" indent="-381000" rtl="0">
              <a:spcBef>
                <a:spcPts val="1000"/>
              </a:spcBef>
              <a:spcAft>
                <a:spcPts val="1000"/>
              </a:spcAft>
              <a:buSzPts val="2400"/>
              <a:buChar char="▻"/>
              <a:defRPr/>
            </a:lvl9pPr>
          </a:lstStyle>
          <a:p>
            <a:endParaRPr/>
          </a:p>
        </p:txBody>
      </p:sp>
      <p:sp>
        <p:nvSpPr>
          <p:cNvPr id="125" name="Google Shape;125;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6"/>
        <p:cNvGrpSpPr/>
        <p:nvPr/>
      </p:nvGrpSpPr>
      <p:grpSpPr>
        <a:xfrm>
          <a:off x="0" y="0"/>
          <a:ext cx="0" cy="0"/>
          <a:chOff x="0" y="0"/>
          <a:chExt cx="0" cy="0"/>
        </a:xfrm>
      </p:grpSpPr>
      <p:grpSp>
        <p:nvGrpSpPr>
          <p:cNvPr id="127" name="Google Shape;127;p18"/>
          <p:cNvGrpSpPr/>
          <p:nvPr/>
        </p:nvGrpSpPr>
        <p:grpSpPr>
          <a:xfrm>
            <a:off x="-4" y="40"/>
            <a:ext cx="7072430" cy="1327315"/>
            <a:chOff x="-4" y="40"/>
            <a:chExt cx="7072430" cy="1327315"/>
          </a:xfrm>
        </p:grpSpPr>
        <p:sp>
          <p:nvSpPr>
            <p:cNvPr id="128" name="Google Shape;128;p18"/>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9" name="Google Shape;129;p18"/>
            <p:cNvGrpSpPr/>
            <p:nvPr/>
          </p:nvGrpSpPr>
          <p:grpSpPr>
            <a:xfrm rot="10800000" flipH="1">
              <a:off x="3" y="40"/>
              <a:ext cx="6756168" cy="1327315"/>
              <a:chOff x="-2168138" y="330075"/>
              <a:chExt cx="8650663" cy="1699506"/>
            </a:xfrm>
          </p:grpSpPr>
          <p:sp>
            <p:nvSpPr>
              <p:cNvPr id="130" name="Google Shape;130;p18"/>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1" name="Google Shape;131;p18"/>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2" name="Google Shape;132;p18"/>
            <p:cNvGrpSpPr/>
            <p:nvPr/>
          </p:nvGrpSpPr>
          <p:grpSpPr>
            <a:xfrm rot="10800000" flipH="1">
              <a:off x="-4" y="381007"/>
              <a:ext cx="7072430" cy="771744"/>
              <a:chOff x="-9092084" y="330075"/>
              <a:chExt cx="15574609" cy="1699501"/>
            </a:xfrm>
          </p:grpSpPr>
          <p:sp>
            <p:nvSpPr>
              <p:cNvPr id="133" name="Google Shape;133;p1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4" name="Google Shape;134;p18"/>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5" name="Google Shape;135;p18"/>
          <p:cNvGrpSpPr/>
          <p:nvPr/>
        </p:nvGrpSpPr>
        <p:grpSpPr>
          <a:xfrm>
            <a:off x="6946842" y="4472723"/>
            <a:ext cx="2202830" cy="670795"/>
            <a:chOff x="5575242" y="4472723"/>
            <a:chExt cx="2202830" cy="670795"/>
          </a:xfrm>
        </p:grpSpPr>
        <p:sp>
          <p:nvSpPr>
            <p:cNvPr id="136" name="Google Shape;136;p18"/>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18"/>
            <p:cNvGrpSpPr/>
            <p:nvPr/>
          </p:nvGrpSpPr>
          <p:grpSpPr>
            <a:xfrm flipH="1">
              <a:off x="5734850" y="4472723"/>
              <a:ext cx="2040837" cy="670795"/>
              <a:chOff x="1297954" y="330075"/>
              <a:chExt cx="5169293" cy="1699506"/>
            </a:xfrm>
          </p:grpSpPr>
          <p:sp>
            <p:nvSpPr>
              <p:cNvPr id="138" name="Google Shape;138;p18"/>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8"/>
            <p:cNvGrpSpPr/>
            <p:nvPr/>
          </p:nvGrpSpPr>
          <p:grpSpPr>
            <a:xfrm flipH="1">
              <a:off x="5578209" y="4646738"/>
              <a:ext cx="2199863" cy="304563"/>
              <a:chOff x="-5827153" y="330075"/>
              <a:chExt cx="12276019" cy="1699569"/>
            </a:xfrm>
          </p:grpSpPr>
          <p:sp>
            <p:nvSpPr>
              <p:cNvPr id="141" name="Google Shape;141;p18"/>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3" name="Google Shape;143;p1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44" name="Google Shape;144;p18"/>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145" name="Google Shape;145;p18"/>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146" name="Google Shape;146;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47"/>
        <p:cNvGrpSpPr/>
        <p:nvPr/>
      </p:nvGrpSpPr>
      <p:grpSpPr>
        <a:xfrm>
          <a:off x="0" y="0"/>
          <a:ext cx="0" cy="0"/>
          <a:chOff x="0" y="0"/>
          <a:chExt cx="0" cy="0"/>
        </a:xfrm>
      </p:grpSpPr>
      <p:grpSp>
        <p:nvGrpSpPr>
          <p:cNvPr id="148" name="Google Shape;148;p19"/>
          <p:cNvGrpSpPr/>
          <p:nvPr/>
        </p:nvGrpSpPr>
        <p:grpSpPr>
          <a:xfrm>
            <a:off x="-4" y="40"/>
            <a:ext cx="7072430" cy="1327315"/>
            <a:chOff x="-4" y="40"/>
            <a:chExt cx="7072430" cy="1327315"/>
          </a:xfrm>
        </p:grpSpPr>
        <p:sp>
          <p:nvSpPr>
            <p:cNvPr id="149" name="Google Shape;149;p19"/>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50" name="Google Shape;150;p19"/>
            <p:cNvGrpSpPr/>
            <p:nvPr/>
          </p:nvGrpSpPr>
          <p:grpSpPr>
            <a:xfrm rot="10800000" flipH="1">
              <a:off x="3" y="40"/>
              <a:ext cx="6756168" cy="1327315"/>
              <a:chOff x="-2168138" y="330075"/>
              <a:chExt cx="8650663" cy="1699506"/>
            </a:xfrm>
          </p:grpSpPr>
          <p:sp>
            <p:nvSpPr>
              <p:cNvPr id="151" name="Google Shape;151;p19"/>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52" name="Google Shape;152;p19"/>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53" name="Google Shape;153;p19"/>
            <p:cNvGrpSpPr/>
            <p:nvPr/>
          </p:nvGrpSpPr>
          <p:grpSpPr>
            <a:xfrm rot="10800000" flipH="1">
              <a:off x="-4" y="381007"/>
              <a:ext cx="7072430" cy="771744"/>
              <a:chOff x="-9092084" y="330075"/>
              <a:chExt cx="15574609" cy="1699501"/>
            </a:xfrm>
          </p:grpSpPr>
          <p:sp>
            <p:nvSpPr>
              <p:cNvPr id="154" name="Google Shape;154;p19"/>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55" name="Google Shape;155;p19"/>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56" name="Google Shape;156;p19"/>
          <p:cNvGrpSpPr/>
          <p:nvPr/>
        </p:nvGrpSpPr>
        <p:grpSpPr>
          <a:xfrm>
            <a:off x="6946842" y="4472723"/>
            <a:ext cx="2202830" cy="670795"/>
            <a:chOff x="5575242" y="4472723"/>
            <a:chExt cx="2202830" cy="670795"/>
          </a:xfrm>
        </p:grpSpPr>
        <p:sp>
          <p:nvSpPr>
            <p:cNvPr id="157" name="Google Shape;157;p19"/>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9"/>
            <p:cNvGrpSpPr/>
            <p:nvPr/>
          </p:nvGrpSpPr>
          <p:grpSpPr>
            <a:xfrm flipH="1">
              <a:off x="5734850" y="4472723"/>
              <a:ext cx="2040837" cy="670795"/>
              <a:chOff x="1297954" y="330075"/>
              <a:chExt cx="5169293" cy="1699506"/>
            </a:xfrm>
          </p:grpSpPr>
          <p:sp>
            <p:nvSpPr>
              <p:cNvPr id="159" name="Google Shape;159;p19"/>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19"/>
            <p:cNvGrpSpPr/>
            <p:nvPr/>
          </p:nvGrpSpPr>
          <p:grpSpPr>
            <a:xfrm flipH="1">
              <a:off x="5578209" y="4646738"/>
              <a:ext cx="2199863" cy="304563"/>
              <a:chOff x="-5827153" y="330075"/>
              <a:chExt cx="12276019" cy="1699569"/>
            </a:xfrm>
          </p:grpSpPr>
          <p:sp>
            <p:nvSpPr>
              <p:cNvPr id="162" name="Google Shape;162;p19"/>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4" name="Google Shape;164;p19"/>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65" name="Google Shape;165;p19"/>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66" name="Google Shape;166;p19"/>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67" name="Google Shape;167;p19"/>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68" name="Google Shape;168;p1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9"/>
        <p:cNvGrpSpPr/>
        <p:nvPr/>
      </p:nvGrpSpPr>
      <p:grpSpPr>
        <a:xfrm>
          <a:off x="0" y="0"/>
          <a:ext cx="0" cy="0"/>
          <a:chOff x="0" y="0"/>
          <a:chExt cx="0" cy="0"/>
        </a:xfrm>
      </p:grpSpPr>
      <p:grpSp>
        <p:nvGrpSpPr>
          <p:cNvPr id="170" name="Google Shape;170;p20"/>
          <p:cNvGrpSpPr/>
          <p:nvPr/>
        </p:nvGrpSpPr>
        <p:grpSpPr>
          <a:xfrm>
            <a:off x="-4" y="40"/>
            <a:ext cx="7072430" cy="1327315"/>
            <a:chOff x="-4" y="40"/>
            <a:chExt cx="7072430" cy="1327315"/>
          </a:xfrm>
        </p:grpSpPr>
        <p:sp>
          <p:nvSpPr>
            <p:cNvPr id="171" name="Google Shape;171;p20"/>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72" name="Google Shape;172;p20"/>
            <p:cNvGrpSpPr/>
            <p:nvPr/>
          </p:nvGrpSpPr>
          <p:grpSpPr>
            <a:xfrm rot="10800000" flipH="1">
              <a:off x="3" y="40"/>
              <a:ext cx="6756168" cy="1327315"/>
              <a:chOff x="-2168138" y="330075"/>
              <a:chExt cx="8650663" cy="1699506"/>
            </a:xfrm>
          </p:grpSpPr>
          <p:sp>
            <p:nvSpPr>
              <p:cNvPr id="173" name="Google Shape;173;p20"/>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74" name="Google Shape;174;p20"/>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5" name="Google Shape;175;p20"/>
            <p:cNvGrpSpPr/>
            <p:nvPr/>
          </p:nvGrpSpPr>
          <p:grpSpPr>
            <a:xfrm rot="10800000" flipH="1">
              <a:off x="-4" y="381007"/>
              <a:ext cx="7072430" cy="771744"/>
              <a:chOff x="-9092084" y="330075"/>
              <a:chExt cx="15574609" cy="1699501"/>
            </a:xfrm>
          </p:grpSpPr>
          <p:sp>
            <p:nvSpPr>
              <p:cNvPr id="176" name="Google Shape;176;p20"/>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77" name="Google Shape;177;p20"/>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78" name="Google Shape;178;p20"/>
          <p:cNvGrpSpPr/>
          <p:nvPr/>
        </p:nvGrpSpPr>
        <p:grpSpPr>
          <a:xfrm>
            <a:off x="6946842" y="4472723"/>
            <a:ext cx="2202830" cy="670795"/>
            <a:chOff x="5575242" y="4472723"/>
            <a:chExt cx="2202830" cy="670795"/>
          </a:xfrm>
        </p:grpSpPr>
        <p:sp>
          <p:nvSpPr>
            <p:cNvPr id="179" name="Google Shape;179;p2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20"/>
            <p:cNvGrpSpPr/>
            <p:nvPr/>
          </p:nvGrpSpPr>
          <p:grpSpPr>
            <a:xfrm flipH="1">
              <a:off x="5734850" y="4472723"/>
              <a:ext cx="2040837" cy="670795"/>
              <a:chOff x="1297954" y="330075"/>
              <a:chExt cx="5169293" cy="1699506"/>
            </a:xfrm>
          </p:grpSpPr>
          <p:sp>
            <p:nvSpPr>
              <p:cNvPr id="181" name="Google Shape;181;p2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20"/>
            <p:cNvGrpSpPr/>
            <p:nvPr/>
          </p:nvGrpSpPr>
          <p:grpSpPr>
            <a:xfrm flipH="1">
              <a:off x="5578209" y="4646738"/>
              <a:ext cx="2199863" cy="304563"/>
              <a:chOff x="-5827153" y="330075"/>
              <a:chExt cx="12276019" cy="1699569"/>
            </a:xfrm>
          </p:grpSpPr>
          <p:sp>
            <p:nvSpPr>
              <p:cNvPr id="184" name="Google Shape;184;p2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6" name="Google Shape;186;p20"/>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7" name="Google Shape;187;p2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8"/>
        <p:cNvGrpSpPr/>
        <p:nvPr/>
      </p:nvGrpSpPr>
      <p:grpSpPr>
        <a:xfrm>
          <a:off x="0" y="0"/>
          <a:ext cx="0" cy="0"/>
          <a:chOff x="0" y="0"/>
          <a:chExt cx="0" cy="0"/>
        </a:xfrm>
      </p:grpSpPr>
      <p:grpSp>
        <p:nvGrpSpPr>
          <p:cNvPr id="189" name="Google Shape;189;p21"/>
          <p:cNvGrpSpPr/>
          <p:nvPr/>
        </p:nvGrpSpPr>
        <p:grpSpPr>
          <a:xfrm>
            <a:off x="2466138" y="4472723"/>
            <a:ext cx="6686825" cy="670795"/>
            <a:chOff x="5589288" y="4472723"/>
            <a:chExt cx="6686825" cy="670795"/>
          </a:xfrm>
        </p:grpSpPr>
        <p:sp>
          <p:nvSpPr>
            <p:cNvPr id="190" name="Google Shape;190;p21"/>
            <p:cNvSpPr/>
            <p:nvPr/>
          </p:nvSpPr>
          <p:spPr>
            <a:xfrm rot="10800000">
              <a:off x="5589288"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21"/>
            <p:cNvGrpSpPr/>
            <p:nvPr/>
          </p:nvGrpSpPr>
          <p:grpSpPr>
            <a:xfrm flipH="1">
              <a:off x="5748896" y="4472723"/>
              <a:ext cx="6527217" cy="670795"/>
              <a:chOff x="-10101302" y="330075"/>
              <a:chExt cx="16532971" cy="1699506"/>
            </a:xfrm>
          </p:grpSpPr>
          <p:sp>
            <p:nvSpPr>
              <p:cNvPr id="192" name="Google Shape;192;p21"/>
              <p:cNvSpPr/>
              <p:nvPr/>
            </p:nvSpPr>
            <p:spPr>
              <a:xfrm>
                <a:off x="-10101302" y="330081"/>
                <a:ext cx="148464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1"/>
              <p:cNvSpPr/>
              <p:nvPr/>
            </p:nvSpPr>
            <p:spPr>
              <a:xfrm>
                <a:off x="4732169"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21"/>
            <p:cNvGrpSpPr/>
            <p:nvPr/>
          </p:nvGrpSpPr>
          <p:grpSpPr>
            <a:xfrm flipH="1">
              <a:off x="5592255" y="4646738"/>
              <a:ext cx="6682918" cy="304563"/>
              <a:chOff x="-30922586" y="330075"/>
              <a:chExt cx="37293070" cy="1699569"/>
            </a:xfrm>
          </p:grpSpPr>
          <p:sp>
            <p:nvSpPr>
              <p:cNvPr id="195" name="Google Shape;195;p21"/>
              <p:cNvSpPr/>
              <p:nvPr/>
            </p:nvSpPr>
            <p:spPr>
              <a:xfrm>
                <a:off x="-30922586" y="330144"/>
                <a:ext cx="355881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a:off x="4670984"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 name="Google Shape;197;p21"/>
          <p:cNvSpPr txBox="1">
            <a:spLocks noGrp="1"/>
          </p:cNvSpPr>
          <p:nvPr>
            <p:ph type="body" idx="1"/>
          </p:nvPr>
        </p:nvSpPr>
        <p:spPr>
          <a:xfrm>
            <a:off x="2682800" y="4636500"/>
            <a:ext cx="6004200" cy="315600"/>
          </a:xfrm>
          <a:prstGeom prst="rect">
            <a:avLst/>
          </a:prstGeom>
        </p:spPr>
        <p:txBody>
          <a:bodyPr spcFirstLastPara="1" wrap="square" lIns="91425" tIns="91425" rIns="91425" bIns="91425" anchor="ctr" anchorCtr="0">
            <a:noAutofit/>
          </a:bodyPr>
          <a:lstStyle>
            <a:lvl1pPr marL="457200" lvl="0" indent="-228600" rtl="0">
              <a:spcBef>
                <a:spcPts val="0"/>
              </a:spcBef>
              <a:spcAft>
                <a:spcPts val="0"/>
              </a:spcAft>
              <a:buSzPts val="1300"/>
              <a:buNone/>
              <a:defRPr sz="1300"/>
            </a:lvl1pPr>
          </a:lstStyle>
          <a:p>
            <a:endParaRPr/>
          </a:p>
        </p:txBody>
      </p:sp>
      <p:sp>
        <p:nvSpPr>
          <p:cNvPr id="198" name="Google Shape;198;p2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99" name="Google Shape;199;p21"/>
          <p:cNvGrpSpPr/>
          <p:nvPr/>
        </p:nvGrpSpPr>
        <p:grpSpPr>
          <a:xfrm rot="10800000">
            <a:off x="-8" y="-2"/>
            <a:ext cx="2202830" cy="670795"/>
            <a:chOff x="5575242" y="4472723"/>
            <a:chExt cx="2202830" cy="670795"/>
          </a:xfrm>
        </p:grpSpPr>
        <p:sp>
          <p:nvSpPr>
            <p:cNvPr id="200" name="Google Shape;200;p21"/>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21"/>
            <p:cNvGrpSpPr/>
            <p:nvPr/>
          </p:nvGrpSpPr>
          <p:grpSpPr>
            <a:xfrm flipH="1">
              <a:off x="5734850" y="4472723"/>
              <a:ext cx="2040837" cy="670795"/>
              <a:chOff x="1297954" y="330075"/>
              <a:chExt cx="5169293" cy="1699506"/>
            </a:xfrm>
          </p:grpSpPr>
          <p:sp>
            <p:nvSpPr>
              <p:cNvPr id="202" name="Google Shape;202;p21"/>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1"/>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21"/>
            <p:cNvGrpSpPr/>
            <p:nvPr/>
          </p:nvGrpSpPr>
          <p:grpSpPr>
            <a:xfrm flipH="1">
              <a:off x="5578209" y="4646738"/>
              <a:ext cx="2199863" cy="304563"/>
              <a:chOff x="-5827153" y="330075"/>
              <a:chExt cx="12276019" cy="1699569"/>
            </a:xfrm>
          </p:grpSpPr>
          <p:sp>
            <p:nvSpPr>
              <p:cNvPr id="205" name="Google Shape;205;p21"/>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2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09" name="Google Shape;209;p22"/>
          <p:cNvGrpSpPr/>
          <p:nvPr/>
        </p:nvGrpSpPr>
        <p:grpSpPr>
          <a:xfrm>
            <a:off x="6946842" y="4472723"/>
            <a:ext cx="2202830" cy="670795"/>
            <a:chOff x="5575242" y="4472723"/>
            <a:chExt cx="2202830" cy="670795"/>
          </a:xfrm>
        </p:grpSpPr>
        <p:sp>
          <p:nvSpPr>
            <p:cNvPr id="210" name="Google Shape;210;p22"/>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22"/>
            <p:cNvGrpSpPr/>
            <p:nvPr/>
          </p:nvGrpSpPr>
          <p:grpSpPr>
            <a:xfrm flipH="1">
              <a:off x="5734850" y="4472723"/>
              <a:ext cx="2040837" cy="670795"/>
              <a:chOff x="1297954" y="330075"/>
              <a:chExt cx="5169293" cy="1699506"/>
            </a:xfrm>
          </p:grpSpPr>
          <p:sp>
            <p:nvSpPr>
              <p:cNvPr id="212" name="Google Shape;212;p22"/>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22"/>
            <p:cNvGrpSpPr/>
            <p:nvPr/>
          </p:nvGrpSpPr>
          <p:grpSpPr>
            <a:xfrm flipH="1">
              <a:off x="5578209" y="4646738"/>
              <a:ext cx="2199863" cy="304563"/>
              <a:chOff x="-5827153" y="330075"/>
              <a:chExt cx="12276019" cy="1699569"/>
            </a:xfrm>
          </p:grpSpPr>
          <p:sp>
            <p:nvSpPr>
              <p:cNvPr id="215" name="Google Shape;215;p22"/>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7" name="Google Shape;217;p22"/>
          <p:cNvGrpSpPr/>
          <p:nvPr/>
        </p:nvGrpSpPr>
        <p:grpSpPr>
          <a:xfrm rot="10800000">
            <a:off x="-8" y="-2"/>
            <a:ext cx="2202830" cy="670795"/>
            <a:chOff x="5575242" y="4472723"/>
            <a:chExt cx="2202830" cy="670795"/>
          </a:xfrm>
        </p:grpSpPr>
        <p:sp>
          <p:nvSpPr>
            <p:cNvPr id="218" name="Google Shape;218;p22"/>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22"/>
            <p:cNvGrpSpPr/>
            <p:nvPr/>
          </p:nvGrpSpPr>
          <p:grpSpPr>
            <a:xfrm flipH="1">
              <a:off x="5734850" y="4472723"/>
              <a:ext cx="2040837" cy="670795"/>
              <a:chOff x="1297954" y="330075"/>
              <a:chExt cx="5169293" cy="1699506"/>
            </a:xfrm>
          </p:grpSpPr>
          <p:sp>
            <p:nvSpPr>
              <p:cNvPr id="220" name="Google Shape;220;p22"/>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22"/>
            <p:cNvGrpSpPr/>
            <p:nvPr/>
          </p:nvGrpSpPr>
          <p:grpSpPr>
            <a:xfrm flipH="1">
              <a:off x="5578209" y="4646738"/>
              <a:ext cx="2199863" cy="304563"/>
              <a:chOff x="-5827153" y="330075"/>
              <a:chExt cx="12276019" cy="1699569"/>
            </a:xfrm>
          </p:grpSpPr>
          <p:sp>
            <p:nvSpPr>
              <p:cNvPr id="223" name="Google Shape;223;p22"/>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5"/>
        <p:cNvGrpSpPr/>
        <p:nvPr/>
      </p:nvGrpSpPr>
      <p:grpSpPr>
        <a:xfrm>
          <a:off x="0" y="0"/>
          <a:ext cx="0" cy="0"/>
          <a:chOff x="0" y="0"/>
          <a:chExt cx="0" cy="0"/>
        </a:xfrm>
      </p:grpSpPr>
      <p:sp>
        <p:nvSpPr>
          <p:cNvPr id="226" name="Google Shape;226;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7" name="Google Shape;227;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a:lvl1pPr>
            <a:lvl2pPr marL="914400" lvl="1" indent="-381000" algn="ctr" rtl="0">
              <a:spcBef>
                <a:spcPts val="1000"/>
              </a:spcBef>
              <a:spcAft>
                <a:spcPts val="0"/>
              </a:spcAft>
              <a:buSzPts val="2400"/>
              <a:buChar char="▻"/>
              <a:defRPr/>
            </a:lvl2pPr>
            <a:lvl3pPr marL="1371600" lvl="2" indent="-381000" algn="ctr" rtl="0">
              <a:spcBef>
                <a:spcPts val="1000"/>
              </a:spcBef>
              <a:spcAft>
                <a:spcPts val="0"/>
              </a:spcAft>
              <a:buSzPts val="2400"/>
              <a:buChar char="▻"/>
              <a:defRPr/>
            </a:lvl3pPr>
            <a:lvl4pPr marL="1828800" lvl="3" indent="-381000" algn="ctr" rtl="0">
              <a:spcBef>
                <a:spcPts val="1000"/>
              </a:spcBef>
              <a:spcAft>
                <a:spcPts val="0"/>
              </a:spcAft>
              <a:buSzPts val="2400"/>
              <a:buChar char="▻"/>
              <a:defRPr/>
            </a:lvl4pPr>
            <a:lvl5pPr marL="2286000" lvl="4" indent="-381000" algn="ctr" rtl="0">
              <a:spcBef>
                <a:spcPts val="1000"/>
              </a:spcBef>
              <a:spcAft>
                <a:spcPts val="0"/>
              </a:spcAft>
              <a:buSzPts val="2400"/>
              <a:buChar char="▻"/>
              <a:defRPr/>
            </a:lvl5pPr>
            <a:lvl6pPr marL="2743200" lvl="5" indent="-381000" algn="ctr" rtl="0">
              <a:spcBef>
                <a:spcPts val="1000"/>
              </a:spcBef>
              <a:spcAft>
                <a:spcPts val="0"/>
              </a:spcAft>
              <a:buSzPts val="2400"/>
              <a:buChar char="▻"/>
              <a:defRPr/>
            </a:lvl6pPr>
            <a:lvl7pPr marL="3200400" lvl="6" indent="-381000" algn="ctr" rtl="0">
              <a:spcBef>
                <a:spcPts val="1000"/>
              </a:spcBef>
              <a:spcAft>
                <a:spcPts val="0"/>
              </a:spcAft>
              <a:buSzPts val="2400"/>
              <a:buChar char="▻"/>
              <a:defRPr/>
            </a:lvl7pPr>
            <a:lvl8pPr marL="3657600" lvl="7" indent="-381000" algn="ctr" rtl="0">
              <a:spcBef>
                <a:spcPts val="1000"/>
              </a:spcBef>
              <a:spcAft>
                <a:spcPts val="0"/>
              </a:spcAft>
              <a:buSzPts val="2400"/>
              <a:buChar char="▻"/>
              <a:defRPr/>
            </a:lvl8pPr>
            <a:lvl9pPr marL="4114800" lvl="8" indent="-381000" algn="ctr" rtl="0">
              <a:spcBef>
                <a:spcPts val="1000"/>
              </a:spcBef>
              <a:spcAft>
                <a:spcPts val="1000"/>
              </a:spcAft>
              <a:buSzPts val="2400"/>
              <a:buChar char="▻"/>
              <a:defRPr/>
            </a:lvl9pPr>
          </a:lstStyle>
          <a:p>
            <a:endParaRPr/>
          </a:p>
        </p:txBody>
      </p:sp>
      <p:sp>
        <p:nvSpPr>
          <p:cNvPr id="228" name="Google Shape;22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52" name="Google Shape;52;p13"/>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rtl="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rtl="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rtl="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53" name="Google Shape;53;p1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rtl="0">
              <a:buNone/>
              <a:defRPr sz="1200" b="1">
                <a:solidFill>
                  <a:srgbClr val="FFFFFF"/>
                </a:solidFill>
                <a:latin typeface="Roboto Condensed"/>
                <a:ea typeface="Roboto Condensed"/>
                <a:cs typeface="Roboto Condensed"/>
                <a:sym typeface="Roboto Condensed"/>
              </a:defRPr>
            </a:lvl1pPr>
            <a:lvl2pPr lvl="1" algn="r" rtl="0">
              <a:buNone/>
              <a:defRPr sz="1200" b="1">
                <a:solidFill>
                  <a:srgbClr val="FFFFFF"/>
                </a:solidFill>
                <a:latin typeface="Roboto Condensed"/>
                <a:ea typeface="Roboto Condensed"/>
                <a:cs typeface="Roboto Condensed"/>
                <a:sym typeface="Roboto Condensed"/>
              </a:defRPr>
            </a:lvl2pPr>
            <a:lvl3pPr lvl="2" algn="r" rtl="0">
              <a:buNone/>
              <a:defRPr sz="1200" b="1">
                <a:solidFill>
                  <a:srgbClr val="FFFFFF"/>
                </a:solidFill>
                <a:latin typeface="Roboto Condensed"/>
                <a:ea typeface="Roboto Condensed"/>
                <a:cs typeface="Roboto Condensed"/>
                <a:sym typeface="Roboto Condensed"/>
              </a:defRPr>
            </a:lvl3pPr>
            <a:lvl4pPr lvl="3" algn="r" rtl="0">
              <a:buNone/>
              <a:defRPr sz="1200" b="1">
                <a:solidFill>
                  <a:srgbClr val="FFFFFF"/>
                </a:solidFill>
                <a:latin typeface="Roboto Condensed"/>
                <a:ea typeface="Roboto Condensed"/>
                <a:cs typeface="Roboto Condensed"/>
                <a:sym typeface="Roboto Condensed"/>
              </a:defRPr>
            </a:lvl4pPr>
            <a:lvl5pPr lvl="4" algn="r" rtl="0">
              <a:buNone/>
              <a:defRPr sz="1200" b="1">
                <a:solidFill>
                  <a:srgbClr val="FFFFFF"/>
                </a:solidFill>
                <a:latin typeface="Roboto Condensed"/>
                <a:ea typeface="Roboto Condensed"/>
                <a:cs typeface="Roboto Condensed"/>
                <a:sym typeface="Roboto Condensed"/>
              </a:defRPr>
            </a:lvl5pPr>
            <a:lvl6pPr lvl="5" algn="r" rtl="0">
              <a:buNone/>
              <a:defRPr sz="1200" b="1">
                <a:solidFill>
                  <a:srgbClr val="FFFFFF"/>
                </a:solidFill>
                <a:latin typeface="Roboto Condensed"/>
                <a:ea typeface="Roboto Condensed"/>
                <a:cs typeface="Roboto Condensed"/>
                <a:sym typeface="Roboto Condensed"/>
              </a:defRPr>
            </a:lvl6pPr>
            <a:lvl7pPr lvl="6" algn="r" rtl="0">
              <a:buNone/>
              <a:defRPr sz="1200" b="1">
                <a:solidFill>
                  <a:srgbClr val="FFFFFF"/>
                </a:solidFill>
                <a:latin typeface="Roboto Condensed"/>
                <a:ea typeface="Roboto Condensed"/>
                <a:cs typeface="Roboto Condensed"/>
                <a:sym typeface="Roboto Condensed"/>
              </a:defRPr>
            </a:lvl7pPr>
            <a:lvl8pPr lvl="7" algn="r" rtl="0">
              <a:buNone/>
              <a:defRPr sz="1200" b="1">
                <a:solidFill>
                  <a:srgbClr val="FFFFFF"/>
                </a:solidFill>
                <a:latin typeface="Roboto Condensed"/>
                <a:ea typeface="Roboto Condensed"/>
                <a:cs typeface="Roboto Condensed"/>
                <a:sym typeface="Roboto Condensed"/>
              </a:defRPr>
            </a:lvl8pPr>
            <a:lvl9pPr lvl="8" algn="r" rtl="0">
              <a:buNone/>
              <a:defRPr sz="1200" b="1">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nche.ed.gov/wp-content/uploads/2021/09/faa-tool-2022-2023.pdf"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choolhouseconnection.org/fafsa/" TargetMode="External"/><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s://schoolhouseconnection.org/learn/higher-education/" TargetMode="External"/><Relationship Id="rId5" Type="http://schemas.openxmlformats.org/officeDocument/2006/relationships/hyperlink" Target="https://schoolhouseconnection.org/the-fafsa-simplification-act/" TargetMode="External"/><Relationship Id="rId4" Type="http://schemas.openxmlformats.org/officeDocument/2006/relationships/hyperlink" Target="https://nche.ed.gov/wp-content/uploads/2021/09/faa-tool-2022-2023.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jillian@schoolhouseconnection.org"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hyperlink" Target="mailto:arbuccel@ncsu.edu" TargetMode="External"/><Relationship Id="rId4" Type="http://schemas.openxmlformats.org/officeDocument/2006/relationships/hyperlink" Target="mailto:mehasket@ncs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hope4college.com/wp-content/uploads/2021/03/RCReport2021.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3">
            <a:alphaModFix/>
          </a:blip>
          <a:srcRect t="-11870" b="11870"/>
          <a:stretch/>
        </p:blipFill>
        <p:spPr>
          <a:xfrm>
            <a:off x="373497" y="-701204"/>
            <a:ext cx="8770499" cy="5844705"/>
          </a:xfrm>
          <a:prstGeom prst="rect">
            <a:avLst/>
          </a:prstGeom>
          <a:noFill/>
          <a:ln>
            <a:noFill/>
          </a:ln>
        </p:spPr>
      </p:pic>
      <p:sp>
        <p:nvSpPr>
          <p:cNvPr id="234" name="Google Shape;234;p24"/>
          <p:cNvSpPr txBox="1">
            <a:spLocks noGrp="1"/>
          </p:cNvSpPr>
          <p:nvPr>
            <p:ph type="ctrTitle"/>
          </p:nvPr>
        </p:nvSpPr>
        <p:spPr>
          <a:xfrm>
            <a:off x="535783" y="2086100"/>
            <a:ext cx="85206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180">
                <a:highlight>
                  <a:schemeClr val="lt1"/>
                </a:highlight>
                <a:latin typeface="Impact"/>
                <a:ea typeface="Impact"/>
                <a:cs typeface="Impact"/>
                <a:sym typeface="Impact"/>
              </a:rPr>
              <a:t>How Financial Aid Administrators </a:t>
            </a:r>
            <a:endParaRPr sz="4180">
              <a:highlight>
                <a:schemeClr val="lt1"/>
              </a:highlight>
              <a:latin typeface="Impact"/>
              <a:ea typeface="Impact"/>
              <a:cs typeface="Impact"/>
              <a:sym typeface="Impact"/>
            </a:endParaRPr>
          </a:p>
          <a:p>
            <a:pPr marL="0" lvl="0" indent="0" algn="l" rtl="0">
              <a:spcBef>
                <a:spcPts val="0"/>
              </a:spcBef>
              <a:spcAft>
                <a:spcPts val="0"/>
              </a:spcAft>
              <a:buSzPts val="990"/>
              <a:buNone/>
            </a:pPr>
            <a:r>
              <a:rPr lang="en" sz="4180">
                <a:highlight>
                  <a:schemeClr val="lt1"/>
                </a:highlight>
                <a:latin typeface="Impact"/>
                <a:ea typeface="Impact"/>
                <a:cs typeface="Impact"/>
                <a:sym typeface="Impact"/>
              </a:rPr>
              <a:t>Can Help Support Students Experiencing Homelessness  </a:t>
            </a:r>
            <a:endParaRPr sz="4180">
              <a:highlight>
                <a:schemeClr val="lt1"/>
              </a:highlight>
              <a:latin typeface="Impact"/>
              <a:ea typeface="Impact"/>
              <a:cs typeface="Impact"/>
              <a:sym typeface="Impact"/>
            </a:endParaRPr>
          </a:p>
        </p:txBody>
      </p:sp>
      <p:sp>
        <p:nvSpPr>
          <p:cNvPr id="235" name="Google Shape;235;p24"/>
          <p:cNvSpPr txBox="1">
            <a:spLocks noGrp="1"/>
          </p:cNvSpPr>
          <p:nvPr>
            <p:ph type="subTitle" idx="1"/>
          </p:nvPr>
        </p:nvSpPr>
        <p:spPr>
          <a:xfrm>
            <a:off x="535775" y="4138700"/>
            <a:ext cx="8520600" cy="90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222222"/>
                </a:solidFill>
                <a:highlight>
                  <a:schemeClr val="lt1"/>
                </a:highlight>
                <a:latin typeface="Roboto"/>
                <a:ea typeface="Roboto"/>
                <a:cs typeface="Roboto"/>
                <a:sym typeface="Roboto"/>
              </a:rPr>
              <a:t>NCASFAA</a:t>
            </a:r>
            <a:endParaRPr sz="2000">
              <a:solidFill>
                <a:srgbClr val="222222"/>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r>
              <a:rPr lang="en" sz="2000">
                <a:solidFill>
                  <a:srgbClr val="222222"/>
                </a:solidFill>
                <a:highlight>
                  <a:schemeClr val="lt1"/>
                </a:highlight>
                <a:latin typeface="Roboto"/>
                <a:ea typeface="Roboto"/>
                <a:cs typeface="Roboto"/>
                <a:sym typeface="Roboto"/>
              </a:rPr>
              <a:t>Tuesday, April 5, 8:15 - 9:00 AM EST</a:t>
            </a:r>
            <a:endParaRPr sz="2000">
              <a:solidFill>
                <a:srgbClr val="222222"/>
              </a:solidFill>
              <a:highlight>
                <a:schemeClr val="lt1"/>
              </a:highlight>
              <a:latin typeface="Roboto"/>
              <a:ea typeface="Roboto"/>
              <a:cs typeface="Roboto"/>
              <a:sym typeface="Roboto"/>
            </a:endParaRPr>
          </a:p>
        </p:txBody>
      </p:sp>
      <p:sp>
        <p:nvSpPr>
          <p:cNvPr id="236" name="Google Shape;236;p24"/>
          <p:cNvSpPr/>
          <p:nvPr/>
        </p:nvSpPr>
        <p:spPr>
          <a:xfrm>
            <a:off x="0" y="0"/>
            <a:ext cx="373500" cy="5143500"/>
          </a:xfrm>
          <a:prstGeom prst="rect">
            <a:avLst/>
          </a:prstGeom>
          <a:solidFill>
            <a:srgbClr val="F39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24"/>
          <p:cNvPicPr preferRelativeResize="0"/>
          <p:nvPr/>
        </p:nvPicPr>
        <p:blipFill>
          <a:blip r:embed="rId4">
            <a:alphaModFix/>
          </a:blip>
          <a:stretch>
            <a:fillRect/>
          </a:stretch>
        </p:blipFill>
        <p:spPr>
          <a:xfrm>
            <a:off x="7128325" y="128050"/>
            <a:ext cx="1928051" cy="765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3"/>
          <p:cNvSpPr txBox="1"/>
          <p:nvPr/>
        </p:nvSpPr>
        <p:spPr>
          <a:xfrm>
            <a:off x="385650" y="300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2800">
                <a:latin typeface="Impact"/>
                <a:ea typeface="Impact"/>
                <a:cs typeface="Impact"/>
                <a:sym typeface="Impact"/>
              </a:rPr>
              <a:t>Financial Aid</a:t>
            </a:r>
            <a:r>
              <a:rPr lang="en" sz="2800">
                <a:solidFill>
                  <a:srgbClr val="000000"/>
                </a:solidFill>
                <a:latin typeface="Impact"/>
                <a:ea typeface="Impact"/>
                <a:cs typeface="Impact"/>
                <a:sym typeface="Impact"/>
              </a:rPr>
              <a:t> Best Practices</a:t>
            </a:r>
            <a:endParaRPr sz="2800">
              <a:solidFill>
                <a:srgbClr val="000000"/>
              </a:solidFill>
              <a:latin typeface="Impact"/>
              <a:ea typeface="Impact"/>
              <a:cs typeface="Impact"/>
              <a:sym typeface="Impact"/>
            </a:endParaRPr>
          </a:p>
        </p:txBody>
      </p:sp>
      <p:sp>
        <p:nvSpPr>
          <p:cNvPr id="311" name="Google Shape;311;p33"/>
          <p:cNvSpPr txBox="1"/>
          <p:nvPr/>
        </p:nvSpPr>
        <p:spPr>
          <a:xfrm>
            <a:off x="463544" y="1205250"/>
            <a:ext cx="7886700" cy="3522900"/>
          </a:xfrm>
          <a:prstGeom prst="rect">
            <a:avLst/>
          </a:prstGeom>
          <a:noFill/>
          <a:ln>
            <a:noFill/>
          </a:ln>
        </p:spPr>
        <p:txBody>
          <a:bodyPr spcFirstLastPara="1" wrap="square" lIns="68575" tIns="34275" rIns="68575" bIns="34275" anchor="t" anchorCtr="0">
            <a:noAutofit/>
          </a:bodyPr>
          <a:lstStyle/>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Identification/referrals </a:t>
            </a:r>
            <a:endParaRPr sz="1900">
              <a:solidFill>
                <a:srgbClr val="595959"/>
              </a:solidFill>
              <a:latin typeface="Roboto Condensed"/>
              <a:ea typeface="Roboto Condensed"/>
              <a:cs typeface="Roboto Condensed"/>
              <a:sym typeface="Roboto Condensed"/>
            </a:endParaRPr>
          </a:p>
          <a:p>
            <a:pPr marL="685800" lvl="1" indent="-285750" algn="l" rtl="0">
              <a:lnSpc>
                <a:spcPct val="115000"/>
              </a:lnSpc>
              <a:spcBef>
                <a:spcPts val="0"/>
              </a:spcBef>
              <a:spcAft>
                <a:spcPts val="0"/>
              </a:spcAft>
              <a:buClr>
                <a:srgbClr val="595959"/>
              </a:buClr>
              <a:buSzPts val="1900"/>
              <a:buFont typeface="Roboto Condensed"/>
              <a:buChar char="○"/>
            </a:pPr>
            <a:r>
              <a:rPr lang="en" sz="1900">
                <a:solidFill>
                  <a:srgbClr val="595959"/>
                </a:solidFill>
                <a:latin typeface="Roboto Condensed"/>
                <a:ea typeface="Roboto Condensed"/>
                <a:cs typeface="Roboto Condensed"/>
                <a:sym typeface="Roboto Condensed"/>
              </a:rPr>
              <a:t>Partner with homeless higher education liaisons/campus support programs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Campaign - Intentional outreach out to students experiencing homelessness that the FAFSA is available starting on Oct. 1st</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595959"/>
              </a:buClr>
              <a:buSzPts val="1900"/>
              <a:buFont typeface="Roboto Condensed"/>
              <a:buChar char="●"/>
            </a:pPr>
            <a:r>
              <a:rPr lang="en" sz="1900">
                <a:solidFill>
                  <a:srgbClr val="595959"/>
                </a:solidFill>
                <a:latin typeface="Roboto Condensed"/>
                <a:ea typeface="Roboto Condensed"/>
                <a:cs typeface="Roboto Condensed"/>
                <a:sym typeface="Roboto Condensed"/>
              </a:rPr>
              <a:t>Provide office hours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595959"/>
              </a:buClr>
              <a:buSzPts val="1900"/>
              <a:buFont typeface="Roboto Condensed"/>
              <a:buChar char="●"/>
            </a:pPr>
            <a:r>
              <a:rPr lang="en" sz="1900">
                <a:solidFill>
                  <a:srgbClr val="595959"/>
                </a:solidFill>
                <a:latin typeface="Roboto Condensed"/>
                <a:ea typeface="Roboto Condensed"/>
                <a:cs typeface="Roboto Condensed"/>
                <a:sym typeface="Roboto Condensed"/>
              </a:rPr>
              <a:t>Professional development opportunities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595959"/>
              </a:buClr>
              <a:buSzPts val="1900"/>
              <a:buFont typeface="Roboto Condensed"/>
              <a:buChar char="●"/>
            </a:pPr>
            <a:r>
              <a:rPr lang="en" sz="1900">
                <a:solidFill>
                  <a:srgbClr val="595959"/>
                </a:solidFill>
                <a:latin typeface="Roboto Condensed"/>
                <a:ea typeface="Roboto Condensed"/>
                <a:cs typeface="Roboto Condensed"/>
                <a:sym typeface="Roboto Condensed"/>
              </a:rPr>
              <a:t>Utilize existing resources </a:t>
            </a:r>
            <a:endParaRPr sz="1900">
              <a:solidFill>
                <a:srgbClr val="595959"/>
              </a:solidFill>
              <a:latin typeface="Roboto Condensed"/>
              <a:ea typeface="Roboto Condensed"/>
              <a:cs typeface="Roboto Condensed"/>
              <a:sym typeface="Roboto Condensed"/>
            </a:endParaRPr>
          </a:p>
          <a:p>
            <a:pPr marL="685800" lvl="1" indent="-285750" algn="l" rtl="0">
              <a:lnSpc>
                <a:spcPct val="115000"/>
              </a:lnSpc>
              <a:spcBef>
                <a:spcPts val="0"/>
              </a:spcBef>
              <a:spcAft>
                <a:spcPts val="0"/>
              </a:spcAft>
              <a:buClr>
                <a:srgbClr val="595959"/>
              </a:buClr>
              <a:buSzPts val="1900"/>
              <a:buFont typeface="Roboto Condensed"/>
              <a:buChar char="○"/>
            </a:pPr>
            <a:r>
              <a:rPr lang="en" sz="1900" u="sng">
                <a:solidFill>
                  <a:schemeClr val="hlink"/>
                </a:solidFill>
                <a:latin typeface="Roboto Condensed"/>
                <a:ea typeface="Roboto Condensed"/>
                <a:cs typeface="Roboto Condensed"/>
                <a:sym typeface="Roboto Condensed"/>
                <a:hlinkClick r:id="rId3"/>
              </a:rPr>
              <a:t>Making Unaccompanied Homeless Youth Determinations: A Tool for Financial Aid Administrators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Remove barriers for students; focus on the IF, not the WHY </a:t>
            </a:r>
            <a:endParaRPr sz="1900">
              <a:solidFill>
                <a:srgbClr val="595959"/>
              </a:solidFill>
              <a:latin typeface="Roboto Condensed"/>
              <a:ea typeface="Roboto Condensed"/>
              <a:cs typeface="Roboto Condensed"/>
              <a:sym typeface="Roboto Condensed"/>
            </a:endParaRPr>
          </a:p>
          <a:p>
            <a:pPr marL="177800" lvl="0" indent="-38100" algn="l" rtl="0">
              <a:lnSpc>
                <a:spcPct val="90000"/>
              </a:lnSpc>
              <a:spcBef>
                <a:spcPts val="1200"/>
              </a:spcBef>
              <a:spcAft>
                <a:spcPts val="0"/>
              </a:spcAft>
              <a:buNone/>
            </a:pPr>
            <a:endParaRPr sz="1900">
              <a:solidFill>
                <a:srgbClr val="595959"/>
              </a:solidFill>
              <a:latin typeface="Roboto Condensed"/>
              <a:ea typeface="Roboto Condensed"/>
              <a:cs typeface="Roboto Condensed"/>
              <a:sym typeface="Roboto Condensed"/>
            </a:endParaRPr>
          </a:p>
          <a:p>
            <a:pPr marL="177800" lvl="0" indent="-38100" algn="l" rtl="0">
              <a:lnSpc>
                <a:spcPct val="90000"/>
              </a:lnSpc>
              <a:spcBef>
                <a:spcPts val="1600"/>
              </a:spcBef>
              <a:spcAft>
                <a:spcPts val="1600"/>
              </a:spcAft>
              <a:buNone/>
            </a:pPr>
            <a:endParaRPr sz="1900">
              <a:solidFill>
                <a:srgbClr val="595959"/>
              </a:solidFill>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4"/>
          <p:cNvSpPr txBox="1"/>
          <p:nvPr/>
        </p:nvSpPr>
        <p:spPr>
          <a:xfrm>
            <a:off x="385650" y="300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2800">
                <a:latin typeface="Impact"/>
                <a:ea typeface="Impact"/>
                <a:cs typeface="Impact"/>
                <a:sym typeface="Impact"/>
              </a:rPr>
              <a:t>NEW FAFSA PROVISIONS - Applicable for the upcoming Oct. 1st FAFSA </a:t>
            </a:r>
            <a:endParaRPr sz="2800">
              <a:solidFill>
                <a:srgbClr val="000000"/>
              </a:solidFill>
              <a:latin typeface="Impact"/>
              <a:ea typeface="Impact"/>
              <a:cs typeface="Impact"/>
              <a:sym typeface="Impact"/>
            </a:endParaRPr>
          </a:p>
        </p:txBody>
      </p:sp>
      <p:sp>
        <p:nvSpPr>
          <p:cNvPr id="317" name="Google Shape;317;p34"/>
          <p:cNvSpPr txBox="1"/>
          <p:nvPr/>
        </p:nvSpPr>
        <p:spPr>
          <a:xfrm>
            <a:off x="607050" y="1466400"/>
            <a:ext cx="3612600" cy="30630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Roboto Condensed"/>
              <a:buChar char="●"/>
            </a:pPr>
            <a:r>
              <a:rPr lang="en" sz="1700">
                <a:latin typeface="Roboto Condensed"/>
                <a:ea typeface="Roboto Condensed"/>
                <a:cs typeface="Roboto Condensed"/>
                <a:sym typeface="Roboto Condensed"/>
              </a:rPr>
              <a:t>Homeless or foster care status does not need to be redetermined every year </a:t>
            </a:r>
            <a:endParaRPr sz="1700">
              <a:latin typeface="Roboto Condensed"/>
              <a:ea typeface="Roboto Condensed"/>
              <a:cs typeface="Roboto Condensed"/>
              <a:sym typeface="Roboto Condensed"/>
            </a:endParaRPr>
          </a:p>
          <a:p>
            <a:pPr marL="457200" lvl="0" indent="-336550" algn="l" rtl="0">
              <a:spcBef>
                <a:spcPts val="0"/>
              </a:spcBef>
              <a:spcAft>
                <a:spcPts val="0"/>
              </a:spcAft>
              <a:buSzPts val="1700"/>
              <a:buFont typeface="Roboto Condensed"/>
              <a:buChar char="●"/>
            </a:pPr>
            <a:r>
              <a:rPr lang="en" sz="1700">
                <a:latin typeface="Roboto Condensed"/>
                <a:ea typeface="Roboto Condensed"/>
                <a:cs typeface="Roboto Condensed"/>
                <a:sym typeface="Roboto Condensed"/>
              </a:rPr>
              <a:t>Determinations of unaccompanied homeless youth and foster youth status must be made as quickly as practicable </a:t>
            </a:r>
            <a:endParaRPr sz="1700">
              <a:latin typeface="Roboto Condensed"/>
              <a:ea typeface="Roboto Condensed"/>
              <a:cs typeface="Roboto Condensed"/>
              <a:sym typeface="Roboto Condensed"/>
            </a:endParaRPr>
          </a:p>
          <a:p>
            <a:pPr marL="457200" lvl="0" indent="-336550" algn="l" rtl="0">
              <a:spcBef>
                <a:spcPts val="0"/>
              </a:spcBef>
              <a:spcAft>
                <a:spcPts val="0"/>
              </a:spcAft>
              <a:buSzPts val="1700"/>
              <a:buFont typeface="Roboto Condensed"/>
              <a:buChar char="●"/>
            </a:pPr>
            <a:r>
              <a:rPr lang="en" sz="1700">
                <a:latin typeface="Roboto Condensed"/>
                <a:ea typeface="Roboto Condensed"/>
                <a:cs typeface="Roboto Condensed"/>
                <a:sym typeface="Roboto Condensed"/>
              </a:rPr>
              <a:t>More officials and programs are authorized to verify that an applicant is an unaccompanied homeless youth</a:t>
            </a:r>
            <a:endParaRPr sz="1700">
              <a:latin typeface="Roboto Condensed"/>
              <a:ea typeface="Roboto Condensed"/>
              <a:cs typeface="Roboto Condensed"/>
              <a:sym typeface="Roboto Condensed"/>
            </a:endParaRPr>
          </a:p>
        </p:txBody>
      </p:sp>
      <p:sp>
        <p:nvSpPr>
          <p:cNvPr id="318" name="Google Shape;318;p34"/>
          <p:cNvSpPr txBox="1"/>
          <p:nvPr/>
        </p:nvSpPr>
        <p:spPr>
          <a:xfrm>
            <a:off x="4741625" y="1067125"/>
            <a:ext cx="3983100" cy="3574800"/>
          </a:xfrm>
          <a:prstGeom prst="rect">
            <a:avLst/>
          </a:prstGeom>
          <a:solidFill>
            <a:srgbClr val="FF9800"/>
          </a:solidFill>
          <a:ln>
            <a:noFill/>
          </a:ln>
        </p:spPr>
        <p:txBody>
          <a:bodyPr spcFirstLastPara="1" wrap="square" lIns="68575" tIns="34275" rIns="68575" bIns="34275" anchor="t" anchorCtr="0">
            <a:noAutofit/>
          </a:bodyPr>
          <a:lstStyle/>
          <a:p>
            <a:pPr marL="0" lvl="0" indent="0" algn="ctr" rtl="0">
              <a:lnSpc>
                <a:spcPct val="90000"/>
              </a:lnSpc>
              <a:spcBef>
                <a:spcPts val="800"/>
              </a:spcBef>
              <a:spcAft>
                <a:spcPts val="0"/>
              </a:spcAft>
              <a:buNone/>
            </a:pPr>
            <a:r>
              <a:rPr lang="en" sz="1700" u="sng">
                <a:solidFill>
                  <a:srgbClr val="FFFFFF"/>
                </a:solidFill>
                <a:latin typeface="Roboto Condensed"/>
                <a:ea typeface="Roboto Condensed"/>
                <a:cs typeface="Roboto Condensed"/>
                <a:sym typeface="Roboto Condensed"/>
              </a:rPr>
              <a:t>Authorized Entities to Verify UHY Status</a:t>
            </a:r>
            <a:endParaRPr sz="1700" u="sng">
              <a:solidFill>
                <a:srgbClr val="FFFFFF"/>
              </a:solidFill>
              <a:latin typeface="Roboto Condensed"/>
              <a:ea typeface="Roboto Condensed"/>
              <a:cs typeface="Roboto Condensed"/>
              <a:sym typeface="Roboto Condensed"/>
            </a:endParaRPr>
          </a:p>
          <a:p>
            <a:pPr marL="457200" lvl="0" indent="-323850" algn="l" rtl="0">
              <a:lnSpc>
                <a:spcPct val="115000"/>
              </a:lnSpc>
              <a:spcBef>
                <a:spcPts val="1600"/>
              </a:spcBef>
              <a:spcAft>
                <a:spcPts val="0"/>
              </a:spcAft>
              <a:buClr>
                <a:srgbClr val="FFFFFF"/>
              </a:buClr>
              <a:buSzPts val="1500"/>
              <a:buFont typeface="Roboto Condensed"/>
              <a:buChar char="●"/>
            </a:pPr>
            <a:r>
              <a:rPr lang="en" sz="1500">
                <a:solidFill>
                  <a:srgbClr val="FFFFFF"/>
                </a:solidFill>
                <a:latin typeface="Roboto Condensed"/>
                <a:ea typeface="Roboto Condensed"/>
                <a:cs typeface="Roboto Condensed"/>
                <a:sym typeface="Roboto Condensed"/>
              </a:rPr>
              <a:t>School district liaison </a:t>
            </a:r>
            <a:endParaRPr sz="1500">
              <a:solidFill>
                <a:srgbClr val="FFFFFF"/>
              </a:solidFill>
              <a:latin typeface="Roboto Condensed"/>
              <a:ea typeface="Roboto Condensed"/>
              <a:cs typeface="Roboto Condensed"/>
              <a:sym typeface="Roboto Condensed"/>
            </a:endParaRPr>
          </a:p>
          <a:p>
            <a:pPr marL="457200" lvl="0" indent="-323850" algn="l" rtl="0">
              <a:lnSpc>
                <a:spcPct val="115000"/>
              </a:lnSpc>
              <a:spcBef>
                <a:spcPts val="0"/>
              </a:spcBef>
              <a:spcAft>
                <a:spcPts val="0"/>
              </a:spcAft>
              <a:buClr>
                <a:srgbClr val="FFFFFF"/>
              </a:buClr>
              <a:buSzPts val="1500"/>
              <a:buFont typeface="Roboto Condensed"/>
              <a:buChar char="●"/>
            </a:pPr>
            <a:r>
              <a:rPr lang="en" sz="1500">
                <a:solidFill>
                  <a:srgbClr val="FFFFFF"/>
                </a:solidFill>
                <a:latin typeface="Roboto Condensed"/>
                <a:ea typeface="Roboto Condensed"/>
                <a:cs typeface="Roboto Condensed"/>
                <a:sym typeface="Roboto Condensed"/>
              </a:rPr>
              <a:t>Director or designee of a director of an emergency or transitional shelter, street outreach program, homeless youth drop-in center, or other programs serving individuals experiencing homelessness </a:t>
            </a:r>
            <a:endParaRPr sz="1500">
              <a:solidFill>
                <a:srgbClr val="FFFFFF"/>
              </a:solidFill>
              <a:latin typeface="Roboto Condensed"/>
              <a:ea typeface="Roboto Condensed"/>
              <a:cs typeface="Roboto Condensed"/>
              <a:sym typeface="Roboto Condensed"/>
            </a:endParaRPr>
          </a:p>
          <a:p>
            <a:pPr marL="457200" lvl="0" indent="-323850" algn="l" rtl="0">
              <a:lnSpc>
                <a:spcPct val="115000"/>
              </a:lnSpc>
              <a:spcBef>
                <a:spcPts val="0"/>
              </a:spcBef>
              <a:spcAft>
                <a:spcPts val="0"/>
              </a:spcAft>
              <a:buClr>
                <a:srgbClr val="FFFFFF"/>
              </a:buClr>
              <a:buSzPts val="1500"/>
              <a:buFont typeface="Roboto Condensed"/>
              <a:buChar char="●"/>
            </a:pPr>
            <a:r>
              <a:rPr lang="en" sz="1500">
                <a:solidFill>
                  <a:srgbClr val="FFFFFF"/>
                </a:solidFill>
                <a:latin typeface="Roboto Condensed"/>
                <a:ea typeface="Roboto Condensed"/>
                <a:cs typeface="Roboto Condensed"/>
                <a:sym typeface="Roboto Condensed"/>
              </a:rPr>
              <a:t>Director or designee of a director of a program funded under TRIO or GEAR UP</a:t>
            </a:r>
            <a:endParaRPr sz="1500">
              <a:solidFill>
                <a:srgbClr val="FFFFFF"/>
              </a:solidFill>
              <a:latin typeface="Roboto Condensed"/>
              <a:ea typeface="Roboto Condensed"/>
              <a:cs typeface="Roboto Condensed"/>
              <a:sym typeface="Roboto Condensed"/>
            </a:endParaRPr>
          </a:p>
          <a:p>
            <a:pPr marL="457200" lvl="0" indent="-323850" algn="l" rtl="0">
              <a:lnSpc>
                <a:spcPct val="115000"/>
              </a:lnSpc>
              <a:spcBef>
                <a:spcPts val="0"/>
              </a:spcBef>
              <a:spcAft>
                <a:spcPts val="0"/>
              </a:spcAft>
              <a:buClr>
                <a:srgbClr val="FFFFFF"/>
              </a:buClr>
              <a:buSzPts val="1500"/>
              <a:buFont typeface="Roboto Condensed"/>
              <a:buChar char="●"/>
            </a:pPr>
            <a:r>
              <a:rPr lang="en" sz="1500">
                <a:solidFill>
                  <a:srgbClr val="FFFFFF"/>
                </a:solidFill>
                <a:latin typeface="Roboto Condensed"/>
                <a:ea typeface="Roboto Condensed"/>
                <a:cs typeface="Roboto Condensed"/>
                <a:sym typeface="Roboto Condensed"/>
              </a:rPr>
              <a:t>Financial aid administrators (both at current institutions or at another institution who previously made a determination</a:t>
            </a:r>
            <a:endParaRPr sz="1500">
              <a:solidFill>
                <a:srgbClr val="FFFFFF"/>
              </a:solidFill>
              <a:latin typeface="Roboto Condensed"/>
              <a:ea typeface="Roboto Condensed"/>
              <a:cs typeface="Roboto Condensed"/>
              <a:sym typeface="Roboto Condensed"/>
            </a:endParaRPr>
          </a:p>
        </p:txBody>
      </p:sp>
      <p:sp>
        <p:nvSpPr>
          <p:cNvPr id="319" name="Google Shape;319;p34"/>
          <p:cNvSpPr txBox="1"/>
          <p:nvPr/>
        </p:nvSpPr>
        <p:spPr>
          <a:xfrm>
            <a:off x="385650" y="4700750"/>
            <a:ext cx="8720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oboto Condensed"/>
                <a:ea typeface="Roboto Condensed"/>
                <a:cs typeface="Roboto Condensed"/>
                <a:sym typeface="Roboto Condensed"/>
              </a:rPr>
              <a:t>Source: https://schoolhouseconnection.org/the-fafsa-simplification-act/</a:t>
            </a:r>
            <a:endParaRPr sz="13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5"/>
          <p:cNvSpPr txBox="1"/>
          <p:nvPr/>
        </p:nvSpPr>
        <p:spPr>
          <a:xfrm>
            <a:off x="385650" y="300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2800">
                <a:latin typeface="Impact"/>
                <a:ea typeface="Impact"/>
                <a:cs typeface="Impact"/>
                <a:sym typeface="Impact"/>
              </a:rPr>
              <a:t>NEW FAFSA PROVISIONS - Applicable for the upcoming Oct. 1st FAFSA </a:t>
            </a:r>
            <a:endParaRPr sz="2800">
              <a:solidFill>
                <a:srgbClr val="000000"/>
              </a:solidFill>
              <a:latin typeface="Impact"/>
              <a:ea typeface="Impact"/>
              <a:cs typeface="Impact"/>
              <a:sym typeface="Impact"/>
            </a:endParaRPr>
          </a:p>
        </p:txBody>
      </p:sp>
      <p:sp>
        <p:nvSpPr>
          <p:cNvPr id="325" name="Google Shape;325;p35"/>
          <p:cNvSpPr txBox="1"/>
          <p:nvPr/>
        </p:nvSpPr>
        <p:spPr>
          <a:xfrm>
            <a:off x="621150" y="1379700"/>
            <a:ext cx="8057400" cy="31545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Financial aid administrators must consider and accept documentation from one of the authorized entities who are authorized to verify a youth’s status as an unaccompanied homeless youth</a:t>
            </a:r>
            <a:endParaRPr sz="1700">
              <a:solidFill>
                <a:schemeClr val="dk1"/>
              </a:solidFill>
              <a:latin typeface="Roboto Condensed"/>
              <a:ea typeface="Roboto Condensed"/>
              <a:cs typeface="Roboto Condensed"/>
              <a:sym typeface="Roboto Condensed"/>
            </a:endParaRPr>
          </a:p>
          <a:p>
            <a:pPr marL="457200" lvl="0" indent="-336550" algn="l" rtl="0">
              <a:lnSpc>
                <a:spcPct val="115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Financial aid administrators must make a determination for unaccompanied homeless youth status for those who cannot get determiniations from other authorities </a:t>
            </a:r>
            <a:endParaRPr sz="1700">
              <a:solidFill>
                <a:schemeClr val="dk1"/>
              </a:solidFill>
              <a:latin typeface="Roboto Condensed"/>
              <a:ea typeface="Roboto Condensed"/>
              <a:cs typeface="Roboto Condensed"/>
              <a:sym typeface="Roboto Condensed"/>
            </a:endParaRPr>
          </a:p>
          <a:p>
            <a:pPr marL="914400" lvl="1" indent="-336550" algn="l" rtl="0">
              <a:lnSpc>
                <a:spcPct val="115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Determinations must be based on a written statement or a documented interview with a student </a:t>
            </a:r>
            <a:endParaRPr sz="1700">
              <a:solidFill>
                <a:schemeClr val="dk1"/>
              </a:solidFill>
              <a:latin typeface="Roboto Condensed"/>
              <a:ea typeface="Roboto Condensed"/>
              <a:cs typeface="Roboto Condensed"/>
              <a:sym typeface="Roboto Condensed"/>
            </a:endParaRPr>
          </a:p>
          <a:p>
            <a:pPr marL="914400" lvl="1" indent="-336550" algn="l" rtl="0">
              <a:lnSpc>
                <a:spcPct val="115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Determinations must be based on the legal definition of homelessness and unaccompanied  - focus on the IF, not the WHY </a:t>
            </a:r>
            <a:endParaRPr sz="1700">
              <a:latin typeface="Roboto Condensed"/>
              <a:ea typeface="Roboto Condensed"/>
              <a:cs typeface="Roboto Condensed"/>
              <a:sym typeface="Roboto Condensed"/>
            </a:endParaRPr>
          </a:p>
        </p:txBody>
      </p:sp>
      <p:sp>
        <p:nvSpPr>
          <p:cNvPr id="326" name="Google Shape;326;p35"/>
          <p:cNvSpPr txBox="1"/>
          <p:nvPr/>
        </p:nvSpPr>
        <p:spPr>
          <a:xfrm>
            <a:off x="197825" y="4742175"/>
            <a:ext cx="872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Condensed Light"/>
                <a:ea typeface="Roboto Condensed Light"/>
                <a:cs typeface="Roboto Condensed Light"/>
                <a:sym typeface="Roboto Condensed Light"/>
              </a:rPr>
              <a:t>Source: https://schoolhouseconnection.org/the-fafsa-simplification-act/</a:t>
            </a:r>
            <a:endParaRPr>
              <a:latin typeface="Roboto Condensed Light"/>
              <a:ea typeface="Roboto Condensed Light"/>
              <a:cs typeface="Roboto Condensed Light"/>
              <a:sym typeface="Roboto Condensed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title"/>
          </p:nvPr>
        </p:nvSpPr>
        <p:spPr>
          <a:xfrm>
            <a:off x="311700" y="391550"/>
            <a:ext cx="8520600" cy="1708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600" b="1">
                <a:latin typeface="Roboto Condensed"/>
                <a:ea typeface="Roboto Condensed"/>
                <a:cs typeface="Roboto Condensed"/>
                <a:sym typeface="Roboto Condensed"/>
              </a:rPr>
              <a:t>A survey of higher education liaisons:</a:t>
            </a:r>
            <a:endParaRPr sz="3600" b="1">
              <a:latin typeface="Roboto Condensed"/>
              <a:ea typeface="Roboto Condensed"/>
              <a:cs typeface="Roboto Condensed"/>
              <a:sym typeface="Roboto Condensed"/>
            </a:endParaRPr>
          </a:p>
          <a:p>
            <a:pPr marL="0" lvl="0" indent="0" algn="ctr" rtl="0">
              <a:lnSpc>
                <a:spcPct val="100000"/>
              </a:lnSpc>
              <a:spcBef>
                <a:spcPts val="0"/>
              </a:spcBef>
              <a:spcAft>
                <a:spcPts val="0"/>
              </a:spcAft>
              <a:buSzPts val="2800"/>
              <a:buNone/>
            </a:pPr>
            <a:r>
              <a:rPr lang="en" sz="2400">
                <a:latin typeface="Roboto Condensed"/>
                <a:ea typeface="Roboto Condensed"/>
                <a:cs typeface="Roboto Condensed"/>
                <a:sym typeface="Roboto Condensed"/>
              </a:rPr>
              <a:t>Role preparation &amp; professional development needs</a:t>
            </a:r>
            <a:endParaRPr sz="2400">
              <a:latin typeface="Roboto Condensed"/>
              <a:ea typeface="Roboto Condensed"/>
              <a:cs typeface="Roboto Condensed"/>
              <a:sym typeface="Roboto Condensed"/>
            </a:endParaRPr>
          </a:p>
          <a:p>
            <a:pPr marL="0" lvl="0" indent="0" algn="l" rtl="0">
              <a:lnSpc>
                <a:spcPct val="200000"/>
              </a:lnSpc>
              <a:spcBef>
                <a:spcPts val="0"/>
              </a:spcBef>
              <a:spcAft>
                <a:spcPts val="0"/>
              </a:spcAft>
              <a:buClr>
                <a:schemeClr val="dk1"/>
              </a:buClr>
              <a:buSzPts val="1100"/>
              <a:buFont typeface="Arial"/>
              <a:buNone/>
            </a:pPr>
            <a:endParaRPr sz="3400">
              <a:latin typeface="Roboto Condensed"/>
              <a:ea typeface="Roboto Condensed"/>
              <a:cs typeface="Roboto Condensed"/>
              <a:sym typeface="Roboto Condensed"/>
            </a:endParaRPr>
          </a:p>
        </p:txBody>
      </p:sp>
      <p:sp>
        <p:nvSpPr>
          <p:cNvPr id="332" name="Google Shape;332;p36"/>
          <p:cNvSpPr txBox="1">
            <a:spLocks noGrp="1"/>
          </p:cNvSpPr>
          <p:nvPr>
            <p:ph type="body" idx="1"/>
          </p:nvPr>
        </p:nvSpPr>
        <p:spPr>
          <a:xfrm>
            <a:off x="0" y="1928828"/>
            <a:ext cx="9144000" cy="2091000"/>
          </a:xfrm>
          <a:prstGeom prst="rect">
            <a:avLst/>
          </a:prstGeom>
          <a:solidFill>
            <a:srgbClr val="3F5378"/>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3000" b="1">
                <a:solidFill>
                  <a:schemeClr val="lt1"/>
                </a:solidFill>
                <a:latin typeface="Roboto Condensed"/>
                <a:ea typeface="Roboto Condensed"/>
                <a:cs typeface="Roboto Condensed"/>
                <a:sym typeface="Roboto Condensed"/>
              </a:rPr>
              <a:t>Mary E. Haskett</a:t>
            </a:r>
            <a:endParaRPr sz="3000" b="1">
              <a:solidFill>
                <a:schemeClr val="lt1"/>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SzPts val="1800"/>
              <a:buNone/>
            </a:pPr>
            <a:r>
              <a:rPr lang="en" sz="3000" b="1">
                <a:solidFill>
                  <a:schemeClr val="lt1"/>
                </a:solidFill>
                <a:latin typeface="Roboto Condensed"/>
                <a:ea typeface="Roboto Condensed"/>
                <a:cs typeface="Roboto Condensed"/>
                <a:sym typeface="Roboto Condensed"/>
              </a:rPr>
              <a:t>Alexandra R. Buccelli</a:t>
            </a:r>
            <a:endParaRPr sz="3000" b="1">
              <a:solidFill>
                <a:schemeClr val="lt1"/>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SzPts val="1800"/>
              <a:buNone/>
            </a:pPr>
            <a:r>
              <a:rPr lang="en" sz="2200">
                <a:solidFill>
                  <a:schemeClr val="lt1"/>
                </a:solidFill>
                <a:latin typeface="Roboto Condensed"/>
                <a:ea typeface="Roboto Condensed"/>
                <a:cs typeface="Roboto Condensed"/>
                <a:sym typeface="Roboto Condensed"/>
              </a:rPr>
              <a:t>Department of Psychology</a:t>
            </a:r>
            <a:endParaRPr sz="2200">
              <a:solidFill>
                <a:schemeClr val="lt1"/>
              </a:solidFill>
              <a:latin typeface="Roboto Condensed"/>
              <a:ea typeface="Roboto Condensed"/>
              <a:cs typeface="Roboto Condensed"/>
              <a:sym typeface="Roboto Condensed"/>
            </a:endParaRPr>
          </a:p>
          <a:p>
            <a:pPr marL="0" lvl="0" indent="0" algn="l" rtl="0">
              <a:lnSpc>
                <a:spcPct val="200000"/>
              </a:lnSpc>
              <a:spcBef>
                <a:spcPts val="0"/>
              </a:spcBef>
              <a:spcAft>
                <a:spcPts val="0"/>
              </a:spcAft>
              <a:buSzPts val="1800"/>
              <a:buNone/>
            </a:pPr>
            <a:endParaRPr sz="2200">
              <a:solidFill>
                <a:schemeClr val="lt1"/>
              </a:solidFill>
              <a:latin typeface="Roboto Condensed"/>
              <a:ea typeface="Roboto Condensed"/>
              <a:cs typeface="Roboto Condensed"/>
              <a:sym typeface="Roboto Condensed"/>
            </a:endParaRPr>
          </a:p>
          <a:p>
            <a:pPr marL="0" lvl="0" indent="0" algn="ctr" rtl="0">
              <a:lnSpc>
                <a:spcPct val="200000"/>
              </a:lnSpc>
              <a:spcBef>
                <a:spcPts val="0"/>
              </a:spcBef>
              <a:spcAft>
                <a:spcPts val="0"/>
              </a:spcAft>
              <a:buClr>
                <a:schemeClr val="dk1"/>
              </a:buClr>
              <a:buSzPts val="1100"/>
              <a:buFont typeface="Arial"/>
              <a:buNone/>
            </a:pPr>
            <a:endParaRPr sz="2200">
              <a:solidFill>
                <a:schemeClr val="lt1"/>
              </a:solidFill>
              <a:latin typeface="Roboto Condensed"/>
              <a:ea typeface="Roboto Condensed"/>
              <a:cs typeface="Roboto Condensed"/>
              <a:sym typeface="Roboto Condensed"/>
            </a:endParaRPr>
          </a:p>
        </p:txBody>
      </p:sp>
      <p:pic>
        <p:nvPicPr>
          <p:cNvPr id="333" name="Google Shape;333;p36"/>
          <p:cNvPicPr preferRelativeResize="0"/>
          <p:nvPr/>
        </p:nvPicPr>
        <p:blipFill rotWithShape="1">
          <a:blip r:embed="rId3">
            <a:alphaModFix/>
          </a:blip>
          <a:srcRect/>
          <a:stretch/>
        </p:blipFill>
        <p:spPr>
          <a:xfrm>
            <a:off x="1313825" y="4232000"/>
            <a:ext cx="6516349" cy="6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7"/>
          <p:cNvPicPr preferRelativeResize="0"/>
          <p:nvPr/>
        </p:nvPicPr>
        <p:blipFill rotWithShape="1">
          <a:blip r:embed="rId3">
            <a:alphaModFix/>
          </a:blip>
          <a:srcRect/>
          <a:stretch/>
        </p:blipFill>
        <p:spPr>
          <a:xfrm>
            <a:off x="4" y="1"/>
            <a:ext cx="9144003" cy="6121330"/>
          </a:xfrm>
          <a:prstGeom prst="rect">
            <a:avLst/>
          </a:prstGeom>
          <a:noFill/>
          <a:ln>
            <a:noFill/>
          </a:ln>
        </p:spPr>
      </p:pic>
      <p:sp>
        <p:nvSpPr>
          <p:cNvPr id="339" name="Google Shape;339;p37"/>
          <p:cNvSpPr txBox="1">
            <a:spLocks noGrp="1"/>
          </p:cNvSpPr>
          <p:nvPr>
            <p:ph type="body" idx="1"/>
          </p:nvPr>
        </p:nvSpPr>
        <p:spPr>
          <a:xfrm>
            <a:off x="340400" y="3055825"/>
            <a:ext cx="6958800" cy="1520400"/>
          </a:xfrm>
          <a:prstGeom prst="rect">
            <a:avLst/>
          </a:prstGeom>
          <a:solidFill>
            <a:srgbClr val="3F5378"/>
          </a:solidFill>
          <a:ln>
            <a:noFill/>
          </a:ln>
        </p:spPr>
        <p:txBody>
          <a:bodyPr spcFirstLastPara="1" wrap="square" lIns="91425" tIns="91425" rIns="91425" bIns="91425" anchor="t" anchorCtr="0">
            <a:noAutofit/>
          </a:bodyPr>
          <a:lstStyle/>
          <a:p>
            <a:pPr marL="457200" lvl="0" indent="-419100" algn="l" rtl="0">
              <a:lnSpc>
                <a:spcPct val="115000"/>
              </a:lnSpc>
              <a:spcBef>
                <a:spcPts val="1000"/>
              </a:spcBef>
              <a:spcAft>
                <a:spcPts val="0"/>
              </a:spcAft>
              <a:buClr>
                <a:schemeClr val="lt1"/>
              </a:buClr>
              <a:buSzPts val="3000"/>
              <a:buFont typeface="Roboto Condensed"/>
              <a:buChar char="●"/>
            </a:pPr>
            <a:r>
              <a:rPr lang="en" sz="3000">
                <a:solidFill>
                  <a:schemeClr val="lt1"/>
                </a:solidFill>
                <a:latin typeface="Roboto Condensed"/>
                <a:ea typeface="Roboto Condensed"/>
                <a:cs typeface="Roboto Condensed"/>
                <a:sym typeface="Roboto Condensed"/>
              </a:rPr>
              <a:t>Prior studies of higher education liaisons </a:t>
            </a:r>
            <a:endParaRPr sz="3000">
              <a:solidFill>
                <a:schemeClr val="lt1"/>
              </a:solidFill>
              <a:latin typeface="Roboto Condensed"/>
              <a:ea typeface="Roboto Condensed"/>
              <a:cs typeface="Roboto Condensed"/>
              <a:sym typeface="Roboto Condensed"/>
            </a:endParaRPr>
          </a:p>
          <a:p>
            <a:pPr marL="457200" lvl="0" indent="-419100" algn="l" rtl="0">
              <a:lnSpc>
                <a:spcPct val="115000"/>
              </a:lnSpc>
              <a:spcBef>
                <a:spcPts val="1000"/>
              </a:spcBef>
              <a:spcAft>
                <a:spcPts val="1000"/>
              </a:spcAft>
              <a:buClr>
                <a:schemeClr val="lt1"/>
              </a:buClr>
              <a:buSzPts val="3000"/>
              <a:buFont typeface="Roboto Condensed"/>
              <a:buChar char="●"/>
            </a:pPr>
            <a:r>
              <a:rPr lang="en" sz="3000">
                <a:solidFill>
                  <a:schemeClr val="lt1"/>
                </a:solidFill>
                <a:latin typeface="Roboto Condensed"/>
                <a:ea typeface="Roboto Condensed"/>
                <a:cs typeface="Roboto Condensed"/>
                <a:sym typeface="Roboto Condensed"/>
              </a:rPr>
              <a:t>Our purpose</a:t>
            </a:r>
            <a:endParaRPr sz="3000">
              <a:solidFill>
                <a:schemeClr val="lt1"/>
              </a:solidFill>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95903"/>
              <a:buNone/>
            </a:pPr>
            <a:r>
              <a:rPr lang="en" sz="4866">
                <a:latin typeface="Impact"/>
                <a:ea typeface="Impact"/>
                <a:cs typeface="Impact"/>
                <a:sym typeface="Impact"/>
              </a:rPr>
              <a:t>Participants</a:t>
            </a:r>
            <a:r>
              <a:rPr lang="en"/>
              <a:t> </a:t>
            </a:r>
            <a:endParaRPr/>
          </a:p>
          <a:p>
            <a:pPr marL="0" lvl="0" indent="0" algn="ctr" rtl="0">
              <a:lnSpc>
                <a:spcPct val="100000"/>
              </a:lnSpc>
              <a:spcBef>
                <a:spcPts val="0"/>
              </a:spcBef>
              <a:spcAft>
                <a:spcPts val="0"/>
              </a:spcAft>
              <a:buSzPct val="184234"/>
              <a:buNone/>
            </a:pPr>
            <a:endParaRPr sz="2533"/>
          </a:p>
          <a:p>
            <a:pPr marL="0" lvl="0" indent="0" algn="ctr" rtl="0">
              <a:lnSpc>
                <a:spcPct val="100000"/>
              </a:lnSpc>
              <a:spcBef>
                <a:spcPts val="0"/>
              </a:spcBef>
              <a:spcAft>
                <a:spcPts val="0"/>
              </a:spcAft>
              <a:buSzPct val="162827"/>
              <a:buNone/>
            </a:pPr>
            <a:r>
              <a:rPr lang="en" sz="2866">
                <a:latin typeface="Roboto Condensed"/>
                <a:ea typeface="Roboto Condensed"/>
                <a:cs typeface="Roboto Condensed"/>
                <a:sym typeface="Roboto Condensed"/>
              </a:rPr>
              <a:t>49 liaisons </a:t>
            </a:r>
            <a:endParaRPr sz="2866">
              <a:latin typeface="Roboto Condensed"/>
              <a:ea typeface="Roboto Condensed"/>
              <a:cs typeface="Roboto Condensed"/>
              <a:sym typeface="Roboto Condensed"/>
            </a:endParaRPr>
          </a:p>
        </p:txBody>
      </p:sp>
      <p:sp>
        <p:nvSpPr>
          <p:cNvPr id="345" name="Google Shape;345;p38"/>
          <p:cNvSpPr txBox="1">
            <a:spLocks noGrp="1"/>
          </p:cNvSpPr>
          <p:nvPr>
            <p:ph type="body" idx="2"/>
          </p:nvPr>
        </p:nvSpPr>
        <p:spPr>
          <a:xfrm>
            <a:off x="4731300" y="385800"/>
            <a:ext cx="4352100" cy="4640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1400"/>
              </a:spcBef>
              <a:spcAft>
                <a:spcPts val="0"/>
              </a:spcAft>
              <a:buSzPts val="1800"/>
              <a:buNone/>
            </a:pPr>
            <a:r>
              <a:rPr lang="en" sz="2000" b="1">
                <a:solidFill>
                  <a:schemeClr val="dk1"/>
                </a:solidFill>
                <a:latin typeface="Roboto Condensed"/>
                <a:ea typeface="Roboto Condensed"/>
                <a:cs typeface="Roboto Condensed"/>
                <a:sym typeface="Roboto Condensed"/>
              </a:rPr>
              <a:t>Type of Institution</a:t>
            </a:r>
            <a:endParaRPr sz="2000" b="1">
              <a:solidFill>
                <a:schemeClr val="dk1"/>
              </a:solidFill>
              <a:latin typeface="Roboto Condensed"/>
              <a:ea typeface="Roboto Condensed"/>
              <a:cs typeface="Roboto Condensed"/>
              <a:sym typeface="Roboto Condensed"/>
            </a:endParaRPr>
          </a:p>
          <a:p>
            <a:pPr marL="457200" lvl="0" indent="-336550" algn="l" rtl="0">
              <a:lnSpc>
                <a:spcPct val="100000"/>
              </a:lnSpc>
              <a:spcBef>
                <a:spcPts val="140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21 at community colleges (43%)</a:t>
            </a:r>
            <a:endParaRPr sz="1700">
              <a:solidFill>
                <a:schemeClr val="dk1"/>
              </a:solidFill>
              <a:latin typeface="Roboto Condensed"/>
              <a:ea typeface="Roboto Condensed"/>
              <a:cs typeface="Roboto Condensed"/>
              <a:sym typeface="Roboto Condensed"/>
            </a:endParaRPr>
          </a:p>
          <a:p>
            <a:pPr marL="457200" lvl="0" indent="-336550" algn="l" rtl="0">
              <a:lnSpc>
                <a:spcPct val="100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19 (39%) at four-year colleges with graduate programs</a:t>
            </a:r>
            <a:endParaRPr sz="1700">
              <a:solidFill>
                <a:schemeClr val="dk1"/>
              </a:solidFill>
              <a:latin typeface="Roboto Condensed"/>
              <a:ea typeface="Roboto Condensed"/>
              <a:cs typeface="Roboto Condensed"/>
              <a:sym typeface="Roboto Condensed"/>
            </a:endParaRPr>
          </a:p>
          <a:p>
            <a:pPr marL="457200" lvl="0" indent="-336550" algn="l" rtl="0">
              <a:lnSpc>
                <a:spcPct val="100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9 (18%) at four-year colleges without graduate programs</a:t>
            </a:r>
            <a:endParaRPr sz="1700">
              <a:solidFill>
                <a:schemeClr val="dk1"/>
              </a:solidFill>
              <a:latin typeface="Roboto Condensed"/>
              <a:ea typeface="Roboto Condensed"/>
              <a:cs typeface="Roboto Condensed"/>
              <a:sym typeface="Roboto Condensed"/>
            </a:endParaRPr>
          </a:p>
          <a:p>
            <a:pPr marL="0" lvl="0" indent="0" algn="l" rtl="0">
              <a:lnSpc>
                <a:spcPct val="100000"/>
              </a:lnSpc>
              <a:spcBef>
                <a:spcPts val="1400"/>
              </a:spcBef>
              <a:spcAft>
                <a:spcPts val="0"/>
              </a:spcAft>
              <a:buSzPts val="1800"/>
              <a:buNone/>
            </a:pPr>
            <a:r>
              <a:rPr lang="en" sz="2000" b="1">
                <a:solidFill>
                  <a:schemeClr val="dk1"/>
                </a:solidFill>
                <a:latin typeface="Roboto Condensed"/>
                <a:ea typeface="Roboto Condensed"/>
                <a:cs typeface="Roboto Condensed"/>
                <a:sym typeface="Roboto Condensed"/>
              </a:rPr>
              <a:t>Primary Role</a:t>
            </a:r>
            <a:endParaRPr sz="2000" b="1">
              <a:solidFill>
                <a:schemeClr val="dk1"/>
              </a:solidFill>
              <a:latin typeface="Roboto Condensed"/>
              <a:ea typeface="Roboto Condensed"/>
              <a:cs typeface="Roboto Condensed"/>
              <a:sym typeface="Roboto Condensed"/>
            </a:endParaRPr>
          </a:p>
          <a:p>
            <a:pPr marL="457200" lvl="0" indent="-336550" algn="l" rtl="0">
              <a:lnSpc>
                <a:spcPct val="100000"/>
              </a:lnSpc>
              <a:spcBef>
                <a:spcPts val="140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19 identified as liaison or single/designated point of contact </a:t>
            </a:r>
            <a:endParaRPr sz="1700">
              <a:solidFill>
                <a:schemeClr val="dk1"/>
              </a:solidFill>
              <a:latin typeface="Roboto Condensed"/>
              <a:ea typeface="Roboto Condensed"/>
              <a:cs typeface="Roboto Condensed"/>
              <a:sym typeface="Roboto Condensed"/>
            </a:endParaRPr>
          </a:p>
          <a:p>
            <a:pPr marL="457200" lvl="0" indent="-336550" algn="l" rtl="0">
              <a:lnSpc>
                <a:spcPct val="100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13 identified as FA staff</a:t>
            </a:r>
            <a:endParaRPr sz="1700">
              <a:solidFill>
                <a:schemeClr val="dk1"/>
              </a:solidFill>
              <a:latin typeface="Roboto Condensed"/>
              <a:ea typeface="Roboto Condensed"/>
              <a:cs typeface="Roboto Condensed"/>
              <a:sym typeface="Roboto Condensed"/>
            </a:endParaRPr>
          </a:p>
          <a:p>
            <a:pPr marL="457200" lvl="0" indent="-336550" algn="l" rtl="0">
              <a:lnSpc>
                <a:spcPct val="100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6 identified as a counselor/advisor</a:t>
            </a:r>
            <a:endParaRPr sz="1700">
              <a:solidFill>
                <a:schemeClr val="dk1"/>
              </a:solidFill>
              <a:latin typeface="Roboto Condensed"/>
              <a:ea typeface="Roboto Condensed"/>
              <a:cs typeface="Roboto Condensed"/>
              <a:sym typeface="Roboto Condensed"/>
            </a:endParaRPr>
          </a:p>
          <a:p>
            <a:pPr marL="457200" lvl="0" indent="-336550" algn="l" rtl="0">
              <a:lnSpc>
                <a:spcPct val="100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3 as a case manager</a:t>
            </a:r>
            <a:endParaRPr sz="1700">
              <a:solidFill>
                <a:schemeClr val="dk1"/>
              </a:solidFill>
              <a:latin typeface="Roboto Condensed"/>
              <a:ea typeface="Roboto Condensed"/>
              <a:cs typeface="Roboto Condensed"/>
              <a:sym typeface="Roboto Condensed"/>
            </a:endParaRPr>
          </a:p>
          <a:p>
            <a:pPr marL="457200" lvl="0" indent="-336550" algn="l" rtl="0">
              <a:lnSpc>
                <a:spcPct val="100000"/>
              </a:lnSpc>
              <a:spcBef>
                <a:spcPts val="0"/>
              </a:spcBef>
              <a:spcAft>
                <a:spcPts val="0"/>
              </a:spcAft>
              <a:buClr>
                <a:schemeClr val="dk1"/>
              </a:buClr>
              <a:buSzPts val="1700"/>
              <a:buFont typeface="Roboto Condensed"/>
              <a:buChar char="●"/>
            </a:pPr>
            <a:r>
              <a:rPr lang="en" sz="1700">
                <a:solidFill>
                  <a:schemeClr val="dk1"/>
                </a:solidFill>
                <a:latin typeface="Roboto Condensed"/>
                <a:ea typeface="Roboto Condensed"/>
                <a:cs typeface="Roboto Condensed"/>
                <a:sym typeface="Roboto Condensed"/>
              </a:rPr>
              <a:t>7 as “other” (dean, director of student services, director of single stop) </a:t>
            </a:r>
            <a:endParaRPr sz="1700">
              <a:solidFill>
                <a:schemeClr val="dk1"/>
              </a:solidFill>
              <a:latin typeface="Roboto Condensed"/>
              <a:ea typeface="Roboto Condensed"/>
              <a:cs typeface="Roboto Condensed"/>
              <a:sym typeface="Roboto Condensed"/>
            </a:endParaRPr>
          </a:p>
          <a:p>
            <a:pPr marL="457200" lvl="0" indent="0" algn="l" rtl="0">
              <a:lnSpc>
                <a:spcPct val="100000"/>
              </a:lnSpc>
              <a:spcBef>
                <a:spcPts val="1400"/>
              </a:spcBef>
              <a:spcAft>
                <a:spcPts val="1400"/>
              </a:spcAft>
              <a:buSzPts val="1800"/>
              <a:buNone/>
            </a:pPr>
            <a:endParaRPr/>
          </a:p>
        </p:txBody>
      </p:sp>
      <p:pic>
        <p:nvPicPr>
          <p:cNvPr id="346" name="Google Shape;346;p38"/>
          <p:cNvPicPr preferRelativeResize="0"/>
          <p:nvPr/>
        </p:nvPicPr>
        <p:blipFill rotWithShape="1">
          <a:blip r:embed="rId3">
            <a:alphaModFix/>
          </a:blip>
          <a:srcRect b="5517"/>
          <a:stretch/>
        </p:blipFill>
        <p:spPr>
          <a:xfrm>
            <a:off x="0" y="3720571"/>
            <a:ext cx="4571999" cy="14229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9"/>
          <p:cNvSpPr txBox="1">
            <a:spLocks noGrp="1"/>
          </p:cNvSpPr>
          <p:nvPr>
            <p:ph type="body" idx="2"/>
          </p:nvPr>
        </p:nvSpPr>
        <p:spPr>
          <a:xfrm>
            <a:off x="4849100" y="510875"/>
            <a:ext cx="4092000" cy="4398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1400"/>
              </a:spcBef>
              <a:spcAft>
                <a:spcPts val="0"/>
              </a:spcAft>
              <a:buSzPts val="1800"/>
              <a:buNone/>
            </a:pPr>
            <a:r>
              <a:rPr lang="en" sz="2300" b="1">
                <a:solidFill>
                  <a:schemeClr val="dk1"/>
                </a:solidFill>
                <a:latin typeface="Roboto Condensed"/>
                <a:ea typeface="Roboto Condensed"/>
                <a:cs typeface="Roboto Condensed"/>
                <a:sym typeface="Roboto Condensed"/>
              </a:rPr>
              <a:t>Education: </a:t>
            </a:r>
            <a:endParaRPr sz="2300" b="1">
              <a:solidFill>
                <a:schemeClr val="dk1"/>
              </a:solidFill>
              <a:latin typeface="Roboto Condensed"/>
              <a:ea typeface="Roboto Condensed"/>
              <a:cs typeface="Roboto Condensed"/>
              <a:sym typeface="Roboto Condensed"/>
            </a:endParaRPr>
          </a:p>
          <a:p>
            <a:pPr marL="0" lvl="0" indent="0" algn="l" rtl="0">
              <a:lnSpc>
                <a:spcPct val="100000"/>
              </a:lnSpc>
              <a:spcBef>
                <a:spcPts val="1400"/>
              </a:spcBef>
              <a:spcAft>
                <a:spcPts val="0"/>
              </a:spcAft>
              <a:buSzPts val="1800"/>
              <a:buNone/>
            </a:pPr>
            <a:r>
              <a:rPr lang="en" sz="2300">
                <a:solidFill>
                  <a:schemeClr val="dk1"/>
                </a:solidFill>
                <a:latin typeface="Roboto Condensed"/>
                <a:ea typeface="Roboto Condensed"/>
                <a:cs typeface="Roboto Condensed"/>
                <a:sym typeface="Roboto Condensed"/>
              </a:rPr>
              <a:t>43% had graduate degrees (e.g., higher education, counseling, English)</a:t>
            </a:r>
            <a:endParaRPr sz="2300">
              <a:solidFill>
                <a:schemeClr val="dk1"/>
              </a:solidFill>
              <a:latin typeface="Roboto Condensed"/>
              <a:ea typeface="Roboto Condensed"/>
              <a:cs typeface="Roboto Condensed"/>
              <a:sym typeface="Roboto Condensed"/>
            </a:endParaRPr>
          </a:p>
          <a:p>
            <a:pPr marL="0" lvl="0" indent="0" algn="l" rtl="0">
              <a:lnSpc>
                <a:spcPct val="100000"/>
              </a:lnSpc>
              <a:spcBef>
                <a:spcPts val="1400"/>
              </a:spcBef>
              <a:spcAft>
                <a:spcPts val="0"/>
              </a:spcAft>
              <a:buSzPts val="1800"/>
              <a:buNone/>
            </a:pPr>
            <a:r>
              <a:rPr lang="en" sz="2300" b="1">
                <a:solidFill>
                  <a:schemeClr val="dk1"/>
                </a:solidFill>
                <a:latin typeface="Roboto Condensed"/>
                <a:ea typeface="Roboto Condensed"/>
                <a:cs typeface="Roboto Condensed"/>
                <a:sym typeface="Roboto Condensed"/>
              </a:rPr>
              <a:t>Experience </a:t>
            </a:r>
            <a:endParaRPr sz="2300" b="1">
              <a:solidFill>
                <a:schemeClr val="dk1"/>
              </a:solidFill>
              <a:latin typeface="Roboto Condensed"/>
              <a:ea typeface="Roboto Condensed"/>
              <a:cs typeface="Roboto Condensed"/>
              <a:sym typeface="Roboto Condensed"/>
            </a:endParaRPr>
          </a:p>
          <a:p>
            <a:pPr marL="457200" lvl="0" indent="-374650" algn="l" rtl="0">
              <a:lnSpc>
                <a:spcPct val="100000"/>
              </a:lnSpc>
              <a:spcBef>
                <a:spcPts val="1400"/>
              </a:spcBef>
              <a:spcAft>
                <a:spcPts val="0"/>
              </a:spcAft>
              <a:buClr>
                <a:schemeClr val="dk1"/>
              </a:buClr>
              <a:buSzPts val="2300"/>
              <a:buFont typeface="Roboto Condensed"/>
              <a:buChar char="●"/>
            </a:pPr>
            <a:r>
              <a:rPr lang="en" sz="2300">
                <a:solidFill>
                  <a:schemeClr val="dk1"/>
                </a:solidFill>
                <a:latin typeface="Roboto Condensed"/>
                <a:ea typeface="Roboto Condensed"/>
                <a:cs typeface="Roboto Condensed"/>
                <a:sym typeface="Roboto Condensed"/>
              </a:rPr>
              <a:t>7   → 10+ years of experience </a:t>
            </a:r>
            <a:endParaRPr sz="2300">
              <a:solidFill>
                <a:schemeClr val="dk1"/>
              </a:solidFill>
              <a:latin typeface="Roboto Condensed"/>
              <a:ea typeface="Roboto Condensed"/>
              <a:cs typeface="Roboto Condensed"/>
              <a:sym typeface="Roboto Condensed"/>
            </a:endParaRPr>
          </a:p>
          <a:p>
            <a:pPr marL="457200" lvl="0" indent="-374650" algn="l" rtl="0">
              <a:lnSpc>
                <a:spcPct val="100000"/>
              </a:lnSpc>
              <a:spcBef>
                <a:spcPts val="0"/>
              </a:spcBef>
              <a:spcAft>
                <a:spcPts val="0"/>
              </a:spcAft>
              <a:buClr>
                <a:schemeClr val="dk1"/>
              </a:buClr>
              <a:buSzPts val="2300"/>
              <a:buFont typeface="Roboto Condensed"/>
              <a:buChar char="●"/>
            </a:pPr>
            <a:r>
              <a:rPr lang="en" sz="2300">
                <a:solidFill>
                  <a:schemeClr val="dk1"/>
                </a:solidFill>
                <a:latin typeface="Roboto Condensed"/>
                <a:ea typeface="Roboto Condensed"/>
                <a:cs typeface="Roboto Condensed"/>
                <a:sym typeface="Roboto Condensed"/>
              </a:rPr>
              <a:t>17 → 5-10 years </a:t>
            </a:r>
            <a:endParaRPr sz="2300">
              <a:solidFill>
                <a:schemeClr val="dk1"/>
              </a:solidFill>
              <a:latin typeface="Roboto Condensed"/>
              <a:ea typeface="Roboto Condensed"/>
              <a:cs typeface="Roboto Condensed"/>
              <a:sym typeface="Roboto Condensed"/>
            </a:endParaRPr>
          </a:p>
          <a:p>
            <a:pPr marL="457200" lvl="0" indent="-374650" algn="l" rtl="0">
              <a:lnSpc>
                <a:spcPct val="100000"/>
              </a:lnSpc>
              <a:spcBef>
                <a:spcPts val="0"/>
              </a:spcBef>
              <a:spcAft>
                <a:spcPts val="0"/>
              </a:spcAft>
              <a:buClr>
                <a:schemeClr val="dk1"/>
              </a:buClr>
              <a:buSzPts val="2300"/>
              <a:buFont typeface="Roboto Condensed"/>
              <a:buChar char="●"/>
            </a:pPr>
            <a:r>
              <a:rPr lang="en" sz="2300">
                <a:solidFill>
                  <a:schemeClr val="dk1"/>
                </a:solidFill>
                <a:latin typeface="Roboto Condensed"/>
                <a:ea typeface="Roboto Condensed"/>
                <a:cs typeface="Roboto Condensed"/>
                <a:sym typeface="Roboto Condensed"/>
              </a:rPr>
              <a:t>12 → 2-5 years </a:t>
            </a:r>
            <a:endParaRPr sz="2300">
              <a:solidFill>
                <a:schemeClr val="dk1"/>
              </a:solidFill>
              <a:latin typeface="Roboto Condensed"/>
              <a:ea typeface="Roboto Condensed"/>
              <a:cs typeface="Roboto Condensed"/>
              <a:sym typeface="Roboto Condensed"/>
            </a:endParaRPr>
          </a:p>
          <a:p>
            <a:pPr marL="457200" lvl="0" indent="-374650" algn="l" rtl="0">
              <a:lnSpc>
                <a:spcPct val="100000"/>
              </a:lnSpc>
              <a:spcBef>
                <a:spcPts val="0"/>
              </a:spcBef>
              <a:spcAft>
                <a:spcPts val="0"/>
              </a:spcAft>
              <a:buClr>
                <a:schemeClr val="dk1"/>
              </a:buClr>
              <a:buSzPts val="2300"/>
              <a:buFont typeface="Roboto Condensed"/>
              <a:buChar char="●"/>
            </a:pPr>
            <a:r>
              <a:rPr lang="en" sz="2300">
                <a:solidFill>
                  <a:schemeClr val="dk1"/>
                </a:solidFill>
                <a:latin typeface="Roboto Condensed"/>
                <a:ea typeface="Roboto Condensed"/>
                <a:cs typeface="Roboto Condensed"/>
                <a:sym typeface="Roboto Condensed"/>
              </a:rPr>
              <a:t>10 → fewer than 2 years </a:t>
            </a:r>
            <a:endParaRPr sz="2300">
              <a:solidFill>
                <a:schemeClr val="dk1"/>
              </a:solidFill>
              <a:latin typeface="Roboto Condensed"/>
              <a:ea typeface="Roboto Condensed"/>
              <a:cs typeface="Roboto Condensed"/>
              <a:sym typeface="Roboto Condensed"/>
            </a:endParaRPr>
          </a:p>
          <a:p>
            <a:pPr marL="457200" lvl="0" indent="-374650" algn="l" rtl="0">
              <a:lnSpc>
                <a:spcPct val="100000"/>
              </a:lnSpc>
              <a:spcBef>
                <a:spcPts val="0"/>
              </a:spcBef>
              <a:spcAft>
                <a:spcPts val="0"/>
              </a:spcAft>
              <a:buClr>
                <a:schemeClr val="dk1"/>
              </a:buClr>
              <a:buSzPts val="2300"/>
              <a:buFont typeface="Roboto Condensed"/>
              <a:buChar char="●"/>
            </a:pPr>
            <a:r>
              <a:rPr lang="en" sz="2300">
                <a:solidFill>
                  <a:schemeClr val="dk1"/>
                </a:solidFill>
                <a:latin typeface="Roboto Condensed"/>
                <a:ea typeface="Roboto Condensed"/>
                <a:cs typeface="Roboto Condensed"/>
                <a:sym typeface="Roboto Condensed"/>
              </a:rPr>
              <a:t>3   → no reply</a:t>
            </a:r>
            <a:endParaRPr sz="1700">
              <a:solidFill>
                <a:schemeClr val="dk1"/>
              </a:solidFill>
              <a:latin typeface="Roboto Condensed"/>
              <a:ea typeface="Roboto Condensed"/>
              <a:cs typeface="Roboto Condensed"/>
              <a:sym typeface="Roboto Condensed"/>
            </a:endParaRPr>
          </a:p>
          <a:p>
            <a:pPr marL="457200" lvl="0" indent="0" algn="l" rtl="0">
              <a:lnSpc>
                <a:spcPct val="100000"/>
              </a:lnSpc>
              <a:spcBef>
                <a:spcPts val="1400"/>
              </a:spcBef>
              <a:spcAft>
                <a:spcPts val="1400"/>
              </a:spcAft>
              <a:buSzPts val="1800"/>
              <a:buNone/>
            </a:pPr>
            <a:endParaRPr sz="2400"/>
          </a:p>
        </p:txBody>
      </p:sp>
      <p:sp>
        <p:nvSpPr>
          <p:cNvPr id="352" name="Google Shape;352;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95903"/>
              <a:buNone/>
            </a:pPr>
            <a:r>
              <a:rPr lang="en" sz="4866">
                <a:latin typeface="Impact"/>
                <a:ea typeface="Impact"/>
                <a:cs typeface="Impact"/>
                <a:sym typeface="Impact"/>
              </a:rPr>
              <a:t>Participants</a:t>
            </a:r>
            <a:r>
              <a:rPr lang="en"/>
              <a:t> </a:t>
            </a:r>
            <a:endParaRPr/>
          </a:p>
          <a:p>
            <a:pPr marL="0" lvl="0" indent="0" algn="ctr" rtl="0">
              <a:lnSpc>
                <a:spcPct val="100000"/>
              </a:lnSpc>
              <a:spcBef>
                <a:spcPts val="0"/>
              </a:spcBef>
              <a:spcAft>
                <a:spcPts val="0"/>
              </a:spcAft>
              <a:buSzPct val="184234"/>
              <a:buNone/>
            </a:pPr>
            <a:endParaRPr sz="2533"/>
          </a:p>
          <a:p>
            <a:pPr marL="0" lvl="0" indent="0" algn="ctr" rtl="0">
              <a:lnSpc>
                <a:spcPct val="100000"/>
              </a:lnSpc>
              <a:spcBef>
                <a:spcPts val="0"/>
              </a:spcBef>
              <a:spcAft>
                <a:spcPts val="0"/>
              </a:spcAft>
              <a:buSzPct val="162827"/>
              <a:buNone/>
            </a:pPr>
            <a:r>
              <a:rPr lang="en" sz="2866">
                <a:latin typeface="Roboto Condensed"/>
                <a:ea typeface="Roboto Condensed"/>
                <a:cs typeface="Roboto Condensed"/>
                <a:sym typeface="Roboto Condensed"/>
              </a:rPr>
              <a:t>49 liaisons </a:t>
            </a:r>
            <a:endParaRPr sz="2866">
              <a:latin typeface="Roboto Condensed"/>
              <a:ea typeface="Roboto Condensed"/>
              <a:cs typeface="Roboto Condensed"/>
              <a:sym typeface="Roboto Condensed"/>
            </a:endParaRPr>
          </a:p>
        </p:txBody>
      </p:sp>
      <p:pic>
        <p:nvPicPr>
          <p:cNvPr id="353" name="Google Shape;353;p39"/>
          <p:cNvPicPr preferRelativeResize="0"/>
          <p:nvPr/>
        </p:nvPicPr>
        <p:blipFill rotWithShape="1">
          <a:blip r:embed="rId3">
            <a:alphaModFix/>
          </a:blip>
          <a:srcRect b="5517"/>
          <a:stretch/>
        </p:blipFill>
        <p:spPr>
          <a:xfrm>
            <a:off x="0" y="3720571"/>
            <a:ext cx="4571999" cy="14229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0"/>
          <p:cNvPicPr preferRelativeResize="0"/>
          <p:nvPr/>
        </p:nvPicPr>
        <p:blipFill rotWithShape="1">
          <a:blip r:embed="rId3">
            <a:alphaModFix/>
          </a:blip>
          <a:srcRect r="13487"/>
          <a:stretch/>
        </p:blipFill>
        <p:spPr>
          <a:xfrm>
            <a:off x="-3876949" y="0"/>
            <a:ext cx="8448951" cy="5143500"/>
          </a:xfrm>
          <a:prstGeom prst="rect">
            <a:avLst/>
          </a:prstGeom>
          <a:noFill/>
          <a:ln>
            <a:noFill/>
          </a:ln>
        </p:spPr>
      </p:pic>
      <p:sp>
        <p:nvSpPr>
          <p:cNvPr id="359" name="Google Shape;359;p40"/>
          <p:cNvSpPr txBox="1">
            <a:spLocks noGrp="1"/>
          </p:cNvSpPr>
          <p:nvPr>
            <p:ph type="title"/>
          </p:nvPr>
        </p:nvSpPr>
        <p:spPr>
          <a:xfrm>
            <a:off x="4641950" y="654475"/>
            <a:ext cx="5542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750">
                <a:latin typeface="Impact"/>
                <a:ea typeface="Impact"/>
                <a:cs typeface="Impact"/>
                <a:sym typeface="Impact"/>
              </a:rPr>
              <a:t>Procedures</a:t>
            </a:r>
            <a:endParaRPr sz="3750">
              <a:latin typeface="Impact"/>
              <a:ea typeface="Impact"/>
              <a:cs typeface="Impact"/>
              <a:sym typeface="Impact"/>
            </a:endParaRPr>
          </a:p>
        </p:txBody>
      </p:sp>
      <p:sp>
        <p:nvSpPr>
          <p:cNvPr id="360" name="Google Shape;360;p40"/>
          <p:cNvSpPr txBox="1">
            <a:spLocks noGrp="1"/>
          </p:cNvSpPr>
          <p:nvPr>
            <p:ph type="body" idx="1"/>
          </p:nvPr>
        </p:nvSpPr>
        <p:spPr>
          <a:xfrm>
            <a:off x="4850225" y="1656375"/>
            <a:ext cx="4415400" cy="3416400"/>
          </a:xfrm>
          <a:prstGeom prst="rect">
            <a:avLst/>
          </a:prstGeom>
          <a:noFill/>
          <a:ln>
            <a:noFill/>
          </a:ln>
        </p:spPr>
        <p:txBody>
          <a:bodyPr spcFirstLastPara="1" wrap="square" lIns="91425" tIns="91425" rIns="91425" bIns="91425" anchor="t" anchorCtr="0">
            <a:normAutofit/>
          </a:bodyPr>
          <a:lstStyle/>
          <a:p>
            <a:pPr marL="457200" lvl="0" indent="-368300" algn="l" rtl="0">
              <a:lnSpc>
                <a:spcPct val="100000"/>
              </a:lnSpc>
              <a:spcBef>
                <a:spcPts val="1000"/>
              </a:spcBef>
              <a:spcAft>
                <a:spcPts val="0"/>
              </a:spcAft>
              <a:buClr>
                <a:schemeClr val="dk1"/>
              </a:buClr>
              <a:buSzPts val="2200"/>
              <a:buFont typeface="Roboto Condensed"/>
              <a:buChar char="●"/>
            </a:pPr>
            <a:r>
              <a:rPr lang="en" sz="2200">
                <a:solidFill>
                  <a:schemeClr val="dk1"/>
                </a:solidFill>
                <a:latin typeface="Roboto Condensed"/>
                <a:ea typeface="Roboto Condensed"/>
                <a:cs typeface="Roboto Condensed"/>
                <a:sym typeface="Roboto Condensed"/>
              </a:rPr>
              <a:t>Recruited from 4 states</a:t>
            </a:r>
            <a:endParaRPr sz="2200">
              <a:solidFill>
                <a:schemeClr val="dk1"/>
              </a:solidFill>
              <a:latin typeface="Roboto Condensed"/>
              <a:ea typeface="Roboto Condensed"/>
              <a:cs typeface="Roboto Condensed"/>
              <a:sym typeface="Roboto Condensed"/>
            </a:endParaRPr>
          </a:p>
          <a:p>
            <a:pPr marL="457200" lvl="0" indent="-368300" algn="l" rtl="0">
              <a:lnSpc>
                <a:spcPct val="100000"/>
              </a:lnSpc>
              <a:spcBef>
                <a:spcPts val="1200"/>
              </a:spcBef>
              <a:spcAft>
                <a:spcPts val="0"/>
              </a:spcAft>
              <a:buClr>
                <a:schemeClr val="dk1"/>
              </a:buClr>
              <a:buSzPts val="2200"/>
              <a:buFont typeface="Roboto Condensed"/>
              <a:buChar char="●"/>
            </a:pPr>
            <a:r>
              <a:rPr lang="en" sz="2200">
                <a:solidFill>
                  <a:schemeClr val="dk1"/>
                </a:solidFill>
                <a:latin typeface="Roboto Condensed"/>
                <a:ea typeface="Roboto Condensed"/>
                <a:cs typeface="Roboto Condensed"/>
                <a:sym typeface="Roboto Condensed"/>
              </a:rPr>
              <a:t>Online survey; responses anonymous; gift card drawing</a:t>
            </a:r>
            <a:endParaRPr sz="2200">
              <a:solidFill>
                <a:schemeClr val="dk1"/>
              </a:solidFill>
              <a:latin typeface="Roboto Condensed"/>
              <a:ea typeface="Roboto Condensed"/>
              <a:cs typeface="Roboto Condensed"/>
              <a:sym typeface="Roboto Condensed"/>
            </a:endParaRPr>
          </a:p>
          <a:p>
            <a:pPr marL="457200" lvl="0" indent="-368300" algn="l" rtl="0">
              <a:lnSpc>
                <a:spcPct val="100000"/>
              </a:lnSpc>
              <a:spcBef>
                <a:spcPts val="1000"/>
              </a:spcBef>
              <a:spcAft>
                <a:spcPts val="0"/>
              </a:spcAft>
              <a:buClr>
                <a:schemeClr val="dk1"/>
              </a:buClr>
              <a:buSzPts val="2200"/>
              <a:buFont typeface="Roboto Condensed"/>
              <a:buChar char="●"/>
            </a:pPr>
            <a:r>
              <a:rPr lang="en" sz="2200">
                <a:solidFill>
                  <a:schemeClr val="dk1"/>
                </a:solidFill>
                <a:latin typeface="Roboto Condensed"/>
                <a:ea typeface="Roboto Condensed"/>
                <a:cs typeface="Roboto Condensed"/>
                <a:sym typeface="Roboto Condensed"/>
              </a:rPr>
              <a:t>Approved by IRB</a:t>
            </a:r>
            <a:endParaRPr sz="2200">
              <a:solidFill>
                <a:schemeClr val="dk1"/>
              </a:solidFill>
              <a:latin typeface="Roboto Condensed"/>
              <a:ea typeface="Roboto Condensed"/>
              <a:cs typeface="Roboto Condensed"/>
              <a:sym typeface="Roboto Condensed"/>
            </a:endParaRPr>
          </a:p>
          <a:p>
            <a:pPr marL="457200" lvl="0" indent="-368300" algn="l" rtl="0">
              <a:lnSpc>
                <a:spcPct val="100000"/>
              </a:lnSpc>
              <a:spcBef>
                <a:spcPts val="1000"/>
              </a:spcBef>
              <a:spcAft>
                <a:spcPts val="0"/>
              </a:spcAft>
              <a:buClr>
                <a:schemeClr val="dk1"/>
              </a:buClr>
              <a:buSzPts val="2200"/>
              <a:buFont typeface="Roboto Condensed"/>
              <a:buChar char="●"/>
            </a:pPr>
            <a:r>
              <a:rPr lang="en" sz="2200">
                <a:solidFill>
                  <a:schemeClr val="dk1"/>
                </a:solidFill>
                <a:latin typeface="Roboto Condensed"/>
                <a:ea typeface="Roboto Condensed"/>
                <a:cs typeface="Roboto Condensed"/>
                <a:sym typeface="Roboto Condensed"/>
              </a:rPr>
              <a:t>20% response rate</a:t>
            </a:r>
            <a:endParaRPr sz="2200">
              <a:solidFill>
                <a:schemeClr val="dk1"/>
              </a:solidFill>
              <a:latin typeface="Roboto Condensed"/>
              <a:ea typeface="Roboto Condensed"/>
              <a:cs typeface="Roboto Condensed"/>
              <a:sym typeface="Roboto Condensed"/>
            </a:endParaRPr>
          </a:p>
          <a:p>
            <a:pPr marL="0" lvl="0" indent="0" algn="l" rtl="0">
              <a:lnSpc>
                <a:spcPct val="100000"/>
              </a:lnSpc>
              <a:spcBef>
                <a:spcPts val="1000"/>
              </a:spcBef>
              <a:spcAft>
                <a:spcPts val="0"/>
              </a:spcAft>
              <a:buSzPts val="1800"/>
              <a:buNone/>
            </a:pPr>
            <a:endParaRPr sz="2200">
              <a:solidFill>
                <a:schemeClr val="dk1"/>
              </a:solidFill>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txBox="1">
            <a:spLocks noGrp="1"/>
          </p:cNvSpPr>
          <p:nvPr>
            <p:ph type="title"/>
          </p:nvPr>
        </p:nvSpPr>
        <p:spPr>
          <a:xfrm>
            <a:off x="3698825" y="146225"/>
            <a:ext cx="5090700" cy="9351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b="1">
                <a:latin typeface="Impact"/>
                <a:ea typeface="Impact"/>
                <a:cs typeface="Impact"/>
                <a:sym typeface="Impact"/>
              </a:rPr>
              <a:t>Findings &amp; Recommendations:</a:t>
            </a:r>
            <a:r>
              <a:rPr lang="en">
                <a:latin typeface="Impact"/>
                <a:ea typeface="Impact"/>
                <a:cs typeface="Impact"/>
                <a:sym typeface="Impact"/>
              </a:rPr>
              <a:t> </a:t>
            </a:r>
            <a:endParaRPr>
              <a:latin typeface="Impact"/>
              <a:ea typeface="Impact"/>
              <a:cs typeface="Impact"/>
              <a:sym typeface="Impact"/>
            </a:endParaRPr>
          </a:p>
          <a:p>
            <a:pPr marL="0" lvl="0" indent="0" algn="l" rtl="0">
              <a:lnSpc>
                <a:spcPct val="100000"/>
              </a:lnSpc>
              <a:spcBef>
                <a:spcPts val="0"/>
              </a:spcBef>
              <a:spcAft>
                <a:spcPts val="0"/>
              </a:spcAft>
              <a:buSzPts val="2800"/>
              <a:buNone/>
            </a:pPr>
            <a:r>
              <a:rPr lang="en" sz="1933" i="1">
                <a:latin typeface="Roboto Condensed"/>
                <a:ea typeface="Roboto Condensed"/>
                <a:cs typeface="Roboto Condensed"/>
                <a:sym typeface="Roboto Condensed"/>
              </a:rPr>
              <a:t>Estimated rates of homelessness </a:t>
            </a:r>
            <a:endParaRPr sz="1933" i="1">
              <a:latin typeface="Roboto Condensed"/>
              <a:ea typeface="Roboto Condensed"/>
              <a:cs typeface="Roboto Condensed"/>
              <a:sym typeface="Roboto Condensed"/>
            </a:endParaRPr>
          </a:p>
        </p:txBody>
      </p:sp>
      <p:sp>
        <p:nvSpPr>
          <p:cNvPr id="366" name="Google Shape;366;p41"/>
          <p:cNvSpPr txBox="1">
            <a:spLocks noGrp="1"/>
          </p:cNvSpPr>
          <p:nvPr>
            <p:ph type="body" idx="1"/>
          </p:nvPr>
        </p:nvSpPr>
        <p:spPr>
          <a:xfrm>
            <a:off x="3774900" y="1259225"/>
            <a:ext cx="4730100" cy="36321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1800"/>
              <a:buNone/>
            </a:pPr>
            <a:r>
              <a:rPr lang="en" sz="1600" u="sng">
                <a:solidFill>
                  <a:schemeClr val="dk1"/>
                </a:solidFill>
                <a:latin typeface="Roboto Condensed"/>
                <a:ea typeface="Roboto Condensed"/>
                <a:cs typeface="Roboto Condensed"/>
                <a:sym typeface="Roboto Condensed"/>
              </a:rPr>
              <a:t>Estimated Rates of Homelessness on Campus:</a:t>
            </a:r>
            <a:endParaRPr sz="1600" u="sng">
              <a:solidFill>
                <a:schemeClr val="dk1"/>
              </a:solidFill>
              <a:latin typeface="Roboto Condensed"/>
              <a:ea typeface="Roboto Condensed"/>
              <a:cs typeface="Roboto Condensed"/>
              <a:sym typeface="Roboto Condensed"/>
            </a:endParaRPr>
          </a:p>
          <a:p>
            <a:pPr marL="457200" lvl="0" indent="-330200" algn="l" rtl="0">
              <a:lnSpc>
                <a:spcPct val="100000"/>
              </a:lnSpc>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IDK		20% </a:t>
            </a:r>
            <a:endParaRPr sz="1600">
              <a:solidFill>
                <a:schemeClr val="dk1"/>
              </a:solidFill>
              <a:latin typeface="Roboto Condensed"/>
              <a:ea typeface="Roboto Condensed"/>
              <a:cs typeface="Roboto Condensed"/>
              <a:sym typeface="Roboto Condensed"/>
            </a:endParaRPr>
          </a:p>
          <a:p>
            <a:pPr marL="457200" lvl="0" indent="-330200" algn="l" rtl="0">
              <a:lnSpc>
                <a:spcPct val="100000"/>
              </a:lnSpc>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1-5%		55% </a:t>
            </a:r>
            <a:endParaRPr sz="1600">
              <a:solidFill>
                <a:schemeClr val="dk1"/>
              </a:solidFill>
              <a:latin typeface="Roboto Condensed"/>
              <a:ea typeface="Roboto Condensed"/>
              <a:cs typeface="Roboto Condensed"/>
              <a:sym typeface="Roboto Condensed"/>
            </a:endParaRPr>
          </a:p>
          <a:p>
            <a:pPr marL="457200" lvl="0" indent="-330200" algn="l" rtl="0">
              <a:lnSpc>
                <a:spcPct val="100000"/>
              </a:lnSpc>
              <a:spcBef>
                <a:spcPts val="0"/>
              </a:spcBef>
              <a:spcAft>
                <a:spcPts val="0"/>
              </a:spcAft>
              <a:buClr>
                <a:schemeClr val="dk1"/>
              </a:buClr>
              <a:buSzPts val="1600"/>
              <a:buFont typeface="Roboto Condensed"/>
              <a:buChar char="●"/>
            </a:pPr>
            <a:r>
              <a:rPr lang="en" sz="1600" u="sng">
                <a:solidFill>
                  <a:schemeClr val="dk1"/>
                </a:solidFill>
                <a:latin typeface="Roboto Condensed"/>
                <a:ea typeface="Roboto Condensed"/>
                <a:cs typeface="Roboto Condensed"/>
                <a:sym typeface="Roboto Condensed"/>
              </a:rPr>
              <a:t>&gt;</a:t>
            </a:r>
            <a:r>
              <a:rPr lang="en" sz="1600">
                <a:solidFill>
                  <a:schemeClr val="dk1"/>
                </a:solidFill>
                <a:latin typeface="Roboto Condensed"/>
                <a:ea typeface="Roboto Condensed"/>
                <a:cs typeface="Roboto Condensed"/>
                <a:sym typeface="Roboto Condensed"/>
              </a:rPr>
              <a:t>10%		11% </a:t>
            </a:r>
            <a:endParaRPr sz="1600">
              <a:solidFill>
                <a:schemeClr val="dk1"/>
              </a:solidFill>
              <a:latin typeface="Roboto Condensed"/>
              <a:ea typeface="Roboto Condensed"/>
              <a:cs typeface="Roboto Condensed"/>
              <a:sym typeface="Roboto Condensed"/>
            </a:endParaRPr>
          </a:p>
          <a:p>
            <a:pPr marL="0" lvl="0" indent="0" algn="l" rtl="0">
              <a:lnSpc>
                <a:spcPct val="100000"/>
              </a:lnSpc>
              <a:spcBef>
                <a:spcPts val="0"/>
              </a:spcBef>
              <a:spcAft>
                <a:spcPts val="0"/>
              </a:spcAft>
              <a:buSzPts val="1800"/>
              <a:buNone/>
            </a:pPr>
            <a:endParaRPr sz="1600">
              <a:solidFill>
                <a:schemeClr val="dk1"/>
              </a:solidFill>
              <a:latin typeface="Roboto Condensed"/>
              <a:ea typeface="Roboto Condensed"/>
              <a:cs typeface="Roboto Condensed"/>
              <a:sym typeface="Roboto Condensed"/>
            </a:endParaRPr>
          </a:p>
          <a:p>
            <a:pPr marL="0" lvl="0" indent="0" algn="l" rtl="0">
              <a:lnSpc>
                <a:spcPct val="200000"/>
              </a:lnSpc>
              <a:spcBef>
                <a:spcPts val="0"/>
              </a:spcBef>
              <a:spcAft>
                <a:spcPts val="0"/>
              </a:spcAft>
              <a:buSzPts val="1800"/>
              <a:buNone/>
            </a:pPr>
            <a:r>
              <a:rPr lang="en" sz="1600" u="sng">
                <a:solidFill>
                  <a:schemeClr val="dk1"/>
                </a:solidFill>
                <a:latin typeface="Roboto Condensed"/>
                <a:ea typeface="Roboto Condensed"/>
                <a:cs typeface="Roboto Condensed"/>
                <a:sym typeface="Roboto Condensed"/>
              </a:rPr>
              <a:t>Basis for estimate:</a:t>
            </a:r>
            <a:endParaRPr sz="1600" u="sng">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1600">
                <a:solidFill>
                  <a:schemeClr val="dk1"/>
                </a:solidFill>
                <a:latin typeface="Roboto Condensed"/>
                <a:ea typeface="Roboto Condensed"/>
                <a:cs typeface="Roboto Condensed"/>
                <a:sym typeface="Roboto Condensed"/>
              </a:rPr>
              <a:t>51% </a:t>
            </a:r>
            <a:r>
              <a:rPr lang="en" sz="1300">
                <a:solidFill>
                  <a:schemeClr val="dk1"/>
                </a:solidFill>
                <a:latin typeface="Roboto Condensed"/>
                <a:ea typeface="Roboto Condensed"/>
                <a:cs typeface="Roboto Condensed"/>
                <a:sym typeface="Roboto Condensed"/>
              </a:rPr>
              <a:t>→ </a:t>
            </a:r>
            <a:r>
              <a:rPr lang="en" sz="1600">
                <a:solidFill>
                  <a:schemeClr val="dk1"/>
                </a:solidFill>
                <a:latin typeface="Roboto Condensed"/>
                <a:ea typeface="Roboto Condensed"/>
                <a:cs typeface="Roboto Condensed"/>
                <a:sym typeface="Roboto Condensed"/>
              </a:rPr>
              <a:t>number of students referred</a:t>
            </a:r>
            <a:endParaRPr sz="1600">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1600">
                <a:solidFill>
                  <a:schemeClr val="dk1"/>
                </a:solidFill>
                <a:latin typeface="Roboto Condensed"/>
                <a:ea typeface="Roboto Condensed"/>
                <a:cs typeface="Roboto Condensed"/>
                <a:sym typeface="Roboto Condensed"/>
              </a:rPr>
              <a:t>38% </a:t>
            </a:r>
            <a:r>
              <a:rPr lang="en" sz="1300">
                <a:solidFill>
                  <a:schemeClr val="dk1"/>
                </a:solidFill>
                <a:latin typeface="Roboto Condensed"/>
                <a:ea typeface="Roboto Condensed"/>
                <a:cs typeface="Roboto Condensed"/>
                <a:sym typeface="Roboto Condensed"/>
              </a:rPr>
              <a:t>→ </a:t>
            </a:r>
            <a:r>
              <a:rPr lang="en" sz="1600">
                <a:solidFill>
                  <a:schemeClr val="dk1"/>
                </a:solidFill>
                <a:highlight>
                  <a:schemeClr val="lt1"/>
                </a:highlight>
                <a:latin typeface="Roboto Condensed"/>
                <a:ea typeface="Roboto Condensed"/>
                <a:cs typeface="Roboto Condensed"/>
                <a:sym typeface="Roboto Condensed"/>
              </a:rPr>
              <a:t>FAFSA</a:t>
            </a:r>
            <a:r>
              <a:rPr lang="en" sz="1600">
                <a:solidFill>
                  <a:schemeClr val="dk1"/>
                </a:solidFill>
                <a:latin typeface="Roboto Condensed"/>
                <a:ea typeface="Roboto Condensed"/>
                <a:cs typeface="Roboto Condensed"/>
                <a:sym typeface="Roboto Condensed"/>
              </a:rPr>
              <a:t> data</a:t>
            </a:r>
            <a:endParaRPr sz="1600">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1600">
                <a:solidFill>
                  <a:schemeClr val="dk1"/>
                </a:solidFill>
                <a:latin typeface="Roboto Condensed"/>
                <a:ea typeface="Roboto Condensed"/>
                <a:cs typeface="Roboto Condensed"/>
                <a:sym typeface="Roboto Condensed"/>
              </a:rPr>
              <a:t>11% </a:t>
            </a:r>
            <a:r>
              <a:rPr lang="en" sz="1300">
                <a:solidFill>
                  <a:schemeClr val="dk1"/>
                </a:solidFill>
                <a:latin typeface="Roboto Condensed"/>
                <a:ea typeface="Roboto Condensed"/>
                <a:cs typeface="Roboto Condensed"/>
                <a:sym typeface="Roboto Condensed"/>
              </a:rPr>
              <a:t>→ </a:t>
            </a:r>
            <a:r>
              <a:rPr lang="en" sz="1600">
                <a:solidFill>
                  <a:schemeClr val="dk1"/>
                </a:solidFill>
                <a:latin typeface="Roboto Condensed"/>
                <a:ea typeface="Roboto Condensed"/>
                <a:cs typeface="Roboto Condensed"/>
                <a:sym typeface="Roboto Condensed"/>
              </a:rPr>
              <a:t>data on homelessness</a:t>
            </a:r>
            <a:endParaRPr sz="1600">
              <a:solidFill>
                <a:schemeClr val="dk1"/>
              </a:solidFill>
              <a:latin typeface="Roboto Condensed"/>
              <a:ea typeface="Roboto Condensed"/>
              <a:cs typeface="Roboto Condensed"/>
              <a:sym typeface="Roboto Condensed"/>
            </a:endParaRPr>
          </a:p>
          <a:p>
            <a:pPr marL="457200" lvl="0" indent="0" algn="l" rtl="0">
              <a:lnSpc>
                <a:spcPct val="100000"/>
              </a:lnSpc>
              <a:spcBef>
                <a:spcPts val="1000"/>
              </a:spcBef>
              <a:spcAft>
                <a:spcPts val="0"/>
              </a:spcAft>
              <a:buSzPts val="1800"/>
              <a:buNone/>
            </a:pPr>
            <a:endParaRPr sz="1600">
              <a:solidFill>
                <a:schemeClr val="dk1"/>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SzPts val="1800"/>
              <a:buNone/>
            </a:pPr>
            <a:r>
              <a:rPr lang="en" b="1" i="1">
                <a:solidFill>
                  <a:schemeClr val="dk1"/>
                </a:solidFill>
                <a:latin typeface="Roboto Condensed"/>
                <a:ea typeface="Roboto Condensed"/>
                <a:cs typeface="Roboto Condensed"/>
                <a:sym typeface="Roboto Condensed"/>
              </a:rPr>
              <a:t>95.5% were confident in their estimate!</a:t>
            </a:r>
            <a:endParaRPr b="1" i="1">
              <a:solidFill>
                <a:schemeClr val="dk1"/>
              </a:solidFill>
              <a:latin typeface="Roboto Condensed"/>
              <a:ea typeface="Roboto Condensed"/>
              <a:cs typeface="Roboto Condensed"/>
              <a:sym typeface="Roboto Condensed"/>
            </a:endParaRPr>
          </a:p>
          <a:p>
            <a:pPr marL="0" lvl="0" indent="0" algn="l" rtl="0">
              <a:lnSpc>
                <a:spcPct val="100000"/>
              </a:lnSpc>
              <a:spcBef>
                <a:spcPts val="0"/>
              </a:spcBef>
              <a:spcAft>
                <a:spcPts val="0"/>
              </a:spcAft>
              <a:buSzPts val="1800"/>
              <a:buNone/>
            </a:pPr>
            <a:endParaRPr sz="1600" b="1" i="1">
              <a:solidFill>
                <a:schemeClr val="dk1"/>
              </a:solidFill>
              <a:latin typeface="Roboto Condensed"/>
              <a:ea typeface="Roboto Condensed"/>
              <a:cs typeface="Roboto Condensed"/>
              <a:sym typeface="Roboto Condensed"/>
            </a:endParaRPr>
          </a:p>
        </p:txBody>
      </p:sp>
      <p:pic>
        <p:nvPicPr>
          <p:cNvPr id="367" name="Google Shape;367;p41"/>
          <p:cNvPicPr preferRelativeResize="0"/>
          <p:nvPr/>
        </p:nvPicPr>
        <p:blipFill rotWithShape="1">
          <a:blip r:embed="rId3">
            <a:alphaModFix/>
          </a:blip>
          <a:srcRect/>
          <a:stretch/>
        </p:blipFill>
        <p:spPr>
          <a:xfrm>
            <a:off x="489750" y="506250"/>
            <a:ext cx="2825300" cy="4237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2"/>
          <p:cNvSpPr/>
          <p:nvPr/>
        </p:nvSpPr>
        <p:spPr>
          <a:xfrm>
            <a:off x="4286775" y="3441600"/>
            <a:ext cx="4657200" cy="1033800"/>
          </a:xfrm>
          <a:prstGeom prst="roundRect">
            <a:avLst>
              <a:gd name="adj" fmla="val 16667"/>
            </a:avLst>
          </a:prstGeom>
          <a:solidFill>
            <a:srgbClr val="F39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2"/>
          <p:cNvSpPr/>
          <p:nvPr/>
        </p:nvSpPr>
        <p:spPr>
          <a:xfrm>
            <a:off x="4286775" y="1017775"/>
            <a:ext cx="4657200" cy="1974000"/>
          </a:xfrm>
          <a:prstGeom prst="roundRect">
            <a:avLst>
              <a:gd name="adj" fmla="val 16667"/>
            </a:avLst>
          </a:prstGeom>
          <a:solidFill>
            <a:srgbClr val="F39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2"/>
          <p:cNvSpPr txBox="1">
            <a:spLocks noGrp="1"/>
          </p:cNvSpPr>
          <p:nvPr>
            <p:ph type="title"/>
          </p:nvPr>
        </p:nvSpPr>
        <p:spPr>
          <a:xfrm>
            <a:off x="311725" y="160075"/>
            <a:ext cx="8520600" cy="8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20" b="1">
                <a:latin typeface="Impact"/>
                <a:ea typeface="Impact"/>
                <a:cs typeface="Impact"/>
                <a:sym typeface="Impact"/>
              </a:rPr>
              <a:t>Findings &amp; Recommendations:</a:t>
            </a:r>
            <a:r>
              <a:rPr lang="en" sz="3020">
                <a:latin typeface="Impact"/>
                <a:ea typeface="Impact"/>
                <a:cs typeface="Impact"/>
                <a:sym typeface="Impact"/>
              </a:rPr>
              <a:t> </a:t>
            </a:r>
            <a:endParaRPr sz="3020">
              <a:latin typeface="Impact"/>
              <a:ea typeface="Impact"/>
              <a:cs typeface="Impact"/>
              <a:sym typeface="Impact"/>
            </a:endParaRPr>
          </a:p>
          <a:p>
            <a:pPr marL="0" lvl="0" indent="0" algn="l" rtl="0">
              <a:lnSpc>
                <a:spcPct val="100000"/>
              </a:lnSpc>
              <a:spcBef>
                <a:spcPts val="0"/>
              </a:spcBef>
              <a:spcAft>
                <a:spcPts val="0"/>
              </a:spcAft>
              <a:buSzPts val="990"/>
              <a:buNone/>
            </a:pPr>
            <a:r>
              <a:rPr lang="en" sz="2690" i="1">
                <a:latin typeface="Roboto Condensed"/>
                <a:ea typeface="Roboto Condensed"/>
                <a:cs typeface="Roboto Condensed"/>
                <a:sym typeface="Roboto Condensed"/>
              </a:rPr>
              <a:t>Time spent in role</a:t>
            </a:r>
            <a:endParaRPr sz="2690" i="1">
              <a:latin typeface="Roboto Condensed"/>
              <a:ea typeface="Roboto Condensed"/>
              <a:cs typeface="Roboto Condensed"/>
              <a:sym typeface="Roboto Condensed"/>
            </a:endParaRPr>
          </a:p>
        </p:txBody>
      </p:sp>
      <p:sp>
        <p:nvSpPr>
          <p:cNvPr id="375" name="Google Shape;375;p42"/>
          <p:cNvSpPr txBox="1">
            <a:spLocks noGrp="1"/>
          </p:cNvSpPr>
          <p:nvPr>
            <p:ph type="body" idx="1"/>
          </p:nvPr>
        </p:nvSpPr>
        <p:spPr>
          <a:xfrm>
            <a:off x="5982425" y="1017775"/>
            <a:ext cx="2829300" cy="219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935"/>
              <a:buNone/>
            </a:pPr>
            <a:endParaRPr sz="1290">
              <a:solidFill>
                <a:schemeClr val="dk1"/>
              </a:solidFill>
              <a:latin typeface="Roboto Condensed"/>
              <a:ea typeface="Roboto Condensed"/>
              <a:cs typeface="Roboto Condensed"/>
              <a:sym typeface="Roboto Condensed"/>
            </a:endParaRPr>
          </a:p>
          <a:p>
            <a:pPr marL="457200" lvl="0" indent="-332105" algn="l" rtl="0">
              <a:lnSpc>
                <a:spcPct val="105000"/>
              </a:lnSpc>
              <a:spcBef>
                <a:spcPts val="0"/>
              </a:spcBef>
              <a:spcAft>
                <a:spcPts val="0"/>
              </a:spcAft>
              <a:buClr>
                <a:schemeClr val="dk1"/>
              </a:buClr>
              <a:buSzPts val="1630"/>
              <a:buFont typeface="Roboto Condensed"/>
              <a:buChar char="●"/>
            </a:pPr>
            <a:r>
              <a:rPr lang="en" sz="1629">
                <a:solidFill>
                  <a:schemeClr val="dk1"/>
                </a:solidFill>
                <a:latin typeface="Roboto Condensed"/>
                <a:ea typeface="Roboto Condensed"/>
                <a:cs typeface="Roboto Condensed"/>
                <a:sym typeface="Roboto Condensed"/>
              </a:rPr>
              <a:t>In a typical week 73% of the liaisons assisted &lt;6 students </a:t>
            </a:r>
            <a:endParaRPr sz="1629">
              <a:solidFill>
                <a:schemeClr val="dk1"/>
              </a:solidFill>
              <a:latin typeface="Roboto Condensed"/>
              <a:ea typeface="Roboto Condensed"/>
              <a:cs typeface="Roboto Condensed"/>
              <a:sym typeface="Roboto Condensed"/>
            </a:endParaRPr>
          </a:p>
          <a:p>
            <a:pPr marL="457200" lvl="0" indent="-332105" algn="l" rtl="0">
              <a:lnSpc>
                <a:spcPct val="105000"/>
              </a:lnSpc>
              <a:spcBef>
                <a:spcPts val="0"/>
              </a:spcBef>
              <a:spcAft>
                <a:spcPts val="0"/>
              </a:spcAft>
              <a:buClr>
                <a:schemeClr val="dk1"/>
              </a:buClr>
              <a:buSzPts val="1630"/>
              <a:buFont typeface="Roboto Condensed"/>
              <a:buChar char="●"/>
            </a:pPr>
            <a:r>
              <a:rPr lang="en" sz="1629">
                <a:solidFill>
                  <a:schemeClr val="dk1"/>
                </a:solidFill>
                <a:latin typeface="Roboto Condensed"/>
                <a:ea typeface="Roboto Condensed"/>
                <a:cs typeface="Roboto Condensed"/>
                <a:sym typeface="Roboto Condensed"/>
              </a:rPr>
              <a:t>80% of liaisons devoted very little (10% or less) of their time to liaison duties</a:t>
            </a:r>
            <a:endParaRPr sz="1629">
              <a:solidFill>
                <a:schemeClr val="dk1"/>
              </a:solidFill>
              <a:latin typeface="Roboto Condensed"/>
              <a:ea typeface="Roboto Condensed"/>
              <a:cs typeface="Roboto Condensed"/>
              <a:sym typeface="Roboto Condensed"/>
            </a:endParaRPr>
          </a:p>
          <a:p>
            <a:pPr marL="457200" lvl="0" indent="0" algn="l" rtl="0">
              <a:lnSpc>
                <a:spcPct val="105000"/>
              </a:lnSpc>
              <a:spcBef>
                <a:spcPts val="0"/>
              </a:spcBef>
              <a:spcAft>
                <a:spcPts val="0"/>
              </a:spcAft>
              <a:buSzPts val="935"/>
              <a:buNone/>
            </a:pPr>
            <a:endParaRPr sz="1629">
              <a:solidFill>
                <a:schemeClr val="dk1"/>
              </a:solidFill>
              <a:latin typeface="Roboto Condensed"/>
              <a:ea typeface="Roboto Condensed"/>
              <a:cs typeface="Roboto Condensed"/>
              <a:sym typeface="Roboto Condensed"/>
            </a:endParaRPr>
          </a:p>
          <a:p>
            <a:pPr marL="457200" lvl="0" indent="0" algn="l" rtl="0">
              <a:lnSpc>
                <a:spcPct val="105000"/>
              </a:lnSpc>
              <a:spcBef>
                <a:spcPts val="0"/>
              </a:spcBef>
              <a:spcAft>
                <a:spcPts val="0"/>
              </a:spcAft>
              <a:buSzPts val="935"/>
              <a:buNone/>
            </a:pPr>
            <a:endParaRPr sz="1629">
              <a:solidFill>
                <a:schemeClr val="dk1"/>
              </a:solidFill>
              <a:latin typeface="Roboto Condensed"/>
              <a:ea typeface="Roboto Condensed"/>
              <a:cs typeface="Roboto Condensed"/>
              <a:sym typeface="Roboto Condensed"/>
            </a:endParaRPr>
          </a:p>
        </p:txBody>
      </p:sp>
      <p:sp>
        <p:nvSpPr>
          <p:cNvPr id="376" name="Google Shape;376;p42"/>
          <p:cNvSpPr txBox="1">
            <a:spLocks noGrp="1"/>
          </p:cNvSpPr>
          <p:nvPr>
            <p:ph type="body" idx="1"/>
          </p:nvPr>
        </p:nvSpPr>
        <p:spPr>
          <a:xfrm>
            <a:off x="4160300" y="3206075"/>
            <a:ext cx="4423800" cy="1845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solidFill>
                <a:schemeClr val="dk1"/>
              </a:solidFill>
              <a:latin typeface="Roboto Condensed"/>
              <a:ea typeface="Roboto Condensed"/>
              <a:cs typeface="Roboto Condensed"/>
              <a:sym typeface="Roboto Condensed"/>
            </a:endParaRPr>
          </a:p>
          <a:p>
            <a:pPr marL="457200" lvl="0" indent="0" algn="l" rtl="0">
              <a:lnSpc>
                <a:spcPct val="115000"/>
              </a:lnSpc>
              <a:spcBef>
                <a:spcPts val="0"/>
              </a:spcBef>
              <a:spcAft>
                <a:spcPts val="0"/>
              </a:spcAft>
              <a:buSzPts val="1800"/>
              <a:buNone/>
            </a:pPr>
            <a:r>
              <a:rPr lang="en" sz="1700">
                <a:solidFill>
                  <a:schemeClr val="dk1"/>
                </a:solidFill>
                <a:latin typeface="Roboto Condensed"/>
                <a:ea typeface="Roboto Condensed"/>
                <a:cs typeface="Roboto Condensed"/>
                <a:sym typeface="Roboto Condensed"/>
              </a:rPr>
              <a:t>53% of liaisons’ contact information was not listed on the website as point of contact</a:t>
            </a:r>
            <a:endParaRPr sz="1700">
              <a:solidFill>
                <a:schemeClr val="dk1"/>
              </a:solidFill>
              <a:latin typeface="Roboto Condensed"/>
              <a:ea typeface="Roboto Condensed"/>
              <a:cs typeface="Roboto Condensed"/>
              <a:sym typeface="Roboto Condensed"/>
            </a:endParaRPr>
          </a:p>
        </p:txBody>
      </p:sp>
      <p:pic>
        <p:nvPicPr>
          <p:cNvPr id="377" name="Google Shape;377;p42"/>
          <p:cNvPicPr preferRelativeResize="0"/>
          <p:nvPr/>
        </p:nvPicPr>
        <p:blipFill rotWithShape="1">
          <a:blip r:embed="rId3">
            <a:alphaModFix/>
          </a:blip>
          <a:srcRect/>
          <a:stretch/>
        </p:blipFill>
        <p:spPr>
          <a:xfrm flipH="1">
            <a:off x="385222" y="1536299"/>
            <a:ext cx="3706399" cy="2481202"/>
          </a:xfrm>
          <a:prstGeom prst="rect">
            <a:avLst/>
          </a:prstGeom>
          <a:noFill/>
          <a:ln>
            <a:noFill/>
          </a:ln>
        </p:spPr>
      </p:pic>
      <p:pic>
        <p:nvPicPr>
          <p:cNvPr id="378" name="Google Shape;378;p42"/>
          <p:cNvPicPr preferRelativeResize="0"/>
          <p:nvPr/>
        </p:nvPicPr>
        <p:blipFill rotWithShape="1">
          <a:blip r:embed="rId4">
            <a:alphaModFix/>
          </a:blip>
          <a:srcRect/>
          <a:stretch/>
        </p:blipFill>
        <p:spPr>
          <a:xfrm>
            <a:off x="4657350" y="1485602"/>
            <a:ext cx="1166528" cy="1166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1"/>
        <p:cNvGrpSpPr/>
        <p:nvPr/>
      </p:nvGrpSpPr>
      <p:grpSpPr>
        <a:xfrm>
          <a:off x="0" y="0"/>
          <a:ext cx="0" cy="0"/>
          <a:chOff x="0" y="0"/>
          <a:chExt cx="0" cy="0"/>
        </a:xfrm>
      </p:grpSpPr>
      <p:sp>
        <p:nvSpPr>
          <p:cNvPr id="242" name="Google Shape;242;p25"/>
          <p:cNvSpPr txBox="1">
            <a:spLocks noGrp="1"/>
          </p:cNvSpPr>
          <p:nvPr>
            <p:ph type="title"/>
          </p:nvPr>
        </p:nvSpPr>
        <p:spPr>
          <a:xfrm>
            <a:off x="993450" y="243725"/>
            <a:ext cx="7157100" cy="1038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5000">
                <a:highlight>
                  <a:srgbClr val="F39200"/>
                </a:highlight>
                <a:latin typeface="Impact"/>
                <a:ea typeface="Impact"/>
                <a:cs typeface="Impact"/>
                <a:sym typeface="Impact"/>
              </a:rPr>
              <a:t>Hello, everyone! </a:t>
            </a:r>
            <a:endParaRPr sz="5000">
              <a:highlight>
                <a:srgbClr val="F39200"/>
              </a:highlight>
              <a:latin typeface="Impact"/>
              <a:ea typeface="Impact"/>
              <a:cs typeface="Impact"/>
              <a:sym typeface="Impact"/>
            </a:endParaRPr>
          </a:p>
        </p:txBody>
      </p:sp>
      <p:sp>
        <p:nvSpPr>
          <p:cNvPr id="243" name="Google Shape;243;p25"/>
          <p:cNvSpPr txBox="1">
            <a:spLocks noGrp="1"/>
          </p:cNvSpPr>
          <p:nvPr>
            <p:ph type="body" idx="1"/>
          </p:nvPr>
        </p:nvSpPr>
        <p:spPr>
          <a:xfrm>
            <a:off x="2100925" y="2345975"/>
            <a:ext cx="2379600" cy="169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Roboto Condensed"/>
                <a:ea typeface="Roboto Condensed"/>
                <a:cs typeface="Roboto Condensed"/>
                <a:sym typeface="Roboto Condensed"/>
              </a:rPr>
              <a:t>Jillian Sitjar </a:t>
            </a:r>
            <a:endParaRPr sz="1500" b="1">
              <a:latin typeface="Roboto Condensed"/>
              <a:ea typeface="Roboto Condensed"/>
              <a:cs typeface="Roboto Condensed"/>
              <a:sym typeface="Roboto Condensed"/>
            </a:endParaRPr>
          </a:p>
          <a:p>
            <a:pPr marL="0" lvl="0" indent="0" algn="l" rtl="0">
              <a:spcBef>
                <a:spcPts val="1200"/>
              </a:spcBef>
              <a:spcAft>
                <a:spcPts val="0"/>
              </a:spcAft>
              <a:buNone/>
            </a:pPr>
            <a:r>
              <a:rPr lang="en" sz="1500">
                <a:latin typeface="Roboto Condensed"/>
                <a:ea typeface="Roboto Condensed"/>
                <a:cs typeface="Roboto Condensed"/>
                <a:sym typeface="Roboto Condensed"/>
              </a:rPr>
              <a:t>Senior Higher Education Program Manager, </a:t>
            </a:r>
            <a:r>
              <a:rPr lang="en" sz="1500" b="1">
                <a:latin typeface="Roboto Condensed"/>
                <a:ea typeface="Roboto Condensed"/>
                <a:cs typeface="Roboto Condensed"/>
                <a:sym typeface="Roboto Condensed"/>
              </a:rPr>
              <a:t>SchoolHouse Connection</a:t>
            </a:r>
            <a:endParaRPr sz="1500" b="1">
              <a:latin typeface="Roboto Condensed"/>
              <a:ea typeface="Roboto Condensed"/>
              <a:cs typeface="Roboto Condensed"/>
              <a:sym typeface="Roboto Condensed"/>
            </a:endParaRPr>
          </a:p>
          <a:p>
            <a:pPr marL="0" lvl="0" indent="0" algn="l" rtl="0">
              <a:spcBef>
                <a:spcPts val="1200"/>
              </a:spcBef>
              <a:spcAft>
                <a:spcPts val="0"/>
              </a:spcAft>
              <a:buNone/>
            </a:pPr>
            <a:endParaRPr sz="1500">
              <a:latin typeface="Roboto Condensed"/>
              <a:ea typeface="Roboto Condensed"/>
              <a:cs typeface="Roboto Condensed"/>
              <a:sym typeface="Roboto Condensed"/>
            </a:endParaRPr>
          </a:p>
          <a:p>
            <a:pPr marL="0" lvl="0" indent="0" algn="l" rtl="0">
              <a:spcBef>
                <a:spcPts val="1200"/>
              </a:spcBef>
              <a:spcAft>
                <a:spcPts val="1200"/>
              </a:spcAft>
              <a:buNone/>
            </a:pPr>
            <a:endParaRPr sz="1500">
              <a:latin typeface="Roboto Condensed"/>
              <a:ea typeface="Roboto Condensed"/>
              <a:cs typeface="Roboto Condensed"/>
              <a:sym typeface="Roboto Condensed"/>
            </a:endParaRPr>
          </a:p>
        </p:txBody>
      </p:sp>
      <p:pic>
        <p:nvPicPr>
          <p:cNvPr id="244" name="Google Shape;244;p25"/>
          <p:cNvPicPr preferRelativeResize="0"/>
          <p:nvPr/>
        </p:nvPicPr>
        <p:blipFill rotWithShape="1">
          <a:blip r:embed="rId3">
            <a:alphaModFix/>
          </a:blip>
          <a:srcRect l="17927" r="17933"/>
          <a:stretch/>
        </p:blipFill>
        <p:spPr>
          <a:xfrm>
            <a:off x="359275" y="1828775"/>
            <a:ext cx="1863600" cy="1936500"/>
          </a:xfrm>
          <a:prstGeom prst="ellipse">
            <a:avLst/>
          </a:prstGeom>
          <a:noFill/>
          <a:ln>
            <a:noFill/>
          </a:ln>
        </p:spPr>
      </p:pic>
      <p:pic>
        <p:nvPicPr>
          <p:cNvPr id="245" name="Google Shape;245;p25"/>
          <p:cNvPicPr preferRelativeResize="0"/>
          <p:nvPr/>
        </p:nvPicPr>
        <p:blipFill rotWithShape="1">
          <a:blip r:embed="rId4">
            <a:alphaModFix/>
          </a:blip>
          <a:srcRect t="7488" b="19171"/>
          <a:stretch/>
        </p:blipFill>
        <p:spPr>
          <a:xfrm>
            <a:off x="4664350" y="1555270"/>
            <a:ext cx="1597200" cy="1561800"/>
          </a:xfrm>
          <a:prstGeom prst="ellipse">
            <a:avLst/>
          </a:prstGeom>
          <a:noFill/>
          <a:ln>
            <a:noFill/>
          </a:ln>
        </p:spPr>
      </p:pic>
      <p:pic>
        <p:nvPicPr>
          <p:cNvPr id="246" name="Google Shape;246;p25"/>
          <p:cNvPicPr preferRelativeResize="0"/>
          <p:nvPr/>
        </p:nvPicPr>
        <p:blipFill rotWithShape="1">
          <a:blip r:embed="rId5">
            <a:alphaModFix/>
          </a:blip>
          <a:srcRect t="2264" r="12188" b="48931"/>
          <a:stretch/>
        </p:blipFill>
        <p:spPr>
          <a:xfrm>
            <a:off x="4664350" y="3377625"/>
            <a:ext cx="1597200" cy="1548300"/>
          </a:xfrm>
          <a:prstGeom prst="ellipse">
            <a:avLst/>
          </a:prstGeom>
          <a:noFill/>
          <a:ln>
            <a:noFill/>
          </a:ln>
        </p:spPr>
      </p:pic>
      <p:sp>
        <p:nvSpPr>
          <p:cNvPr id="247" name="Google Shape;247;p25"/>
          <p:cNvSpPr txBox="1"/>
          <p:nvPr/>
        </p:nvSpPr>
        <p:spPr>
          <a:xfrm>
            <a:off x="6498725" y="3559875"/>
            <a:ext cx="2379600" cy="136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chemeClr val="dk2"/>
                </a:solidFill>
                <a:latin typeface="Roboto Condensed"/>
                <a:ea typeface="Roboto Condensed"/>
                <a:cs typeface="Roboto Condensed"/>
                <a:sym typeface="Roboto Condensed"/>
              </a:rPr>
              <a:t>Alex Buccelli</a:t>
            </a:r>
            <a:endParaRPr sz="1500" b="1">
              <a:solidFill>
                <a:schemeClr val="dk2"/>
              </a:solidFill>
              <a:latin typeface="Roboto Condensed"/>
              <a:ea typeface="Roboto Condensed"/>
              <a:cs typeface="Roboto Condensed"/>
              <a:sym typeface="Roboto Condensed"/>
            </a:endParaRPr>
          </a:p>
          <a:p>
            <a:pPr marL="0" lvl="0" indent="0" algn="l" rtl="0">
              <a:lnSpc>
                <a:spcPct val="115000"/>
              </a:lnSpc>
              <a:spcBef>
                <a:spcPts val="1200"/>
              </a:spcBef>
              <a:spcAft>
                <a:spcPts val="1200"/>
              </a:spcAft>
              <a:buNone/>
            </a:pPr>
            <a:r>
              <a:rPr lang="en" sz="1500">
                <a:solidFill>
                  <a:schemeClr val="dk2"/>
                </a:solidFill>
                <a:latin typeface="Roboto Condensed"/>
                <a:ea typeface="Roboto Condensed"/>
                <a:cs typeface="Roboto Condensed"/>
                <a:sym typeface="Roboto Condensed"/>
              </a:rPr>
              <a:t>Graduate Student &amp; Research Associate, </a:t>
            </a:r>
            <a:r>
              <a:rPr lang="en" sz="1500" b="1">
                <a:solidFill>
                  <a:schemeClr val="dk2"/>
                </a:solidFill>
                <a:latin typeface="Roboto Condensed"/>
                <a:ea typeface="Roboto Condensed"/>
                <a:cs typeface="Roboto Condensed"/>
                <a:sym typeface="Roboto Condensed"/>
              </a:rPr>
              <a:t>NC State University</a:t>
            </a:r>
            <a:endParaRPr sz="1500" b="1">
              <a:solidFill>
                <a:schemeClr val="dk2"/>
              </a:solidFill>
              <a:latin typeface="Roboto Condensed"/>
              <a:ea typeface="Roboto Condensed"/>
              <a:cs typeface="Roboto Condensed"/>
              <a:sym typeface="Roboto Condensed"/>
            </a:endParaRPr>
          </a:p>
        </p:txBody>
      </p:sp>
      <p:sp>
        <p:nvSpPr>
          <p:cNvPr id="248" name="Google Shape;248;p25"/>
          <p:cNvSpPr txBox="1"/>
          <p:nvPr/>
        </p:nvSpPr>
        <p:spPr>
          <a:xfrm>
            <a:off x="6445375" y="1721950"/>
            <a:ext cx="2934600" cy="11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chemeClr val="dk2"/>
                </a:solidFill>
                <a:latin typeface="Roboto Condensed"/>
                <a:ea typeface="Roboto Condensed"/>
                <a:cs typeface="Roboto Condensed"/>
                <a:sym typeface="Roboto Condensed"/>
              </a:rPr>
              <a:t>Mary Haskett</a:t>
            </a:r>
            <a:endParaRPr sz="1500">
              <a:solidFill>
                <a:schemeClr val="dk2"/>
              </a:solidFill>
              <a:latin typeface="Roboto Condensed"/>
              <a:ea typeface="Roboto Condensed"/>
              <a:cs typeface="Roboto Condensed"/>
              <a:sym typeface="Roboto Condensed"/>
            </a:endParaRPr>
          </a:p>
          <a:p>
            <a:pPr marL="0" lvl="0" indent="0" algn="l" rtl="0">
              <a:lnSpc>
                <a:spcPct val="115000"/>
              </a:lnSpc>
              <a:spcBef>
                <a:spcPts val="1200"/>
              </a:spcBef>
              <a:spcAft>
                <a:spcPts val="1200"/>
              </a:spcAft>
              <a:buNone/>
            </a:pPr>
            <a:r>
              <a:rPr lang="en" sz="1500">
                <a:solidFill>
                  <a:schemeClr val="dk2"/>
                </a:solidFill>
                <a:latin typeface="Roboto Condensed"/>
                <a:ea typeface="Roboto Condensed"/>
                <a:cs typeface="Roboto Condensed"/>
                <a:sym typeface="Roboto Condensed"/>
              </a:rPr>
              <a:t>Professor Department of Psychology, </a:t>
            </a:r>
            <a:r>
              <a:rPr lang="en" sz="1500" b="1">
                <a:solidFill>
                  <a:schemeClr val="dk2"/>
                </a:solidFill>
                <a:latin typeface="Roboto Condensed"/>
                <a:ea typeface="Roboto Condensed"/>
                <a:cs typeface="Roboto Condensed"/>
                <a:sym typeface="Roboto Condensed"/>
              </a:rPr>
              <a:t>NC State University </a:t>
            </a:r>
            <a:endParaRPr sz="1500" b="1">
              <a:solidFill>
                <a:schemeClr val="dk2"/>
              </a:solidFill>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3"/>
          <p:cNvSpPr txBox="1">
            <a:spLocks noGrp="1"/>
          </p:cNvSpPr>
          <p:nvPr>
            <p:ph type="title"/>
          </p:nvPr>
        </p:nvSpPr>
        <p:spPr>
          <a:xfrm>
            <a:off x="311700" y="2849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90" b="1">
                <a:latin typeface="Impact"/>
                <a:ea typeface="Impact"/>
                <a:cs typeface="Impact"/>
                <a:sym typeface="Impact"/>
              </a:rPr>
              <a:t>Findings &amp; Recommendations:</a:t>
            </a:r>
            <a:r>
              <a:rPr lang="en" sz="2775" i="1">
                <a:latin typeface="Impact"/>
                <a:ea typeface="Impact"/>
                <a:cs typeface="Impact"/>
                <a:sym typeface="Impact"/>
              </a:rPr>
              <a:t> </a:t>
            </a:r>
            <a:endParaRPr sz="2775" i="1">
              <a:latin typeface="Impact"/>
              <a:ea typeface="Impact"/>
              <a:cs typeface="Impact"/>
              <a:sym typeface="Impact"/>
            </a:endParaRPr>
          </a:p>
          <a:p>
            <a:pPr marL="0" lvl="0" indent="0" algn="l" rtl="0">
              <a:lnSpc>
                <a:spcPct val="100000"/>
              </a:lnSpc>
              <a:spcBef>
                <a:spcPts val="0"/>
              </a:spcBef>
              <a:spcAft>
                <a:spcPts val="0"/>
              </a:spcAft>
              <a:buSzPts val="990"/>
              <a:buNone/>
            </a:pPr>
            <a:r>
              <a:rPr lang="en" sz="2190" i="1">
                <a:latin typeface="Roboto Condensed"/>
                <a:ea typeface="Roboto Condensed"/>
                <a:cs typeface="Roboto Condensed"/>
                <a:sym typeface="Roboto Condensed"/>
              </a:rPr>
              <a:t>Preparation for the role</a:t>
            </a:r>
            <a:endParaRPr sz="2190" i="1">
              <a:latin typeface="Roboto Condensed"/>
              <a:ea typeface="Roboto Condensed"/>
              <a:cs typeface="Roboto Condensed"/>
              <a:sym typeface="Roboto Condensed"/>
            </a:endParaRPr>
          </a:p>
        </p:txBody>
      </p:sp>
      <p:sp>
        <p:nvSpPr>
          <p:cNvPr id="384" name="Google Shape;384;p43"/>
          <p:cNvSpPr txBox="1">
            <a:spLocks noGrp="1"/>
          </p:cNvSpPr>
          <p:nvPr>
            <p:ph type="body" idx="1"/>
          </p:nvPr>
        </p:nvSpPr>
        <p:spPr>
          <a:xfrm>
            <a:off x="311700" y="1550625"/>
            <a:ext cx="5109000" cy="2955300"/>
          </a:xfrm>
          <a:prstGeom prst="rect">
            <a:avLst/>
          </a:prstGeom>
          <a:solidFill>
            <a:srgbClr val="F39200"/>
          </a:solid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sz="2000">
              <a:solidFill>
                <a:schemeClr val="dk1"/>
              </a:solidFill>
              <a:latin typeface="Roboto Condensed"/>
              <a:ea typeface="Roboto Condensed"/>
              <a:cs typeface="Roboto Condensed"/>
              <a:sym typeface="Roboto Condensed"/>
            </a:endParaRPr>
          </a:p>
          <a:p>
            <a:pPr marL="914400" lvl="0" indent="-685800" algn="l" rtl="0">
              <a:lnSpc>
                <a:spcPct val="100000"/>
              </a:lnSpc>
              <a:spcBef>
                <a:spcPts val="1200"/>
              </a:spcBef>
              <a:spcAft>
                <a:spcPts val="0"/>
              </a:spcAft>
              <a:buSzPts val="1800"/>
              <a:buNone/>
            </a:pPr>
            <a:r>
              <a:rPr lang="en" sz="2000">
                <a:solidFill>
                  <a:schemeClr val="dk1"/>
                </a:solidFill>
                <a:latin typeface="Roboto Condensed"/>
                <a:ea typeface="Roboto Condensed"/>
                <a:cs typeface="Roboto Condensed"/>
                <a:sym typeface="Roboto Condensed"/>
              </a:rPr>
              <a:t>55%: 	Institution provided appropriate guidance to assist students </a:t>
            </a:r>
            <a:endParaRPr sz="2000">
              <a:solidFill>
                <a:schemeClr val="dk1"/>
              </a:solidFill>
              <a:latin typeface="Roboto Condensed"/>
              <a:ea typeface="Roboto Condensed"/>
              <a:cs typeface="Roboto Condensed"/>
              <a:sym typeface="Roboto Condensed"/>
            </a:endParaRPr>
          </a:p>
          <a:p>
            <a:pPr marL="914400" lvl="0" indent="-685800" algn="l" rtl="0">
              <a:lnSpc>
                <a:spcPct val="100000"/>
              </a:lnSpc>
              <a:spcBef>
                <a:spcPts val="1200"/>
              </a:spcBef>
              <a:spcAft>
                <a:spcPts val="0"/>
              </a:spcAft>
              <a:buSzPts val="1800"/>
              <a:buNone/>
            </a:pPr>
            <a:r>
              <a:rPr lang="en" sz="2000">
                <a:solidFill>
                  <a:schemeClr val="dk1"/>
                </a:solidFill>
                <a:latin typeface="Roboto Condensed"/>
                <a:ea typeface="Roboto Condensed"/>
                <a:cs typeface="Roboto Condensed"/>
                <a:sym typeface="Roboto Condensed"/>
              </a:rPr>
              <a:t>51%: 	Institution adequately staffed &amp; funded liaison role</a:t>
            </a:r>
            <a:endParaRPr sz="2000">
              <a:solidFill>
                <a:schemeClr val="dk1"/>
              </a:solidFill>
              <a:latin typeface="Roboto Condensed"/>
              <a:ea typeface="Roboto Condensed"/>
              <a:cs typeface="Roboto Condensed"/>
              <a:sym typeface="Roboto Condensed"/>
            </a:endParaRPr>
          </a:p>
          <a:p>
            <a:pPr marL="914400" lvl="0" indent="-685800" algn="l" rtl="0">
              <a:lnSpc>
                <a:spcPct val="100000"/>
              </a:lnSpc>
              <a:spcBef>
                <a:spcPts val="1000"/>
              </a:spcBef>
              <a:spcAft>
                <a:spcPts val="0"/>
              </a:spcAft>
              <a:buSzPts val="1800"/>
              <a:buNone/>
            </a:pPr>
            <a:r>
              <a:rPr lang="en" sz="2000">
                <a:solidFill>
                  <a:schemeClr val="dk1"/>
                </a:solidFill>
                <a:latin typeface="Roboto Condensed"/>
                <a:ea typeface="Roboto Condensed"/>
                <a:cs typeface="Roboto Condensed"/>
                <a:sym typeface="Roboto Condensed"/>
              </a:rPr>
              <a:t>25%: 	Received no special training</a:t>
            </a:r>
            <a:endParaRPr sz="2000">
              <a:solidFill>
                <a:schemeClr val="dk1"/>
              </a:solidFill>
              <a:latin typeface="Roboto Condensed"/>
              <a:ea typeface="Roboto Condensed"/>
              <a:cs typeface="Roboto Condensed"/>
              <a:sym typeface="Roboto Condensed"/>
            </a:endParaRPr>
          </a:p>
          <a:p>
            <a:pPr marL="914400" lvl="0" indent="-685800" algn="l" rtl="0">
              <a:lnSpc>
                <a:spcPct val="100000"/>
              </a:lnSpc>
              <a:spcBef>
                <a:spcPts val="1000"/>
              </a:spcBef>
              <a:spcAft>
                <a:spcPts val="0"/>
              </a:spcAft>
              <a:buSzPts val="1800"/>
              <a:buNone/>
            </a:pPr>
            <a:r>
              <a:rPr lang="en" sz="2000">
                <a:solidFill>
                  <a:schemeClr val="dk1"/>
                </a:solidFill>
                <a:latin typeface="Roboto Condensed"/>
                <a:ea typeface="Roboto Condensed"/>
                <a:cs typeface="Roboto Condensed"/>
                <a:sym typeface="Roboto Condensed"/>
              </a:rPr>
              <a:t>92%: 	Engaged in self-directed learning</a:t>
            </a:r>
            <a:endParaRPr sz="2000">
              <a:solidFill>
                <a:schemeClr val="dk1"/>
              </a:solidFill>
              <a:latin typeface="Roboto Condensed"/>
              <a:ea typeface="Roboto Condensed"/>
              <a:cs typeface="Roboto Condensed"/>
              <a:sym typeface="Roboto Condensed"/>
            </a:endParaRPr>
          </a:p>
          <a:p>
            <a:pPr marL="0" lvl="0" indent="0" algn="l" rtl="0">
              <a:lnSpc>
                <a:spcPct val="200000"/>
              </a:lnSpc>
              <a:spcBef>
                <a:spcPts val="0"/>
              </a:spcBef>
              <a:spcAft>
                <a:spcPts val="0"/>
              </a:spcAft>
              <a:buSzPts val="1800"/>
              <a:buNone/>
            </a:pPr>
            <a:endParaRPr sz="2000">
              <a:solidFill>
                <a:schemeClr val="dk1"/>
              </a:solidFill>
              <a:latin typeface="Roboto Condensed"/>
              <a:ea typeface="Roboto Condensed"/>
              <a:cs typeface="Roboto Condensed"/>
              <a:sym typeface="Roboto Condensed"/>
            </a:endParaRPr>
          </a:p>
        </p:txBody>
      </p:sp>
      <p:sp>
        <p:nvSpPr>
          <p:cNvPr id="385" name="Google Shape;385;p43"/>
          <p:cNvSpPr txBox="1"/>
          <p:nvPr/>
        </p:nvSpPr>
        <p:spPr>
          <a:xfrm>
            <a:off x="5710775" y="1767575"/>
            <a:ext cx="29625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Roboto Condensed"/>
                <a:ea typeface="Roboto Condensed"/>
                <a:cs typeface="Roboto Condensed"/>
                <a:sym typeface="Roboto Condensed"/>
              </a:rPr>
              <a:t>More guidance, resources, and specialized training are needed.</a:t>
            </a:r>
            <a:endParaRPr sz="2000" b="0" i="0" u="none" strike="noStrike" cap="none">
              <a:solidFill>
                <a:srgbClr val="000000"/>
              </a:solidFill>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4"/>
          <p:cNvPicPr preferRelativeResize="0"/>
          <p:nvPr/>
        </p:nvPicPr>
        <p:blipFill rotWithShape="1">
          <a:blip r:embed="rId3">
            <a:alphaModFix/>
          </a:blip>
          <a:srcRect/>
          <a:stretch/>
        </p:blipFill>
        <p:spPr>
          <a:xfrm>
            <a:off x="0" y="-260100"/>
            <a:ext cx="9144003" cy="3049465"/>
          </a:xfrm>
          <a:prstGeom prst="rect">
            <a:avLst/>
          </a:prstGeom>
          <a:noFill/>
          <a:ln>
            <a:noFill/>
          </a:ln>
        </p:spPr>
      </p:pic>
      <p:sp>
        <p:nvSpPr>
          <p:cNvPr id="391" name="Google Shape;391;p44"/>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90" b="1">
                <a:highlight>
                  <a:schemeClr val="lt1"/>
                </a:highlight>
                <a:latin typeface="Impact"/>
                <a:ea typeface="Impact"/>
                <a:cs typeface="Impact"/>
                <a:sym typeface="Impact"/>
              </a:rPr>
              <a:t>Findings &amp; Recommendations:</a:t>
            </a:r>
            <a:r>
              <a:rPr lang="en" sz="2775">
                <a:highlight>
                  <a:schemeClr val="lt1"/>
                </a:highlight>
                <a:latin typeface="Impact"/>
                <a:ea typeface="Impact"/>
                <a:cs typeface="Impact"/>
                <a:sym typeface="Impact"/>
              </a:rPr>
              <a:t> </a:t>
            </a:r>
            <a:endParaRPr sz="2775">
              <a:highlight>
                <a:schemeClr val="lt1"/>
              </a:highlight>
              <a:latin typeface="Impact"/>
              <a:ea typeface="Impact"/>
              <a:cs typeface="Impact"/>
              <a:sym typeface="Impact"/>
            </a:endParaRPr>
          </a:p>
          <a:p>
            <a:pPr marL="0" lvl="0" indent="0" algn="l" rtl="0">
              <a:lnSpc>
                <a:spcPct val="100000"/>
              </a:lnSpc>
              <a:spcBef>
                <a:spcPts val="0"/>
              </a:spcBef>
              <a:spcAft>
                <a:spcPts val="0"/>
              </a:spcAft>
              <a:buSzPts val="990"/>
              <a:buNone/>
            </a:pPr>
            <a:r>
              <a:rPr lang="en" sz="2190" i="1">
                <a:highlight>
                  <a:schemeClr val="lt1"/>
                </a:highlight>
                <a:latin typeface="Roboto Condensed"/>
                <a:ea typeface="Roboto Condensed"/>
                <a:cs typeface="Roboto Condensed"/>
                <a:sym typeface="Roboto Condensed"/>
              </a:rPr>
              <a:t>What do students seek?</a:t>
            </a:r>
            <a:endParaRPr sz="2190" i="1">
              <a:highlight>
                <a:schemeClr val="lt1"/>
              </a:highlight>
              <a:latin typeface="Roboto Condensed"/>
              <a:ea typeface="Roboto Condensed"/>
              <a:cs typeface="Roboto Condensed"/>
              <a:sym typeface="Roboto Condensed"/>
            </a:endParaRPr>
          </a:p>
        </p:txBody>
      </p:sp>
      <p:sp>
        <p:nvSpPr>
          <p:cNvPr id="392" name="Google Shape;392;p44"/>
          <p:cNvSpPr txBox="1">
            <a:spLocks noGrp="1"/>
          </p:cNvSpPr>
          <p:nvPr>
            <p:ph type="body" idx="1"/>
          </p:nvPr>
        </p:nvSpPr>
        <p:spPr>
          <a:xfrm>
            <a:off x="0" y="3016775"/>
            <a:ext cx="4741200" cy="19311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200">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52% 	Connection to housing/shelters </a:t>
            </a:r>
            <a:endParaRPr sz="2000">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44.8% 	School supplies </a:t>
            </a:r>
            <a:endParaRPr sz="2000">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44.8% 	Transportation assistance </a:t>
            </a:r>
            <a:endParaRPr sz="2000">
              <a:solidFill>
                <a:schemeClr val="dk1"/>
              </a:solidFill>
              <a:latin typeface="Roboto Condensed"/>
              <a:ea typeface="Roboto Condensed"/>
              <a:cs typeface="Roboto Condensed"/>
              <a:sym typeface="Roboto Condensed"/>
            </a:endParaRPr>
          </a:p>
          <a:p>
            <a:pPr marL="457200" lvl="0"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32.6% 	Counseling </a:t>
            </a:r>
            <a:endParaRPr sz="2000">
              <a:solidFill>
                <a:schemeClr val="dk1"/>
              </a:solidFill>
              <a:latin typeface="Roboto Condensed"/>
              <a:ea typeface="Roboto Condensed"/>
              <a:cs typeface="Roboto Condensed"/>
              <a:sym typeface="Roboto Condensed"/>
            </a:endParaRPr>
          </a:p>
        </p:txBody>
      </p:sp>
      <p:sp>
        <p:nvSpPr>
          <p:cNvPr id="393" name="Google Shape;393;p44"/>
          <p:cNvSpPr txBox="1"/>
          <p:nvPr/>
        </p:nvSpPr>
        <p:spPr>
          <a:xfrm>
            <a:off x="4896000" y="3233225"/>
            <a:ext cx="4093200" cy="11082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dk1"/>
              </a:buClr>
              <a:buSzPts val="2000"/>
              <a:buFont typeface="Roboto Condensed"/>
              <a:buChar char="●"/>
            </a:pPr>
            <a:r>
              <a:rPr lang="en" sz="2000" b="0" i="0" u="none" strike="noStrike" cap="none">
                <a:solidFill>
                  <a:schemeClr val="dk1"/>
                </a:solidFill>
                <a:latin typeface="Roboto Condensed"/>
                <a:ea typeface="Roboto Condensed"/>
                <a:cs typeface="Roboto Condensed"/>
                <a:sym typeface="Roboto Condensed"/>
              </a:rPr>
              <a:t>34.6% 	Employment assistance  </a:t>
            </a:r>
            <a:endParaRPr sz="2000" b="0" i="0" u="none" strike="noStrike" cap="none">
              <a:solidFill>
                <a:schemeClr val="dk1"/>
              </a:solidFill>
              <a:latin typeface="Roboto Condensed"/>
              <a:ea typeface="Roboto Condensed"/>
              <a:cs typeface="Roboto Condensed"/>
              <a:sym typeface="Roboto Condensed"/>
            </a:endParaRPr>
          </a:p>
          <a:p>
            <a:pPr marL="457200" marR="0" lvl="0" indent="-355600" algn="l" rtl="0">
              <a:lnSpc>
                <a:spcPct val="100000"/>
              </a:lnSpc>
              <a:spcBef>
                <a:spcPts val="0"/>
              </a:spcBef>
              <a:spcAft>
                <a:spcPts val="0"/>
              </a:spcAft>
              <a:buClr>
                <a:schemeClr val="dk1"/>
              </a:buClr>
              <a:buSzPts val="2000"/>
              <a:buFont typeface="Roboto Condensed"/>
              <a:buChar char="●"/>
            </a:pPr>
            <a:r>
              <a:rPr lang="en" sz="2000" b="0" i="0" u="none" strike="noStrike" cap="none">
                <a:solidFill>
                  <a:schemeClr val="dk1"/>
                </a:solidFill>
                <a:latin typeface="Roboto Condensed"/>
                <a:ea typeface="Roboto Condensed"/>
                <a:cs typeface="Roboto Condensed"/>
                <a:sym typeface="Roboto Condensed"/>
              </a:rPr>
              <a:t>18.3% 	FAFSA completion </a:t>
            </a:r>
            <a:endParaRPr sz="2000" b="0" i="0" u="none" strike="noStrike" cap="none">
              <a:solidFill>
                <a:schemeClr val="dk1"/>
              </a:solidFill>
              <a:latin typeface="Roboto Condensed"/>
              <a:ea typeface="Roboto Condensed"/>
              <a:cs typeface="Roboto Condensed"/>
              <a:sym typeface="Roboto Condensed"/>
            </a:endParaRPr>
          </a:p>
          <a:p>
            <a:pPr marL="457200" marR="0" lvl="0" indent="-355600" algn="l" rtl="0">
              <a:lnSpc>
                <a:spcPct val="100000"/>
              </a:lnSpc>
              <a:spcBef>
                <a:spcPts val="0"/>
              </a:spcBef>
              <a:spcAft>
                <a:spcPts val="0"/>
              </a:spcAft>
              <a:buClr>
                <a:schemeClr val="dk1"/>
              </a:buClr>
              <a:buSzPts val="2000"/>
              <a:buFont typeface="Roboto Condensed"/>
              <a:buChar char="●"/>
            </a:pPr>
            <a:r>
              <a:rPr lang="en" sz="2000" b="0" i="0" u="none" strike="noStrike" cap="none">
                <a:solidFill>
                  <a:schemeClr val="dk1"/>
                </a:solidFill>
                <a:latin typeface="Roboto Condensed"/>
                <a:ea typeface="Roboto Condensed"/>
                <a:cs typeface="Roboto Condensed"/>
                <a:sym typeface="Roboto Condensed"/>
              </a:rPr>
              <a:t>16.3% 	Child care assistance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5"/>
          <p:cNvPicPr preferRelativeResize="0"/>
          <p:nvPr/>
        </p:nvPicPr>
        <p:blipFill rotWithShape="1">
          <a:blip r:embed="rId3">
            <a:alphaModFix/>
          </a:blip>
          <a:srcRect/>
          <a:stretch/>
        </p:blipFill>
        <p:spPr>
          <a:xfrm>
            <a:off x="5515150" y="2123825"/>
            <a:ext cx="3317149" cy="1866449"/>
          </a:xfrm>
          <a:prstGeom prst="rect">
            <a:avLst/>
          </a:prstGeom>
          <a:noFill/>
          <a:ln w="38100" cap="flat" cmpd="sng">
            <a:solidFill>
              <a:schemeClr val="accent4"/>
            </a:solidFill>
            <a:prstDash val="solid"/>
            <a:round/>
            <a:headEnd type="none" w="sm" len="sm"/>
            <a:tailEnd type="none" w="sm" len="sm"/>
          </a:ln>
        </p:spPr>
      </p:pic>
      <p:sp>
        <p:nvSpPr>
          <p:cNvPr id="399" name="Google Shape;399;p45"/>
          <p:cNvSpPr txBox="1">
            <a:spLocks noGrp="1"/>
          </p:cNvSpPr>
          <p:nvPr>
            <p:ph type="title"/>
          </p:nvPr>
        </p:nvSpPr>
        <p:spPr>
          <a:xfrm>
            <a:off x="160400" y="245425"/>
            <a:ext cx="8520600" cy="77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90" b="1">
                <a:latin typeface="Impact"/>
                <a:ea typeface="Impact"/>
                <a:cs typeface="Impact"/>
                <a:sym typeface="Impact"/>
              </a:rPr>
              <a:t>Findings &amp; Recommendations:</a:t>
            </a:r>
            <a:r>
              <a:rPr lang="en" sz="2775" i="1">
                <a:latin typeface="Impact"/>
                <a:ea typeface="Impact"/>
                <a:cs typeface="Impact"/>
                <a:sym typeface="Impact"/>
              </a:rPr>
              <a:t> </a:t>
            </a:r>
            <a:endParaRPr sz="2775" i="1">
              <a:latin typeface="Impact"/>
              <a:ea typeface="Impact"/>
              <a:cs typeface="Impact"/>
              <a:sym typeface="Impact"/>
            </a:endParaRPr>
          </a:p>
          <a:p>
            <a:pPr marL="0" lvl="0" indent="0" algn="l" rtl="0">
              <a:lnSpc>
                <a:spcPct val="100000"/>
              </a:lnSpc>
              <a:spcBef>
                <a:spcPts val="0"/>
              </a:spcBef>
              <a:spcAft>
                <a:spcPts val="0"/>
              </a:spcAft>
              <a:buSzPts val="990"/>
              <a:buNone/>
            </a:pPr>
            <a:r>
              <a:rPr lang="en" sz="2190" i="1">
                <a:latin typeface="Roboto Condensed"/>
                <a:ea typeface="Roboto Condensed"/>
                <a:cs typeface="Roboto Condensed"/>
                <a:sym typeface="Roboto Condensed"/>
              </a:rPr>
              <a:t>Needs for support/training</a:t>
            </a:r>
            <a:endParaRPr sz="2190" i="1">
              <a:latin typeface="Roboto Condensed"/>
              <a:ea typeface="Roboto Condensed"/>
              <a:cs typeface="Roboto Condensed"/>
              <a:sym typeface="Roboto Condensed"/>
            </a:endParaRPr>
          </a:p>
        </p:txBody>
      </p:sp>
      <p:sp>
        <p:nvSpPr>
          <p:cNvPr id="400" name="Google Shape;400;p45"/>
          <p:cNvSpPr txBox="1">
            <a:spLocks noGrp="1"/>
          </p:cNvSpPr>
          <p:nvPr>
            <p:ph type="body" idx="1"/>
          </p:nvPr>
        </p:nvSpPr>
        <p:spPr>
          <a:xfrm>
            <a:off x="311700" y="1374150"/>
            <a:ext cx="5008200" cy="3655800"/>
          </a:xfrm>
          <a:prstGeom prst="rect">
            <a:avLst/>
          </a:prstGeom>
          <a:solidFill>
            <a:srgbClr val="FF9800"/>
          </a:solidFill>
          <a:ln>
            <a:noFill/>
          </a:ln>
        </p:spPr>
        <p:txBody>
          <a:bodyPr spcFirstLastPara="1" wrap="square" lIns="91425" tIns="91425" rIns="91425" bIns="91425" anchor="t" anchorCtr="0">
            <a:noAutofit/>
          </a:bodyPr>
          <a:lstStyle/>
          <a:p>
            <a:pPr marL="914400" lvl="0" indent="-914400" algn="l" rtl="0">
              <a:lnSpc>
                <a:spcPct val="100000"/>
              </a:lnSpc>
              <a:spcBef>
                <a:spcPts val="1000"/>
              </a:spcBef>
              <a:spcAft>
                <a:spcPts val="0"/>
              </a:spcAft>
              <a:buSzPts val="1800"/>
              <a:buNone/>
            </a:pPr>
            <a:r>
              <a:rPr lang="en" sz="2000">
                <a:solidFill>
                  <a:schemeClr val="dk1"/>
                </a:solidFill>
                <a:latin typeface="Roboto Condensed"/>
                <a:ea typeface="Roboto Condensed"/>
                <a:cs typeface="Roboto Condensed"/>
                <a:sym typeface="Roboto Condensed"/>
              </a:rPr>
              <a:t>39% 	Support for students transitioning from HS</a:t>
            </a:r>
            <a:endParaRPr sz="2000">
              <a:solidFill>
                <a:schemeClr val="dk1"/>
              </a:solidFill>
              <a:latin typeface="Roboto Condensed"/>
              <a:ea typeface="Roboto Condensed"/>
              <a:cs typeface="Roboto Condensed"/>
              <a:sym typeface="Roboto Condensed"/>
            </a:endParaRPr>
          </a:p>
          <a:p>
            <a:pPr marL="0" lvl="0" indent="0" algn="l" rtl="0">
              <a:lnSpc>
                <a:spcPct val="100000"/>
              </a:lnSpc>
              <a:spcBef>
                <a:spcPts val="1000"/>
              </a:spcBef>
              <a:spcAft>
                <a:spcPts val="0"/>
              </a:spcAft>
              <a:buSzPts val="1800"/>
              <a:buNone/>
            </a:pPr>
            <a:r>
              <a:rPr lang="en" sz="2000">
                <a:solidFill>
                  <a:schemeClr val="dk1"/>
                </a:solidFill>
                <a:latin typeface="Roboto Condensed"/>
                <a:ea typeface="Roboto Condensed"/>
                <a:cs typeface="Roboto Condensed"/>
                <a:sym typeface="Roboto Condensed"/>
              </a:rPr>
              <a:t>46% 	Resources for student parents </a:t>
            </a:r>
            <a:endParaRPr sz="2000">
              <a:solidFill>
                <a:schemeClr val="dk1"/>
              </a:solidFill>
              <a:latin typeface="Roboto Condensed"/>
              <a:ea typeface="Roboto Condensed"/>
              <a:cs typeface="Roboto Condensed"/>
              <a:sym typeface="Roboto Condensed"/>
            </a:endParaRPr>
          </a:p>
          <a:p>
            <a:pPr marL="0" lvl="0" indent="0" algn="l" rtl="0">
              <a:lnSpc>
                <a:spcPct val="100000"/>
              </a:lnSpc>
              <a:spcBef>
                <a:spcPts val="1000"/>
              </a:spcBef>
              <a:spcAft>
                <a:spcPts val="0"/>
              </a:spcAft>
              <a:buSzPts val="1800"/>
              <a:buNone/>
            </a:pPr>
            <a:r>
              <a:rPr lang="en" sz="2000">
                <a:solidFill>
                  <a:schemeClr val="dk1"/>
                </a:solidFill>
                <a:latin typeface="Roboto Condensed"/>
                <a:ea typeface="Roboto Condensed"/>
                <a:cs typeface="Roboto Condensed"/>
                <a:sym typeface="Roboto Condensed"/>
              </a:rPr>
              <a:t> &gt;50% interested in:</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forming partnerships on &amp; off campus </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financial aid support </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health/wellness &amp; food resources</a:t>
            </a:r>
            <a:endParaRPr sz="2000">
              <a:solidFill>
                <a:schemeClr val="dk1"/>
              </a:solidFill>
              <a:latin typeface="Roboto Condensed"/>
              <a:ea typeface="Roboto Condensed"/>
              <a:cs typeface="Roboto Condensed"/>
              <a:sym typeface="Roboto Condensed"/>
            </a:endParaRPr>
          </a:p>
          <a:p>
            <a:pPr marL="914400" lvl="1" indent="-355600" algn="l" rtl="0">
              <a:lnSpc>
                <a:spcPct val="100000"/>
              </a:lnSpc>
              <a:spcBef>
                <a:spcPts val="0"/>
              </a:spcBef>
              <a:spcAft>
                <a:spcPts val="0"/>
              </a:spcAft>
              <a:buClr>
                <a:schemeClr val="dk1"/>
              </a:buClr>
              <a:buSzPts val="2000"/>
              <a:buFont typeface="Roboto Condensed"/>
              <a:buChar char="○"/>
            </a:pPr>
            <a:r>
              <a:rPr lang="en" sz="2000">
                <a:solidFill>
                  <a:schemeClr val="dk1"/>
                </a:solidFill>
                <a:latin typeface="Roboto Condensed"/>
                <a:ea typeface="Roboto Condensed"/>
                <a:cs typeface="Roboto Condensed"/>
                <a:sym typeface="Roboto Condensed"/>
              </a:rPr>
              <a:t>related policy requirements </a:t>
            </a:r>
            <a:endParaRPr sz="2000">
              <a:solidFill>
                <a:schemeClr val="dk1"/>
              </a:solidFill>
              <a:latin typeface="Roboto Condensed"/>
              <a:ea typeface="Roboto Condensed"/>
              <a:cs typeface="Roboto Condensed"/>
              <a:sym typeface="Roboto Condensed"/>
            </a:endParaRPr>
          </a:p>
          <a:p>
            <a:pPr marL="0" lvl="0" indent="0" algn="l" rtl="0">
              <a:lnSpc>
                <a:spcPct val="100000"/>
              </a:lnSpc>
              <a:spcBef>
                <a:spcPts val="1000"/>
              </a:spcBef>
              <a:spcAft>
                <a:spcPts val="0"/>
              </a:spcAft>
              <a:buClr>
                <a:schemeClr val="dk1"/>
              </a:buClr>
              <a:buSzPts val="1100"/>
              <a:buFont typeface="Arial"/>
              <a:buNone/>
            </a:pPr>
            <a:r>
              <a:rPr lang="en" sz="2000">
                <a:solidFill>
                  <a:schemeClr val="dk1"/>
                </a:solidFill>
                <a:latin typeface="Roboto Condensed"/>
                <a:ea typeface="Roboto Condensed"/>
                <a:cs typeface="Roboto Condensed"/>
                <a:sym typeface="Roboto Condensed"/>
              </a:rPr>
              <a:t>72%		Identifying &amp; providing outreach</a:t>
            </a:r>
            <a:endParaRPr sz="2000">
              <a:solidFill>
                <a:schemeClr val="dk1"/>
              </a:solidFill>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46"/>
          <p:cNvPicPr preferRelativeResize="0"/>
          <p:nvPr/>
        </p:nvPicPr>
        <p:blipFill rotWithShape="1">
          <a:blip r:embed="rId3">
            <a:alphaModFix/>
          </a:blip>
          <a:srcRect/>
          <a:stretch/>
        </p:blipFill>
        <p:spPr>
          <a:xfrm>
            <a:off x="655550" y="1318425"/>
            <a:ext cx="7488326" cy="3825075"/>
          </a:xfrm>
          <a:prstGeom prst="rect">
            <a:avLst/>
          </a:prstGeom>
          <a:noFill/>
          <a:ln>
            <a:noFill/>
          </a:ln>
        </p:spPr>
      </p:pic>
      <p:sp>
        <p:nvSpPr>
          <p:cNvPr id="406" name="Google Shape;406;p46"/>
          <p:cNvSpPr txBox="1">
            <a:spLocks noGrp="1"/>
          </p:cNvSpPr>
          <p:nvPr>
            <p:ph type="title"/>
          </p:nvPr>
        </p:nvSpPr>
        <p:spPr>
          <a:xfrm>
            <a:off x="311700" y="327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190" b="1">
                <a:highlight>
                  <a:schemeClr val="lt1"/>
                </a:highlight>
                <a:latin typeface="Impact"/>
                <a:ea typeface="Impact"/>
                <a:cs typeface="Impact"/>
                <a:sym typeface="Impact"/>
              </a:rPr>
              <a:t>Findings &amp; Recommendations:</a:t>
            </a:r>
            <a:r>
              <a:rPr lang="en" sz="2920">
                <a:highlight>
                  <a:schemeClr val="lt1"/>
                </a:highlight>
                <a:latin typeface="Impact"/>
                <a:ea typeface="Impact"/>
                <a:cs typeface="Impact"/>
                <a:sym typeface="Impact"/>
              </a:rPr>
              <a:t> </a:t>
            </a:r>
            <a:endParaRPr sz="2920">
              <a:highlight>
                <a:schemeClr val="lt1"/>
              </a:highlight>
              <a:latin typeface="Impact"/>
              <a:ea typeface="Impact"/>
              <a:cs typeface="Impact"/>
              <a:sym typeface="Impact"/>
            </a:endParaRPr>
          </a:p>
          <a:p>
            <a:pPr marL="0" lvl="0" indent="0" algn="l" rtl="0">
              <a:lnSpc>
                <a:spcPct val="100000"/>
              </a:lnSpc>
              <a:spcBef>
                <a:spcPts val="0"/>
              </a:spcBef>
              <a:spcAft>
                <a:spcPts val="0"/>
              </a:spcAft>
              <a:buSzPts val="990"/>
              <a:buNone/>
            </a:pPr>
            <a:r>
              <a:rPr lang="en" sz="2290" i="1">
                <a:highlight>
                  <a:schemeClr val="lt1"/>
                </a:highlight>
                <a:latin typeface="Roboto Condensed"/>
                <a:ea typeface="Roboto Condensed"/>
                <a:cs typeface="Roboto Condensed"/>
                <a:sym typeface="Roboto Condensed"/>
              </a:rPr>
              <a:t>Preferred training format</a:t>
            </a:r>
            <a:endParaRPr sz="2290" i="1">
              <a:highlight>
                <a:schemeClr val="lt1"/>
              </a:highlight>
              <a:latin typeface="Roboto Condensed"/>
              <a:ea typeface="Roboto Condensed"/>
              <a:cs typeface="Roboto Condensed"/>
              <a:sym typeface="Roboto Condensed"/>
            </a:endParaRPr>
          </a:p>
        </p:txBody>
      </p:sp>
      <p:sp>
        <p:nvSpPr>
          <p:cNvPr id="407" name="Google Shape;407;p46"/>
          <p:cNvSpPr txBox="1">
            <a:spLocks noGrp="1"/>
          </p:cNvSpPr>
          <p:nvPr>
            <p:ph type="body" idx="1"/>
          </p:nvPr>
        </p:nvSpPr>
        <p:spPr>
          <a:xfrm>
            <a:off x="773475" y="2319650"/>
            <a:ext cx="4811400" cy="1411800"/>
          </a:xfrm>
          <a:prstGeom prst="rect">
            <a:avLst/>
          </a:prstGeom>
          <a:solidFill>
            <a:schemeClr val="lt1"/>
          </a:solidFill>
          <a:ln>
            <a:noFill/>
          </a:ln>
        </p:spPr>
        <p:txBody>
          <a:bodyPr spcFirstLastPara="1" wrap="square" lIns="91425" tIns="91425" rIns="91425" bIns="91425" anchor="t" anchorCtr="0">
            <a:noAutofit/>
          </a:bodyPr>
          <a:lstStyle/>
          <a:p>
            <a:pPr marL="457200" lvl="0" indent="-387350" algn="l" rtl="0">
              <a:lnSpc>
                <a:spcPct val="100000"/>
              </a:lnSpc>
              <a:spcBef>
                <a:spcPts val="0"/>
              </a:spcBef>
              <a:spcAft>
                <a:spcPts val="0"/>
              </a:spcAft>
              <a:buClr>
                <a:schemeClr val="dk1"/>
              </a:buClr>
              <a:buSzPts val="2500"/>
              <a:buFont typeface="Roboto Condensed"/>
              <a:buChar char="●"/>
            </a:pPr>
            <a:r>
              <a:rPr lang="en" sz="2500">
                <a:solidFill>
                  <a:schemeClr val="dk1"/>
                </a:solidFill>
                <a:latin typeface="Roboto Condensed"/>
                <a:ea typeface="Roboto Condensed"/>
                <a:cs typeface="Roboto Condensed"/>
                <a:sym typeface="Roboto Condensed"/>
              </a:rPr>
              <a:t>84% 	online options</a:t>
            </a:r>
            <a:endParaRPr sz="2500">
              <a:solidFill>
                <a:schemeClr val="dk1"/>
              </a:solidFill>
              <a:latin typeface="Roboto Condensed"/>
              <a:ea typeface="Roboto Condensed"/>
              <a:cs typeface="Roboto Condensed"/>
              <a:sym typeface="Roboto Condensed"/>
            </a:endParaRPr>
          </a:p>
          <a:p>
            <a:pPr marL="457200" lvl="0" indent="-387350" algn="l" rtl="0">
              <a:lnSpc>
                <a:spcPct val="100000"/>
              </a:lnSpc>
              <a:spcBef>
                <a:spcPts val="0"/>
              </a:spcBef>
              <a:spcAft>
                <a:spcPts val="0"/>
              </a:spcAft>
              <a:buClr>
                <a:schemeClr val="dk1"/>
              </a:buClr>
              <a:buSzPts val="2500"/>
              <a:buFont typeface="Roboto Condensed"/>
              <a:buChar char="●"/>
            </a:pPr>
            <a:r>
              <a:rPr lang="en" sz="2500">
                <a:solidFill>
                  <a:schemeClr val="dk1"/>
                </a:solidFill>
                <a:latin typeface="Roboto Condensed"/>
                <a:ea typeface="Roboto Condensed"/>
                <a:cs typeface="Roboto Condensed"/>
                <a:sym typeface="Roboto Condensed"/>
              </a:rPr>
              <a:t>66% 	in-person training </a:t>
            </a:r>
            <a:endParaRPr sz="2500">
              <a:solidFill>
                <a:schemeClr val="dk1"/>
              </a:solidFill>
              <a:latin typeface="Roboto Condensed"/>
              <a:ea typeface="Roboto Condensed"/>
              <a:cs typeface="Roboto Condensed"/>
              <a:sym typeface="Roboto Condensed"/>
            </a:endParaRPr>
          </a:p>
          <a:p>
            <a:pPr marL="457200" lvl="0" indent="-387350" algn="l" rtl="0">
              <a:lnSpc>
                <a:spcPct val="100000"/>
              </a:lnSpc>
              <a:spcBef>
                <a:spcPts val="0"/>
              </a:spcBef>
              <a:spcAft>
                <a:spcPts val="0"/>
              </a:spcAft>
              <a:buClr>
                <a:schemeClr val="dk1"/>
              </a:buClr>
              <a:buSzPts val="2500"/>
              <a:buFont typeface="Roboto Condensed"/>
              <a:buChar char="●"/>
            </a:pPr>
            <a:r>
              <a:rPr lang="en" sz="2500">
                <a:solidFill>
                  <a:schemeClr val="dk1"/>
                </a:solidFill>
                <a:latin typeface="Roboto Condensed"/>
                <a:ea typeface="Roboto Condensed"/>
                <a:cs typeface="Roboto Condensed"/>
                <a:sym typeface="Roboto Condensed"/>
              </a:rPr>
              <a:t>73% 	connecting with others</a:t>
            </a:r>
            <a:endParaRPr sz="2500">
              <a:solidFill>
                <a:schemeClr val="dk1"/>
              </a:solidFill>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
          <p:cNvSpPr txBox="1">
            <a:spLocks noGrp="1"/>
          </p:cNvSpPr>
          <p:nvPr>
            <p:ph type="body" idx="1"/>
          </p:nvPr>
        </p:nvSpPr>
        <p:spPr>
          <a:xfrm>
            <a:off x="311700" y="1718050"/>
            <a:ext cx="8520600" cy="26802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en" sz="10000">
                <a:solidFill>
                  <a:schemeClr val="dk1"/>
                </a:solidFill>
                <a:latin typeface="Impact"/>
                <a:ea typeface="Impact"/>
                <a:cs typeface="Impact"/>
                <a:sym typeface="Impact"/>
              </a:rPr>
              <a:t>QUESTIONS</a:t>
            </a:r>
            <a:endParaRPr sz="10000">
              <a:solidFill>
                <a:schemeClr val="dk1"/>
              </a:solidFill>
              <a:latin typeface="Impact"/>
              <a:ea typeface="Impact"/>
              <a:cs typeface="Impact"/>
              <a:sym typeface="Impac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Slide about EITC</a:t>
            </a:r>
            <a:endParaRPr/>
          </a:p>
        </p:txBody>
      </p:sp>
      <p:pic>
        <p:nvPicPr>
          <p:cNvPr id="418" name="Google Shape;418;p48"/>
          <p:cNvPicPr preferRelativeResize="0"/>
          <p:nvPr/>
        </p:nvPicPr>
        <p:blipFill>
          <a:blip r:embed="rId3">
            <a:alphaModFix/>
          </a:blip>
          <a:stretch>
            <a:fillRect/>
          </a:stretch>
        </p:blipFill>
        <p:spPr>
          <a:xfrm>
            <a:off x="0" y="14"/>
            <a:ext cx="9144000" cy="5143487"/>
          </a:xfrm>
          <a:prstGeom prst="rect">
            <a:avLst/>
          </a:prstGeom>
          <a:noFill/>
          <a:ln>
            <a:noFill/>
          </a:ln>
        </p:spPr>
      </p:pic>
      <p:sp>
        <p:nvSpPr>
          <p:cNvPr id="419" name="Google Shape;419;p48"/>
          <p:cNvSpPr txBox="1"/>
          <p:nvPr/>
        </p:nvSpPr>
        <p:spPr>
          <a:xfrm>
            <a:off x="1151850" y="4743300"/>
            <a:ext cx="6840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Condensed"/>
                <a:ea typeface="Roboto Condensed"/>
                <a:cs typeface="Roboto Condensed"/>
                <a:sym typeface="Roboto Condensed"/>
              </a:rPr>
              <a:t>https://schoolhouseconnection.org/earned-income-tax-credit/</a:t>
            </a:r>
            <a:endParaRPr b="1">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9"/>
          <p:cNvSpPr txBox="1"/>
          <p:nvPr/>
        </p:nvSpPr>
        <p:spPr>
          <a:xfrm>
            <a:off x="602150" y="362625"/>
            <a:ext cx="3000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Impact"/>
                <a:ea typeface="Impact"/>
                <a:cs typeface="Impact"/>
                <a:sym typeface="Impact"/>
              </a:rPr>
              <a:t>Resources</a:t>
            </a:r>
            <a:endParaRPr sz="2500">
              <a:latin typeface="Impact"/>
              <a:ea typeface="Impact"/>
              <a:cs typeface="Impact"/>
              <a:sym typeface="Impact"/>
            </a:endParaRPr>
          </a:p>
        </p:txBody>
      </p:sp>
      <p:sp>
        <p:nvSpPr>
          <p:cNvPr id="425" name="Google Shape;425;p49"/>
          <p:cNvSpPr txBox="1"/>
          <p:nvPr/>
        </p:nvSpPr>
        <p:spPr>
          <a:xfrm>
            <a:off x="602150" y="2571750"/>
            <a:ext cx="7753200" cy="2232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Roboto Condensed"/>
              <a:buChar char="●"/>
            </a:pPr>
            <a:r>
              <a:rPr lang="en" sz="1900" u="sng">
                <a:solidFill>
                  <a:schemeClr val="hlink"/>
                </a:solidFill>
                <a:latin typeface="Roboto Condensed"/>
                <a:ea typeface="Roboto Condensed"/>
                <a:cs typeface="Roboto Condensed"/>
                <a:sym typeface="Roboto Condensed"/>
                <a:hlinkClick r:id="rId3"/>
              </a:rPr>
              <a:t>SchoolHouse Connection FAFSA Page</a:t>
            </a:r>
            <a:endParaRPr sz="1900">
              <a:latin typeface="Roboto Condensed"/>
              <a:ea typeface="Roboto Condensed"/>
              <a:cs typeface="Roboto Condensed"/>
              <a:sym typeface="Roboto Condensed"/>
            </a:endParaRPr>
          </a:p>
          <a:p>
            <a:pPr marL="914400" lvl="1" indent="-349250" algn="l" rtl="0">
              <a:spcBef>
                <a:spcPts val="0"/>
              </a:spcBef>
              <a:spcAft>
                <a:spcPts val="0"/>
              </a:spcAft>
              <a:buSzPts val="1900"/>
              <a:buFont typeface="Roboto Condensed"/>
              <a:buChar char="○"/>
            </a:pPr>
            <a:r>
              <a:rPr lang="en" sz="1900">
                <a:latin typeface="Roboto Condensed"/>
                <a:ea typeface="Roboto Condensed"/>
                <a:cs typeface="Roboto Condensed"/>
                <a:sym typeface="Roboto Condensed"/>
              </a:rPr>
              <a:t>Comprehensive homelessness and financial aid resources including sample verification forms, tip sheets, and more.</a:t>
            </a:r>
            <a:endParaRPr sz="1900">
              <a:latin typeface="Roboto Condensed"/>
              <a:ea typeface="Roboto Condensed"/>
              <a:cs typeface="Roboto Condensed"/>
              <a:sym typeface="Roboto Condensed"/>
            </a:endParaRPr>
          </a:p>
          <a:p>
            <a:pPr marL="914400" lvl="1" indent="-349250" algn="l" rtl="0">
              <a:spcBef>
                <a:spcPts val="0"/>
              </a:spcBef>
              <a:spcAft>
                <a:spcPts val="0"/>
              </a:spcAft>
              <a:buSzPts val="1900"/>
              <a:buFont typeface="Roboto Condensed"/>
              <a:buChar char="○"/>
            </a:pPr>
            <a:r>
              <a:rPr lang="en" sz="1900" u="sng">
                <a:solidFill>
                  <a:schemeClr val="hlink"/>
                </a:solidFill>
                <a:latin typeface="Roboto Condensed"/>
                <a:ea typeface="Roboto Condensed"/>
                <a:cs typeface="Roboto Condensed"/>
                <a:sym typeface="Roboto Condensed"/>
                <a:hlinkClick r:id="rId4"/>
              </a:rPr>
              <a:t>Making Unaccompanied Homeless Youth Determinations: A Tool for Financial Aid Administrators</a:t>
            </a:r>
            <a:endParaRPr sz="1900">
              <a:latin typeface="Roboto Condensed"/>
              <a:ea typeface="Roboto Condensed"/>
              <a:cs typeface="Roboto Condensed"/>
              <a:sym typeface="Roboto Condensed"/>
            </a:endParaRPr>
          </a:p>
          <a:p>
            <a:pPr marL="914400" lvl="1" indent="-349250" algn="l" rtl="0">
              <a:spcBef>
                <a:spcPts val="0"/>
              </a:spcBef>
              <a:spcAft>
                <a:spcPts val="0"/>
              </a:spcAft>
              <a:buSzPts val="1900"/>
              <a:buFont typeface="Roboto Condensed"/>
              <a:buChar char="○"/>
            </a:pPr>
            <a:r>
              <a:rPr lang="en" sz="1900" u="sng">
                <a:solidFill>
                  <a:schemeClr val="hlink"/>
                </a:solidFill>
                <a:latin typeface="Roboto Condensed"/>
                <a:ea typeface="Roboto Condensed"/>
                <a:cs typeface="Roboto Condensed"/>
                <a:sym typeface="Roboto Condensed"/>
                <a:hlinkClick r:id="rId5"/>
              </a:rPr>
              <a:t>FAFSA Simplification Act </a:t>
            </a:r>
            <a:endParaRPr sz="1900">
              <a:latin typeface="Roboto Condensed"/>
              <a:ea typeface="Roboto Condensed"/>
              <a:cs typeface="Roboto Condensed"/>
              <a:sym typeface="Roboto Condensed"/>
            </a:endParaRPr>
          </a:p>
          <a:p>
            <a:pPr marL="457200" lvl="0" indent="-349250" algn="l" rtl="0">
              <a:spcBef>
                <a:spcPts val="0"/>
              </a:spcBef>
              <a:spcAft>
                <a:spcPts val="0"/>
              </a:spcAft>
              <a:buSzPts val="1900"/>
              <a:buFont typeface="Roboto Condensed"/>
              <a:buChar char="●"/>
            </a:pPr>
            <a:r>
              <a:rPr lang="en" sz="1900" u="sng">
                <a:solidFill>
                  <a:schemeClr val="accent5"/>
                </a:solidFill>
                <a:latin typeface="Roboto Condensed"/>
                <a:ea typeface="Roboto Condensed"/>
                <a:cs typeface="Roboto Condensed"/>
                <a:sym typeface="Roboto Condensed"/>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SchoolHouse Connection Higher Education Page </a:t>
            </a:r>
            <a:endParaRPr sz="2100">
              <a:latin typeface="Roboto Condensed"/>
              <a:ea typeface="Roboto Condensed"/>
              <a:cs typeface="Roboto Condensed"/>
              <a:sym typeface="Roboto Condensed"/>
            </a:endParaRPr>
          </a:p>
        </p:txBody>
      </p:sp>
      <p:pic>
        <p:nvPicPr>
          <p:cNvPr id="426" name="Google Shape;426;p49"/>
          <p:cNvPicPr preferRelativeResize="0"/>
          <p:nvPr/>
        </p:nvPicPr>
        <p:blipFill>
          <a:blip r:embed="rId7">
            <a:alphaModFix/>
          </a:blip>
          <a:stretch>
            <a:fillRect/>
          </a:stretch>
        </p:blipFill>
        <p:spPr>
          <a:xfrm>
            <a:off x="752788" y="932025"/>
            <a:ext cx="2698724" cy="1518025"/>
          </a:xfrm>
          <a:prstGeom prst="rect">
            <a:avLst/>
          </a:prstGeom>
          <a:noFill/>
          <a:ln>
            <a:noFill/>
          </a:ln>
        </p:spPr>
      </p:pic>
      <p:sp>
        <p:nvSpPr>
          <p:cNvPr id="427" name="Google Shape;427;p49"/>
          <p:cNvSpPr txBox="1"/>
          <p:nvPr/>
        </p:nvSpPr>
        <p:spPr>
          <a:xfrm>
            <a:off x="4558100" y="403000"/>
            <a:ext cx="429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0"/>
          <p:cNvSpPr txBox="1"/>
          <p:nvPr/>
        </p:nvSpPr>
        <p:spPr>
          <a:xfrm>
            <a:off x="602150" y="362625"/>
            <a:ext cx="3869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Impact"/>
                <a:ea typeface="Impact"/>
                <a:cs typeface="Impact"/>
                <a:sym typeface="Impact"/>
              </a:rPr>
              <a:t>Contact Information </a:t>
            </a:r>
            <a:endParaRPr sz="3000">
              <a:latin typeface="Impact"/>
              <a:ea typeface="Impact"/>
              <a:cs typeface="Impact"/>
              <a:sym typeface="Impact"/>
            </a:endParaRPr>
          </a:p>
        </p:txBody>
      </p:sp>
      <p:sp>
        <p:nvSpPr>
          <p:cNvPr id="433" name="Google Shape;433;p50"/>
          <p:cNvSpPr txBox="1"/>
          <p:nvPr/>
        </p:nvSpPr>
        <p:spPr>
          <a:xfrm>
            <a:off x="602150" y="1260475"/>
            <a:ext cx="7808400" cy="13854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Roboto Condensed"/>
              <a:buChar char="●"/>
            </a:pPr>
            <a:r>
              <a:rPr lang="en" sz="2600">
                <a:latin typeface="Roboto Condensed"/>
                <a:ea typeface="Roboto Condensed"/>
                <a:cs typeface="Roboto Condensed"/>
                <a:sym typeface="Roboto Condensed"/>
              </a:rPr>
              <a:t>Jillian Sitjar - </a:t>
            </a:r>
            <a:r>
              <a:rPr lang="en" sz="2600" u="sng">
                <a:solidFill>
                  <a:schemeClr val="hlink"/>
                </a:solidFill>
                <a:latin typeface="Roboto Condensed"/>
                <a:ea typeface="Roboto Condensed"/>
                <a:cs typeface="Roboto Condensed"/>
                <a:sym typeface="Roboto Condensed"/>
                <a:hlinkClick r:id="rId3"/>
              </a:rPr>
              <a:t>jillian@schoolhouseconnection.org</a:t>
            </a:r>
            <a:endParaRPr sz="2600">
              <a:latin typeface="Roboto Condensed"/>
              <a:ea typeface="Roboto Condensed"/>
              <a:cs typeface="Roboto Condensed"/>
              <a:sym typeface="Roboto Condensed"/>
            </a:endParaRPr>
          </a:p>
          <a:p>
            <a:pPr marL="457200" lvl="0" indent="-393700" algn="l" rtl="0">
              <a:spcBef>
                <a:spcPts val="0"/>
              </a:spcBef>
              <a:spcAft>
                <a:spcPts val="0"/>
              </a:spcAft>
              <a:buSzPts val="2600"/>
              <a:buFont typeface="Roboto Condensed"/>
              <a:buChar char="●"/>
            </a:pPr>
            <a:r>
              <a:rPr lang="en" sz="2600">
                <a:latin typeface="Roboto Condensed"/>
                <a:ea typeface="Roboto Condensed"/>
                <a:cs typeface="Roboto Condensed"/>
                <a:sym typeface="Roboto Condensed"/>
              </a:rPr>
              <a:t>Mary Haskett - </a:t>
            </a:r>
            <a:r>
              <a:rPr lang="en" sz="2600" u="sng">
                <a:solidFill>
                  <a:schemeClr val="hlink"/>
                </a:solidFill>
                <a:latin typeface="Roboto Condensed"/>
                <a:ea typeface="Roboto Condensed"/>
                <a:cs typeface="Roboto Condensed"/>
                <a:sym typeface="Roboto Condensed"/>
                <a:hlinkClick r:id="rId4"/>
              </a:rPr>
              <a:t>mehasket@ncsu.edu</a:t>
            </a:r>
            <a:r>
              <a:rPr lang="en" sz="2600">
                <a:latin typeface="Roboto Condensed"/>
                <a:ea typeface="Roboto Condensed"/>
                <a:cs typeface="Roboto Condensed"/>
                <a:sym typeface="Roboto Condensed"/>
              </a:rPr>
              <a:t> </a:t>
            </a:r>
            <a:endParaRPr sz="2600">
              <a:latin typeface="Roboto Condensed"/>
              <a:ea typeface="Roboto Condensed"/>
              <a:cs typeface="Roboto Condensed"/>
              <a:sym typeface="Roboto Condensed"/>
            </a:endParaRPr>
          </a:p>
          <a:p>
            <a:pPr marL="457200" lvl="0" indent="-393700" algn="l" rtl="0">
              <a:spcBef>
                <a:spcPts val="0"/>
              </a:spcBef>
              <a:spcAft>
                <a:spcPts val="0"/>
              </a:spcAft>
              <a:buSzPts val="2600"/>
              <a:buFont typeface="Roboto Condensed"/>
              <a:buChar char="●"/>
            </a:pPr>
            <a:r>
              <a:rPr lang="en" sz="2600">
                <a:latin typeface="Roboto Condensed"/>
                <a:ea typeface="Roboto Condensed"/>
                <a:cs typeface="Roboto Condensed"/>
                <a:sym typeface="Roboto Condensed"/>
              </a:rPr>
              <a:t>Alex Buccelli - </a:t>
            </a:r>
            <a:r>
              <a:rPr lang="en" sz="2600" u="sng">
                <a:solidFill>
                  <a:schemeClr val="hlink"/>
                </a:solidFill>
                <a:latin typeface="Roboto Condensed"/>
                <a:ea typeface="Roboto Condensed"/>
                <a:cs typeface="Roboto Condensed"/>
                <a:sym typeface="Roboto Condensed"/>
                <a:hlinkClick r:id="rId5"/>
              </a:rPr>
              <a:t>arbuccel@ncsu.edu</a:t>
            </a:r>
            <a:r>
              <a:rPr lang="en" sz="2600">
                <a:latin typeface="Roboto Condensed"/>
                <a:ea typeface="Roboto Condensed"/>
                <a:cs typeface="Roboto Condensed"/>
                <a:sym typeface="Roboto Condensed"/>
              </a:rPr>
              <a:t> </a:t>
            </a:r>
            <a:endParaRPr sz="2600">
              <a:latin typeface="Roboto Condensed"/>
              <a:ea typeface="Roboto Condensed"/>
              <a:cs typeface="Roboto Condensed"/>
              <a:sym typeface="Roboto Condensed"/>
            </a:endParaRPr>
          </a:p>
        </p:txBody>
      </p:sp>
      <p:sp>
        <p:nvSpPr>
          <p:cNvPr id="434" name="Google Shape;434;p50"/>
          <p:cNvSpPr txBox="1"/>
          <p:nvPr/>
        </p:nvSpPr>
        <p:spPr>
          <a:xfrm>
            <a:off x="4558100" y="403000"/>
            <a:ext cx="429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6"/>
          <p:cNvPicPr preferRelativeResize="0"/>
          <p:nvPr/>
        </p:nvPicPr>
        <p:blipFill rotWithShape="1">
          <a:blip r:embed="rId3">
            <a:alphaModFix/>
          </a:blip>
          <a:srcRect l="31563"/>
          <a:stretch/>
        </p:blipFill>
        <p:spPr>
          <a:xfrm>
            <a:off x="-1" y="0"/>
            <a:ext cx="5285325" cy="5143500"/>
          </a:xfrm>
          <a:prstGeom prst="rect">
            <a:avLst/>
          </a:prstGeom>
          <a:noFill/>
          <a:ln>
            <a:noFill/>
          </a:ln>
        </p:spPr>
      </p:pic>
      <p:sp>
        <p:nvSpPr>
          <p:cNvPr id="254" name="Google Shape;254;p26"/>
          <p:cNvSpPr txBox="1">
            <a:spLocks noGrp="1"/>
          </p:cNvSpPr>
          <p:nvPr>
            <p:ph type="title"/>
          </p:nvPr>
        </p:nvSpPr>
        <p:spPr>
          <a:xfrm>
            <a:off x="311700" y="334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20">
                <a:highlight>
                  <a:schemeClr val="lt1"/>
                </a:highlight>
                <a:latin typeface="Impact"/>
                <a:ea typeface="Impact"/>
                <a:cs typeface="Impact"/>
                <a:sym typeface="Impact"/>
              </a:rPr>
              <a:t>Today’s Agenda</a:t>
            </a:r>
            <a:endParaRPr sz="3520">
              <a:highlight>
                <a:schemeClr val="lt1"/>
              </a:highlight>
              <a:latin typeface="Impact"/>
              <a:ea typeface="Impact"/>
              <a:cs typeface="Impact"/>
              <a:sym typeface="Impact"/>
            </a:endParaRPr>
          </a:p>
          <a:p>
            <a:pPr marL="0" lvl="0" indent="0" algn="l" rtl="0">
              <a:spcBef>
                <a:spcPts val="0"/>
              </a:spcBef>
              <a:spcAft>
                <a:spcPts val="0"/>
              </a:spcAft>
              <a:buSzPts val="990"/>
              <a:buNone/>
            </a:pPr>
            <a:endParaRPr sz="3520">
              <a:highlight>
                <a:schemeClr val="lt1"/>
              </a:highlight>
              <a:latin typeface="Impact"/>
              <a:ea typeface="Impact"/>
              <a:cs typeface="Impact"/>
              <a:sym typeface="Impact"/>
            </a:endParaRPr>
          </a:p>
        </p:txBody>
      </p:sp>
      <p:sp>
        <p:nvSpPr>
          <p:cNvPr id="255" name="Google Shape;255;p26"/>
          <p:cNvSpPr txBox="1">
            <a:spLocks noGrp="1"/>
          </p:cNvSpPr>
          <p:nvPr>
            <p:ph type="body" idx="1"/>
          </p:nvPr>
        </p:nvSpPr>
        <p:spPr>
          <a:xfrm>
            <a:off x="3382750" y="1141825"/>
            <a:ext cx="5399700" cy="2809800"/>
          </a:xfrm>
          <a:prstGeom prst="rect">
            <a:avLst/>
          </a:prstGeom>
          <a:solidFill>
            <a:schemeClr val="lt1"/>
          </a:solidFill>
        </p:spPr>
        <p:txBody>
          <a:bodyPr spcFirstLastPara="1" wrap="square" lIns="91425" tIns="91425" rIns="91425" bIns="91425" anchor="t" anchorCtr="0">
            <a:noAutofit/>
          </a:bodyPr>
          <a:lstStyle/>
          <a:p>
            <a:pPr marL="457200" lvl="0" indent="-340995" algn="l" rtl="0">
              <a:lnSpc>
                <a:spcPct val="105000"/>
              </a:lnSpc>
              <a:spcBef>
                <a:spcPts val="0"/>
              </a:spcBef>
              <a:spcAft>
                <a:spcPts val="0"/>
              </a:spcAft>
              <a:buClr>
                <a:schemeClr val="dk1"/>
              </a:buClr>
              <a:buSzPts val="1770"/>
              <a:buFont typeface="Roboto Condensed"/>
              <a:buChar char="●"/>
            </a:pPr>
            <a:r>
              <a:rPr lang="en" sz="1770">
                <a:solidFill>
                  <a:schemeClr val="dk1"/>
                </a:solidFill>
                <a:latin typeface="Roboto Condensed"/>
                <a:ea typeface="Roboto Condensed"/>
                <a:cs typeface="Roboto Condensed"/>
                <a:sym typeface="Roboto Condensed"/>
              </a:rPr>
              <a:t>National Perspective on Homelessness &amp; Higher Education &amp; COVID Impact</a:t>
            </a:r>
            <a:endParaRPr sz="1770">
              <a:solidFill>
                <a:schemeClr val="dk1"/>
              </a:solidFill>
              <a:latin typeface="Roboto Condensed"/>
              <a:ea typeface="Roboto Condensed"/>
              <a:cs typeface="Roboto Condensed"/>
              <a:sym typeface="Roboto Condensed"/>
            </a:endParaRPr>
          </a:p>
          <a:p>
            <a:pPr marL="457200" lvl="0" indent="-340995" algn="l" rtl="0">
              <a:lnSpc>
                <a:spcPct val="105000"/>
              </a:lnSpc>
              <a:spcBef>
                <a:spcPts val="1000"/>
              </a:spcBef>
              <a:spcAft>
                <a:spcPts val="0"/>
              </a:spcAft>
              <a:buClr>
                <a:schemeClr val="dk1"/>
              </a:buClr>
              <a:buSzPts val="1770"/>
              <a:buFont typeface="Roboto Condensed"/>
              <a:buChar char="●"/>
            </a:pPr>
            <a:r>
              <a:rPr lang="en" sz="1770">
                <a:solidFill>
                  <a:schemeClr val="dk1"/>
                </a:solidFill>
                <a:latin typeface="Roboto Condensed"/>
                <a:ea typeface="Roboto Condensed"/>
                <a:cs typeface="Roboto Condensed"/>
                <a:sym typeface="Roboto Condensed"/>
              </a:rPr>
              <a:t>Best Practices in Identifying Students and Assisting with the FAFSA</a:t>
            </a:r>
            <a:endParaRPr sz="1770">
              <a:solidFill>
                <a:schemeClr val="dk1"/>
              </a:solidFill>
              <a:latin typeface="Roboto Condensed"/>
              <a:ea typeface="Roboto Condensed"/>
              <a:cs typeface="Roboto Condensed"/>
              <a:sym typeface="Roboto Condensed"/>
            </a:endParaRPr>
          </a:p>
          <a:p>
            <a:pPr marL="457200" lvl="0" indent="-340995" algn="l" rtl="0">
              <a:lnSpc>
                <a:spcPct val="105000"/>
              </a:lnSpc>
              <a:spcBef>
                <a:spcPts val="1000"/>
              </a:spcBef>
              <a:spcAft>
                <a:spcPts val="0"/>
              </a:spcAft>
              <a:buClr>
                <a:schemeClr val="dk1"/>
              </a:buClr>
              <a:buSzPts val="1770"/>
              <a:buFont typeface="Roboto Condensed"/>
              <a:buChar char="●"/>
            </a:pPr>
            <a:r>
              <a:rPr lang="en" sz="1770">
                <a:solidFill>
                  <a:schemeClr val="dk1"/>
                </a:solidFill>
                <a:latin typeface="Roboto Condensed"/>
                <a:ea typeface="Roboto Condensed"/>
                <a:cs typeface="Roboto Condensed"/>
                <a:sym typeface="Roboto Condensed"/>
              </a:rPr>
              <a:t>Higher Education Homeless Liaisons Survey Results </a:t>
            </a:r>
            <a:endParaRPr sz="1770">
              <a:solidFill>
                <a:schemeClr val="dk1"/>
              </a:solidFill>
              <a:latin typeface="Roboto Condensed"/>
              <a:ea typeface="Roboto Condensed"/>
              <a:cs typeface="Roboto Condensed"/>
              <a:sym typeface="Roboto Condensed"/>
            </a:endParaRPr>
          </a:p>
          <a:p>
            <a:pPr marL="457200" lvl="0" indent="-340995" algn="l" rtl="0">
              <a:lnSpc>
                <a:spcPct val="105000"/>
              </a:lnSpc>
              <a:spcBef>
                <a:spcPts val="1000"/>
              </a:spcBef>
              <a:spcAft>
                <a:spcPts val="0"/>
              </a:spcAft>
              <a:buClr>
                <a:schemeClr val="dk1"/>
              </a:buClr>
              <a:buSzPts val="1770"/>
              <a:buFont typeface="Roboto Condensed"/>
              <a:buChar char="●"/>
            </a:pPr>
            <a:r>
              <a:rPr lang="en" sz="1770">
                <a:solidFill>
                  <a:schemeClr val="dk1"/>
                </a:solidFill>
                <a:latin typeface="Roboto Condensed"/>
                <a:ea typeface="Roboto Condensed"/>
                <a:cs typeface="Roboto Condensed"/>
                <a:sym typeface="Roboto Condensed"/>
              </a:rPr>
              <a:t>Resources </a:t>
            </a:r>
            <a:endParaRPr sz="1770">
              <a:solidFill>
                <a:schemeClr val="dk1"/>
              </a:solidFill>
              <a:latin typeface="Roboto Condensed"/>
              <a:ea typeface="Roboto Condensed"/>
              <a:cs typeface="Roboto Condensed"/>
              <a:sym typeface="Roboto Condensed"/>
            </a:endParaRPr>
          </a:p>
          <a:p>
            <a:pPr marL="457200" lvl="0" indent="-340995" algn="l" rtl="0">
              <a:lnSpc>
                <a:spcPct val="105000"/>
              </a:lnSpc>
              <a:spcBef>
                <a:spcPts val="1000"/>
              </a:spcBef>
              <a:spcAft>
                <a:spcPts val="1000"/>
              </a:spcAft>
              <a:buClr>
                <a:schemeClr val="dk1"/>
              </a:buClr>
              <a:buSzPts val="1770"/>
              <a:buFont typeface="Roboto Condensed"/>
              <a:buChar char="●"/>
            </a:pPr>
            <a:r>
              <a:rPr lang="en" sz="1770">
                <a:solidFill>
                  <a:schemeClr val="dk1"/>
                </a:solidFill>
                <a:latin typeface="Roboto Condensed"/>
                <a:ea typeface="Roboto Condensed"/>
                <a:cs typeface="Roboto Condensed"/>
                <a:sym typeface="Roboto Condensed"/>
              </a:rPr>
              <a:t>Q&amp;A</a:t>
            </a:r>
            <a:endParaRPr sz="1770">
              <a:solidFill>
                <a:schemeClr val="dk1"/>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7"/>
          <p:cNvSpPr txBox="1">
            <a:spLocks noGrp="1"/>
          </p:cNvSpPr>
          <p:nvPr>
            <p:ph type="title"/>
          </p:nvPr>
        </p:nvSpPr>
        <p:spPr>
          <a:xfrm>
            <a:off x="-100" y="4790075"/>
            <a:ext cx="9144000" cy="353400"/>
          </a:xfrm>
          <a:prstGeom prst="rect">
            <a:avLst/>
          </a:prstGeom>
          <a:solidFill>
            <a:srgbClr val="F39200"/>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1580">
                <a:solidFill>
                  <a:srgbClr val="FFFFFF"/>
                </a:solidFill>
                <a:latin typeface="Roboto Condensed"/>
                <a:ea typeface="Roboto Condensed"/>
                <a:cs typeface="Roboto Condensed"/>
                <a:sym typeface="Roboto Condensed"/>
              </a:rPr>
              <a:t>www.schoolhouseconnection.org</a:t>
            </a:r>
            <a:endParaRPr sz="1580">
              <a:solidFill>
                <a:srgbClr val="FFFFFF"/>
              </a:solidFill>
              <a:latin typeface="Roboto Condensed"/>
              <a:ea typeface="Roboto Condensed"/>
              <a:cs typeface="Roboto Condensed"/>
              <a:sym typeface="Roboto Condensed"/>
            </a:endParaRPr>
          </a:p>
        </p:txBody>
      </p:sp>
      <p:sp>
        <p:nvSpPr>
          <p:cNvPr id="261" name="Google Shape;261;p27"/>
          <p:cNvSpPr txBox="1"/>
          <p:nvPr/>
        </p:nvSpPr>
        <p:spPr>
          <a:xfrm>
            <a:off x="1579350" y="556650"/>
            <a:ext cx="7288500" cy="367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lt1"/>
                </a:solidFill>
                <a:highlight>
                  <a:srgbClr val="F39200"/>
                </a:highlight>
                <a:latin typeface="Roboto Condensed"/>
                <a:ea typeface="Roboto Condensed"/>
                <a:cs typeface="Roboto Condensed"/>
                <a:sym typeface="Roboto Condensed"/>
              </a:rPr>
              <a:t>SchoolHouse Connection</a:t>
            </a:r>
            <a:r>
              <a:rPr lang="en" sz="2000">
                <a:solidFill>
                  <a:schemeClr val="dk1"/>
                </a:solidFill>
                <a:latin typeface="Roboto Condensed"/>
                <a:ea typeface="Roboto Condensed"/>
                <a:cs typeface="Roboto Condensed"/>
                <a:sym typeface="Roboto Condensed"/>
              </a:rPr>
              <a:t> works to </a:t>
            </a:r>
            <a:r>
              <a:rPr lang="en" sz="2000">
                <a:solidFill>
                  <a:schemeClr val="dk1"/>
                </a:solidFill>
                <a:latin typeface="Impact"/>
                <a:ea typeface="Impact"/>
                <a:cs typeface="Impact"/>
                <a:sym typeface="Impact"/>
              </a:rPr>
              <a:t>overcome homelessness through education</a:t>
            </a:r>
            <a:r>
              <a:rPr lang="en" sz="2000">
                <a:solidFill>
                  <a:schemeClr val="dk1"/>
                </a:solidFill>
                <a:latin typeface="Roboto Condensed"/>
                <a:ea typeface="Roboto Condensed"/>
                <a:cs typeface="Roboto Condensed"/>
                <a:sym typeface="Roboto Condensed"/>
              </a:rPr>
              <a:t>. We provide </a:t>
            </a:r>
            <a:r>
              <a:rPr lang="en" sz="2000" u="sng">
                <a:solidFill>
                  <a:schemeClr val="dk1"/>
                </a:solidFill>
                <a:latin typeface="Roboto Condensed"/>
                <a:ea typeface="Roboto Condensed"/>
                <a:cs typeface="Roboto Condensed"/>
                <a:sym typeface="Roboto Condensed"/>
              </a:rPr>
              <a:t>strategic advocacy</a:t>
            </a:r>
            <a:r>
              <a:rPr lang="en" sz="2000">
                <a:solidFill>
                  <a:schemeClr val="dk1"/>
                </a:solidFill>
                <a:latin typeface="Roboto Condensed"/>
                <a:ea typeface="Roboto Condensed"/>
                <a:cs typeface="Roboto Condensed"/>
                <a:sym typeface="Roboto Condensed"/>
              </a:rPr>
              <a:t> and </a:t>
            </a:r>
            <a:r>
              <a:rPr lang="en" sz="2000" u="sng">
                <a:solidFill>
                  <a:schemeClr val="dk1"/>
                </a:solidFill>
                <a:latin typeface="Roboto Condensed"/>
                <a:ea typeface="Roboto Condensed"/>
                <a:cs typeface="Roboto Condensed"/>
                <a:sym typeface="Roboto Condensed"/>
              </a:rPr>
              <a:t>practical assistance</a:t>
            </a:r>
            <a:r>
              <a:rPr lang="en" sz="2000">
                <a:solidFill>
                  <a:schemeClr val="dk1"/>
                </a:solidFill>
                <a:latin typeface="Roboto Condensed"/>
                <a:ea typeface="Roboto Condensed"/>
                <a:cs typeface="Roboto Condensed"/>
                <a:sym typeface="Roboto Condensed"/>
              </a:rPr>
              <a:t> in partnership with schools, early childhood programs, institutions of higher education, service providers, families, and youth.</a:t>
            </a:r>
            <a:endParaRPr sz="2000">
              <a:solidFill>
                <a:schemeClr val="dk1"/>
              </a:solidFill>
              <a:latin typeface="Roboto Condensed"/>
              <a:ea typeface="Roboto Condensed"/>
              <a:cs typeface="Roboto Condensed"/>
              <a:sym typeface="Roboto Condensed"/>
            </a:endParaRPr>
          </a:p>
          <a:p>
            <a:pPr marL="457200" lvl="0" indent="-342900" algn="l" rtl="0">
              <a:lnSpc>
                <a:spcPct val="115000"/>
              </a:lnSpc>
              <a:spcBef>
                <a:spcPts val="160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Federal and state policy advocacy</a:t>
            </a:r>
            <a:endParaRPr sz="1800">
              <a:solidFill>
                <a:schemeClr val="dk1"/>
              </a:solidFill>
              <a:latin typeface="Roboto Condensed"/>
              <a:ea typeface="Roboto Condensed"/>
              <a:cs typeface="Roboto Condensed"/>
              <a:sym typeface="Roboto Condensed"/>
            </a:endParaRPr>
          </a:p>
          <a:p>
            <a:pPr marL="457200" lvl="0" indent="-342900" algn="l" rtl="0">
              <a:lnSpc>
                <a:spcPct val="115000"/>
              </a:lnSpc>
              <a:spcBef>
                <a:spcPts val="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Q&amp;A from our inbox</a:t>
            </a:r>
            <a:endParaRPr sz="1800">
              <a:solidFill>
                <a:schemeClr val="dk1"/>
              </a:solidFill>
              <a:latin typeface="Roboto Condensed"/>
              <a:ea typeface="Roboto Condensed"/>
              <a:cs typeface="Roboto Condensed"/>
              <a:sym typeface="Roboto Condensed"/>
            </a:endParaRPr>
          </a:p>
          <a:p>
            <a:pPr marL="457200" lvl="0" indent="-342900" algn="l" rtl="0">
              <a:lnSpc>
                <a:spcPct val="115000"/>
              </a:lnSpc>
              <a:spcBef>
                <a:spcPts val="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Webinars and implementation tools</a:t>
            </a:r>
            <a:endParaRPr sz="1800">
              <a:solidFill>
                <a:schemeClr val="dk1"/>
              </a:solidFill>
              <a:latin typeface="Roboto Condensed"/>
              <a:ea typeface="Roboto Condensed"/>
              <a:cs typeface="Roboto Condensed"/>
              <a:sym typeface="Roboto Condensed"/>
            </a:endParaRPr>
          </a:p>
          <a:p>
            <a:pPr marL="457200" lvl="0" indent="-342900" algn="l" rtl="0">
              <a:lnSpc>
                <a:spcPct val="115000"/>
              </a:lnSpc>
              <a:spcBef>
                <a:spcPts val="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Youth leadership and scholarship</a:t>
            </a:r>
            <a:endParaRPr sz="1800">
              <a:solidFill>
                <a:schemeClr val="dk1"/>
              </a:solidFill>
              <a:latin typeface="Roboto Condensed"/>
              <a:ea typeface="Roboto Condensed"/>
              <a:cs typeface="Roboto Condensed"/>
              <a:sym typeface="Roboto Condensed"/>
            </a:endParaRPr>
          </a:p>
          <a:p>
            <a:pPr marL="457200" lvl="0" indent="-342900" algn="l" rtl="0">
              <a:lnSpc>
                <a:spcPct val="115000"/>
              </a:lnSpc>
              <a:spcBef>
                <a:spcPts val="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FB Group: facebook.com/groups/SchoolHouseConnection</a:t>
            </a:r>
            <a:endParaRPr sz="1800">
              <a:solidFill>
                <a:schemeClr val="dk1"/>
              </a:solidFill>
              <a:latin typeface="Roboto Condensed"/>
              <a:ea typeface="Roboto Condensed"/>
              <a:cs typeface="Roboto Condensed"/>
              <a:sym typeface="Roboto Condensed"/>
            </a:endParaRPr>
          </a:p>
          <a:p>
            <a:pPr marL="457200" lvl="0" indent="-342900" algn="l" rtl="0">
              <a:lnSpc>
                <a:spcPct val="115000"/>
              </a:lnSpc>
              <a:spcBef>
                <a:spcPts val="0"/>
              </a:spcBef>
              <a:spcAft>
                <a:spcPts val="0"/>
              </a:spcAft>
              <a:buClr>
                <a:schemeClr val="dk1"/>
              </a:buClr>
              <a:buSzPts val="1800"/>
              <a:buFont typeface="Roboto Condensed"/>
              <a:buChar char="●"/>
            </a:pPr>
            <a:r>
              <a:rPr lang="en" sz="1800">
                <a:solidFill>
                  <a:schemeClr val="dk1"/>
                </a:solidFill>
                <a:latin typeface="Roboto Condensed"/>
                <a:ea typeface="Roboto Condensed"/>
                <a:cs typeface="Roboto Condensed"/>
                <a:sym typeface="Roboto Condensed"/>
              </a:rPr>
              <a:t>Newsletter: schoolhouseconnection.org/sign-up/</a:t>
            </a:r>
            <a:endParaRPr sz="1800">
              <a:solidFill>
                <a:schemeClr val="dk1"/>
              </a:solidFill>
              <a:latin typeface="Roboto Condensed"/>
              <a:ea typeface="Roboto Condensed"/>
              <a:cs typeface="Roboto Condensed"/>
              <a:sym typeface="Roboto Condensed"/>
            </a:endParaRPr>
          </a:p>
        </p:txBody>
      </p:sp>
      <p:pic>
        <p:nvPicPr>
          <p:cNvPr id="262" name="Google Shape;262;p27"/>
          <p:cNvPicPr preferRelativeResize="0"/>
          <p:nvPr/>
        </p:nvPicPr>
        <p:blipFill>
          <a:blip r:embed="rId3">
            <a:alphaModFix/>
          </a:blip>
          <a:stretch>
            <a:fillRect/>
          </a:stretch>
        </p:blipFill>
        <p:spPr>
          <a:xfrm>
            <a:off x="106725" y="192100"/>
            <a:ext cx="1472625" cy="1694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8"/>
          <p:cNvSpPr txBox="1">
            <a:spLocks noGrp="1"/>
          </p:cNvSpPr>
          <p:nvPr>
            <p:ph type="title" idx="4294967295"/>
          </p:nvPr>
        </p:nvSpPr>
        <p:spPr>
          <a:xfrm>
            <a:off x="331463" y="565450"/>
            <a:ext cx="8277600" cy="1029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100"/>
              <a:buNone/>
            </a:pPr>
            <a:r>
              <a:rPr lang="en" sz="3500">
                <a:latin typeface="Impact"/>
                <a:ea typeface="Impact"/>
                <a:cs typeface="Impact"/>
                <a:sym typeface="Impact"/>
              </a:rPr>
              <a:t>Homeless and Foster Youth Definitions</a:t>
            </a:r>
            <a:endParaRPr sz="3500">
              <a:latin typeface="Impact"/>
              <a:ea typeface="Impact"/>
              <a:cs typeface="Impact"/>
              <a:sym typeface="Impact"/>
            </a:endParaRPr>
          </a:p>
        </p:txBody>
      </p:sp>
      <p:sp>
        <p:nvSpPr>
          <p:cNvPr id="268" name="Google Shape;268;p28"/>
          <p:cNvSpPr txBox="1"/>
          <p:nvPr/>
        </p:nvSpPr>
        <p:spPr>
          <a:xfrm>
            <a:off x="464300" y="1744800"/>
            <a:ext cx="8277600" cy="2955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Roboto Condensed"/>
              <a:buChar char="●"/>
            </a:pPr>
            <a:r>
              <a:rPr lang="en" sz="1800">
                <a:solidFill>
                  <a:srgbClr val="FEFEFE"/>
                </a:solidFill>
                <a:highlight>
                  <a:srgbClr val="F39200"/>
                </a:highlight>
                <a:latin typeface="Roboto Condensed"/>
                <a:ea typeface="Roboto Condensed"/>
                <a:cs typeface="Roboto Condensed"/>
                <a:sym typeface="Roboto Condensed"/>
              </a:rPr>
              <a:t>Homeless Youth:</a:t>
            </a:r>
            <a:r>
              <a:rPr lang="en" sz="1800">
                <a:solidFill>
                  <a:srgbClr val="FEFEFE"/>
                </a:solidFill>
                <a:highlight>
                  <a:schemeClr val="lt1"/>
                </a:highlight>
                <a:latin typeface="Roboto Condensed"/>
                <a:ea typeface="Roboto Condensed"/>
                <a:cs typeface="Roboto Condensed"/>
                <a:sym typeface="Roboto Condensed"/>
              </a:rPr>
              <a:t> </a:t>
            </a:r>
            <a:r>
              <a:rPr lang="en" sz="1800">
                <a:latin typeface="Roboto Condensed"/>
                <a:ea typeface="Roboto Condensed"/>
                <a:cs typeface="Roboto Condensed"/>
                <a:sym typeface="Roboto Condensed"/>
              </a:rPr>
              <a:t>Youth under the age of 24 who lack fixed, regular, and adequate housing </a:t>
            </a:r>
            <a:endParaRPr sz="1800">
              <a:latin typeface="Roboto Condensed"/>
              <a:ea typeface="Roboto Condensed"/>
              <a:cs typeface="Roboto Condensed"/>
              <a:sym typeface="Roboto Condensed"/>
            </a:endParaRPr>
          </a:p>
          <a:p>
            <a:pPr marL="457200" lvl="0" indent="0" algn="l" rtl="0">
              <a:spcBef>
                <a:spcPts val="0"/>
              </a:spcBef>
              <a:spcAft>
                <a:spcPts val="0"/>
              </a:spcAft>
              <a:buNone/>
            </a:pPr>
            <a:endParaRPr sz="1800">
              <a:latin typeface="Roboto Condensed"/>
              <a:ea typeface="Roboto Condensed"/>
              <a:cs typeface="Roboto Condensed"/>
              <a:sym typeface="Roboto Condensed"/>
            </a:endParaRPr>
          </a:p>
          <a:p>
            <a:pPr marL="457200" lvl="0" indent="-342900" algn="l" rtl="0">
              <a:spcBef>
                <a:spcPts val="0"/>
              </a:spcBef>
              <a:spcAft>
                <a:spcPts val="0"/>
              </a:spcAft>
              <a:buSzPts val="1800"/>
              <a:buFont typeface="Roboto Condensed"/>
              <a:buChar char="●"/>
            </a:pPr>
            <a:r>
              <a:rPr lang="en" sz="1800">
                <a:solidFill>
                  <a:srgbClr val="FEFEFE"/>
                </a:solidFill>
                <a:highlight>
                  <a:srgbClr val="F39200"/>
                </a:highlight>
                <a:latin typeface="Roboto Condensed"/>
                <a:ea typeface="Roboto Condensed"/>
                <a:cs typeface="Roboto Condensed"/>
                <a:sym typeface="Roboto Condensed"/>
              </a:rPr>
              <a:t>Unaccompanied Homeless Youth:</a:t>
            </a:r>
            <a:r>
              <a:rPr lang="en" sz="1800">
                <a:solidFill>
                  <a:srgbClr val="FEFEFE"/>
                </a:solidFill>
                <a:highlight>
                  <a:schemeClr val="lt1"/>
                </a:highlight>
                <a:latin typeface="Roboto Condensed"/>
                <a:ea typeface="Roboto Condensed"/>
                <a:cs typeface="Roboto Condensed"/>
                <a:sym typeface="Roboto Condensed"/>
              </a:rPr>
              <a:t> </a:t>
            </a:r>
            <a:r>
              <a:rPr lang="en" sz="1800">
                <a:latin typeface="Roboto Condensed"/>
                <a:ea typeface="Roboto Condensed"/>
                <a:cs typeface="Roboto Condensed"/>
                <a:sym typeface="Roboto Condensed"/>
              </a:rPr>
              <a:t>Youth under the age of 24 who lack fixed, regular, and adequate housing and is not living in the physical custody of a parent or guardian </a:t>
            </a:r>
            <a:endParaRPr sz="1800">
              <a:latin typeface="Roboto Condensed"/>
              <a:ea typeface="Roboto Condensed"/>
              <a:cs typeface="Roboto Condensed"/>
              <a:sym typeface="Roboto Condensed"/>
            </a:endParaRPr>
          </a:p>
          <a:p>
            <a:pPr marL="457200" lvl="0" indent="0" algn="l" rtl="0">
              <a:spcBef>
                <a:spcPts val="0"/>
              </a:spcBef>
              <a:spcAft>
                <a:spcPts val="0"/>
              </a:spcAft>
              <a:buNone/>
            </a:pPr>
            <a:endParaRPr sz="1800">
              <a:latin typeface="Roboto Condensed"/>
              <a:ea typeface="Roboto Condensed"/>
              <a:cs typeface="Roboto Condensed"/>
              <a:sym typeface="Roboto Condensed"/>
            </a:endParaRPr>
          </a:p>
          <a:p>
            <a:pPr marL="457200" lvl="0" indent="-342900" algn="l" rtl="0">
              <a:spcBef>
                <a:spcPts val="0"/>
              </a:spcBef>
              <a:spcAft>
                <a:spcPts val="0"/>
              </a:spcAft>
              <a:buSzPts val="1800"/>
              <a:buFont typeface="Roboto Condensed"/>
              <a:buChar char="●"/>
            </a:pPr>
            <a:r>
              <a:rPr lang="en" sz="1800">
                <a:solidFill>
                  <a:srgbClr val="FEFEFE"/>
                </a:solidFill>
                <a:highlight>
                  <a:srgbClr val="F39200"/>
                </a:highlight>
                <a:latin typeface="Roboto Condensed"/>
                <a:ea typeface="Roboto Condensed"/>
                <a:cs typeface="Roboto Condensed"/>
                <a:sym typeface="Roboto Condensed"/>
              </a:rPr>
              <a:t>Foster Youth:</a:t>
            </a:r>
            <a:r>
              <a:rPr lang="en" sz="1800">
                <a:solidFill>
                  <a:srgbClr val="FEFEFE"/>
                </a:solidFill>
                <a:highlight>
                  <a:schemeClr val="lt1"/>
                </a:highlight>
                <a:latin typeface="Roboto Condensed"/>
                <a:ea typeface="Roboto Condensed"/>
                <a:cs typeface="Roboto Condensed"/>
                <a:sym typeface="Roboto Condensed"/>
              </a:rPr>
              <a:t> </a:t>
            </a:r>
            <a:r>
              <a:rPr lang="en" sz="1800">
                <a:latin typeface="Roboto Condensed"/>
                <a:ea typeface="Roboto Condensed"/>
                <a:cs typeface="Roboto Condensed"/>
                <a:sym typeface="Roboto Condensed"/>
              </a:rPr>
              <a:t>Youth under the age of 24 who, at any point after age 13, had no living parent, were in foster care, or were a dependent or ward of the court.  </a:t>
            </a:r>
            <a:endParaRPr sz="1800">
              <a:latin typeface="Roboto Condensed"/>
              <a:ea typeface="Roboto Condensed"/>
              <a:cs typeface="Roboto Condensed"/>
              <a:sym typeface="Roboto Condensed"/>
            </a:endParaRPr>
          </a:p>
          <a:p>
            <a:pPr marL="0" lvl="0" indent="0" algn="l" rtl="0">
              <a:spcBef>
                <a:spcPts val="0"/>
              </a:spcBef>
              <a:spcAft>
                <a:spcPts val="0"/>
              </a:spcAft>
              <a:buNone/>
            </a:pPr>
            <a:endParaRPr sz="18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9"/>
          <p:cNvPicPr preferRelativeResize="0"/>
          <p:nvPr/>
        </p:nvPicPr>
        <p:blipFill rotWithShape="1">
          <a:blip r:embed="rId3">
            <a:alphaModFix/>
          </a:blip>
          <a:srcRect l="3165" r="6646"/>
          <a:stretch/>
        </p:blipFill>
        <p:spPr>
          <a:xfrm>
            <a:off x="-13800" y="1708449"/>
            <a:ext cx="9157800" cy="2613852"/>
          </a:xfrm>
          <a:prstGeom prst="rect">
            <a:avLst/>
          </a:prstGeom>
          <a:noFill/>
          <a:ln>
            <a:noFill/>
          </a:ln>
        </p:spPr>
      </p:pic>
      <p:sp>
        <p:nvSpPr>
          <p:cNvPr id="274" name="Google Shape;274;p29"/>
          <p:cNvSpPr txBox="1"/>
          <p:nvPr/>
        </p:nvSpPr>
        <p:spPr>
          <a:xfrm>
            <a:off x="235000" y="402400"/>
            <a:ext cx="86559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Impact"/>
                <a:ea typeface="Impact"/>
                <a:cs typeface="Impact"/>
                <a:sym typeface="Impact"/>
              </a:rPr>
              <a:t>Report from the Hope Center</a:t>
            </a:r>
            <a:endParaRPr sz="2000" baseline="30000">
              <a:latin typeface="Roboto"/>
              <a:ea typeface="Roboto"/>
              <a:cs typeface="Roboto"/>
              <a:sym typeface="Roboto"/>
            </a:endParaRPr>
          </a:p>
          <a:p>
            <a:pPr marL="0" lvl="0" indent="0" algn="l" rtl="0">
              <a:spcBef>
                <a:spcPts val="0"/>
              </a:spcBef>
              <a:spcAft>
                <a:spcPts val="0"/>
              </a:spcAft>
              <a:buNone/>
            </a:pPr>
            <a:r>
              <a:rPr lang="en" sz="2000">
                <a:latin typeface="Roboto Condensed"/>
                <a:ea typeface="Roboto Condensed"/>
                <a:cs typeface="Roboto Condensed"/>
                <a:sym typeface="Roboto Condensed"/>
              </a:rPr>
              <a:t>(Taken from nearly 200K students from 202 colleges and universities)</a:t>
            </a:r>
            <a:endParaRPr sz="2000">
              <a:latin typeface="Roboto Condensed"/>
              <a:ea typeface="Roboto Condensed"/>
              <a:cs typeface="Roboto Condensed"/>
              <a:sym typeface="Roboto Condensed"/>
            </a:endParaRPr>
          </a:p>
        </p:txBody>
      </p:sp>
      <p:sp>
        <p:nvSpPr>
          <p:cNvPr id="275" name="Google Shape;275;p29"/>
          <p:cNvSpPr txBox="1"/>
          <p:nvPr/>
        </p:nvSpPr>
        <p:spPr>
          <a:xfrm>
            <a:off x="0" y="4743300"/>
            <a:ext cx="9157800" cy="400200"/>
          </a:xfrm>
          <a:prstGeom prst="rect">
            <a:avLst/>
          </a:prstGeom>
          <a:solidFill>
            <a:srgbClr val="F392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Roboto Condensed"/>
                <a:ea typeface="Roboto Condensed"/>
                <a:cs typeface="Roboto Condensed"/>
                <a:sym typeface="Roboto Condensed"/>
              </a:rPr>
              <a:t>Source: </a:t>
            </a:r>
            <a:r>
              <a:rPr lang="en" i="1">
                <a:solidFill>
                  <a:srgbClr val="FFFFFF"/>
                </a:solidFill>
                <a:uFill>
                  <a:noFill/>
                </a:uFill>
                <a:latin typeface="Roboto Condensed"/>
                <a:ea typeface="Roboto Condensed"/>
                <a:cs typeface="Roboto Condensed"/>
                <a:sym typeface="Roboto Condense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https://hope4college.com/wp-content/uploads/2021/03/RCReport2021.pdf</a:t>
            </a:r>
            <a:r>
              <a:rPr lang="en" i="1">
                <a:solidFill>
                  <a:srgbClr val="FFFFFF"/>
                </a:solidFill>
                <a:latin typeface="Roboto Condensed"/>
                <a:ea typeface="Roboto Condensed"/>
                <a:cs typeface="Roboto Condensed"/>
                <a:sym typeface="Roboto Condensed"/>
              </a:rPr>
              <a:t>, p.3 </a:t>
            </a:r>
            <a:endParaRPr i="1">
              <a:solidFill>
                <a:srgbClr val="FFFFFF"/>
              </a:solidFill>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0"/>
          <p:cNvPicPr preferRelativeResize="0"/>
          <p:nvPr/>
        </p:nvPicPr>
        <p:blipFill>
          <a:blip r:embed="rId3">
            <a:alphaModFix/>
          </a:blip>
          <a:stretch>
            <a:fillRect/>
          </a:stretch>
        </p:blipFill>
        <p:spPr>
          <a:xfrm>
            <a:off x="311700" y="1017725"/>
            <a:ext cx="5137550" cy="3421474"/>
          </a:xfrm>
          <a:prstGeom prst="rect">
            <a:avLst/>
          </a:prstGeom>
          <a:noFill/>
          <a:ln>
            <a:noFill/>
          </a:ln>
        </p:spPr>
      </p:pic>
      <p:sp>
        <p:nvSpPr>
          <p:cNvPr id="281" name="Google Shape;28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Impact"/>
                <a:ea typeface="Impact"/>
                <a:cs typeface="Impact"/>
                <a:sym typeface="Impact"/>
              </a:rPr>
              <a:t>COVID’s Impact on Pursuing Postsecondary Education </a:t>
            </a:r>
            <a:endParaRPr>
              <a:latin typeface="Impact"/>
              <a:ea typeface="Impact"/>
              <a:cs typeface="Impact"/>
              <a:sym typeface="Impact"/>
            </a:endParaRPr>
          </a:p>
        </p:txBody>
      </p:sp>
      <p:sp>
        <p:nvSpPr>
          <p:cNvPr id="282" name="Google Shape;282;p30"/>
          <p:cNvSpPr txBox="1">
            <a:spLocks noGrp="1"/>
          </p:cNvSpPr>
          <p:nvPr>
            <p:ph type="body" idx="1"/>
          </p:nvPr>
        </p:nvSpPr>
        <p:spPr>
          <a:xfrm>
            <a:off x="4033700" y="1728725"/>
            <a:ext cx="4798500" cy="284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Roboto Condensed"/>
              <a:buChar char="●"/>
            </a:pPr>
            <a:r>
              <a:rPr lang="en">
                <a:solidFill>
                  <a:schemeClr val="dk1"/>
                </a:solidFill>
                <a:highlight>
                  <a:schemeClr val="lt1"/>
                </a:highlight>
                <a:latin typeface="Roboto Condensed"/>
                <a:ea typeface="Roboto Condensed"/>
                <a:cs typeface="Roboto Condensed"/>
                <a:sym typeface="Roboto Condensed"/>
              </a:rPr>
              <a:t>Higher education enrollment fell a further 2.7 percent in the fall of 2021 following a 2.5 percent drop in the preceding fall. </a:t>
            </a:r>
            <a:endParaRPr>
              <a:solidFill>
                <a:schemeClr val="dk1"/>
              </a:solidFill>
              <a:highlight>
                <a:schemeClr val="lt1"/>
              </a:highlight>
              <a:latin typeface="Roboto Condensed"/>
              <a:ea typeface="Roboto Condensed"/>
              <a:cs typeface="Roboto Condensed"/>
              <a:sym typeface="Roboto Condensed"/>
            </a:endParaRPr>
          </a:p>
          <a:p>
            <a:pPr marL="457200" lvl="0" indent="-342900" algn="l" rtl="0">
              <a:spcBef>
                <a:spcPts val="0"/>
              </a:spcBef>
              <a:spcAft>
                <a:spcPts val="0"/>
              </a:spcAft>
              <a:buClr>
                <a:schemeClr val="dk1"/>
              </a:buClr>
              <a:buSzPts val="1800"/>
              <a:buFont typeface="Roboto Condensed"/>
              <a:buChar char="●"/>
            </a:pPr>
            <a:r>
              <a:rPr lang="en">
                <a:solidFill>
                  <a:schemeClr val="dk1"/>
                </a:solidFill>
                <a:highlight>
                  <a:schemeClr val="lt1"/>
                </a:highlight>
                <a:latin typeface="Roboto Condensed"/>
                <a:ea typeface="Roboto Condensed"/>
                <a:cs typeface="Roboto Condensed"/>
                <a:sym typeface="Roboto Condensed"/>
              </a:rPr>
              <a:t>Continued enrollment losses in the pandemic represent a total two-year decline of 5.1 percent or 938,000 students since fall 2019.</a:t>
            </a:r>
            <a:endParaRPr sz="2100">
              <a:solidFill>
                <a:schemeClr val="dk1"/>
              </a:solidFill>
              <a:highlight>
                <a:schemeClr val="lt1"/>
              </a:highlight>
              <a:latin typeface="Roboto Condensed"/>
              <a:ea typeface="Roboto Condensed"/>
              <a:cs typeface="Roboto Condensed"/>
              <a:sym typeface="Roboto Condensed"/>
            </a:endParaRPr>
          </a:p>
        </p:txBody>
      </p:sp>
      <p:sp>
        <p:nvSpPr>
          <p:cNvPr id="283" name="Google Shape;283;p30"/>
          <p:cNvSpPr txBox="1"/>
          <p:nvPr/>
        </p:nvSpPr>
        <p:spPr>
          <a:xfrm>
            <a:off x="480425" y="4568875"/>
            <a:ext cx="613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Condensed"/>
                <a:ea typeface="Roboto Condensed"/>
                <a:cs typeface="Roboto Condensed"/>
                <a:sym typeface="Roboto Condensed"/>
              </a:rPr>
              <a:t>Source: https://nscresearchcenter.org/current-term-enrollment-estimates/</a:t>
            </a:r>
            <a:endParaRPr>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1"/>
          <p:cNvSpPr txBox="1">
            <a:spLocks noGrp="1"/>
          </p:cNvSpPr>
          <p:nvPr>
            <p:ph type="title"/>
          </p:nvPr>
        </p:nvSpPr>
        <p:spPr>
          <a:xfrm>
            <a:off x="311700" y="193250"/>
            <a:ext cx="8520600" cy="929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700" b="0">
                <a:solidFill>
                  <a:srgbClr val="000000"/>
                </a:solidFill>
                <a:latin typeface="Impact"/>
                <a:ea typeface="Impact"/>
                <a:cs typeface="Impact"/>
                <a:sym typeface="Impact"/>
              </a:rPr>
              <a:t>WHAT DO YOUNG PEOPLE NEED TO BE SUCCESSFUL IN SCHOOL?</a:t>
            </a:r>
            <a:endParaRPr sz="2700" b="0">
              <a:solidFill>
                <a:srgbClr val="000000"/>
              </a:solidFill>
              <a:latin typeface="Impact"/>
              <a:ea typeface="Impact"/>
              <a:cs typeface="Impact"/>
              <a:sym typeface="Impact"/>
            </a:endParaRPr>
          </a:p>
        </p:txBody>
      </p:sp>
      <p:sp>
        <p:nvSpPr>
          <p:cNvPr id="289" name="Google Shape;289;p31"/>
          <p:cNvSpPr txBox="1">
            <a:spLocks noGrp="1"/>
          </p:cNvSpPr>
          <p:nvPr>
            <p:ph type="body" idx="1"/>
          </p:nvPr>
        </p:nvSpPr>
        <p:spPr>
          <a:xfrm>
            <a:off x="44100" y="1400300"/>
            <a:ext cx="2512800" cy="8985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1800" b="1">
                <a:solidFill>
                  <a:schemeClr val="dk1"/>
                </a:solidFill>
                <a:latin typeface="Roboto Condensed"/>
                <a:ea typeface="Roboto Condensed"/>
                <a:cs typeface="Roboto Condensed"/>
                <a:sym typeface="Roboto Condensed"/>
              </a:rPr>
              <a:t>Youth with lived experience said:</a:t>
            </a:r>
            <a:endParaRPr>
              <a:solidFill>
                <a:schemeClr val="dk1"/>
              </a:solidFill>
              <a:latin typeface="Roboto Condensed"/>
              <a:ea typeface="Roboto Condensed"/>
              <a:cs typeface="Roboto Condensed"/>
              <a:sym typeface="Roboto Condensed"/>
            </a:endParaRPr>
          </a:p>
        </p:txBody>
      </p:sp>
      <p:pic>
        <p:nvPicPr>
          <p:cNvPr id="290" name="Google Shape;290;p31"/>
          <p:cNvPicPr preferRelativeResize="0"/>
          <p:nvPr/>
        </p:nvPicPr>
        <p:blipFill>
          <a:blip r:embed="rId3">
            <a:alphaModFix/>
          </a:blip>
          <a:stretch>
            <a:fillRect/>
          </a:stretch>
        </p:blipFill>
        <p:spPr>
          <a:xfrm>
            <a:off x="1938175" y="1789374"/>
            <a:ext cx="1678600" cy="2919299"/>
          </a:xfrm>
          <a:prstGeom prst="rect">
            <a:avLst/>
          </a:prstGeom>
          <a:noFill/>
          <a:ln>
            <a:noFill/>
          </a:ln>
        </p:spPr>
      </p:pic>
      <p:cxnSp>
        <p:nvCxnSpPr>
          <p:cNvPr id="291" name="Google Shape;291;p31"/>
          <p:cNvCxnSpPr/>
          <p:nvPr/>
        </p:nvCxnSpPr>
        <p:spPr>
          <a:xfrm rot="10800000" flipH="1">
            <a:off x="3726250" y="1717700"/>
            <a:ext cx="1226100" cy="581100"/>
          </a:xfrm>
          <a:prstGeom prst="straightConnector1">
            <a:avLst/>
          </a:prstGeom>
          <a:noFill/>
          <a:ln w="19050" cap="flat" cmpd="sng">
            <a:solidFill>
              <a:schemeClr val="dk1"/>
            </a:solidFill>
            <a:prstDash val="solid"/>
            <a:round/>
            <a:headEnd type="none" w="med" len="med"/>
            <a:tailEnd type="triangle" w="med" len="med"/>
          </a:ln>
        </p:spPr>
      </p:cxnSp>
      <p:sp>
        <p:nvSpPr>
          <p:cNvPr id="292" name="Google Shape;292;p31"/>
          <p:cNvSpPr txBox="1">
            <a:spLocks noGrp="1"/>
          </p:cNvSpPr>
          <p:nvPr>
            <p:ph type="body" idx="1"/>
          </p:nvPr>
        </p:nvSpPr>
        <p:spPr>
          <a:xfrm>
            <a:off x="4951300" y="1443500"/>
            <a:ext cx="3902400" cy="581100"/>
          </a:xfrm>
          <a:prstGeom prst="rect">
            <a:avLst/>
          </a:prstGeom>
        </p:spPr>
        <p:txBody>
          <a:bodyPr spcFirstLastPara="1" wrap="square" lIns="91425" tIns="91425" rIns="91425" bIns="91425" anchor="ctr" anchorCtr="0">
            <a:noAutofit/>
          </a:bodyPr>
          <a:lstStyle/>
          <a:p>
            <a:pPr marL="0" lvl="0" indent="0" algn="ctr" rtl="0">
              <a:spcBef>
                <a:spcPts val="600"/>
              </a:spcBef>
              <a:spcAft>
                <a:spcPts val="1000"/>
              </a:spcAft>
              <a:buNone/>
            </a:pPr>
            <a:r>
              <a:rPr lang="en" sz="1600">
                <a:solidFill>
                  <a:schemeClr val="dk1"/>
                </a:solidFill>
                <a:latin typeface="Roboto Condensed"/>
                <a:ea typeface="Roboto Condensed"/>
                <a:cs typeface="Roboto Condensed"/>
                <a:sym typeface="Roboto Condensed"/>
              </a:rPr>
              <a:t>Connection to</a:t>
            </a:r>
            <a:r>
              <a:rPr lang="en" sz="1600">
                <a:latin typeface="Roboto Condensed"/>
                <a:ea typeface="Roboto Condensed"/>
                <a:cs typeface="Roboto Condensed"/>
                <a:sym typeface="Roboto Condensed"/>
              </a:rPr>
              <a:t> </a:t>
            </a:r>
            <a:r>
              <a:rPr lang="en" sz="1600">
                <a:solidFill>
                  <a:schemeClr val="lt1"/>
                </a:solidFill>
                <a:highlight>
                  <a:srgbClr val="FF9800"/>
                </a:highlight>
                <a:latin typeface="Roboto Condensed"/>
                <a:ea typeface="Roboto Condensed"/>
                <a:cs typeface="Roboto Condensed"/>
                <a:sym typeface="Roboto Condensed"/>
              </a:rPr>
              <a:t>positive, supportive adults</a:t>
            </a:r>
            <a:endParaRPr sz="1800" b="1">
              <a:solidFill>
                <a:schemeClr val="lt1"/>
              </a:solidFill>
              <a:highlight>
                <a:srgbClr val="FF9800"/>
              </a:highlight>
              <a:latin typeface="Roboto Condensed"/>
              <a:ea typeface="Roboto Condensed"/>
              <a:cs typeface="Roboto Condensed"/>
              <a:sym typeface="Roboto Condensed"/>
            </a:endParaRPr>
          </a:p>
        </p:txBody>
      </p:sp>
      <p:cxnSp>
        <p:nvCxnSpPr>
          <p:cNvPr id="293" name="Google Shape;293;p31"/>
          <p:cNvCxnSpPr/>
          <p:nvPr/>
        </p:nvCxnSpPr>
        <p:spPr>
          <a:xfrm rot="10800000" flipH="1">
            <a:off x="3726250" y="2741175"/>
            <a:ext cx="1242000" cy="8100"/>
          </a:xfrm>
          <a:prstGeom prst="straightConnector1">
            <a:avLst/>
          </a:prstGeom>
          <a:noFill/>
          <a:ln w="19050" cap="flat" cmpd="sng">
            <a:solidFill>
              <a:schemeClr val="dk1"/>
            </a:solidFill>
            <a:prstDash val="solid"/>
            <a:round/>
            <a:headEnd type="none" w="med" len="med"/>
            <a:tailEnd type="triangle" w="med" len="med"/>
          </a:ln>
        </p:spPr>
      </p:cxnSp>
      <p:sp>
        <p:nvSpPr>
          <p:cNvPr id="294" name="Google Shape;294;p31"/>
          <p:cNvSpPr txBox="1"/>
          <p:nvPr/>
        </p:nvSpPr>
        <p:spPr>
          <a:xfrm>
            <a:off x="5016100" y="2400525"/>
            <a:ext cx="3837600" cy="68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a:solidFill>
                  <a:schemeClr val="lt1"/>
                </a:solidFill>
                <a:highlight>
                  <a:srgbClr val="FF9800"/>
                </a:highlight>
                <a:latin typeface="Roboto Condensed"/>
                <a:ea typeface="Roboto Condensed"/>
                <a:cs typeface="Roboto Condensed"/>
                <a:sym typeface="Roboto Condensed"/>
              </a:rPr>
              <a:t>Stability</a:t>
            </a:r>
            <a:r>
              <a:rPr lang="en" sz="1600">
                <a:solidFill>
                  <a:schemeClr val="dk1"/>
                </a:solidFill>
                <a:latin typeface="Roboto Condensed"/>
                <a:ea typeface="Roboto Condensed"/>
                <a:cs typeface="Roboto Condensed"/>
                <a:sym typeface="Roboto Condensed"/>
              </a:rPr>
              <a:t> - difficult to meet educational needs when you can't meet basic needs</a:t>
            </a:r>
            <a:endParaRPr>
              <a:latin typeface="Roboto Condensed"/>
              <a:ea typeface="Roboto Condensed"/>
              <a:cs typeface="Roboto Condensed"/>
              <a:sym typeface="Roboto Condensed"/>
            </a:endParaRPr>
          </a:p>
        </p:txBody>
      </p:sp>
      <p:cxnSp>
        <p:nvCxnSpPr>
          <p:cNvPr id="295" name="Google Shape;295;p31"/>
          <p:cNvCxnSpPr>
            <a:stCxn id="290" idx="3"/>
          </p:cNvCxnSpPr>
          <p:nvPr/>
        </p:nvCxnSpPr>
        <p:spPr>
          <a:xfrm>
            <a:off x="3616775" y="3249024"/>
            <a:ext cx="1319700" cy="399900"/>
          </a:xfrm>
          <a:prstGeom prst="straightConnector1">
            <a:avLst/>
          </a:prstGeom>
          <a:noFill/>
          <a:ln w="19050" cap="flat" cmpd="sng">
            <a:solidFill>
              <a:schemeClr val="dk1"/>
            </a:solidFill>
            <a:prstDash val="solid"/>
            <a:round/>
            <a:headEnd type="none" w="med" len="med"/>
            <a:tailEnd type="triangle" w="med" len="med"/>
          </a:ln>
        </p:spPr>
      </p:cxnSp>
      <p:cxnSp>
        <p:nvCxnSpPr>
          <p:cNvPr id="296" name="Google Shape;296;p31"/>
          <p:cNvCxnSpPr/>
          <p:nvPr/>
        </p:nvCxnSpPr>
        <p:spPr>
          <a:xfrm>
            <a:off x="3686450" y="3911750"/>
            <a:ext cx="1090800" cy="738000"/>
          </a:xfrm>
          <a:prstGeom prst="straightConnector1">
            <a:avLst/>
          </a:prstGeom>
          <a:noFill/>
          <a:ln w="19050" cap="flat" cmpd="sng">
            <a:solidFill>
              <a:schemeClr val="dk1"/>
            </a:solidFill>
            <a:prstDash val="solid"/>
            <a:round/>
            <a:headEnd type="none" w="med" len="med"/>
            <a:tailEnd type="triangle" w="med" len="med"/>
          </a:ln>
        </p:spPr>
      </p:cxnSp>
      <p:sp>
        <p:nvSpPr>
          <p:cNvPr id="297" name="Google Shape;297;p31"/>
          <p:cNvSpPr txBox="1"/>
          <p:nvPr/>
        </p:nvSpPr>
        <p:spPr>
          <a:xfrm>
            <a:off x="5016100" y="3477625"/>
            <a:ext cx="3837600" cy="50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a:solidFill>
                  <a:schemeClr val="dk1"/>
                </a:solidFill>
                <a:latin typeface="Roboto Condensed"/>
                <a:ea typeface="Roboto Condensed"/>
                <a:cs typeface="Roboto Condensed"/>
                <a:sym typeface="Roboto Condensed"/>
              </a:rPr>
              <a:t>Help navigating </a:t>
            </a:r>
            <a:r>
              <a:rPr lang="en" sz="1600">
                <a:solidFill>
                  <a:schemeClr val="lt1"/>
                </a:solidFill>
                <a:highlight>
                  <a:srgbClr val="FF9800"/>
                </a:highlight>
                <a:latin typeface="Roboto Condensed"/>
                <a:ea typeface="Roboto Condensed"/>
                <a:cs typeface="Roboto Condensed"/>
                <a:sym typeface="Roboto Condensed"/>
              </a:rPr>
              <a:t>financial aid</a:t>
            </a:r>
            <a:endParaRPr sz="1600">
              <a:solidFill>
                <a:schemeClr val="lt1"/>
              </a:solidFill>
              <a:highlight>
                <a:srgbClr val="FF9800"/>
              </a:highlight>
              <a:latin typeface="Roboto Condensed"/>
              <a:ea typeface="Roboto Condensed"/>
              <a:cs typeface="Roboto Condensed"/>
              <a:sym typeface="Roboto Condensed"/>
            </a:endParaRPr>
          </a:p>
        </p:txBody>
      </p:sp>
      <p:sp>
        <p:nvSpPr>
          <p:cNvPr id="298" name="Google Shape;298;p31"/>
          <p:cNvSpPr txBox="1"/>
          <p:nvPr/>
        </p:nvSpPr>
        <p:spPr>
          <a:xfrm>
            <a:off x="5016100" y="4134675"/>
            <a:ext cx="3837600" cy="85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a:solidFill>
                  <a:schemeClr val="dk1"/>
                </a:solidFill>
                <a:latin typeface="Roboto Condensed"/>
                <a:ea typeface="Roboto Condensed"/>
                <a:cs typeface="Roboto Condensed"/>
                <a:sym typeface="Roboto Condensed"/>
              </a:rPr>
              <a:t>Knowledge of existing </a:t>
            </a:r>
            <a:r>
              <a:rPr lang="en" sz="1600">
                <a:solidFill>
                  <a:schemeClr val="lt1"/>
                </a:solidFill>
                <a:highlight>
                  <a:srgbClr val="FF9800"/>
                </a:highlight>
                <a:latin typeface="Roboto Condensed"/>
                <a:ea typeface="Roboto Condensed"/>
                <a:cs typeface="Roboto Condensed"/>
                <a:sym typeface="Roboto Condensed"/>
              </a:rPr>
              <a:t>campus support programs and resources</a:t>
            </a:r>
            <a:r>
              <a:rPr lang="en" sz="1600">
                <a:solidFill>
                  <a:schemeClr val="dk1"/>
                </a:solidFill>
                <a:latin typeface="Roboto Condensed"/>
                <a:ea typeface="Roboto Condensed"/>
                <a:cs typeface="Roboto Condensed"/>
                <a:sym typeface="Roboto Condensed"/>
              </a:rPr>
              <a:t> (social media, word of mouth, visibility: posters, flyers)</a:t>
            </a:r>
            <a:br>
              <a:rPr lang="en" sz="1600">
                <a:solidFill>
                  <a:schemeClr val="dk1"/>
                </a:solidFill>
                <a:latin typeface="Roboto Condensed"/>
                <a:ea typeface="Roboto Condensed"/>
                <a:cs typeface="Roboto Condensed"/>
                <a:sym typeface="Roboto Condensed"/>
              </a:rPr>
            </a:br>
            <a:endParaRPr sz="1600">
              <a:solidFill>
                <a:schemeClr val="dk1"/>
              </a:solidFill>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txBox="1"/>
          <p:nvPr/>
        </p:nvSpPr>
        <p:spPr>
          <a:xfrm>
            <a:off x="385650" y="300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2800">
                <a:solidFill>
                  <a:srgbClr val="000000"/>
                </a:solidFill>
                <a:latin typeface="Impact"/>
                <a:ea typeface="Impact"/>
                <a:cs typeface="Impact"/>
                <a:sym typeface="Impact"/>
              </a:rPr>
              <a:t>Identification Best Practices</a:t>
            </a:r>
            <a:endParaRPr sz="2800">
              <a:solidFill>
                <a:srgbClr val="000000"/>
              </a:solidFill>
              <a:latin typeface="Impact"/>
              <a:ea typeface="Impact"/>
              <a:cs typeface="Impact"/>
              <a:sym typeface="Impact"/>
            </a:endParaRPr>
          </a:p>
        </p:txBody>
      </p:sp>
      <p:sp>
        <p:nvSpPr>
          <p:cNvPr id="304" name="Google Shape;304;p32"/>
          <p:cNvSpPr txBox="1"/>
          <p:nvPr/>
        </p:nvSpPr>
        <p:spPr>
          <a:xfrm>
            <a:off x="463556" y="1205244"/>
            <a:ext cx="3886200" cy="3263400"/>
          </a:xfrm>
          <a:prstGeom prst="rect">
            <a:avLst/>
          </a:prstGeom>
          <a:noFill/>
          <a:ln>
            <a:noFill/>
          </a:ln>
        </p:spPr>
        <p:txBody>
          <a:bodyPr spcFirstLastPara="1" wrap="square" lIns="68575" tIns="34275" rIns="68575" bIns="34275" anchor="t" anchorCtr="0">
            <a:noAutofit/>
          </a:bodyPr>
          <a:lstStyle/>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Introductory emails</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Application &amp; incoming surveys</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595959"/>
              </a:buClr>
              <a:buSzPts val="1900"/>
              <a:buFont typeface="Roboto Condensed"/>
              <a:buChar char="●"/>
            </a:pPr>
            <a:r>
              <a:rPr lang="en" sz="1900">
                <a:solidFill>
                  <a:srgbClr val="595959"/>
                </a:solidFill>
                <a:latin typeface="Roboto Condensed"/>
                <a:ea typeface="Roboto Condensed"/>
                <a:cs typeface="Roboto Condensed"/>
                <a:sym typeface="Roboto Condensed"/>
              </a:rPr>
              <a:t>Partnering with financial aid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Homeless higher education liaisons</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Clear referral system </a:t>
            </a:r>
            <a:endParaRPr sz="1900">
              <a:solidFill>
                <a:srgbClr val="595959"/>
              </a:solidFill>
              <a:latin typeface="Roboto Condensed"/>
              <a:ea typeface="Roboto Condensed"/>
              <a:cs typeface="Roboto Condensed"/>
              <a:sym typeface="Roboto Condensed"/>
            </a:endParaRPr>
          </a:p>
          <a:p>
            <a:pPr marL="685800" lvl="1" indent="-285750" algn="l" rtl="0">
              <a:lnSpc>
                <a:spcPct val="115000"/>
              </a:lnSpc>
              <a:spcBef>
                <a:spcPts val="0"/>
              </a:spcBef>
              <a:spcAft>
                <a:spcPts val="0"/>
              </a:spcAft>
              <a:buClr>
                <a:srgbClr val="595959"/>
              </a:buClr>
              <a:buSzPts val="1900"/>
              <a:buFont typeface="Roboto Condensed"/>
              <a:buChar char="○"/>
            </a:pPr>
            <a:r>
              <a:rPr lang="en" sz="1900">
                <a:solidFill>
                  <a:srgbClr val="595959"/>
                </a:solidFill>
                <a:latin typeface="Roboto Condensed"/>
                <a:ea typeface="Roboto Condensed"/>
                <a:cs typeface="Roboto Condensed"/>
                <a:sym typeface="Roboto Condensed"/>
              </a:rPr>
              <a:t>Partnerships with campus police, health services, cleaning staff, etc.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Trainings </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Syllabus note</a:t>
            </a:r>
            <a:endParaRPr sz="1900">
              <a:solidFill>
                <a:srgbClr val="595959"/>
              </a:solidFill>
              <a:latin typeface="Roboto Condensed"/>
              <a:ea typeface="Roboto Condensed"/>
              <a:cs typeface="Roboto Condensed"/>
              <a:sym typeface="Roboto Condensed"/>
            </a:endParaRPr>
          </a:p>
          <a:p>
            <a:pPr marL="342900" lvl="0" indent="-285750" algn="l" rtl="0">
              <a:lnSpc>
                <a:spcPct val="115000"/>
              </a:lnSpc>
              <a:spcBef>
                <a:spcPts val="0"/>
              </a:spcBef>
              <a:spcAft>
                <a:spcPts val="0"/>
              </a:spcAft>
              <a:buClr>
                <a:srgbClr val="000000"/>
              </a:buClr>
              <a:buSzPts val="1900"/>
              <a:buFont typeface="Roboto Condensed"/>
              <a:buChar char="●"/>
            </a:pPr>
            <a:r>
              <a:rPr lang="en" sz="1900">
                <a:solidFill>
                  <a:srgbClr val="595959"/>
                </a:solidFill>
                <a:latin typeface="Roboto Condensed"/>
                <a:ea typeface="Roboto Condensed"/>
                <a:cs typeface="Roboto Condensed"/>
                <a:sym typeface="Roboto Condensed"/>
              </a:rPr>
              <a:t>COVID-19: Relying more on faculty </a:t>
            </a:r>
            <a:endParaRPr sz="1900">
              <a:solidFill>
                <a:srgbClr val="595959"/>
              </a:solidFill>
              <a:latin typeface="Roboto Condensed"/>
              <a:ea typeface="Roboto Condensed"/>
              <a:cs typeface="Roboto Condensed"/>
              <a:sym typeface="Roboto Condensed"/>
            </a:endParaRPr>
          </a:p>
          <a:p>
            <a:pPr marL="177800" lvl="0" indent="-38100" algn="l" rtl="0">
              <a:lnSpc>
                <a:spcPct val="90000"/>
              </a:lnSpc>
              <a:spcBef>
                <a:spcPts val="1200"/>
              </a:spcBef>
              <a:spcAft>
                <a:spcPts val="0"/>
              </a:spcAft>
              <a:buNone/>
            </a:pPr>
            <a:endParaRPr sz="1900">
              <a:solidFill>
                <a:srgbClr val="595959"/>
              </a:solidFill>
              <a:latin typeface="Roboto Condensed"/>
              <a:ea typeface="Roboto Condensed"/>
              <a:cs typeface="Roboto Condensed"/>
              <a:sym typeface="Roboto Condensed"/>
            </a:endParaRPr>
          </a:p>
          <a:p>
            <a:pPr marL="177800" lvl="0" indent="-38100" algn="l" rtl="0">
              <a:lnSpc>
                <a:spcPct val="90000"/>
              </a:lnSpc>
              <a:spcBef>
                <a:spcPts val="1600"/>
              </a:spcBef>
              <a:spcAft>
                <a:spcPts val="1600"/>
              </a:spcAft>
              <a:buNone/>
            </a:pPr>
            <a:endParaRPr sz="1900">
              <a:solidFill>
                <a:srgbClr val="595959"/>
              </a:solidFill>
              <a:latin typeface="Roboto Condensed"/>
              <a:ea typeface="Roboto Condensed"/>
              <a:cs typeface="Roboto Condensed"/>
              <a:sym typeface="Roboto Condensed"/>
            </a:endParaRPr>
          </a:p>
        </p:txBody>
      </p:sp>
      <p:sp>
        <p:nvSpPr>
          <p:cNvPr id="305" name="Google Shape;305;p32"/>
          <p:cNvSpPr txBox="1"/>
          <p:nvPr/>
        </p:nvSpPr>
        <p:spPr>
          <a:xfrm>
            <a:off x="4753838" y="592275"/>
            <a:ext cx="3886200" cy="3725100"/>
          </a:xfrm>
          <a:prstGeom prst="rect">
            <a:avLst/>
          </a:prstGeom>
          <a:solidFill>
            <a:srgbClr val="FF9800"/>
          </a:solidFill>
          <a:ln>
            <a:noFill/>
          </a:ln>
        </p:spPr>
        <p:txBody>
          <a:bodyPr spcFirstLastPara="1" wrap="square" lIns="68575" tIns="34275" rIns="68575" bIns="34275" anchor="t" anchorCtr="0">
            <a:noAutofit/>
          </a:bodyPr>
          <a:lstStyle/>
          <a:p>
            <a:pPr marL="0" lvl="0" indent="0" algn="ctr" rtl="0">
              <a:spcBef>
                <a:spcPts val="0"/>
              </a:spcBef>
              <a:spcAft>
                <a:spcPts val="0"/>
              </a:spcAft>
              <a:buNone/>
            </a:pPr>
            <a:endParaRPr sz="1700">
              <a:solidFill>
                <a:srgbClr val="FFFFFF"/>
              </a:solidFill>
              <a:latin typeface="Roboto Condensed"/>
              <a:ea typeface="Roboto Condensed"/>
              <a:cs typeface="Roboto Condensed"/>
              <a:sym typeface="Roboto Condensed"/>
            </a:endParaRPr>
          </a:p>
          <a:p>
            <a:pPr marL="0" lvl="0" indent="0" algn="ctr" rtl="0">
              <a:spcBef>
                <a:spcPts val="1600"/>
              </a:spcBef>
              <a:spcAft>
                <a:spcPts val="0"/>
              </a:spcAft>
              <a:buNone/>
            </a:pPr>
            <a:endParaRPr sz="1700">
              <a:solidFill>
                <a:srgbClr val="FFFFFF"/>
              </a:solidFill>
              <a:latin typeface="Roboto Condensed"/>
              <a:ea typeface="Roboto Condensed"/>
              <a:cs typeface="Roboto Condensed"/>
              <a:sym typeface="Roboto Condensed"/>
            </a:endParaRPr>
          </a:p>
          <a:p>
            <a:pPr marL="0" lvl="0" indent="0" algn="ctr" rtl="0">
              <a:spcBef>
                <a:spcPts val="1600"/>
              </a:spcBef>
              <a:spcAft>
                <a:spcPts val="0"/>
              </a:spcAft>
              <a:buNone/>
            </a:pPr>
            <a:r>
              <a:rPr lang="en" sz="1700">
                <a:solidFill>
                  <a:srgbClr val="FFFFFF"/>
                </a:solidFill>
                <a:latin typeface="Roboto Condensed"/>
                <a:ea typeface="Roboto Condensed"/>
                <a:cs typeface="Roboto Condensed"/>
                <a:sym typeface="Roboto Condensed"/>
              </a:rPr>
              <a:t>“Any student who faces challenges securing their food or housing and believes this may affect their performance in the course is urged to contact the Dean of Students for support. Furthermore, please notify the professor if you are comfortable in doing so. This will enable her to provide any resources that she may possess.”</a:t>
            </a:r>
            <a:endParaRPr sz="1700">
              <a:solidFill>
                <a:srgbClr val="FFFFFF"/>
              </a:solidFill>
              <a:latin typeface="Roboto Condensed"/>
              <a:ea typeface="Roboto Condensed"/>
              <a:cs typeface="Roboto Condensed"/>
              <a:sym typeface="Roboto Condensed"/>
            </a:endParaRPr>
          </a:p>
          <a:p>
            <a:pPr marL="0" lvl="0" indent="0" algn="ctr" rtl="0">
              <a:spcBef>
                <a:spcPts val="1600"/>
              </a:spcBef>
              <a:spcAft>
                <a:spcPts val="0"/>
              </a:spcAft>
              <a:buNone/>
            </a:pPr>
            <a:endParaRPr sz="1700">
              <a:solidFill>
                <a:srgbClr val="FFFFFF"/>
              </a:solidFill>
              <a:latin typeface="Roboto Condensed"/>
              <a:ea typeface="Roboto Condensed"/>
              <a:cs typeface="Roboto Condensed"/>
              <a:sym typeface="Roboto Condensed"/>
            </a:endParaRPr>
          </a:p>
          <a:p>
            <a:pPr marL="0" lvl="0" indent="0" algn="ctr" rtl="0">
              <a:spcBef>
                <a:spcPts val="1600"/>
              </a:spcBef>
              <a:spcAft>
                <a:spcPts val="0"/>
              </a:spcAft>
              <a:buNone/>
            </a:pPr>
            <a:endParaRPr sz="1700">
              <a:solidFill>
                <a:srgbClr val="FFFFFF"/>
              </a:solidFill>
              <a:latin typeface="Roboto Condensed"/>
              <a:ea typeface="Roboto Condensed"/>
              <a:cs typeface="Roboto Condensed"/>
              <a:sym typeface="Roboto Condensed"/>
            </a:endParaRPr>
          </a:p>
          <a:p>
            <a:pPr marL="0" lvl="0" indent="0" algn="l" rtl="0">
              <a:lnSpc>
                <a:spcPct val="90000"/>
              </a:lnSpc>
              <a:spcBef>
                <a:spcPts val="1600"/>
              </a:spcBef>
              <a:spcAft>
                <a:spcPts val="1600"/>
              </a:spcAft>
              <a:buNone/>
            </a:pPr>
            <a:endParaRPr sz="2600">
              <a:solidFill>
                <a:srgbClr val="FFFFFF"/>
              </a:solidFill>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1357</Words>
  <Application>Microsoft Office PowerPoint</Application>
  <PresentationFormat>On-screen Show (16:9)</PresentationFormat>
  <Paragraphs>199</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Impact</vt:lpstr>
      <vt:lpstr>Arial</vt:lpstr>
      <vt:lpstr>Roboto Condensed Light</vt:lpstr>
      <vt:lpstr>Roboto Condensed</vt:lpstr>
      <vt:lpstr>Arvo</vt:lpstr>
      <vt:lpstr>Roboto</vt:lpstr>
      <vt:lpstr>Simple Light</vt:lpstr>
      <vt:lpstr>Salerio template</vt:lpstr>
      <vt:lpstr>How Financial Aid Administrators  Can Help Support Students Experiencing Homelessness  </vt:lpstr>
      <vt:lpstr>Hello, everyone! </vt:lpstr>
      <vt:lpstr>Today’s Agenda </vt:lpstr>
      <vt:lpstr>www.schoolhouseconnection.org</vt:lpstr>
      <vt:lpstr>Homeless and Foster Youth Definitions</vt:lpstr>
      <vt:lpstr>PowerPoint Presentation</vt:lpstr>
      <vt:lpstr>COVID’s Impact on Pursuing Postsecondary Education </vt:lpstr>
      <vt:lpstr>WHAT DO YOUNG PEOPLE NEED TO BE SUCCESSFUL IN SCHOOL?</vt:lpstr>
      <vt:lpstr>PowerPoint Presentation</vt:lpstr>
      <vt:lpstr>PowerPoint Presentation</vt:lpstr>
      <vt:lpstr>PowerPoint Presentation</vt:lpstr>
      <vt:lpstr>PowerPoint Presentation</vt:lpstr>
      <vt:lpstr>A survey of higher education liaisons: Role preparation &amp; professional development needs </vt:lpstr>
      <vt:lpstr>PowerPoint Presentation</vt:lpstr>
      <vt:lpstr>Participants   49 liaisons </vt:lpstr>
      <vt:lpstr>Participants   49 liaisons </vt:lpstr>
      <vt:lpstr>Procedures</vt:lpstr>
      <vt:lpstr>Findings &amp; Recommendations:  Estimated rates of homelessness </vt:lpstr>
      <vt:lpstr>Findings &amp; Recommendations:  Time spent in role</vt:lpstr>
      <vt:lpstr>Findings &amp; Recommendations:  Preparation for the role</vt:lpstr>
      <vt:lpstr>Findings &amp; Recommendations:  What do students seek?</vt:lpstr>
      <vt:lpstr>Findings &amp; Recommendations:  Needs for support/training</vt:lpstr>
      <vt:lpstr>Findings &amp; Recommendations:  Preferred training format</vt:lpstr>
      <vt:lpstr>PowerPoint Presentation</vt:lpstr>
      <vt:lpstr>Slide about EITC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Financial Aid Administrators  Can Help Support Students Experiencing Homelessness  </dc:title>
  <dc:creator>Cedric Barksdale</dc:creator>
  <cp:lastModifiedBy>Cedric Barksdale</cp:lastModifiedBy>
  <cp:revision>3</cp:revision>
  <dcterms:modified xsi:type="dcterms:W3CDTF">2022-03-31T21:40:56Z</dcterms:modified>
</cp:coreProperties>
</file>