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36"/>
  </p:notesMasterIdLst>
  <p:sldIdLst>
    <p:sldId id="263" r:id="rId2"/>
    <p:sldId id="264" r:id="rId3"/>
    <p:sldId id="287" r:id="rId4"/>
    <p:sldId id="265" r:id="rId5"/>
    <p:sldId id="266" r:id="rId6"/>
    <p:sldId id="267" r:id="rId7"/>
    <p:sldId id="286" r:id="rId8"/>
    <p:sldId id="289" r:id="rId9"/>
    <p:sldId id="290" r:id="rId10"/>
    <p:sldId id="268" r:id="rId11"/>
    <p:sldId id="291" r:id="rId12"/>
    <p:sldId id="269" r:id="rId13"/>
    <p:sldId id="271" r:id="rId14"/>
    <p:sldId id="274" r:id="rId15"/>
    <p:sldId id="272" r:id="rId16"/>
    <p:sldId id="288" r:id="rId17"/>
    <p:sldId id="273" r:id="rId18"/>
    <p:sldId id="275" r:id="rId19"/>
    <p:sldId id="292" r:id="rId20"/>
    <p:sldId id="277" r:id="rId21"/>
    <p:sldId id="276" r:id="rId22"/>
    <p:sldId id="278" r:id="rId23"/>
    <p:sldId id="279" r:id="rId24"/>
    <p:sldId id="294" r:id="rId25"/>
    <p:sldId id="293" r:id="rId26"/>
    <p:sldId id="280" r:id="rId27"/>
    <p:sldId id="295" r:id="rId28"/>
    <p:sldId id="281" r:id="rId29"/>
    <p:sldId id="282" r:id="rId30"/>
    <p:sldId id="296" r:id="rId31"/>
    <p:sldId id="297" r:id="rId32"/>
    <p:sldId id="284" r:id="rId33"/>
    <p:sldId id="283" r:id="rId34"/>
    <p:sldId id="285"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chez, Daniel L." initials="SDL"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59E"/>
    <a:srgbClr val="1F4E79"/>
    <a:srgbClr val="8FA4C7"/>
    <a:srgbClr val="0323A0"/>
    <a:srgbClr val="708A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5" autoAdjust="0"/>
    <p:restoredTop sz="95701"/>
  </p:normalViewPr>
  <p:slideViewPr>
    <p:cSldViewPr snapToGrid="0">
      <p:cViewPr varScale="1">
        <p:scale>
          <a:sx n="51" d="100"/>
          <a:sy n="51" d="100"/>
        </p:scale>
        <p:origin x="596" y="48"/>
      </p:cViewPr>
      <p:guideLst>
        <p:guide pos="3840"/>
        <p:guide orient="horz" pos="2160"/>
      </p:guideLst>
    </p:cSldViewPr>
  </p:slideViewPr>
  <p:outlineViewPr>
    <p:cViewPr>
      <p:scale>
        <a:sx n="33" d="100"/>
        <a:sy n="33" d="100"/>
      </p:scale>
      <p:origin x="0" y="-44592"/>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58" d="100"/>
          <a:sy n="58" d="100"/>
        </p:scale>
        <p:origin x="298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4BA864-16D8-432B-A615-5B1882D82141}" type="datetimeFigureOut">
              <a:rPr lang="en-US" smtClean="0"/>
              <a:t>11/3/2021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4F3F23-44E9-4726-BB4D-0C64B909496C}" type="slidenum">
              <a:rPr lang="en-US" smtClean="0"/>
              <a:t>‹#›</a:t>
            </a:fld>
            <a:endParaRPr lang="en-US"/>
          </a:p>
        </p:txBody>
      </p:sp>
      <p:sp>
        <p:nvSpPr>
          <p:cNvPr id="8" name="Notes Placeholder 7"/>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9361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5754129-830A-4E31-8918-CC6AC1123F3C}" type="slidenum">
              <a:rPr lang="en-US" altLang="en-US"/>
              <a:pPr>
                <a:spcBef>
                  <a:spcPct val="0"/>
                </a:spcBef>
              </a:pPr>
              <a:t>32</a:t>
            </a:fld>
            <a:endParaRPr lang="en-US" altLang="en-US"/>
          </a:p>
        </p:txBody>
      </p:sp>
    </p:spTree>
    <p:extLst>
      <p:ext uri="{BB962C8B-B14F-4D97-AF65-F5344CB8AC3E}">
        <p14:creationId xmlns:p14="http://schemas.microsoft.com/office/powerpoint/2010/main" val="1464088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g"/><Relationship Id="rId3" Type="http://schemas.openxmlformats.org/officeDocument/2006/relationships/image" Target="../media/image3.jpg"/><Relationship Id="rId7" Type="http://schemas.openxmlformats.org/officeDocument/2006/relationships/image" Target="../media/image7.jpe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image" Target="../media/image2.jpeg"/><Relationship Id="rId16"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6.jpg"/><Relationship Id="rId11" Type="http://schemas.openxmlformats.org/officeDocument/2006/relationships/image" Target="../media/image11.png"/><Relationship Id="rId5" Type="http://schemas.openxmlformats.org/officeDocument/2006/relationships/image" Target="../media/image5.jpe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jpg"/><Relationship Id="rId14" Type="http://schemas.openxmlformats.org/officeDocument/2006/relationships/image" Target="../media/image14.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r>
              <a:rPr lang="en-US" dirty="0"/>
              <a:t>Spring Conference    April 7 – 10, 2019</a:t>
            </a:r>
          </a:p>
        </p:txBody>
      </p:sp>
      <p:sp>
        <p:nvSpPr>
          <p:cNvPr id="6" name="Slide Number Placeholder 5"/>
          <p:cNvSpPr>
            <a:spLocks noGrp="1"/>
          </p:cNvSpPr>
          <p:nvPr>
            <p:ph type="sldNum" sz="quarter" idx="12"/>
          </p:nvPr>
        </p:nvSpPr>
        <p:spPr/>
        <p:txBody>
          <a:bodyPr/>
          <a:lstStyle/>
          <a:p>
            <a:fld id="{1304E4F6-5DBB-467A-B1C4-2E27796DE4FB}" type="slidenum">
              <a:rPr lang="en-US" smtClean="0"/>
              <a:t>‹#›</a:t>
            </a:fld>
            <a:endParaRPr lang="en-US"/>
          </a:p>
        </p:txBody>
      </p:sp>
    </p:spTree>
    <p:extLst>
      <p:ext uri="{BB962C8B-B14F-4D97-AF65-F5344CB8AC3E}">
        <p14:creationId xmlns:p14="http://schemas.microsoft.com/office/powerpoint/2010/main" val="3014765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Spring Conference    April 7 – 10, 2019</a:t>
            </a:r>
          </a:p>
        </p:txBody>
      </p:sp>
      <p:sp>
        <p:nvSpPr>
          <p:cNvPr id="6" name="Slide Number Placeholder 5"/>
          <p:cNvSpPr>
            <a:spLocks noGrp="1"/>
          </p:cNvSpPr>
          <p:nvPr>
            <p:ph type="sldNum" sz="quarter" idx="12"/>
          </p:nvPr>
        </p:nvSpPr>
        <p:spPr/>
        <p:txBody>
          <a:bodyPr/>
          <a:lstStyle/>
          <a:p>
            <a:fld id="{1304E4F6-5DBB-467A-B1C4-2E27796DE4FB}" type="slidenum">
              <a:rPr lang="en-US" smtClean="0"/>
              <a:t>‹#›</a:t>
            </a:fld>
            <a:endParaRPr lang="en-US"/>
          </a:p>
        </p:txBody>
      </p:sp>
    </p:spTree>
    <p:extLst>
      <p:ext uri="{BB962C8B-B14F-4D97-AF65-F5344CB8AC3E}">
        <p14:creationId xmlns:p14="http://schemas.microsoft.com/office/powerpoint/2010/main" val="409788288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Spring Conference    April 7 – 10, 2019</a:t>
            </a:r>
          </a:p>
        </p:txBody>
      </p:sp>
      <p:sp>
        <p:nvSpPr>
          <p:cNvPr id="6" name="Slide Number Placeholder 5"/>
          <p:cNvSpPr>
            <a:spLocks noGrp="1"/>
          </p:cNvSpPr>
          <p:nvPr>
            <p:ph type="sldNum" sz="quarter" idx="12"/>
          </p:nvPr>
        </p:nvSpPr>
        <p:spPr/>
        <p:txBody>
          <a:bodyPr/>
          <a:lstStyle/>
          <a:p>
            <a:fld id="{1304E4F6-5DBB-467A-B1C4-2E27796DE4FB}" type="slidenum">
              <a:rPr lang="en-US" smtClean="0"/>
              <a:t>‹#›</a:t>
            </a:fld>
            <a:endParaRPr lang="en-US"/>
          </a:p>
        </p:txBody>
      </p:sp>
    </p:spTree>
    <p:extLst>
      <p:ext uri="{BB962C8B-B14F-4D97-AF65-F5344CB8AC3E}">
        <p14:creationId xmlns:p14="http://schemas.microsoft.com/office/powerpoint/2010/main" val="3968876310"/>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304E4F6-5DBB-467A-B1C4-2E27796DE4FB}" type="slidenum">
              <a:rPr lang="en-US" smtClean="0"/>
              <a:t>‹#›</a:t>
            </a:fld>
            <a:endParaRPr lang="en-US"/>
          </a:p>
        </p:txBody>
      </p:sp>
      <p:sp>
        <p:nvSpPr>
          <p:cNvPr id="17" name="TextBox 16"/>
          <p:cNvSpPr txBox="1"/>
          <p:nvPr userDrawn="1"/>
        </p:nvSpPr>
        <p:spPr>
          <a:xfrm>
            <a:off x="698906" y="347386"/>
            <a:ext cx="10515600" cy="1200329"/>
          </a:xfrm>
          <a:prstGeom prst="rect">
            <a:avLst/>
          </a:prstGeom>
          <a:noFill/>
        </p:spPr>
        <p:txBody>
          <a:bodyPr wrap="square" rtlCol="0">
            <a:spAutoFit/>
          </a:bodyPr>
          <a:lstStyle/>
          <a:p>
            <a:pPr algn="ctr"/>
            <a:r>
              <a:rPr lang="en-US" sz="3600" dirty="0">
                <a:solidFill>
                  <a:schemeClr val="accent5">
                    <a:lumMod val="75000"/>
                  </a:schemeClr>
                </a:solidFill>
                <a:latin typeface="Arial Black" panose="020B0A04020102020204" pitchFamily="34" charset="0"/>
                <a:cs typeface="Arabic Typesetting" panose="03020402040406030203" pitchFamily="66" charset="-78"/>
              </a:rPr>
              <a:t>NCASFAA would like to thank our Professional Affiliates!</a:t>
            </a:r>
          </a:p>
        </p:txBody>
      </p:sp>
      <p:sp>
        <p:nvSpPr>
          <p:cNvPr id="23" name="Footer Placeholder 4"/>
          <p:cNvSpPr>
            <a:spLocks noGrp="1"/>
          </p:cNvSpPr>
          <p:nvPr>
            <p:ph type="ftr" sz="quarter" idx="11"/>
          </p:nvPr>
        </p:nvSpPr>
        <p:spPr>
          <a:xfrm>
            <a:off x="3313887" y="6356349"/>
            <a:ext cx="5564222" cy="365125"/>
          </a:xfrm>
        </p:spPr>
        <p:txBody>
          <a:bodyPr/>
          <a:lstStyle/>
          <a:p>
            <a:r>
              <a:rPr lang="en-US" dirty="0"/>
              <a:t>Spring Conference    April 7 – 10, 2019</a:t>
            </a:r>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53278" y="1965960"/>
            <a:ext cx="2087560" cy="676205"/>
          </a:xfrm>
          <a:prstGeom prst="rect">
            <a:avLst/>
          </a:prstGeom>
        </p:spPr>
      </p:pic>
      <p:pic>
        <p:nvPicPr>
          <p:cNvPr id="21" name="Pictur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2097" y="1965960"/>
            <a:ext cx="1742175" cy="918008"/>
          </a:xfrm>
          <a:prstGeom prst="rect">
            <a:avLst/>
          </a:prstGeom>
        </p:spPr>
      </p:pic>
      <p:pic>
        <p:nvPicPr>
          <p:cNvPr id="22" name="Picture 2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46381" y="1965960"/>
            <a:ext cx="2415782" cy="453924"/>
          </a:xfrm>
          <a:prstGeom prst="rect">
            <a:avLst/>
          </a:prstGeom>
        </p:spPr>
      </p:pic>
      <p:pic>
        <p:nvPicPr>
          <p:cNvPr id="24" name="Picture 2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045773" y="3246120"/>
            <a:ext cx="2100453" cy="673625"/>
          </a:xfrm>
          <a:prstGeom prst="rect">
            <a:avLst/>
          </a:prstGeom>
        </p:spPr>
      </p:pic>
      <p:pic>
        <p:nvPicPr>
          <p:cNvPr id="25" name="Picture 24"/>
          <p:cNvPicPr>
            <a:picLocks noChangeAspect="1"/>
          </p:cNvPicPr>
          <p:nvPr userDrawn="1"/>
        </p:nvPicPr>
        <p:blipFill rotWithShape="1">
          <a:blip r:embed="rId6">
            <a:extLst>
              <a:ext uri="{28A0092B-C50C-407E-A947-70E740481C1C}">
                <a14:useLocalDpi xmlns:a14="http://schemas.microsoft.com/office/drawing/2010/main" val="0"/>
              </a:ext>
            </a:extLst>
          </a:blip>
          <a:srcRect l="22101" t="26567" r="21798" b="44107"/>
          <a:stretch/>
        </p:blipFill>
        <p:spPr>
          <a:xfrm>
            <a:off x="7903220" y="3246120"/>
            <a:ext cx="1620001" cy="1094595"/>
          </a:xfrm>
          <a:prstGeom prst="rect">
            <a:avLst/>
          </a:prstGeom>
        </p:spPr>
      </p:pic>
      <p:pic>
        <p:nvPicPr>
          <p:cNvPr id="26" name="Picture 2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72414" y="4709160"/>
            <a:ext cx="1708134" cy="898478"/>
          </a:xfrm>
          <a:prstGeom prst="rect">
            <a:avLst/>
          </a:prstGeom>
        </p:spPr>
      </p:pic>
      <p:pic>
        <p:nvPicPr>
          <p:cNvPr id="27" name="Picture 2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224736" y="4709160"/>
            <a:ext cx="2175622" cy="625533"/>
          </a:xfrm>
          <a:prstGeom prst="rect">
            <a:avLst/>
          </a:prstGeom>
        </p:spPr>
      </p:pic>
      <p:pic>
        <p:nvPicPr>
          <p:cNvPr id="28" name="Picture 27"/>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7790065" y="1965960"/>
            <a:ext cx="1434217" cy="830796"/>
          </a:xfrm>
          <a:prstGeom prst="rect">
            <a:avLst/>
          </a:prstGeom>
        </p:spPr>
      </p:pic>
      <p:pic>
        <p:nvPicPr>
          <p:cNvPr id="29" name="Picture 28"/>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741877" y="1965960"/>
            <a:ext cx="1896369" cy="530983"/>
          </a:xfrm>
          <a:prstGeom prst="rect">
            <a:avLst/>
          </a:prstGeom>
        </p:spPr>
      </p:pic>
      <p:pic>
        <p:nvPicPr>
          <p:cNvPr id="30" name="Picture 29"/>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6100476" y="4709160"/>
            <a:ext cx="1726223" cy="863112"/>
          </a:xfrm>
          <a:prstGeom prst="rect">
            <a:avLst/>
          </a:prstGeom>
        </p:spPr>
      </p:pic>
      <p:pic>
        <p:nvPicPr>
          <p:cNvPr id="31" name="Picture 30"/>
          <p:cNvPicPr>
            <a:picLocks noChangeAspect="1"/>
          </p:cNvPicPr>
          <p:nvPr userDrawn="1"/>
        </p:nvPicPr>
        <p:blipFill rotWithShape="1">
          <a:blip r:embed="rId12" cstate="print">
            <a:extLst>
              <a:ext uri="{28A0092B-C50C-407E-A947-70E740481C1C}">
                <a14:useLocalDpi xmlns:a14="http://schemas.microsoft.com/office/drawing/2010/main" val="0"/>
              </a:ext>
            </a:extLst>
          </a:blip>
          <a:srcRect l="7838" t="14834" r="8379" b="17564"/>
          <a:stretch/>
        </p:blipFill>
        <p:spPr>
          <a:xfrm>
            <a:off x="8085003" y="4709160"/>
            <a:ext cx="1776046" cy="626289"/>
          </a:xfrm>
          <a:prstGeom prst="rect">
            <a:avLst/>
          </a:prstGeom>
        </p:spPr>
      </p:pic>
      <p:pic>
        <p:nvPicPr>
          <p:cNvPr id="32" name="Picture 31"/>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938357" y="3246120"/>
            <a:ext cx="1699889" cy="662294"/>
          </a:xfrm>
          <a:prstGeom prst="rect">
            <a:avLst/>
          </a:prstGeom>
        </p:spPr>
      </p:pic>
      <p:pic>
        <p:nvPicPr>
          <p:cNvPr id="33" name="Picture 3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836096" y="4709160"/>
            <a:ext cx="1118176" cy="1118176"/>
          </a:xfrm>
          <a:prstGeom prst="rect">
            <a:avLst/>
          </a:prstGeom>
        </p:spPr>
      </p:pic>
      <p:pic>
        <p:nvPicPr>
          <p:cNvPr id="34" name="Picture 33"/>
          <p:cNvPicPr>
            <a:picLocks noChangeAspect="1"/>
          </p:cNvPicPr>
          <p:nvPr userDrawn="1"/>
        </p:nvPicPr>
        <p:blipFill>
          <a:blip r:embed="rId15"/>
          <a:stretch>
            <a:fillRect/>
          </a:stretch>
        </p:blipFill>
        <p:spPr>
          <a:xfrm>
            <a:off x="10328329" y="4709160"/>
            <a:ext cx="1493760" cy="915679"/>
          </a:xfrm>
          <a:prstGeom prst="rect">
            <a:avLst/>
          </a:prstGeom>
        </p:spPr>
      </p:pic>
      <p:pic>
        <p:nvPicPr>
          <p:cNvPr id="35" name="Picture 34"/>
          <p:cNvPicPr>
            <a:picLocks noChangeAspect="1"/>
          </p:cNvPicPr>
          <p:nvPr userDrawn="1"/>
        </p:nvPicPr>
        <p:blipFill>
          <a:blip r:embed="rId16"/>
          <a:stretch>
            <a:fillRect/>
          </a:stretch>
        </p:blipFill>
        <p:spPr>
          <a:xfrm>
            <a:off x="83312" y="3246120"/>
            <a:ext cx="2369966" cy="1039842"/>
          </a:xfrm>
          <a:prstGeom prst="rect">
            <a:avLst/>
          </a:prstGeom>
        </p:spPr>
      </p:pic>
      <p:pic>
        <p:nvPicPr>
          <p:cNvPr id="36" name="Picture 35"/>
          <p:cNvPicPr>
            <a:picLocks noChangeAspect="1"/>
          </p:cNvPicPr>
          <p:nvPr userDrawn="1"/>
        </p:nvPicPr>
        <p:blipFill>
          <a:blip r:embed="rId17"/>
          <a:stretch>
            <a:fillRect/>
          </a:stretch>
        </p:blipFill>
        <p:spPr>
          <a:xfrm>
            <a:off x="2824063" y="3246120"/>
            <a:ext cx="1664352" cy="615749"/>
          </a:xfrm>
          <a:prstGeom prst="rect">
            <a:avLst/>
          </a:prstGeom>
        </p:spPr>
      </p:pic>
    </p:spTree>
    <p:extLst>
      <p:ext uri="{BB962C8B-B14F-4D97-AF65-F5344CB8AC3E}">
        <p14:creationId xmlns:p14="http://schemas.microsoft.com/office/powerpoint/2010/main" val="1320076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Rectangle 2"/>
          <p:cNvSpPr>
            <a:spLocks/>
          </p:cNvSpPr>
          <p:nvPr userDrawn="1"/>
        </p:nvSpPr>
        <p:spPr bwMode="auto">
          <a:xfrm>
            <a:off x="-31750" y="1"/>
            <a:ext cx="12223751" cy="895351"/>
          </a:xfrm>
          <a:prstGeom prst="rect">
            <a:avLst/>
          </a:prstGeom>
          <a:solidFill>
            <a:srgbClr val="345065"/>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eaLnBrk="1" hangingPunct="1">
              <a:defRPr/>
            </a:pPr>
            <a:endParaRPr lang="en-US" altLang="en-US" sz="2400" dirty="0" smtClean="0"/>
          </a:p>
        </p:txBody>
      </p:sp>
      <p:sp>
        <p:nvSpPr>
          <p:cNvPr id="4" name="Rectangle 3"/>
          <p:cNvSpPr>
            <a:spLocks/>
          </p:cNvSpPr>
          <p:nvPr userDrawn="1"/>
        </p:nvSpPr>
        <p:spPr bwMode="auto">
          <a:xfrm>
            <a:off x="0" y="6324600"/>
            <a:ext cx="12192000" cy="533400"/>
          </a:xfrm>
          <a:prstGeom prst="rect">
            <a:avLst/>
          </a:prstGeom>
          <a:solidFill>
            <a:srgbClr val="345065"/>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eaLnBrk="1" hangingPunct="1">
              <a:defRPr/>
            </a:pPr>
            <a:endParaRPr lang="en-US" altLang="en-US" sz="2400" dirty="0" smtClean="0"/>
          </a:p>
        </p:txBody>
      </p:sp>
      <p:sp>
        <p:nvSpPr>
          <p:cNvPr id="6" name="TextBox 5"/>
          <p:cNvSpPr txBox="1">
            <a:spLocks noChangeArrowheads="1"/>
          </p:cNvSpPr>
          <p:nvPr userDrawn="1"/>
        </p:nvSpPr>
        <p:spPr bwMode="auto">
          <a:xfrm>
            <a:off x="27518" y="6500284"/>
            <a:ext cx="641349" cy="379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4078E624-3E2B-4AFD-AE9F-8BC56F8962AE}" type="slidenum">
              <a:rPr lang="en-US" altLang="en-US" sz="1867">
                <a:solidFill>
                  <a:schemeClr val="bg1"/>
                </a:solidFill>
                <a:latin typeface="Arial" panose="020B0604020202020204" pitchFamily="34" charset="0"/>
              </a:rPr>
              <a:pPr eaLnBrk="1" hangingPunct="1"/>
              <a:t>‹#›</a:t>
            </a:fld>
            <a:endParaRPr lang="en-US" altLang="en-US" sz="1867">
              <a:solidFill>
                <a:schemeClr val="bg1"/>
              </a:solidFill>
              <a:latin typeface="Arial" panose="020B0604020202020204" pitchFamily="34" charset="0"/>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32800" y="6438901"/>
            <a:ext cx="36576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203200" y="191822"/>
            <a:ext cx="11235552" cy="485775"/>
          </a:xfrm>
          <a:prstGeom prst="rect">
            <a:avLst/>
          </a:prstGeom>
        </p:spPr>
        <p:txBody>
          <a:bodyPr/>
          <a:lstStyle>
            <a:lvl1pPr algn="ctr">
              <a:defRPr sz="3733">
                <a:solidFill>
                  <a:schemeClr val="bg1"/>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3484045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Spring Conference    April 7 – 10, 2019</a:t>
            </a:r>
          </a:p>
        </p:txBody>
      </p:sp>
      <p:sp>
        <p:nvSpPr>
          <p:cNvPr id="6" name="Slide Number Placeholder 5"/>
          <p:cNvSpPr>
            <a:spLocks noGrp="1"/>
          </p:cNvSpPr>
          <p:nvPr>
            <p:ph type="sldNum" sz="quarter" idx="12"/>
          </p:nvPr>
        </p:nvSpPr>
        <p:spPr/>
        <p:txBody>
          <a:bodyPr/>
          <a:lstStyle/>
          <a:p>
            <a:fld id="{1304E4F6-5DBB-467A-B1C4-2E27796DE4FB}" type="slidenum">
              <a:rPr lang="en-US" smtClean="0"/>
              <a:t>‹#›</a:t>
            </a:fld>
            <a:endParaRPr lang="en-US"/>
          </a:p>
        </p:txBody>
      </p:sp>
    </p:spTree>
    <p:extLst>
      <p:ext uri="{BB962C8B-B14F-4D97-AF65-F5344CB8AC3E}">
        <p14:creationId xmlns:p14="http://schemas.microsoft.com/office/powerpoint/2010/main" val="3578962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Spring Conference    April 7 – 10, 2019</a:t>
            </a:r>
          </a:p>
        </p:txBody>
      </p:sp>
      <p:sp>
        <p:nvSpPr>
          <p:cNvPr id="6" name="Slide Number Placeholder 5"/>
          <p:cNvSpPr>
            <a:spLocks noGrp="1"/>
          </p:cNvSpPr>
          <p:nvPr>
            <p:ph type="sldNum" sz="quarter" idx="12"/>
          </p:nvPr>
        </p:nvSpPr>
        <p:spPr/>
        <p:txBody>
          <a:bodyPr/>
          <a:lstStyle/>
          <a:p>
            <a:fld id="{1304E4F6-5DBB-467A-B1C4-2E27796DE4FB}" type="slidenum">
              <a:rPr lang="en-US" smtClean="0"/>
              <a:t>‹#›</a:t>
            </a:fld>
            <a:endParaRPr lang="en-US"/>
          </a:p>
        </p:txBody>
      </p:sp>
    </p:spTree>
    <p:extLst>
      <p:ext uri="{BB962C8B-B14F-4D97-AF65-F5344CB8AC3E}">
        <p14:creationId xmlns:p14="http://schemas.microsoft.com/office/powerpoint/2010/main" val="577063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Spring Conference    April 7 – 10, 2019</a:t>
            </a:r>
          </a:p>
        </p:txBody>
      </p:sp>
      <p:sp>
        <p:nvSpPr>
          <p:cNvPr id="7" name="Slide Number Placeholder 6"/>
          <p:cNvSpPr>
            <a:spLocks noGrp="1"/>
          </p:cNvSpPr>
          <p:nvPr>
            <p:ph type="sldNum" sz="quarter" idx="12"/>
          </p:nvPr>
        </p:nvSpPr>
        <p:spPr/>
        <p:txBody>
          <a:bodyPr/>
          <a:lstStyle/>
          <a:p>
            <a:fld id="{1304E4F6-5DBB-467A-B1C4-2E27796DE4FB}" type="slidenum">
              <a:rPr lang="en-US" smtClean="0"/>
              <a:t>‹#›</a:t>
            </a:fld>
            <a:endParaRPr lang="en-US"/>
          </a:p>
        </p:txBody>
      </p:sp>
    </p:spTree>
    <p:extLst>
      <p:ext uri="{BB962C8B-B14F-4D97-AF65-F5344CB8AC3E}">
        <p14:creationId xmlns:p14="http://schemas.microsoft.com/office/powerpoint/2010/main" val="640480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Spring Conference    April 7 – 10, 2019</a:t>
            </a:r>
          </a:p>
        </p:txBody>
      </p:sp>
      <p:sp>
        <p:nvSpPr>
          <p:cNvPr id="9" name="Slide Number Placeholder 8"/>
          <p:cNvSpPr>
            <a:spLocks noGrp="1"/>
          </p:cNvSpPr>
          <p:nvPr>
            <p:ph type="sldNum" sz="quarter" idx="12"/>
          </p:nvPr>
        </p:nvSpPr>
        <p:spPr/>
        <p:txBody>
          <a:bodyPr/>
          <a:lstStyle/>
          <a:p>
            <a:fld id="{1304E4F6-5DBB-467A-B1C4-2E27796DE4FB}" type="slidenum">
              <a:rPr lang="en-US" smtClean="0"/>
              <a:t>‹#›</a:t>
            </a:fld>
            <a:endParaRPr lang="en-US"/>
          </a:p>
        </p:txBody>
      </p:sp>
    </p:spTree>
    <p:extLst>
      <p:ext uri="{BB962C8B-B14F-4D97-AF65-F5344CB8AC3E}">
        <p14:creationId xmlns:p14="http://schemas.microsoft.com/office/powerpoint/2010/main" val="3085924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Spring Conference    April 7 – 10, 2019</a:t>
            </a:r>
          </a:p>
        </p:txBody>
      </p:sp>
      <p:sp>
        <p:nvSpPr>
          <p:cNvPr id="5" name="Slide Number Placeholder 4"/>
          <p:cNvSpPr>
            <a:spLocks noGrp="1"/>
          </p:cNvSpPr>
          <p:nvPr>
            <p:ph type="sldNum" sz="quarter" idx="12"/>
          </p:nvPr>
        </p:nvSpPr>
        <p:spPr/>
        <p:txBody>
          <a:bodyPr/>
          <a:lstStyle/>
          <a:p>
            <a:fld id="{1304E4F6-5DBB-467A-B1C4-2E27796DE4FB}" type="slidenum">
              <a:rPr lang="en-US" smtClean="0"/>
              <a:t>‹#›</a:t>
            </a:fld>
            <a:endParaRPr lang="en-US"/>
          </a:p>
        </p:txBody>
      </p:sp>
    </p:spTree>
    <p:extLst>
      <p:ext uri="{BB962C8B-B14F-4D97-AF65-F5344CB8AC3E}">
        <p14:creationId xmlns:p14="http://schemas.microsoft.com/office/powerpoint/2010/main" val="205154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Spring Conference    April 7 – 10, 2019</a:t>
            </a:r>
          </a:p>
        </p:txBody>
      </p:sp>
      <p:sp>
        <p:nvSpPr>
          <p:cNvPr id="4" name="Slide Number Placeholder 3"/>
          <p:cNvSpPr>
            <a:spLocks noGrp="1"/>
          </p:cNvSpPr>
          <p:nvPr>
            <p:ph type="sldNum" sz="quarter" idx="12"/>
          </p:nvPr>
        </p:nvSpPr>
        <p:spPr/>
        <p:txBody>
          <a:bodyPr/>
          <a:lstStyle/>
          <a:p>
            <a:fld id="{1304E4F6-5DBB-467A-B1C4-2E27796DE4FB}" type="slidenum">
              <a:rPr lang="en-US" smtClean="0"/>
              <a:t>‹#›</a:t>
            </a:fld>
            <a:endParaRPr lang="en-US"/>
          </a:p>
        </p:txBody>
      </p:sp>
    </p:spTree>
    <p:extLst>
      <p:ext uri="{BB962C8B-B14F-4D97-AF65-F5344CB8AC3E}">
        <p14:creationId xmlns:p14="http://schemas.microsoft.com/office/powerpoint/2010/main" val="3764625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Spring Conference    April 7 – 10, 2019</a:t>
            </a:r>
          </a:p>
        </p:txBody>
      </p:sp>
      <p:sp>
        <p:nvSpPr>
          <p:cNvPr id="7" name="Slide Number Placeholder 6"/>
          <p:cNvSpPr>
            <a:spLocks noGrp="1"/>
          </p:cNvSpPr>
          <p:nvPr>
            <p:ph type="sldNum" sz="quarter" idx="12"/>
          </p:nvPr>
        </p:nvSpPr>
        <p:spPr/>
        <p:txBody>
          <a:bodyPr/>
          <a:lstStyle/>
          <a:p>
            <a:fld id="{1304E4F6-5DBB-467A-B1C4-2E27796DE4FB}" type="slidenum">
              <a:rPr lang="en-US" smtClean="0"/>
              <a:t>‹#›</a:t>
            </a:fld>
            <a:endParaRPr lang="en-US"/>
          </a:p>
        </p:txBody>
      </p:sp>
    </p:spTree>
    <p:extLst>
      <p:ext uri="{BB962C8B-B14F-4D97-AF65-F5344CB8AC3E}">
        <p14:creationId xmlns:p14="http://schemas.microsoft.com/office/powerpoint/2010/main" val="270936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Spring Conference    April 7 – 10, 2019</a:t>
            </a:r>
          </a:p>
        </p:txBody>
      </p:sp>
      <p:sp>
        <p:nvSpPr>
          <p:cNvPr id="7" name="Slide Number Placeholder 6"/>
          <p:cNvSpPr>
            <a:spLocks noGrp="1"/>
          </p:cNvSpPr>
          <p:nvPr>
            <p:ph type="sldNum" sz="quarter" idx="12"/>
          </p:nvPr>
        </p:nvSpPr>
        <p:spPr/>
        <p:txBody>
          <a:bodyPr/>
          <a:lstStyle/>
          <a:p>
            <a:fld id="{1304E4F6-5DBB-467A-B1C4-2E27796DE4FB}" type="slidenum">
              <a:rPr lang="en-US" smtClean="0"/>
              <a:t>‹#›</a:t>
            </a:fld>
            <a:endParaRPr lang="en-US"/>
          </a:p>
        </p:txBody>
      </p:sp>
    </p:spTree>
    <p:extLst>
      <p:ext uri="{BB962C8B-B14F-4D97-AF65-F5344CB8AC3E}">
        <p14:creationId xmlns:p14="http://schemas.microsoft.com/office/powerpoint/2010/main" val="901408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AA53E-5897-428B-894C-8E74C6BB9F4E}" type="datetimeFigureOut">
              <a:rPr lang="en-US" smtClean="0"/>
              <a:t>11/3/2021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Spring Conference    April 7 – 10, 2019</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4E4F6-5DBB-467A-B1C4-2E27796DE4FB}" type="slidenum">
              <a:rPr lang="en-US" smtClean="0"/>
              <a:t>‹#›</a:t>
            </a:fld>
            <a:endParaRPr lang="en-US"/>
          </a:p>
        </p:txBody>
      </p:sp>
      <p:sp>
        <p:nvSpPr>
          <p:cNvPr id="7" name="Rectangle 6"/>
          <p:cNvSpPr/>
          <p:nvPr userDrawn="1"/>
        </p:nvSpPr>
        <p:spPr>
          <a:xfrm>
            <a:off x="0" y="0"/>
            <a:ext cx="12192000" cy="126460"/>
          </a:xfrm>
          <a:prstGeom prst="rect">
            <a:avLst/>
          </a:prstGeom>
          <a:solidFill>
            <a:srgbClr val="00659E"/>
          </a:solidFill>
          <a:ln>
            <a:solidFill>
              <a:srgbClr val="0065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2" y="5884018"/>
            <a:ext cx="12192000" cy="126460"/>
          </a:xfrm>
          <a:prstGeom prst="rect">
            <a:avLst/>
          </a:prstGeom>
          <a:solidFill>
            <a:srgbClr val="00659E"/>
          </a:solidFill>
          <a:ln>
            <a:solidFill>
              <a:srgbClr val="0065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rotWithShape="1">
          <a:blip r:embed="rId15" cstate="print">
            <a:extLst>
              <a:ext uri="{28A0092B-C50C-407E-A947-70E740481C1C}">
                <a14:useLocalDpi xmlns:a14="http://schemas.microsoft.com/office/drawing/2010/main" val="0"/>
              </a:ext>
            </a:extLst>
          </a:blip>
          <a:srcRect l="2445" t="15559" r="2378" b="21813"/>
          <a:stretch/>
        </p:blipFill>
        <p:spPr>
          <a:xfrm>
            <a:off x="0" y="6077564"/>
            <a:ext cx="2340077" cy="714560"/>
          </a:xfrm>
          <a:prstGeom prst="rect">
            <a:avLst/>
          </a:prstGeom>
        </p:spPr>
      </p:pic>
    </p:spTree>
    <p:extLst>
      <p:ext uri="{BB962C8B-B14F-4D97-AF65-F5344CB8AC3E}">
        <p14:creationId xmlns:p14="http://schemas.microsoft.com/office/powerpoint/2010/main" val="326201522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658" r:id="rId12"/>
    <p:sldLayoutId id="2147483707"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2.ed.gov/policy/highered/reg/hearulemaking/2009/integrity-qa.html" TargetMode="External"/><Relationship Id="rId2" Type="http://schemas.openxmlformats.org/officeDocument/2006/relationships/hyperlink" Target="https://ifap.ed.gov/qahome/qaassessments/studentelig.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caseteams@ed.gov"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3AB377B-321D-4A76-B436-2B92AF46E2AD}"/>
              </a:ext>
            </a:extLst>
          </p:cNvPr>
          <p:cNvSpPr>
            <a:spLocks noGrp="1"/>
          </p:cNvSpPr>
          <p:nvPr>
            <p:ph type="ctrTitle"/>
          </p:nvPr>
        </p:nvSpPr>
        <p:spPr>
          <a:xfrm>
            <a:off x="1524000" y="1122363"/>
            <a:ext cx="9144000" cy="1212275"/>
          </a:xfrm>
        </p:spPr>
        <p:txBody>
          <a:bodyPr>
            <a:normAutofit/>
          </a:bodyPr>
          <a:lstStyle/>
          <a:p>
            <a:r>
              <a:rPr lang="en-US" sz="4400" dirty="0" smtClean="0">
                <a:solidFill>
                  <a:schemeClr val="accent1"/>
                </a:solidFill>
                <a:latin typeface="Verdana" panose="020B0604030504040204" pitchFamily="34" charset="0"/>
                <a:ea typeface="Verdana" panose="020B0604030504040204" pitchFamily="34" charset="0"/>
              </a:rPr>
              <a:t>Satisfactory Academic Progress</a:t>
            </a:r>
            <a:endParaRPr lang="en-US" sz="4400" dirty="0">
              <a:solidFill>
                <a:schemeClr val="accent1"/>
              </a:solidFill>
              <a:latin typeface="Verdana" panose="020B0604030504040204" pitchFamily="34" charset="0"/>
              <a:ea typeface="Verdana" panose="020B0604030504040204" pitchFamily="34" charset="0"/>
            </a:endParaRPr>
          </a:p>
        </p:txBody>
      </p:sp>
      <p:sp>
        <p:nvSpPr>
          <p:cNvPr id="7" name="Subtitle 6">
            <a:extLst>
              <a:ext uri="{FF2B5EF4-FFF2-40B4-BE49-F238E27FC236}">
                <a16:creationId xmlns:a16="http://schemas.microsoft.com/office/drawing/2014/main" id="{C7E4FEC2-9D51-426B-892A-CE65E3C1B7E6}"/>
              </a:ext>
            </a:extLst>
          </p:cNvPr>
          <p:cNvSpPr>
            <a:spLocks noGrp="1"/>
          </p:cNvSpPr>
          <p:nvPr>
            <p:ph type="subTitle" idx="1"/>
          </p:nvPr>
        </p:nvSpPr>
        <p:spPr/>
        <p:txBody>
          <a:bodyPr/>
          <a:lstStyle/>
          <a:p>
            <a:r>
              <a:rPr lang="en-US" b="1" dirty="0" smtClean="0">
                <a:solidFill>
                  <a:schemeClr val="accent1"/>
                </a:solidFill>
              </a:rPr>
              <a:t>Bruce Blackmon</a:t>
            </a:r>
          </a:p>
          <a:p>
            <a:r>
              <a:rPr lang="en-US" b="1" dirty="0" smtClean="0">
                <a:solidFill>
                  <a:schemeClr val="accent1"/>
                </a:solidFill>
              </a:rPr>
              <a:t>Director of Financial Aid</a:t>
            </a:r>
          </a:p>
          <a:p>
            <a:r>
              <a:rPr lang="en-US" b="1" dirty="0" smtClean="0">
                <a:solidFill>
                  <a:schemeClr val="accent1"/>
                </a:solidFill>
              </a:rPr>
              <a:t>University of North Carolina, Charlotte</a:t>
            </a:r>
            <a:endParaRPr lang="en-US" b="1" dirty="0">
              <a:solidFill>
                <a:schemeClr val="accent1"/>
              </a:solidFill>
            </a:endParaRPr>
          </a:p>
        </p:txBody>
      </p:sp>
      <p:sp>
        <p:nvSpPr>
          <p:cNvPr id="4" name="Footer Placeholder 3">
            <a:extLst>
              <a:ext uri="{FF2B5EF4-FFF2-40B4-BE49-F238E27FC236}">
                <a16:creationId xmlns:a16="http://schemas.microsoft.com/office/drawing/2014/main" id="{57E6E849-B8E9-4115-AEBA-F6C7565831C4}"/>
              </a:ext>
            </a:extLst>
          </p:cNvPr>
          <p:cNvSpPr>
            <a:spLocks noGrp="1"/>
          </p:cNvSpPr>
          <p:nvPr>
            <p:ph type="ftr" sz="quarter" idx="11"/>
          </p:nvPr>
        </p:nvSpPr>
        <p:spPr/>
        <p:txBody>
          <a:bodyPr/>
          <a:lstStyle/>
          <a:p>
            <a:r>
              <a:rPr lang="en-US" dirty="0"/>
              <a:t>Fall Conference November 7-10, 2021</a:t>
            </a:r>
          </a:p>
        </p:txBody>
      </p:sp>
      <p:sp>
        <p:nvSpPr>
          <p:cNvPr id="5" name="Slide Number Placeholder 4">
            <a:extLst>
              <a:ext uri="{FF2B5EF4-FFF2-40B4-BE49-F238E27FC236}">
                <a16:creationId xmlns:a16="http://schemas.microsoft.com/office/drawing/2014/main" id="{4E406ACE-C573-472C-BF99-8A88DA081440}"/>
              </a:ext>
            </a:extLst>
          </p:cNvPr>
          <p:cNvSpPr>
            <a:spLocks noGrp="1"/>
          </p:cNvSpPr>
          <p:nvPr>
            <p:ph type="sldNum" sz="quarter" idx="12"/>
          </p:nvPr>
        </p:nvSpPr>
        <p:spPr/>
        <p:txBody>
          <a:bodyPr/>
          <a:lstStyle/>
          <a:p>
            <a:fld id="{1304E4F6-5DBB-467A-B1C4-2E27796DE4FB}" type="slidenum">
              <a:rPr lang="en-US" smtClean="0"/>
              <a:t>1</a:t>
            </a:fld>
            <a:endParaRPr lang="en-US"/>
          </a:p>
        </p:txBody>
      </p:sp>
      <p:sp>
        <p:nvSpPr>
          <p:cNvPr id="2" name="TextBox 1"/>
          <p:cNvSpPr txBox="1"/>
          <p:nvPr/>
        </p:nvSpPr>
        <p:spPr>
          <a:xfrm>
            <a:off x="4795736" y="2492198"/>
            <a:ext cx="2461098" cy="369332"/>
          </a:xfrm>
          <a:prstGeom prst="rect">
            <a:avLst/>
          </a:prstGeom>
          <a:noFill/>
        </p:spPr>
        <p:txBody>
          <a:bodyPr wrap="square" rtlCol="0">
            <a:spAutoFit/>
          </a:bodyPr>
          <a:lstStyle/>
          <a:p>
            <a:r>
              <a:rPr lang="en-US" dirty="0" smtClean="0">
                <a:solidFill>
                  <a:schemeClr val="accent1">
                    <a:lumMod val="75000"/>
                  </a:schemeClr>
                </a:solidFill>
              </a:rPr>
              <a:t>Fall Conference 2021</a:t>
            </a:r>
            <a:endParaRPr lang="en-US" dirty="0">
              <a:solidFill>
                <a:schemeClr val="accent1">
                  <a:lumMod val="75000"/>
                </a:schemeClr>
              </a:solidFill>
            </a:endParaRPr>
          </a:p>
        </p:txBody>
      </p:sp>
    </p:spTree>
    <p:extLst>
      <p:ext uri="{BB962C8B-B14F-4D97-AF65-F5344CB8AC3E}">
        <p14:creationId xmlns:p14="http://schemas.microsoft.com/office/powerpoint/2010/main" val="591105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10</a:t>
            </a:fld>
            <a:endParaRPr lang="en-US"/>
          </a:p>
        </p:txBody>
      </p:sp>
      <p:sp>
        <p:nvSpPr>
          <p:cNvPr id="6" name="Content Placeholder 2"/>
          <p:cNvSpPr txBox="1">
            <a:spLocks/>
          </p:cNvSpPr>
          <p:nvPr/>
        </p:nvSpPr>
        <p:spPr bwMode="auto">
          <a:xfrm>
            <a:off x="736060" y="1702746"/>
            <a:ext cx="11559702" cy="3890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2800" dirty="0" smtClean="0">
                <a:latin typeface="Verdana" panose="020B0604030504040204" pitchFamily="34" charset="0"/>
                <a:ea typeface="Verdana" panose="020B0604030504040204" pitchFamily="34" charset="0"/>
              </a:rPr>
              <a:t>Must be cumulative</a:t>
            </a:r>
          </a:p>
          <a:p>
            <a:pPr eaLnBrk="1" hangingPunct="1">
              <a:spcBef>
                <a:spcPct val="20000"/>
              </a:spcBef>
              <a:buFont typeface="Arial" panose="020B0604020202020204" pitchFamily="34" charset="0"/>
              <a:buChar char="•"/>
            </a:pPr>
            <a:r>
              <a:rPr lang="en-US" altLang="en-US" sz="2800" dirty="0" smtClean="0">
                <a:latin typeface="Verdana" panose="020B0604030504040204" pitchFamily="34" charset="0"/>
                <a:ea typeface="Verdana" panose="020B0604030504040204" pitchFamily="34" charset="0"/>
              </a:rPr>
              <a:t>Pace </a:t>
            </a:r>
            <a:r>
              <a:rPr lang="en-US" altLang="en-US" sz="2800" dirty="0">
                <a:latin typeface="Verdana" panose="020B0604030504040204" pitchFamily="34" charset="0"/>
                <a:ea typeface="Verdana" panose="020B0604030504040204" pitchFamily="34" charset="0"/>
              </a:rPr>
              <a:t>of progression required to make sure student completes program within maximum time </a:t>
            </a:r>
            <a:r>
              <a:rPr lang="en-US" altLang="en-US" sz="2800" dirty="0" smtClean="0">
                <a:latin typeface="Verdana" panose="020B0604030504040204" pitchFamily="34" charset="0"/>
                <a:ea typeface="Verdana" panose="020B0604030504040204" pitchFamily="34" charset="0"/>
              </a:rPr>
              <a:t>frame</a:t>
            </a:r>
          </a:p>
          <a:p>
            <a:pPr eaLnBrk="1" hangingPunct="1">
              <a:spcBef>
                <a:spcPct val="20000"/>
              </a:spcBef>
              <a:buFont typeface="Arial" panose="020B0604020202020204" pitchFamily="34" charset="0"/>
              <a:buChar char="•"/>
            </a:pPr>
            <a:r>
              <a:rPr lang="en-US" altLang="en-US" sz="2800" dirty="0" smtClean="0">
                <a:latin typeface="Verdana" panose="020B0604030504040204" pitchFamily="34" charset="0"/>
                <a:ea typeface="Verdana" panose="020B0604030504040204" pitchFamily="34" charset="0"/>
              </a:rPr>
              <a:t>Clock hours-evaluate cumulative clock hours required to complete as expressed in calendar time (weeks)</a:t>
            </a:r>
            <a:endParaRPr lang="en-US" altLang="en-US" sz="2800" dirty="0">
              <a:latin typeface="Verdana" panose="020B0604030504040204" pitchFamily="34" charset="0"/>
              <a:ea typeface="Verdana" panose="020B0604030504040204" pitchFamily="34" charset="0"/>
            </a:endParaRPr>
          </a:p>
          <a:p>
            <a:pPr eaLnBrk="1" hangingPunct="1">
              <a:spcBef>
                <a:spcPct val="20000"/>
              </a:spcBef>
              <a:buFont typeface="Arial" panose="020B0604020202020204" pitchFamily="34" charset="0"/>
              <a:buChar char="•"/>
            </a:pPr>
            <a:r>
              <a:rPr lang="en-US" altLang="en-US" sz="2800" dirty="0">
                <a:latin typeface="Verdana" panose="020B0604030504040204" pitchFamily="34" charset="0"/>
                <a:ea typeface="Verdana" panose="020B0604030504040204" pitchFamily="34" charset="0"/>
              </a:rPr>
              <a:t>Calculating pace:</a:t>
            </a:r>
          </a:p>
          <a:p>
            <a:pPr marL="914400" lvl="1" indent="-457200" eaLnBrk="1" hangingPunct="1">
              <a:spcBef>
                <a:spcPct val="20000"/>
              </a:spcBef>
              <a:buFont typeface="Arial" panose="020B0604020202020204" pitchFamily="34" charset="0"/>
              <a:buChar char="•"/>
            </a:pPr>
            <a:r>
              <a:rPr lang="en-US" altLang="en-US" sz="2800" dirty="0">
                <a:latin typeface="Verdana" panose="020B0604030504040204" pitchFamily="34" charset="0"/>
                <a:ea typeface="Verdana" panose="020B0604030504040204" pitchFamily="34" charset="0"/>
              </a:rPr>
              <a:t>	</a:t>
            </a:r>
            <a:r>
              <a:rPr lang="en-US" altLang="en-US" sz="2800" u="sng" dirty="0">
                <a:latin typeface="Verdana" panose="020B0604030504040204" pitchFamily="34" charset="0"/>
                <a:ea typeface="Verdana" panose="020B0604030504040204" pitchFamily="34" charset="0"/>
              </a:rPr>
              <a:t>Cumulative credit-hours completed</a:t>
            </a:r>
          </a:p>
          <a:p>
            <a:pPr marL="914400" lvl="1" indent="-457200" eaLnBrk="1" hangingPunct="1">
              <a:spcBef>
                <a:spcPct val="20000"/>
              </a:spcBef>
              <a:buFont typeface="Arial" panose="020B0604020202020204" pitchFamily="34" charset="0"/>
              <a:buChar char="•"/>
            </a:pPr>
            <a:r>
              <a:rPr lang="en-US" altLang="en-US" sz="2800" dirty="0">
                <a:latin typeface="Verdana" panose="020B0604030504040204" pitchFamily="34" charset="0"/>
                <a:ea typeface="Verdana" panose="020B0604030504040204" pitchFamily="34" charset="0"/>
              </a:rPr>
              <a:t>	Cumulative credit-hours </a:t>
            </a:r>
            <a:r>
              <a:rPr lang="en-US" altLang="en-US" sz="2800" dirty="0" smtClean="0">
                <a:latin typeface="Verdana" panose="020B0604030504040204" pitchFamily="34" charset="0"/>
                <a:ea typeface="Verdana" panose="020B0604030504040204" pitchFamily="34" charset="0"/>
              </a:rPr>
              <a:t>attempted</a:t>
            </a:r>
          </a:p>
        </p:txBody>
      </p:sp>
      <p:sp>
        <p:nvSpPr>
          <p:cNvPr id="7" name="TextBox 6"/>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Quantitative </a:t>
            </a:r>
            <a:r>
              <a:rPr lang="en-US" altLang="en-US" sz="3600" dirty="0">
                <a:solidFill>
                  <a:schemeClr val="bg1"/>
                </a:solidFill>
                <a:latin typeface="Verdana" panose="020B0604030504040204" pitchFamily="34" charset="0"/>
                <a:ea typeface="Verdana" panose="020B0604030504040204" pitchFamily="34" charset="0"/>
              </a:rPr>
              <a:t>Measure</a:t>
            </a:r>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77640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11</a:t>
            </a:fld>
            <a:endParaRPr lang="en-US"/>
          </a:p>
        </p:txBody>
      </p:sp>
      <p:sp>
        <p:nvSpPr>
          <p:cNvPr id="6" name="TextBox 5"/>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Quantitative </a:t>
            </a:r>
            <a:r>
              <a:rPr lang="en-US" altLang="en-US" sz="3600" dirty="0">
                <a:solidFill>
                  <a:schemeClr val="bg1"/>
                </a:solidFill>
                <a:latin typeface="Verdana" panose="020B0604030504040204" pitchFamily="34" charset="0"/>
                <a:ea typeface="Verdana" panose="020B0604030504040204" pitchFamily="34" charset="0"/>
              </a:rPr>
              <a:t>Measure</a:t>
            </a:r>
            <a:endParaRPr lang="en-US" sz="3600" dirty="0">
              <a:solidFill>
                <a:schemeClr val="bg1"/>
              </a:solidFill>
              <a:latin typeface="Verdana" panose="020B0604030504040204" pitchFamily="34" charset="0"/>
              <a:ea typeface="Verdana" panose="020B0604030504040204" pitchFamily="34" charset="0"/>
            </a:endParaRPr>
          </a:p>
        </p:txBody>
      </p:sp>
      <p:sp>
        <p:nvSpPr>
          <p:cNvPr id="8" name="Content Placeholder 2"/>
          <p:cNvSpPr>
            <a:spLocks noGrp="1"/>
          </p:cNvSpPr>
          <p:nvPr>
            <p:ph idx="1"/>
          </p:nvPr>
        </p:nvSpPr>
        <p:spPr>
          <a:xfrm>
            <a:off x="1186774" y="2022137"/>
            <a:ext cx="9144000" cy="30861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lvl="1">
              <a:buFont typeface="Arial" charset="0"/>
              <a:buChar char="•"/>
              <a:defRPr/>
            </a:pPr>
            <a:r>
              <a:rPr lang="en-US" altLang="en-US" sz="2400" dirty="0" smtClean="0">
                <a:solidFill>
                  <a:schemeClr val="tx1"/>
                </a:solidFill>
                <a:latin typeface="Verdana" panose="020B0604030504040204" pitchFamily="34" charset="0"/>
                <a:ea typeface="Verdana" panose="020B0604030504040204" pitchFamily="34" charset="0"/>
                <a:cs typeface="Arial" charset="0"/>
              </a:rPr>
              <a:t>School may use standard rounding rules when calculating percentages under the quantitative measurement </a:t>
            </a:r>
          </a:p>
          <a:p>
            <a:pPr lvl="3">
              <a:buFont typeface="Arial" charset="0"/>
              <a:buChar char="•"/>
              <a:defRPr/>
            </a:pPr>
            <a:r>
              <a:rPr lang="en-US" altLang="en-US" sz="2400" dirty="0" smtClean="0">
                <a:solidFill>
                  <a:schemeClr val="tx1"/>
                </a:solidFill>
                <a:latin typeface="Verdana" panose="020B0604030504040204" pitchFamily="34" charset="0"/>
                <a:ea typeface="Verdana" panose="020B0604030504040204" pitchFamily="34" charset="0"/>
                <a:cs typeface="Arial" charset="0"/>
              </a:rPr>
              <a:t>Clock-hour or credit-hour programs</a:t>
            </a:r>
          </a:p>
          <a:p>
            <a:pPr lvl="3">
              <a:buFont typeface="Arial" charset="0"/>
              <a:buChar char="•"/>
              <a:defRPr/>
            </a:pPr>
            <a:r>
              <a:rPr lang="en-US" altLang="en-US" sz="2400" dirty="0" smtClean="0">
                <a:solidFill>
                  <a:schemeClr val="tx1"/>
                </a:solidFill>
                <a:latin typeface="Verdana" panose="020B0604030504040204" pitchFamily="34" charset="0"/>
                <a:ea typeface="Verdana" panose="020B0604030504040204" pitchFamily="34" charset="0"/>
                <a:cs typeface="Arial" charset="0"/>
              </a:rPr>
              <a:t>Example – 66.5% could be rounded up to 67%</a:t>
            </a:r>
          </a:p>
          <a:p>
            <a:pPr lvl="3">
              <a:buFont typeface="Arial" charset="0"/>
              <a:buChar char="•"/>
              <a:defRPr/>
            </a:pPr>
            <a:endParaRPr lang="en-US" altLang="en-US" sz="800" dirty="0" smtClean="0">
              <a:solidFill>
                <a:schemeClr val="tx1"/>
              </a:solidFill>
              <a:latin typeface="Verdana" panose="020B0604030504040204" pitchFamily="34" charset="0"/>
              <a:ea typeface="Verdana" panose="020B0604030504040204" pitchFamily="34" charset="0"/>
              <a:cs typeface="Arial" charset="0"/>
            </a:endParaRPr>
          </a:p>
          <a:p>
            <a:pPr lvl="1">
              <a:buFont typeface="Arial" charset="0"/>
              <a:buChar char="•"/>
              <a:defRPr/>
            </a:pPr>
            <a:r>
              <a:rPr lang="en-US" altLang="en-US" sz="2400" dirty="0" smtClean="0">
                <a:solidFill>
                  <a:schemeClr val="tx1"/>
                </a:solidFill>
                <a:latin typeface="Verdana" panose="020B0604030504040204" pitchFamily="34" charset="0"/>
                <a:ea typeface="Verdana" panose="020B0604030504040204" pitchFamily="34" charset="0"/>
                <a:cs typeface="Arial" charset="0"/>
              </a:rPr>
              <a:t>Rounding is optional within SAP policy</a:t>
            </a:r>
          </a:p>
          <a:p>
            <a:pPr lvl="1">
              <a:buFont typeface="Arial" charset="0"/>
              <a:buChar char="•"/>
              <a:defRPr/>
            </a:pPr>
            <a:endParaRPr lang="en-US" altLang="en-US" sz="1000" dirty="0" smtClean="0">
              <a:solidFill>
                <a:schemeClr val="tx1"/>
              </a:solidFill>
              <a:latin typeface="Verdana" panose="020B0604030504040204" pitchFamily="34" charset="0"/>
              <a:ea typeface="Verdana" panose="020B0604030504040204" pitchFamily="34" charset="0"/>
              <a:cs typeface="Arial" charset="0"/>
            </a:endParaRPr>
          </a:p>
          <a:p>
            <a:pPr lvl="1">
              <a:buFont typeface="Arial" charset="0"/>
              <a:buChar char="•"/>
              <a:defRPr/>
            </a:pPr>
            <a:endParaRPr lang="en-US" altLang="en-US" sz="1000" dirty="0" smtClean="0">
              <a:solidFill>
                <a:schemeClr val="tx1"/>
              </a:solidFill>
              <a:latin typeface="Verdana" panose="020B0604030504040204" pitchFamily="34" charset="0"/>
              <a:ea typeface="Verdana" panose="020B0604030504040204" pitchFamily="34" charset="0"/>
              <a:cs typeface="Arial" charset="0"/>
            </a:endParaRPr>
          </a:p>
          <a:p>
            <a:pPr lvl="1">
              <a:buFont typeface="Arial" charset="0"/>
              <a:buChar char="•"/>
              <a:defRPr/>
            </a:pPr>
            <a:endParaRPr lang="en-US" altLang="en-US" sz="2400" dirty="0" smtClean="0">
              <a:solidFill>
                <a:schemeClr val="tx1"/>
              </a:solidFill>
              <a:cs typeface="Arial" charset="0"/>
            </a:endParaRPr>
          </a:p>
        </p:txBody>
      </p:sp>
    </p:spTree>
    <p:extLst>
      <p:ext uri="{BB962C8B-B14F-4D97-AF65-F5344CB8AC3E}">
        <p14:creationId xmlns:p14="http://schemas.microsoft.com/office/powerpoint/2010/main" val="2191840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12</a:t>
            </a:fld>
            <a:endParaRPr lang="en-US"/>
          </a:p>
        </p:txBody>
      </p:sp>
      <p:sp>
        <p:nvSpPr>
          <p:cNvPr id="6" name="Content Placeholder 2"/>
          <p:cNvSpPr txBox="1">
            <a:spLocks/>
          </p:cNvSpPr>
          <p:nvPr/>
        </p:nvSpPr>
        <p:spPr bwMode="auto">
          <a:xfrm>
            <a:off x="1981200" y="1926482"/>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2800" dirty="0">
                <a:latin typeface="Verdana" panose="020B0604030504040204" pitchFamily="34" charset="0"/>
                <a:ea typeface="Verdana" panose="020B0604030504040204" pitchFamily="34" charset="0"/>
              </a:rPr>
              <a:t>Example:</a:t>
            </a:r>
          </a:p>
          <a:p>
            <a:pPr lvl="1"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12 ECTS completed / 15 ECTS attempted = 80%</a:t>
            </a:r>
          </a:p>
          <a:p>
            <a:pPr lvl="1" eaLnBrk="1" hangingPunct="1">
              <a:spcBef>
                <a:spcPct val="20000"/>
              </a:spcBef>
              <a:buFont typeface="Arial" panose="020B0604020202020204" pitchFamily="34" charset="0"/>
              <a:buChar char="•"/>
            </a:pPr>
            <a:endParaRPr lang="en-US" altLang="en-US" sz="2400" dirty="0">
              <a:latin typeface="Verdana" panose="020B0604030504040204" pitchFamily="34" charset="0"/>
              <a:ea typeface="Verdana" panose="020B0604030504040204" pitchFamily="34" charset="0"/>
            </a:endParaRPr>
          </a:p>
          <a:p>
            <a:pPr lvl="1"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50 Units completed / 60 Units attempted = 83.33%</a:t>
            </a:r>
          </a:p>
          <a:p>
            <a:pPr lvl="1" eaLnBrk="1" hangingPunct="1">
              <a:spcBef>
                <a:spcPct val="20000"/>
              </a:spcBef>
              <a:buFont typeface="Arial" panose="020B0604020202020204" pitchFamily="34" charset="0"/>
              <a:buChar char="•"/>
            </a:pPr>
            <a:endParaRPr lang="en-US" altLang="en-US" sz="2400" dirty="0">
              <a:latin typeface="Verdana" panose="020B0604030504040204" pitchFamily="34" charset="0"/>
              <a:ea typeface="Verdana" panose="020B0604030504040204" pitchFamily="34" charset="0"/>
            </a:endParaRPr>
          </a:p>
          <a:p>
            <a:pPr lvl="1"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40 Credit-Hours completed / 75 Credit-Hours attempted = 53.33%</a:t>
            </a:r>
          </a:p>
        </p:txBody>
      </p:sp>
      <p:sp>
        <p:nvSpPr>
          <p:cNvPr id="7" name="TextBox 6"/>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Quantitative </a:t>
            </a:r>
            <a:r>
              <a:rPr lang="en-US" altLang="en-US" sz="3600" dirty="0">
                <a:solidFill>
                  <a:schemeClr val="bg1"/>
                </a:solidFill>
                <a:latin typeface="Verdana" panose="020B0604030504040204" pitchFamily="34" charset="0"/>
                <a:ea typeface="Verdana" panose="020B0604030504040204" pitchFamily="34" charset="0"/>
              </a:rPr>
              <a:t>Measure</a:t>
            </a:r>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69942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13</a:t>
            </a:fld>
            <a:endParaRPr lang="en-US"/>
          </a:p>
        </p:txBody>
      </p:sp>
      <p:sp>
        <p:nvSpPr>
          <p:cNvPr id="6" name="Content Placeholder 2"/>
          <p:cNvSpPr txBox="1">
            <a:spLocks/>
          </p:cNvSpPr>
          <p:nvPr/>
        </p:nvSpPr>
        <p:spPr bwMode="auto">
          <a:xfrm>
            <a:off x="1357009" y="1031132"/>
            <a:ext cx="9144000" cy="3932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2000" dirty="0">
                <a:latin typeface="Verdana" panose="020B0604030504040204" pitchFamily="34" charset="0"/>
                <a:ea typeface="Verdana" panose="020B0604030504040204" pitchFamily="34" charset="0"/>
              </a:rPr>
              <a:t>For undergraduate programs, must be no longer than 150% of the published length of educational program as measured in credit-hours (use your school’s measurement)</a:t>
            </a:r>
          </a:p>
          <a:p>
            <a:pPr lvl="1" eaLnBrk="1" hangingPunct="1">
              <a:spcBef>
                <a:spcPct val="20000"/>
              </a:spcBef>
              <a:buFont typeface="Arial" panose="020B0604020202020204" pitchFamily="34" charset="0"/>
              <a:buChar char="•"/>
            </a:pPr>
            <a:r>
              <a:rPr lang="en-US" altLang="en-US" sz="2000" dirty="0">
                <a:latin typeface="Verdana" panose="020B0604030504040204" pitchFamily="34" charset="0"/>
                <a:ea typeface="Verdana" panose="020B0604030504040204" pitchFamily="34" charset="0"/>
              </a:rPr>
              <a:t>Can have more restrictive maximum time frame (125%, 140%, etc</a:t>
            </a:r>
            <a:r>
              <a:rPr lang="en-US" altLang="en-US" sz="2000" dirty="0" smtClean="0">
                <a:latin typeface="Verdana" panose="020B0604030504040204" pitchFamily="34" charset="0"/>
                <a:ea typeface="Verdana" panose="020B0604030504040204" pitchFamily="34" charset="0"/>
              </a:rPr>
              <a:t>.)</a:t>
            </a:r>
            <a:endParaRPr lang="en-US" altLang="en-US" sz="2000" dirty="0">
              <a:latin typeface="Verdana" panose="020B0604030504040204" pitchFamily="34" charset="0"/>
              <a:ea typeface="Verdana" panose="020B0604030504040204" pitchFamily="34" charset="0"/>
            </a:endParaRPr>
          </a:p>
          <a:p>
            <a:pPr eaLnBrk="1" hangingPunct="1">
              <a:spcBef>
                <a:spcPct val="20000"/>
              </a:spcBef>
              <a:buFont typeface="Arial" panose="020B0604020202020204" pitchFamily="34" charset="0"/>
              <a:buChar char="•"/>
            </a:pPr>
            <a:r>
              <a:rPr lang="en-US" altLang="en-US" sz="2000" dirty="0" smtClean="0">
                <a:latin typeface="Verdana" panose="020B0604030504040204" pitchFamily="34" charset="0"/>
                <a:ea typeface="Verdana" panose="020B0604030504040204" pitchFamily="34" charset="0"/>
              </a:rPr>
              <a:t>Example: Degree programs requires 120 credits for completion: 120 X 150%=180 attempted credits for max timeframe</a:t>
            </a:r>
          </a:p>
          <a:p>
            <a:pPr eaLnBrk="1" hangingPunct="1">
              <a:spcBef>
                <a:spcPct val="20000"/>
              </a:spcBef>
              <a:buFont typeface="Arial" panose="020B0604020202020204" pitchFamily="34" charset="0"/>
              <a:buChar char="•"/>
            </a:pPr>
            <a:r>
              <a:rPr lang="en-US" altLang="en-US" sz="2000" dirty="0" smtClean="0">
                <a:latin typeface="Verdana" panose="020B0604030504040204" pitchFamily="34" charset="0"/>
                <a:ea typeface="Verdana" panose="020B0604030504040204" pitchFamily="34" charset="0"/>
              </a:rPr>
              <a:t>Quantitative measure (tied to max timeframe)</a:t>
            </a:r>
          </a:p>
          <a:p>
            <a:pPr marL="0" indent="0" eaLnBrk="1" hangingPunct="1">
              <a:spcBef>
                <a:spcPct val="20000"/>
              </a:spcBef>
            </a:pPr>
            <a:r>
              <a:rPr lang="en-US" altLang="en-US" sz="2000" dirty="0">
                <a:latin typeface="Verdana" panose="020B0604030504040204" pitchFamily="34" charset="0"/>
                <a:ea typeface="Verdana" panose="020B0604030504040204" pitchFamily="34" charset="0"/>
              </a:rPr>
              <a:t>	</a:t>
            </a:r>
            <a:r>
              <a:rPr lang="en-US" altLang="en-US" sz="2000" dirty="0" smtClean="0">
                <a:latin typeface="Verdana" panose="020B0604030504040204" pitchFamily="34" charset="0"/>
                <a:ea typeface="Verdana" panose="020B0604030504040204" pitchFamily="34" charset="0"/>
              </a:rPr>
              <a:t>120 credits/180 credits =66.7 (usually rounded to 67%)</a:t>
            </a:r>
          </a:p>
          <a:p>
            <a:pPr eaLnBrk="1" hangingPunct="1">
              <a:spcBef>
                <a:spcPct val="20000"/>
              </a:spcBef>
              <a:buFont typeface="Arial" panose="020B0604020202020204" pitchFamily="34" charset="0"/>
              <a:buChar char="•"/>
            </a:pPr>
            <a:r>
              <a:rPr lang="en-US" altLang="en-US" sz="2000" dirty="0" smtClean="0">
                <a:latin typeface="Verdana" panose="020B0604030504040204" pitchFamily="34" charset="0"/>
                <a:ea typeface="Verdana" panose="020B0604030504040204" pitchFamily="34" charset="0"/>
              </a:rPr>
              <a:t>For </a:t>
            </a:r>
            <a:r>
              <a:rPr lang="en-US" altLang="en-US" sz="2000" dirty="0">
                <a:latin typeface="Verdana" panose="020B0604030504040204" pitchFamily="34" charset="0"/>
                <a:ea typeface="Verdana" panose="020B0604030504040204" pitchFamily="34" charset="0"/>
              </a:rPr>
              <a:t>graduate programs, school defines the maximum time frame based upon the length of the program as measured in credit-hours (use your school’s measurements)</a:t>
            </a:r>
          </a:p>
        </p:txBody>
      </p:sp>
      <p:sp>
        <p:nvSpPr>
          <p:cNvPr id="7" name="TextBox 6"/>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Maximum Time Frame</a:t>
            </a:r>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06506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14</a:t>
            </a:fld>
            <a:endParaRPr lang="en-US"/>
          </a:p>
        </p:txBody>
      </p:sp>
      <p:sp>
        <p:nvSpPr>
          <p:cNvPr id="6" name="Content Placeholder 2"/>
          <p:cNvSpPr txBox="1">
            <a:spLocks/>
          </p:cNvSpPr>
          <p:nvPr/>
        </p:nvSpPr>
        <p:spPr bwMode="auto">
          <a:xfrm>
            <a:off x="1714500" y="1508193"/>
            <a:ext cx="87630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Arial" pitchFamily="34" charset="0"/>
              <a:buChar char="•"/>
              <a:defRPr/>
            </a:pPr>
            <a:r>
              <a:rPr lang="en-US" altLang="en-US" sz="2400" dirty="0" smtClean="0">
                <a:latin typeface="Arial" pitchFamily="34" charset="0"/>
                <a:cs typeface="Times New Roman" pitchFamily="18" charset="0"/>
              </a:rPr>
              <a:t>Student is ineligible at the evaluation point when it is mathematically impossible to meet SAP</a:t>
            </a:r>
          </a:p>
          <a:p>
            <a:pPr marL="0" indent="0">
              <a:defRPr/>
            </a:pPr>
            <a:endParaRPr lang="en-US" altLang="en-US" sz="2400" dirty="0" smtClean="0">
              <a:latin typeface="Arial" pitchFamily="34" charset="0"/>
              <a:cs typeface="Times New Roman" pitchFamily="18" charset="0"/>
            </a:endParaRPr>
          </a:p>
          <a:p>
            <a:pPr lvl="1">
              <a:buFont typeface="Arial" pitchFamily="34" charset="0"/>
              <a:buChar char="•"/>
              <a:defRPr/>
            </a:pPr>
            <a:r>
              <a:rPr lang="en-US" altLang="en-US" sz="2200" dirty="0" smtClean="0">
                <a:latin typeface="Arial" pitchFamily="34" charset="0"/>
              </a:rPr>
              <a:t>At the end of a payment period, student has attempted 160 credit-hours out of a possible 180 credit-hours allowed under maximum time frame but has 25 credit-hours left to earn to complete degree</a:t>
            </a:r>
          </a:p>
          <a:p>
            <a:pPr lvl="1">
              <a:buFont typeface="Arial" pitchFamily="34" charset="0"/>
              <a:buChar char="•"/>
              <a:defRPr/>
            </a:pPr>
            <a:r>
              <a:rPr lang="en-US" altLang="en-US" sz="2200" dirty="0" smtClean="0">
                <a:latin typeface="Arial" pitchFamily="34" charset="0"/>
              </a:rPr>
              <a:t>The student is not meeting SAP due to exceeding the maximum time frame because he or she has more hours to earn than what is allowed to graduate within the maximum time frame</a:t>
            </a:r>
          </a:p>
          <a:p>
            <a:pPr eaLnBrk="1" hangingPunct="1">
              <a:spcBef>
                <a:spcPct val="20000"/>
              </a:spcBef>
              <a:buFont typeface="Arial" pitchFamily="34" charset="0"/>
              <a:buChar char="•"/>
              <a:defRPr/>
            </a:pPr>
            <a:endParaRPr lang="en-US" altLang="en-US" sz="2400" dirty="0" smtClean="0">
              <a:latin typeface="Arial" pitchFamily="34" charset="0"/>
            </a:endParaRPr>
          </a:p>
        </p:txBody>
      </p:sp>
      <p:sp>
        <p:nvSpPr>
          <p:cNvPr id="7" name="TextBox 6"/>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Maximum Time Frame</a:t>
            </a:r>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08463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15</a:t>
            </a:fld>
            <a:endParaRPr lang="en-US"/>
          </a:p>
        </p:txBody>
      </p:sp>
      <p:sp>
        <p:nvSpPr>
          <p:cNvPr id="6" name="TextBox 5"/>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SAP Policy-Other Key Items</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txBox="1">
            <a:spLocks/>
          </p:cNvSpPr>
          <p:nvPr/>
        </p:nvSpPr>
        <p:spPr bwMode="auto">
          <a:xfrm>
            <a:off x="1990927" y="1644379"/>
            <a:ext cx="87630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Arial" pitchFamily="34" charset="0"/>
              <a:buChar char="•"/>
              <a:defRPr/>
            </a:pPr>
            <a:r>
              <a:rPr lang="en-US" altLang="en-US" sz="2800" dirty="0" smtClean="0">
                <a:latin typeface="Verdana" panose="020B0604030504040204" pitchFamily="34" charset="0"/>
                <a:ea typeface="Verdana" panose="020B0604030504040204" pitchFamily="34" charset="0"/>
                <a:cs typeface="Times New Roman" pitchFamily="18" charset="0"/>
              </a:rPr>
              <a:t>Policy must describe how the student’s GPA and pace of completion are affected by:</a:t>
            </a:r>
          </a:p>
          <a:p>
            <a:pPr marL="0" indent="0">
              <a:defRPr/>
            </a:pPr>
            <a:endParaRPr lang="en-US" altLang="en-US" sz="2800" dirty="0" smtClean="0">
              <a:latin typeface="Verdana" panose="020B0604030504040204" pitchFamily="34" charset="0"/>
              <a:ea typeface="Verdana" panose="020B0604030504040204" pitchFamily="34" charset="0"/>
              <a:cs typeface="Times New Roman" pitchFamily="18" charset="0"/>
            </a:endParaRPr>
          </a:p>
          <a:p>
            <a:pPr lvl="2">
              <a:buFont typeface="Arial" pitchFamily="34" charset="0"/>
              <a:buChar char="•"/>
              <a:defRPr/>
            </a:pPr>
            <a:r>
              <a:rPr lang="en-US" altLang="en-US" sz="2400" dirty="0" smtClean="0">
                <a:latin typeface="Verdana" panose="020B0604030504040204" pitchFamily="34" charset="0"/>
                <a:ea typeface="Verdana" panose="020B0604030504040204" pitchFamily="34" charset="0"/>
                <a:cs typeface="Times New Roman" pitchFamily="18" charset="0"/>
              </a:rPr>
              <a:t>Incompletes</a:t>
            </a:r>
          </a:p>
          <a:p>
            <a:pPr lvl="2">
              <a:buFont typeface="Arial" pitchFamily="34" charset="0"/>
              <a:buChar char="•"/>
              <a:defRPr/>
            </a:pPr>
            <a:r>
              <a:rPr lang="en-US" altLang="en-US" sz="2400" dirty="0" smtClean="0">
                <a:latin typeface="Verdana" panose="020B0604030504040204" pitchFamily="34" charset="0"/>
                <a:ea typeface="Verdana" panose="020B0604030504040204" pitchFamily="34" charset="0"/>
                <a:cs typeface="Times New Roman" pitchFamily="18" charset="0"/>
              </a:rPr>
              <a:t>Withdrawals (Cannot exclude W’s past the add/drop period</a:t>
            </a:r>
          </a:p>
          <a:p>
            <a:pPr lvl="2">
              <a:buFont typeface="Arial" pitchFamily="34" charset="0"/>
              <a:buChar char="•"/>
              <a:defRPr/>
            </a:pPr>
            <a:r>
              <a:rPr lang="en-US" altLang="en-US" sz="2400" dirty="0" smtClean="0">
                <a:latin typeface="Verdana" panose="020B0604030504040204" pitchFamily="34" charset="0"/>
                <a:ea typeface="Verdana" panose="020B0604030504040204" pitchFamily="34" charset="0"/>
                <a:cs typeface="Times New Roman" pitchFamily="18" charset="0"/>
              </a:rPr>
              <a:t>Repetitions</a:t>
            </a:r>
          </a:p>
          <a:p>
            <a:pPr lvl="2">
              <a:buFont typeface="Arial" pitchFamily="34" charset="0"/>
              <a:buChar char="•"/>
              <a:defRPr/>
            </a:pPr>
            <a:r>
              <a:rPr lang="en-US" altLang="en-US" sz="2400" dirty="0" smtClean="0">
                <a:latin typeface="Verdana" panose="020B0604030504040204" pitchFamily="34" charset="0"/>
                <a:ea typeface="Verdana" panose="020B0604030504040204" pitchFamily="34" charset="0"/>
                <a:cs typeface="Times New Roman" pitchFamily="18" charset="0"/>
              </a:rPr>
              <a:t>Transfer of credits from other institutions must count as hours attempted and completed</a:t>
            </a:r>
            <a:endParaRPr lang="en-US" altLang="en-US" sz="2400" dirty="0" smtClean="0">
              <a:latin typeface="Verdana" panose="020B0604030504040204" pitchFamily="34" charset="0"/>
              <a:ea typeface="Verdana" panose="020B0604030504040204" pitchFamily="34" charset="0"/>
            </a:endParaRPr>
          </a:p>
          <a:p>
            <a:pPr eaLnBrk="1" hangingPunct="1">
              <a:spcBef>
                <a:spcPct val="20000"/>
              </a:spcBef>
              <a:buFont typeface="Arial" pitchFamily="34" charset="0"/>
              <a:buChar char="•"/>
              <a:defRPr/>
            </a:pPr>
            <a:endParaRPr lang="en-US" altLang="en-US" sz="2400" dirty="0" smtClean="0">
              <a:latin typeface="Arial" pitchFamily="34" charset="0"/>
            </a:endParaRPr>
          </a:p>
        </p:txBody>
      </p:sp>
    </p:spTree>
    <p:extLst>
      <p:ext uri="{BB962C8B-B14F-4D97-AF65-F5344CB8AC3E}">
        <p14:creationId xmlns:p14="http://schemas.microsoft.com/office/powerpoint/2010/main" val="340606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16</a:t>
            </a:fld>
            <a:endParaRPr lang="en-US"/>
          </a:p>
        </p:txBody>
      </p:sp>
      <p:sp>
        <p:nvSpPr>
          <p:cNvPr id="6" name="TextBox 5"/>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SAP Policy-Other Key Items</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a:spLocks noGrp="1"/>
          </p:cNvSpPr>
          <p:nvPr>
            <p:ph idx="1"/>
          </p:nvPr>
        </p:nvSpPr>
        <p:spPr bwMode="auto">
          <a:xfrm>
            <a:off x="1245343" y="1480631"/>
            <a:ext cx="9144000" cy="3086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buFontTx/>
              <a:buNone/>
            </a:pPr>
            <a:r>
              <a:rPr lang="en-US" altLang="en-US" sz="20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Question:  SAP regulations require credit-hours accepted toward student’s program count as both attempted and completed when calculating pace for SAP.  Can an institution’s policy include </a:t>
            </a:r>
            <a:r>
              <a:rPr lang="en-US" altLang="en-US" sz="2000" i="1"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non-accepted credits </a:t>
            </a:r>
            <a:r>
              <a:rPr lang="en-US" altLang="en-US" sz="20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as attempted credits for purposes of these calculations?</a:t>
            </a:r>
          </a:p>
          <a:p>
            <a:pPr>
              <a:buFontTx/>
              <a:buNone/>
            </a:pPr>
            <a:endParaRPr lang="en-US" altLang="en-US" sz="20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endParaRPr>
          </a:p>
          <a:p>
            <a:pPr>
              <a:buFontTx/>
              <a:buNone/>
            </a:pPr>
            <a:r>
              <a:rPr lang="en-US" altLang="en-US" sz="20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Answer: Yes. The treatment of these credits would be up to the institution. The SAP regulations do not address non-accepted credits.</a:t>
            </a:r>
          </a:p>
          <a:p>
            <a:pPr lvl="1">
              <a:buFont typeface="Arial" panose="020B0604020202020204" pitchFamily="34" charset="0"/>
              <a:buChar char="•"/>
            </a:pPr>
            <a:r>
              <a:rPr lang="en-US" altLang="en-US" sz="20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May refer to transfer credits or credits earned in other academic programs at your school</a:t>
            </a:r>
          </a:p>
        </p:txBody>
      </p:sp>
    </p:spTree>
    <p:extLst>
      <p:ext uri="{BB962C8B-B14F-4D97-AF65-F5344CB8AC3E}">
        <p14:creationId xmlns:p14="http://schemas.microsoft.com/office/powerpoint/2010/main" val="1610180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17</a:t>
            </a:fld>
            <a:endParaRPr lang="en-US"/>
          </a:p>
        </p:txBody>
      </p:sp>
      <p:sp>
        <p:nvSpPr>
          <p:cNvPr id="6" name="TextBox 5"/>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Checking SAP</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txBox="1">
            <a:spLocks/>
          </p:cNvSpPr>
          <p:nvPr/>
        </p:nvSpPr>
        <p:spPr bwMode="auto">
          <a:xfrm>
            <a:off x="1716121" y="1887571"/>
            <a:ext cx="89154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2800" dirty="0" smtClean="0">
                <a:latin typeface="Verdana" panose="020B0604030504040204" pitchFamily="34" charset="0"/>
                <a:ea typeface="Verdana" panose="020B0604030504040204" pitchFamily="34" charset="0"/>
              </a:rPr>
              <a:t>Must Check </a:t>
            </a:r>
            <a:r>
              <a:rPr lang="en-US" altLang="en-US" sz="2800" dirty="0">
                <a:latin typeface="Verdana" panose="020B0604030504040204" pitchFamily="34" charset="0"/>
                <a:ea typeface="Verdana" panose="020B0604030504040204" pitchFamily="34" charset="0"/>
              </a:rPr>
              <a:t>at the end of each </a:t>
            </a:r>
            <a:r>
              <a:rPr lang="en-US" altLang="en-US" sz="2800" u="sng" dirty="0">
                <a:latin typeface="Verdana" panose="020B0604030504040204" pitchFamily="34" charset="0"/>
                <a:ea typeface="Verdana" panose="020B0604030504040204" pitchFamily="34" charset="0"/>
              </a:rPr>
              <a:t>payment period </a:t>
            </a:r>
            <a:r>
              <a:rPr lang="en-US" altLang="en-US" sz="2800" dirty="0">
                <a:latin typeface="Verdana" panose="020B0604030504040204" pitchFamily="34" charset="0"/>
                <a:ea typeface="Verdana" panose="020B0604030504040204" pitchFamily="34" charset="0"/>
              </a:rPr>
              <a:t>for programs of study that are one academic year or </a:t>
            </a:r>
            <a:r>
              <a:rPr lang="en-US" altLang="en-US" sz="2800" dirty="0" smtClean="0">
                <a:latin typeface="Verdana" panose="020B0604030504040204" pitchFamily="34" charset="0"/>
                <a:ea typeface="Verdana" panose="020B0604030504040204" pitchFamily="34" charset="0"/>
              </a:rPr>
              <a:t>less.  Cannot be less than a payment period.</a:t>
            </a:r>
            <a:endParaRPr lang="en-US" altLang="en-US" sz="2800" dirty="0">
              <a:latin typeface="Verdana" panose="020B0604030504040204" pitchFamily="34" charset="0"/>
              <a:ea typeface="Verdana" panose="020B0604030504040204" pitchFamily="34" charset="0"/>
            </a:endParaRPr>
          </a:p>
          <a:p>
            <a:pPr eaLnBrk="1" hangingPunct="1">
              <a:spcBef>
                <a:spcPct val="20000"/>
              </a:spcBef>
              <a:buFont typeface="Arial" panose="020B0604020202020204" pitchFamily="34" charset="0"/>
              <a:buChar char="•"/>
            </a:pPr>
            <a:r>
              <a:rPr lang="en-US" altLang="en-US" sz="2800" dirty="0">
                <a:latin typeface="Verdana" panose="020B0604030504040204" pitchFamily="34" charset="0"/>
                <a:ea typeface="Verdana" panose="020B0604030504040204" pitchFamily="34" charset="0"/>
              </a:rPr>
              <a:t>For programs longer than one academic year</a:t>
            </a:r>
            <a:r>
              <a:rPr lang="en-US" altLang="en-US" sz="2800" dirty="0">
                <a:solidFill>
                  <a:srgbClr val="FF0000"/>
                </a:solidFill>
                <a:latin typeface="Verdana" panose="020B0604030504040204" pitchFamily="34" charset="0"/>
                <a:ea typeface="Verdana" panose="020B0604030504040204" pitchFamily="34" charset="0"/>
              </a:rPr>
              <a:t>:</a:t>
            </a:r>
          </a:p>
          <a:p>
            <a:pPr lvl="1"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Must evaluate annually </a:t>
            </a:r>
          </a:p>
          <a:p>
            <a:pPr lvl="1"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May evaluate at the end of each payment period</a:t>
            </a:r>
          </a:p>
        </p:txBody>
      </p:sp>
    </p:spTree>
    <p:extLst>
      <p:ext uri="{BB962C8B-B14F-4D97-AF65-F5344CB8AC3E}">
        <p14:creationId xmlns:p14="http://schemas.microsoft.com/office/powerpoint/2010/main" val="1266283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18</a:t>
            </a:fld>
            <a:endParaRPr lang="en-US"/>
          </a:p>
        </p:txBody>
      </p:sp>
      <p:sp>
        <p:nvSpPr>
          <p:cNvPr id="6" name="TextBox 5"/>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Warning Period</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txBox="1">
            <a:spLocks/>
          </p:cNvSpPr>
          <p:nvPr/>
        </p:nvSpPr>
        <p:spPr bwMode="auto">
          <a:xfrm>
            <a:off x="1752600" y="1488737"/>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2800" dirty="0">
                <a:latin typeface="Verdana" panose="020B0604030504040204" pitchFamily="34" charset="0"/>
                <a:ea typeface="Verdana" panose="020B0604030504040204" pitchFamily="34" charset="0"/>
              </a:rPr>
              <a:t>For an institution that chooses to evaluate SAP at the end of each payment period, a “financial aid warning” status </a:t>
            </a:r>
            <a:r>
              <a:rPr lang="en-US" altLang="en-US" sz="2800" u="sng" dirty="0">
                <a:latin typeface="Verdana" panose="020B0604030504040204" pitchFamily="34" charset="0"/>
                <a:ea typeface="Verdana" panose="020B0604030504040204" pitchFamily="34" charset="0"/>
              </a:rPr>
              <a:t>may</a:t>
            </a:r>
            <a:r>
              <a:rPr lang="en-US" altLang="en-US" sz="2800" dirty="0">
                <a:latin typeface="Verdana" panose="020B0604030504040204" pitchFamily="34" charset="0"/>
                <a:ea typeface="Verdana" panose="020B0604030504040204" pitchFamily="34" charset="0"/>
              </a:rPr>
              <a:t> be used (optional)</a:t>
            </a:r>
          </a:p>
          <a:p>
            <a:pPr lvl="1"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Student may continue to receive Title IV aid for one payment period</a:t>
            </a:r>
          </a:p>
          <a:p>
            <a:pPr lvl="1"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No appeal necessary</a:t>
            </a:r>
          </a:p>
          <a:p>
            <a:pPr lvl="1"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It is possible for a student to receive more than one warning period during their academic career as long as it is not consecutive</a:t>
            </a:r>
          </a:p>
        </p:txBody>
      </p:sp>
    </p:spTree>
    <p:extLst>
      <p:ext uri="{BB962C8B-B14F-4D97-AF65-F5344CB8AC3E}">
        <p14:creationId xmlns:p14="http://schemas.microsoft.com/office/powerpoint/2010/main" val="9731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19</a:t>
            </a:fld>
            <a:endParaRPr lang="en-US"/>
          </a:p>
        </p:txBody>
      </p:sp>
      <p:sp>
        <p:nvSpPr>
          <p:cNvPr id="6" name="TextBox 5"/>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Warning Period</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a:spLocks noGrp="1"/>
          </p:cNvSpPr>
          <p:nvPr>
            <p:ph idx="1"/>
          </p:nvPr>
        </p:nvSpPr>
        <p:spPr bwMode="auto">
          <a:xfrm>
            <a:off x="1439693" y="1787052"/>
            <a:ext cx="8929991" cy="3394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a:bodyPr>
          <a:lstStyle/>
          <a:p>
            <a:r>
              <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rPr>
              <a:t>Each official evaluation must include evaluation of the </a:t>
            </a:r>
            <a:r>
              <a:rPr lang="en-US" altLang="en-US"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qualitative (grade-based), quantitative (time-related) and maximum timeframe standards</a:t>
            </a:r>
            <a:endPar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endParaRPr>
          </a:p>
          <a:p>
            <a:r>
              <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rPr>
              <a:t>Warning and probation statuses only last for one payment period, no matter how frequently SAP is evaluated</a:t>
            </a:r>
          </a:p>
          <a:p>
            <a:r>
              <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rPr>
              <a:t>“Warning “and “probation” must have the same definitions as described in regulation</a:t>
            </a:r>
          </a:p>
        </p:txBody>
      </p:sp>
    </p:spTree>
    <p:extLst>
      <p:ext uri="{BB962C8B-B14F-4D97-AF65-F5344CB8AC3E}">
        <p14:creationId xmlns:p14="http://schemas.microsoft.com/office/powerpoint/2010/main" val="2640463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2AC586B-FCA7-4862-9660-094166117AD5}"/>
              </a:ext>
            </a:extLst>
          </p:cNvPr>
          <p:cNvSpPr>
            <a:spLocks noGrp="1"/>
          </p:cNvSpPr>
          <p:nvPr>
            <p:ph type="ftr" sz="quarter" idx="11"/>
          </p:nvPr>
        </p:nvSpPr>
        <p:spPr/>
        <p:txBody>
          <a:bodyPr/>
          <a:lstStyle/>
          <a:p>
            <a:r>
              <a:rPr lang="en-US" dirty="0"/>
              <a:t>Fall Conference November 7-10, 2021</a:t>
            </a:r>
          </a:p>
        </p:txBody>
      </p:sp>
      <p:sp>
        <p:nvSpPr>
          <p:cNvPr id="5" name="Slide Number Placeholder 4">
            <a:extLst>
              <a:ext uri="{FF2B5EF4-FFF2-40B4-BE49-F238E27FC236}">
                <a16:creationId xmlns:a16="http://schemas.microsoft.com/office/drawing/2014/main" id="{01971B76-DD04-4AFD-8EF6-4F4360A71A81}"/>
              </a:ext>
            </a:extLst>
          </p:cNvPr>
          <p:cNvSpPr>
            <a:spLocks noGrp="1"/>
          </p:cNvSpPr>
          <p:nvPr>
            <p:ph type="sldNum" sz="quarter" idx="12"/>
          </p:nvPr>
        </p:nvSpPr>
        <p:spPr/>
        <p:txBody>
          <a:bodyPr/>
          <a:lstStyle/>
          <a:p>
            <a:fld id="{1304E4F6-5DBB-467A-B1C4-2E27796DE4FB}" type="slidenum">
              <a:rPr lang="en-US" smtClean="0"/>
              <a:t>2</a:t>
            </a:fld>
            <a:endParaRPr lang="en-US"/>
          </a:p>
        </p:txBody>
      </p:sp>
      <p:sp>
        <p:nvSpPr>
          <p:cNvPr id="6" name="Content Placeholder 2"/>
          <p:cNvSpPr txBox="1">
            <a:spLocks/>
          </p:cNvSpPr>
          <p:nvPr/>
        </p:nvSpPr>
        <p:spPr bwMode="auto">
          <a:xfrm>
            <a:off x="457200" y="895350"/>
            <a:ext cx="11157626" cy="445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pPr>
            <a:r>
              <a:rPr lang="en-US" altLang="en-US" sz="2800" dirty="0">
                <a:latin typeface="Verdana" panose="020B0604030504040204" pitchFamily="34" charset="0"/>
                <a:ea typeface="Verdana" panose="020B0604030504040204" pitchFamily="34" charset="0"/>
              </a:rPr>
              <a:t>CFR 668.34(a) Satisfactory Academic Progress Policy:</a:t>
            </a:r>
          </a:p>
          <a:p>
            <a:pPr eaLnBrk="1" hangingPunct="1">
              <a:spcBef>
                <a:spcPct val="20000"/>
              </a:spcBef>
            </a:pPr>
            <a:endParaRPr lang="en-US" altLang="en-US" sz="2800" dirty="0">
              <a:latin typeface="Verdana" panose="020B0604030504040204" pitchFamily="34" charset="0"/>
              <a:ea typeface="Verdana" panose="020B0604030504040204" pitchFamily="34" charset="0"/>
            </a:endParaRPr>
          </a:p>
          <a:p>
            <a:pPr eaLnBrk="1" hangingPunct="1">
              <a:spcBef>
                <a:spcPct val="20000"/>
              </a:spcBef>
            </a:pPr>
            <a:r>
              <a:rPr lang="en-US" altLang="en-US" sz="2800" dirty="0">
                <a:latin typeface="Verdana" panose="020B0604030504040204" pitchFamily="34" charset="0"/>
                <a:ea typeface="Verdana" panose="020B0604030504040204" pitchFamily="34" charset="0"/>
              </a:rPr>
              <a:t>An institution must establish a reasonable satisfactory academic progress policy for determining whether an otherwise eligible student is making satisfactory academic progress in his or her educational program and may receive assistance under the Title IV, </a:t>
            </a:r>
            <a:r>
              <a:rPr lang="en-US" altLang="en-US" sz="2800" i="1" dirty="0">
                <a:latin typeface="Verdana" panose="020B0604030504040204" pitchFamily="34" charset="0"/>
                <a:ea typeface="Verdana" panose="020B0604030504040204" pitchFamily="34" charset="0"/>
              </a:rPr>
              <a:t>Higher Education Act of 1965</a:t>
            </a:r>
            <a:r>
              <a:rPr lang="en-US" altLang="en-US" sz="2800" dirty="0">
                <a:latin typeface="Verdana" panose="020B0604030504040204" pitchFamily="34" charset="0"/>
                <a:ea typeface="Verdana" panose="020B0604030504040204" pitchFamily="34" charset="0"/>
              </a:rPr>
              <a:t> (</a:t>
            </a:r>
            <a:r>
              <a:rPr lang="en-US" altLang="en-US" sz="2800" i="1" dirty="0">
                <a:latin typeface="Verdana" panose="020B0604030504040204" pitchFamily="34" charset="0"/>
                <a:ea typeface="Verdana" panose="020B0604030504040204" pitchFamily="34" charset="0"/>
              </a:rPr>
              <a:t>HEA</a:t>
            </a:r>
            <a:r>
              <a:rPr lang="en-US" altLang="en-US" sz="2800" dirty="0">
                <a:latin typeface="Verdana" panose="020B0604030504040204" pitchFamily="34" charset="0"/>
                <a:ea typeface="Verdana" panose="020B0604030504040204" pitchFamily="34" charset="0"/>
              </a:rPr>
              <a:t>) programs.</a:t>
            </a:r>
          </a:p>
        </p:txBody>
      </p:sp>
    </p:spTree>
    <p:extLst>
      <p:ext uri="{BB962C8B-B14F-4D97-AF65-F5344CB8AC3E}">
        <p14:creationId xmlns:p14="http://schemas.microsoft.com/office/powerpoint/2010/main" val="2455434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20</a:t>
            </a:fld>
            <a:endParaRPr lang="en-US"/>
          </a:p>
        </p:txBody>
      </p:sp>
      <p:sp>
        <p:nvSpPr>
          <p:cNvPr id="6" name="TextBox 5"/>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Appeals</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txBox="1">
            <a:spLocks/>
          </p:cNvSpPr>
          <p:nvPr/>
        </p:nvSpPr>
        <p:spPr bwMode="auto">
          <a:xfrm>
            <a:off x="1624519" y="1576286"/>
            <a:ext cx="8229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Process by which student, who is not meeting school’s SAP policy, petitions for reconsideration of eligibility for Title IV </a:t>
            </a:r>
            <a:r>
              <a:rPr lang="en-US" altLang="en-US" sz="2400" dirty="0" smtClean="0">
                <a:latin typeface="Verdana" panose="020B0604030504040204" pitchFamily="34" charset="0"/>
                <a:ea typeface="Verdana" panose="020B0604030504040204" pitchFamily="34" charset="0"/>
              </a:rPr>
              <a:t>aid</a:t>
            </a:r>
          </a:p>
          <a:p>
            <a:pPr>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cs typeface="Times New Roman" panose="02020603050405020304" pitchFamily="18" charset="0"/>
              </a:rPr>
              <a:t>ED does not define what office must oversee appeals or how appeals are reviewed (individuals, committees, etc</a:t>
            </a:r>
            <a:r>
              <a:rPr lang="en-US" altLang="en-US" sz="2400" dirty="0" smtClean="0">
                <a:latin typeface="Verdana" panose="020B0604030504040204" pitchFamily="34" charset="0"/>
                <a:ea typeface="Verdana" panose="020B0604030504040204" pitchFamily="34" charset="0"/>
                <a:cs typeface="Times New Roman" panose="02020603050405020304" pitchFamily="18" charset="0"/>
              </a:rPr>
              <a:t>.)</a:t>
            </a:r>
            <a:endParaRPr lang="en-US" altLang="en-US" sz="2400" dirty="0">
              <a:latin typeface="Verdana" panose="020B0604030504040204" pitchFamily="34" charset="0"/>
              <a:ea typeface="Verdana" panose="020B0604030504040204" pitchFamily="34" charset="0"/>
            </a:endParaRPr>
          </a:p>
          <a:p>
            <a:pPr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If the school allows for appeals, the SAP policy must specify the conditions under which a student may appeal and must include:</a:t>
            </a:r>
          </a:p>
          <a:p>
            <a:pPr lvl="1" eaLnBrk="1" hangingPunct="1">
              <a:spcBef>
                <a:spcPct val="20000"/>
              </a:spcBef>
              <a:buFont typeface="Arial" panose="020B0604020202020204" pitchFamily="34" charset="0"/>
              <a:buChar char="•"/>
            </a:pPr>
            <a:r>
              <a:rPr lang="en-US" altLang="en-US" sz="2200" dirty="0">
                <a:latin typeface="Verdana" panose="020B0604030504040204" pitchFamily="34" charset="0"/>
                <a:ea typeface="Verdana" panose="020B0604030504040204" pitchFamily="34" charset="0"/>
              </a:rPr>
              <a:t>Why the student failed to make SAP; AND</a:t>
            </a:r>
          </a:p>
          <a:p>
            <a:pPr lvl="1" eaLnBrk="1" hangingPunct="1">
              <a:spcBef>
                <a:spcPct val="20000"/>
              </a:spcBef>
              <a:buFont typeface="Arial" panose="020B0604020202020204" pitchFamily="34" charset="0"/>
              <a:buChar char="•"/>
            </a:pPr>
            <a:r>
              <a:rPr lang="en-US" altLang="en-US" sz="2200" dirty="0">
                <a:latin typeface="Verdana" panose="020B0604030504040204" pitchFamily="34" charset="0"/>
                <a:ea typeface="Verdana" panose="020B0604030504040204" pitchFamily="34" charset="0"/>
              </a:rPr>
              <a:t>What has changed that will allow the student to make SAP at the next evaluation period</a:t>
            </a:r>
          </a:p>
        </p:txBody>
      </p:sp>
    </p:spTree>
    <p:extLst>
      <p:ext uri="{BB962C8B-B14F-4D97-AF65-F5344CB8AC3E}">
        <p14:creationId xmlns:p14="http://schemas.microsoft.com/office/powerpoint/2010/main" val="4274070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21</a:t>
            </a:fld>
            <a:endParaRPr lang="en-US"/>
          </a:p>
        </p:txBody>
      </p:sp>
      <p:sp>
        <p:nvSpPr>
          <p:cNvPr id="6" name="TextBox 5"/>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Appeal Notifications</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txBox="1">
            <a:spLocks/>
          </p:cNvSpPr>
          <p:nvPr/>
        </p:nvSpPr>
        <p:spPr bwMode="auto">
          <a:xfrm>
            <a:off x="671208" y="1113258"/>
            <a:ext cx="10682591"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Notification to students</a:t>
            </a:r>
          </a:p>
          <a:p>
            <a:pPr lvl="1" eaLnBrk="1" hangingPunct="1">
              <a:spcBef>
                <a:spcPct val="20000"/>
              </a:spcBef>
              <a:buFont typeface="Arial" panose="020B0604020202020204" pitchFamily="34" charset="0"/>
              <a:buChar char="•"/>
            </a:pPr>
            <a:r>
              <a:rPr lang="en-US" altLang="en-US" sz="2200" dirty="0">
                <a:latin typeface="Verdana" panose="020B0604030504040204" pitchFamily="34" charset="0"/>
                <a:ea typeface="Verdana" panose="020B0604030504040204" pitchFamily="34" charset="0"/>
              </a:rPr>
              <a:t>Must notify student of results of any SAP review that impacts student’s eligibility for Title IV aid</a:t>
            </a:r>
          </a:p>
          <a:p>
            <a:pPr lvl="1" eaLnBrk="1" hangingPunct="1">
              <a:spcBef>
                <a:spcPct val="20000"/>
              </a:spcBef>
              <a:buFont typeface="Arial" panose="020B0604020202020204" pitchFamily="34" charset="0"/>
              <a:buChar char="•"/>
            </a:pPr>
            <a:r>
              <a:rPr lang="en-US" altLang="en-US" sz="2200" dirty="0">
                <a:latin typeface="Verdana" panose="020B0604030504040204" pitchFamily="34" charset="0"/>
                <a:ea typeface="Verdana" panose="020B0604030504040204" pitchFamily="34" charset="0"/>
              </a:rPr>
              <a:t>If an institution has an appeal process, it must describe the specific elements required to appeal SAP</a:t>
            </a:r>
          </a:p>
          <a:p>
            <a:pPr lvl="2" eaLnBrk="1" hangingPunct="1">
              <a:spcBef>
                <a:spcPct val="20000"/>
              </a:spcBef>
              <a:buFont typeface="Arial" panose="020B0604020202020204" pitchFamily="34" charset="0"/>
              <a:buChar char="•"/>
            </a:pPr>
            <a:r>
              <a:rPr lang="en-US" altLang="en-US" sz="2000" dirty="0">
                <a:latin typeface="Verdana" panose="020B0604030504040204" pitchFamily="34" charset="0"/>
                <a:ea typeface="Verdana" panose="020B0604030504040204" pitchFamily="34" charset="0"/>
              </a:rPr>
              <a:t>May specify how often and how many appeals are allowed</a:t>
            </a:r>
          </a:p>
          <a:p>
            <a:pPr lvl="1" eaLnBrk="1" hangingPunct="1">
              <a:spcBef>
                <a:spcPct val="20000"/>
              </a:spcBef>
              <a:buFont typeface="Arial" panose="020B0604020202020204" pitchFamily="34" charset="0"/>
              <a:buChar char="•"/>
            </a:pPr>
            <a:r>
              <a:rPr lang="en-US" altLang="en-US" sz="2200" dirty="0">
                <a:latin typeface="Verdana" panose="020B0604030504040204" pitchFamily="34" charset="0"/>
                <a:ea typeface="Verdana" panose="020B0604030504040204" pitchFamily="34" charset="0"/>
              </a:rPr>
              <a:t>Regardless as to whether or not an institution has an appeal process, the institution must describe how a student who has lost Title IV aid due to failing SAP can reestablish eligibility for Title IV </a:t>
            </a:r>
            <a:r>
              <a:rPr lang="en-US" altLang="en-US" sz="2200" dirty="0" smtClean="0">
                <a:latin typeface="Verdana" panose="020B0604030504040204" pitchFamily="34" charset="0"/>
                <a:ea typeface="Verdana" panose="020B0604030504040204" pitchFamily="34" charset="0"/>
              </a:rPr>
              <a:t>aid</a:t>
            </a:r>
          </a:p>
          <a:p>
            <a:pPr lvl="1" eaLnBrk="1" hangingPunct="1">
              <a:spcBef>
                <a:spcPct val="20000"/>
              </a:spcBef>
              <a:buFont typeface="Arial" panose="020B0604020202020204" pitchFamily="34" charset="0"/>
              <a:buChar char="•"/>
            </a:pPr>
            <a:r>
              <a:rPr lang="en-US" altLang="en-US" sz="2200" dirty="0" smtClean="0">
                <a:latin typeface="Verdana" panose="020B0604030504040204" pitchFamily="34" charset="0"/>
                <a:ea typeface="Verdana" panose="020B0604030504040204" pitchFamily="34" charset="0"/>
              </a:rPr>
              <a:t>No requirement to notify non-Title IV students (But what if they apply later?) </a:t>
            </a:r>
            <a:endParaRPr lang="en-US" altLang="en-US" sz="2200" dirty="0">
              <a:latin typeface="Verdana" panose="020B0604030504040204" pitchFamily="34" charset="0"/>
              <a:ea typeface="Verdana" panose="020B0604030504040204" pitchFamily="34" charset="0"/>
            </a:endParaRPr>
          </a:p>
          <a:p>
            <a:pPr eaLnBrk="1" hangingPunct="1">
              <a:spcBef>
                <a:spcPct val="20000"/>
              </a:spcBef>
              <a:buFont typeface="Arial" panose="020B0604020202020204" pitchFamily="34" charset="0"/>
              <a:buChar char="•"/>
            </a:pPr>
            <a:endParaRPr lang="en-US" altLang="en-US" sz="2200" dirty="0">
              <a:latin typeface="Arial" panose="020B0604020202020204" pitchFamily="34" charset="0"/>
            </a:endParaRPr>
          </a:p>
        </p:txBody>
      </p:sp>
    </p:spTree>
    <p:extLst>
      <p:ext uri="{BB962C8B-B14F-4D97-AF65-F5344CB8AC3E}">
        <p14:creationId xmlns:p14="http://schemas.microsoft.com/office/powerpoint/2010/main" val="2014008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22</a:t>
            </a:fld>
            <a:endParaRPr lang="en-US"/>
          </a:p>
        </p:txBody>
      </p:sp>
      <p:sp>
        <p:nvSpPr>
          <p:cNvPr id="6" name="TextBox 5"/>
          <p:cNvSpPr txBox="1"/>
          <p:nvPr/>
        </p:nvSpPr>
        <p:spPr>
          <a:xfrm>
            <a:off x="77821"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Probation</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txBox="1">
            <a:spLocks/>
          </p:cNvSpPr>
          <p:nvPr/>
        </p:nvSpPr>
        <p:spPr bwMode="auto">
          <a:xfrm>
            <a:off x="1857983" y="1618439"/>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2400" dirty="0">
                <a:latin typeface="Arial" panose="020B0604020202020204" pitchFamily="34" charset="0"/>
              </a:rPr>
              <a:t>Student on probation may only receive Title IV funds for ONE payment period</a:t>
            </a:r>
          </a:p>
          <a:p>
            <a:pPr eaLnBrk="1" hangingPunct="1">
              <a:spcBef>
                <a:spcPct val="20000"/>
              </a:spcBef>
              <a:buFont typeface="Arial" panose="020B0604020202020204" pitchFamily="34" charset="0"/>
              <a:buChar char="•"/>
            </a:pPr>
            <a:r>
              <a:rPr lang="en-US" altLang="en-US" sz="2400" dirty="0">
                <a:latin typeface="Arial" panose="020B0604020202020204" pitchFamily="34" charset="0"/>
              </a:rPr>
              <a:t>Student on probation may not receive Title IV funds for the subsequent payment period UNLESS:</a:t>
            </a:r>
          </a:p>
          <a:p>
            <a:pPr lvl="1" eaLnBrk="1" hangingPunct="1">
              <a:spcBef>
                <a:spcPct val="20000"/>
              </a:spcBef>
              <a:buFont typeface="Arial" panose="020B0604020202020204" pitchFamily="34" charset="0"/>
              <a:buChar char="•"/>
            </a:pPr>
            <a:r>
              <a:rPr lang="en-US" altLang="en-US" sz="2200" dirty="0">
                <a:latin typeface="Arial" panose="020B0604020202020204" pitchFamily="34" charset="0"/>
              </a:rPr>
              <a:t>Student is now making SAP; or</a:t>
            </a:r>
          </a:p>
          <a:p>
            <a:pPr lvl="1" eaLnBrk="1" hangingPunct="1">
              <a:spcBef>
                <a:spcPct val="20000"/>
              </a:spcBef>
              <a:buFont typeface="Arial" panose="020B0604020202020204" pitchFamily="34" charset="0"/>
              <a:buChar char="•"/>
            </a:pPr>
            <a:r>
              <a:rPr lang="en-US" altLang="en-US" sz="2200" dirty="0">
                <a:latin typeface="Arial" panose="020B0604020202020204" pitchFamily="34" charset="0"/>
              </a:rPr>
              <a:t>Institution determines student met requirements specified by the school in the academic plan and student is still covered by academic plan</a:t>
            </a:r>
          </a:p>
          <a:p>
            <a:pPr eaLnBrk="1" hangingPunct="1">
              <a:spcBef>
                <a:spcPct val="20000"/>
              </a:spcBef>
              <a:buFont typeface="Arial" panose="020B0604020202020204" pitchFamily="34" charset="0"/>
              <a:buChar char="•"/>
            </a:pPr>
            <a:endParaRPr lang="en-US" altLang="en-US" sz="2200" dirty="0">
              <a:latin typeface="Arial" panose="020B0604020202020204" pitchFamily="34" charset="0"/>
            </a:endParaRPr>
          </a:p>
        </p:txBody>
      </p:sp>
    </p:spTree>
    <p:extLst>
      <p:ext uri="{BB962C8B-B14F-4D97-AF65-F5344CB8AC3E}">
        <p14:creationId xmlns:p14="http://schemas.microsoft.com/office/powerpoint/2010/main" val="826553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23</a:t>
            </a:fld>
            <a:endParaRPr lang="en-US"/>
          </a:p>
        </p:txBody>
      </p:sp>
      <p:sp>
        <p:nvSpPr>
          <p:cNvPr id="6" name="TextBox 5"/>
          <p:cNvSpPr txBox="1"/>
          <p:nvPr/>
        </p:nvSpPr>
        <p:spPr>
          <a:xfrm>
            <a:off x="77821"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Probation</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txBox="1">
            <a:spLocks/>
          </p:cNvSpPr>
          <p:nvPr/>
        </p:nvSpPr>
        <p:spPr bwMode="auto">
          <a:xfrm>
            <a:off x="2101174" y="1791704"/>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2400" dirty="0">
                <a:latin typeface="Arial" panose="020B0604020202020204" pitchFamily="34" charset="0"/>
              </a:rPr>
              <a:t>Student on probation may only receive Title IV funds for ONE payment period</a:t>
            </a:r>
          </a:p>
          <a:p>
            <a:pPr eaLnBrk="1" hangingPunct="1">
              <a:spcBef>
                <a:spcPct val="20000"/>
              </a:spcBef>
              <a:buFont typeface="Arial" panose="020B0604020202020204" pitchFamily="34" charset="0"/>
              <a:buChar char="•"/>
            </a:pPr>
            <a:r>
              <a:rPr lang="en-US" altLang="en-US" sz="2400" dirty="0">
                <a:latin typeface="Arial" panose="020B0604020202020204" pitchFamily="34" charset="0"/>
              </a:rPr>
              <a:t>Student on probation may not receive Title IV funds for the subsequent payment period UNLESS:</a:t>
            </a:r>
          </a:p>
          <a:p>
            <a:pPr lvl="1" eaLnBrk="1" hangingPunct="1">
              <a:spcBef>
                <a:spcPct val="20000"/>
              </a:spcBef>
              <a:buFont typeface="Arial" panose="020B0604020202020204" pitchFamily="34" charset="0"/>
              <a:buChar char="•"/>
            </a:pPr>
            <a:r>
              <a:rPr lang="en-US" altLang="en-US" sz="2200" dirty="0">
                <a:latin typeface="Arial" panose="020B0604020202020204" pitchFamily="34" charset="0"/>
              </a:rPr>
              <a:t>Student is now making SAP; or</a:t>
            </a:r>
          </a:p>
          <a:p>
            <a:pPr lvl="1" eaLnBrk="1" hangingPunct="1">
              <a:spcBef>
                <a:spcPct val="20000"/>
              </a:spcBef>
              <a:buFont typeface="Arial" panose="020B0604020202020204" pitchFamily="34" charset="0"/>
              <a:buChar char="•"/>
            </a:pPr>
            <a:r>
              <a:rPr lang="en-US" altLang="en-US" sz="2200" dirty="0">
                <a:latin typeface="Arial" panose="020B0604020202020204" pitchFamily="34" charset="0"/>
              </a:rPr>
              <a:t>Institution determines student met requirements specified by the school in the academic plan and student is still covered by academic plan</a:t>
            </a:r>
          </a:p>
          <a:p>
            <a:pPr eaLnBrk="1" hangingPunct="1">
              <a:spcBef>
                <a:spcPct val="20000"/>
              </a:spcBef>
              <a:buFont typeface="Arial" panose="020B0604020202020204" pitchFamily="34" charset="0"/>
              <a:buChar char="•"/>
            </a:pPr>
            <a:endParaRPr lang="en-US" altLang="en-US" sz="2200" dirty="0">
              <a:latin typeface="Arial" panose="020B0604020202020204" pitchFamily="34" charset="0"/>
            </a:endParaRPr>
          </a:p>
        </p:txBody>
      </p:sp>
    </p:spTree>
    <p:extLst>
      <p:ext uri="{BB962C8B-B14F-4D97-AF65-F5344CB8AC3E}">
        <p14:creationId xmlns:p14="http://schemas.microsoft.com/office/powerpoint/2010/main" val="14516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24</a:t>
            </a:fld>
            <a:endParaRPr lang="en-US"/>
          </a:p>
        </p:txBody>
      </p:sp>
      <p:sp>
        <p:nvSpPr>
          <p:cNvPr id="6" name="TextBox 5"/>
          <p:cNvSpPr txBox="1"/>
          <p:nvPr/>
        </p:nvSpPr>
        <p:spPr>
          <a:xfrm>
            <a:off x="77821"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Academic Plans</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a:spLocks noGrp="1"/>
          </p:cNvSpPr>
          <p:nvPr>
            <p:ph idx="1"/>
          </p:nvPr>
        </p:nvSpPr>
        <p:spPr bwMode="auto">
          <a:xfrm>
            <a:off x="1209810" y="1705583"/>
            <a:ext cx="9144000" cy="3352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buFontTx/>
              <a:buNone/>
            </a:pPr>
            <a:r>
              <a:rPr lang="en-US" altLang="en-US" sz="24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Question: What is the status of a student who has completed the probationary payment period and who is continuing to receive aid by </a:t>
            </a:r>
            <a:r>
              <a:rPr lang="en-US" altLang="en-US" sz="2400" i="1"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meeting the requirements of the student’s academic plan</a:t>
            </a:r>
            <a:r>
              <a:rPr lang="en-US" altLang="en-US" sz="24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a:t>
            </a:r>
          </a:p>
          <a:p>
            <a:endParaRPr lang="en-US" altLang="en-US" sz="24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endParaRPr>
          </a:p>
          <a:p>
            <a:pPr>
              <a:buFontTx/>
              <a:buNone/>
            </a:pPr>
            <a:r>
              <a:rPr lang="en-US" altLang="en-US" sz="24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Answer: A student who has been reinstated to eligibility under an academic plan and is making progress under that plan is considered to be an eligible student.</a:t>
            </a:r>
          </a:p>
          <a:p>
            <a:pPr lvl="2" eaLnBrk="1" hangingPunct="1"/>
            <a:r>
              <a:rPr lang="en-US" altLang="en-US" sz="24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May be evaluated at the same time as other Title IV recipients or at more frequent periods based on plan</a:t>
            </a:r>
          </a:p>
        </p:txBody>
      </p:sp>
    </p:spTree>
    <p:extLst>
      <p:ext uri="{BB962C8B-B14F-4D97-AF65-F5344CB8AC3E}">
        <p14:creationId xmlns:p14="http://schemas.microsoft.com/office/powerpoint/2010/main" val="3923904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25</a:t>
            </a:fld>
            <a:endParaRPr lang="en-US"/>
          </a:p>
        </p:txBody>
      </p:sp>
      <p:sp>
        <p:nvSpPr>
          <p:cNvPr id="6" name="TextBox 5"/>
          <p:cNvSpPr txBox="1"/>
          <p:nvPr/>
        </p:nvSpPr>
        <p:spPr>
          <a:xfrm>
            <a:off x="77821"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Probation</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a:spLocks noGrp="1"/>
          </p:cNvSpPr>
          <p:nvPr>
            <p:ph idx="1"/>
          </p:nvPr>
        </p:nvSpPr>
        <p:spPr bwMode="auto">
          <a:xfrm>
            <a:off x="953310" y="1663835"/>
            <a:ext cx="9144000" cy="3394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eaLnBrk="1" hangingPunct="1"/>
            <a:r>
              <a:rPr lang="en-US" altLang="en-US" sz="28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To be placed on Probation, a student must:</a:t>
            </a:r>
          </a:p>
          <a:p>
            <a:pPr lvl="1">
              <a:buFont typeface="Arial" panose="020B0604020202020204" pitchFamily="34" charset="0"/>
              <a:buChar char="•"/>
            </a:pPr>
            <a:r>
              <a:rPr lang="en-US" altLang="en-US" sz="24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Appeal and have it approved by the school; AND</a:t>
            </a:r>
          </a:p>
          <a:p>
            <a:pPr lvl="1">
              <a:buFont typeface="Arial" panose="020B0604020202020204" pitchFamily="34" charset="0"/>
              <a:buChar char="•"/>
            </a:pPr>
            <a:r>
              <a:rPr lang="en-US" altLang="en-US" sz="24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Student expected to be making SAP in next payment period; </a:t>
            </a:r>
            <a:r>
              <a:rPr lang="en-US" altLang="en-US" sz="2400" i="1"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OR</a:t>
            </a:r>
          </a:p>
          <a:p>
            <a:pPr lvl="1">
              <a:buFont typeface="Arial" panose="020B0604020202020204" pitchFamily="34" charset="0"/>
              <a:buChar char="•"/>
            </a:pPr>
            <a:r>
              <a:rPr lang="en-US" altLang="en-US" sz="24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Be successfully following an academic plan designed to ensure student will be able to </a:t>
            </a:r>
            <a:r>
              <a:rPr lang="en-US" altLang="en-US" sz="2400" i="1" u="sng"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meet SAP by a specific point in time</a:t>
            </a:r>
          </a:p>
          <a:p>
            <a:pPr lvl="2"/>
            <a:r>
              <a:rPr lang="en-US" altLang="en-US" sz="20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Not required to develop academic plans</a:t>
            </a:r>
          </a:p>
          <a:p>
            <a:pPr lvl="2"/>
            <a:r>
              <a:rPr lang="en-US" altLang="en-US" sz="20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Can set conditions on developing plans</a:t>
            </a:r>
          </a:p>
          <a:p>
            <a:pPr lvl="2"/>
            <a:r>
              <a:rPr lang="en-US" altLang="en-US" sz="20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ED does not define what office(s) must develop and oversee </a:t>
            </a:r>
          </a:p>
        </p:txBody>
      </p:sp>
    </p:spTree>
    <p:extLst>
      <p:ext uri="{BB962C8B-B14F-4D97-AF65-F5344CB8AC3E}">
        <p14:creationId xmlns:p14="http://schemas.microsoft.com/office/powerpoint/2010/main" val="5926792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26</a:t>
            </a:fld>
            <a:endParaRPr lang="en-US"/>
          </a:p>
        </p:txBody>
      </p:sp>
      <p:sp>
        <p:nvSpPr>
          <p:cNvPr id="6" name="TextBox 5"/>
          <p:cNvSpPr txBox="1"/>
          <p:nvPr/>
        </p:nvSpPr>
        <p:spPr>
          <a:xfrm>
            <a:off x="77821"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Probation</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txBox="1">
            <a:spLocks/>
          </p:cNvSpPr>
          <p:nvPr/>
        </p:nvSpPr>
        <p:spPr bwMode="auto">
          <a:xfrm>
            <a:off x="1442126" y="1929724"/>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2400" dirty="0">
                <a:latin typeface="Arial" panose="020B0604020202020204" pitchFamily="34" charset="0"/>
              </a:rPr>
              <a:t>SAP must be checked at the end of the probationary payment period (even if SAP is normally checked annually)</a:t>
            </a:r>
          </a:p>
          <a:p>
            <a:pPr eaLnBrk="1" hangingPunct="1">
              <a:spcBef>
                <a:spcPct val="20000"/>
              </a:spcBef>
              <a:buFont typeface="Arial" panose="020B0604020202020204" pitchFamily="34" charset="0"/>
              <a:buChar char="•"/>
            </a:pPr>
            <a:r>
              <a:rPr lang="en-US" altLang="en-US" sz="2400" dirty="0">
                <a:latin typeface="Arial" panose="020B0604020202020204" pitchFamily="34" charset="0"/>
              </a:rPr>
              <a:t>A student may be placed on probation for one payment period per appeal.  It is possible that a student could be placed on probation more than once in his or her academic career.</a:t>
            </a:r>
          </a:p>
          <a:p>
            <a:pPr lvl="1" eaLnBrk="1" hangingPunct="1">
              <a:spcBef>
                <a:spcPct val="20000"/>
              </a:spcBef>
              <a:buFont typeface="Arial" panose="020B0604020202020204" pitchFamily="34" charset="0"/>
              <a:buChar char="•"/>
            </a:pPr>
            <a:r>
              <a:rPr lang="en-US" altLang="en-US" sz="2200" dirty="0">
                <a:latin typeface="Arial" panose="020B0604020202020204" pitchFamily="34" charset="0"/>
              </a:rPr>
              <a:t>In subsequent appeals, schools would expect to see new or updated information, additional and/or new circumstances</a:t>
            </a:r>
          </a:p>
          <a:p>
            <a:pPr eaLnBrk="1" hangingPunct="1">
              <a:spcBef>
                <a:spcPct val="20000"/>
              </a:spcBef>
              <a:buFont typeface="Arial" panose="020B0604020202020204" pitchFamily="34" charset="0"/>
              <a:buChar char="•"/>
            </a:pPr>
            <a:endParaRPr lang="en-US" altLang="en-US" sz="2200" dirty="0">
              <a:latin typeface="Arial" panose="020B0604020202020204" pitchFamily="34" charset="0"/>
            </a:endParaRPr>
          </a:p>
        </p:txBody>
      </p:sp>
    </p:spTree>
    <p:extLst>
      <p:ext uri="{BB962C8B-B14F-4D97-AF65-F5344CB8AC3E}">
        <p14:creationId xmlns:p14="http://schemas.microsoft.com/office/powerpoint/2010/main" val="3986878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27</a:t>
            </a:fld>
            <a:endParaRPr lang="en-US"/>
          </a:p>
        </p:txBody>
      </p:sp>
      <p:sp>
        <p:nvSpPr>
          <p:cNvPr id="6" name="TextBox 5"/>
          <p:cNvSpPr txBox="1"/>
          <p:nvPr/>
        </p:nvSpPr>
        <p:spPr>
          <a:xfrm>
            <a:off x="77821"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Probation</a:t>
            </a:r>
            <a:endParaRPr lang="en-US" sz="3600" dirty="0">
              <a:solidFill>
                <a:schemeClr val="bg1"/>
              </a:solidFill>
              <a:latin typeface="Verdana" panose="020B0604030504040204" pitchFamily="34" charset="0"/>
              <a:ea typeface="Verdana" panose="020B0604030504040204" pitchFamily="34" charset="0"/>
            </a:endParaRPr>
          </a:p>
        </p:txBody>
      </p:sp>
      <p:sp>
        <p:nvSpPr>
          <p:cNvPr id="8" name="Content Placeholder 2"/>
          <p:cNvSpPr>
            <a:spLocks noGrp="1"/>
          </p:cNvSpPr>
          <p:nvPr>
            <p:ph idx="1"/>
          </p:nvPr>
        </p:nvSpPr>
        <p:spPr bwMode="auto">
          <a:xfrm>
            <a:off x="1327826" y="1757059"/>
            <a:ext cx="9144000" cy="3394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a:buFontTx/>
              <a:buNone/>
            </a:pPr>
            <a:r>
              <a:rPr lang="en-US" altLang="en-US" sz="28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Question: How many times may a student be placed on probation for failing to meet SAP standards?</a:t>
            </a:r>
          </a:p>
          <a:p>
            <a:pPr>
              <a:buFontTx/>
              <a:buNone/>
            </a:pPr>
            <a:endParaRPr lang="en-US" altLang="en-US" sz="9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endParaRPr>
          </a:p>
          <a:p>
            <a:pPr>
              <a:buFontTx/>
              <a:buNone/>
            </a:pPr>
            <a:r>
              <a:rPr lang="en-US" altLang="en-US" sz="28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Answer: A student may be placed on probation for one payment period per appeal.  It is possible that a student could be placed on probation more than once in his or her academic career.</a:t>
            </a:r>
            <a:endParaRPr lang="en-US" altLang="en-US" sz="2800" dirty="0" smtClean="0">
              <a:solidFill>
                <a:schemeClr val="tx1"/>
              </a:solidFill>
              <a:latin typeface="Verdana" panose="020B060403050404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2393728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28</a:t>
            </a:fld>
            <a:endParaRPr lang="en-US"/>
          </a:p>
        </p:txBody>
      </p:sp>
      <p:grpSp>
        <p:nvGrpSpPr>
          <p:cNvPr id="6" name="Group 5"/>
          <p:cNvGrpSpPr/>
          <p:nvPr/>
        </p:nvGrpSpPr>
        <p:grpSpPr>
          <a:xfrm>
            <a:off x="8803760" y="4104531"/>
            <a:ext cx="208631" cy="91440"/>
            <a:chOff x="7127360" y="2994074"/>
            <a:chExt cx="208631" cy="91440"/>
          </a:xfrm>
        </p:grpSpPr>
        <p:sp>
          <p:nvSpPr>
            <p:cNvPr id="49" name="Straight Connector 3"/>
            <p:cNvSpPr/>
            <p:nvPr/>
          </p:nvSpPr>
          <p:spPr>
            <a:xfrm>
              <a:off x="7127360" y="2994074"/>
              <a:ext cx="208631" cy="91440"/>
            </a:xfrm>
            <a:custGeom>
              <a:avLst/>
              <a:gdLst/>
              <a:ahLst/>
              <a:cxnLst/>
              <a:rect l="0" t="0" r="0" b="0"/>
              <a:pathLst>
                <a:path>
                  <a:moveTo>
                    <a:pt x="0" y="45720"/>
                  </a:moveTo>
                  <a:lnTo>
                    <a:pt x="208631" y="45720"/>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0" name="Straight Connector 4"/>
            <p:cNvSpPr txBox="1"/>
            <p:nvPr/>
          </p:nvSpPr>
          <p:spPr>
            <a:xfrm>
              <a:off x="7226460" y="3034578"/>
              <a:ext cx="10431" cy="1043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en-US" sz="2400" kern="1200" dirty="0"/>
            </a:p>
          </p:txBody>
        </p:sp>
      </p:grpSp>
      <p:grpSp>
        <p:nvGrpSpPr>
          <p:cNvPr id="7" name="Group 6"/>
          <p:cNvGrpSpPr/>
          <p:nvPr/>
        </p:nvGrpSpPr>
        <p:grpSpPr>
          <a:xfrm>
            <a:off x="7292485" y="4104531"/>
            <a:ext cx="208631" cy="91440"/>
            <a:chOff x="5616085" y="2994074"/>
            <a:chExt cx="208631" cy="91440"/>
          </a:xfrm>
        </p:grpSpPr>
        <p:sp>
          <p:nvSpPr>
            <p:cNvPr id="47" name="Straight Connector 5"/>
            <p:cNvSpPr/>
            <p:nvPr/>
          </p:nvSpPr>
          <p:spPr>
            <a:xfrm>
              <a:off x="5616085" y="2994074"/>
              <a:ext cx="208631" cy="91440"/>
            </a:xfrm>
            <a:custGeom>
              <a:avLst/>
              <a:gdLst/>
              <a:ahLst/>
              <a:cxnLst/>
              <a:rect l="0" t="0" r="0" b="0"/>
              <a:pathLst>
                <a:path>
                  <a:moveTo>
                    <a:pt x="0" y="45720"/>
                  </a:moveTo>
                  <a:lnTo>
                    <a:pt x="208631" y="45720"/>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48" name="Straight Connector 6"/>
            <p:cNvSpPr txBox="1"/>
            <p:nvPr/>
          </p:nvSpPr>
          <p:spPr>
            <a:xfrm>
              <a:off x="5715185" y="3034578"/>
              <a:ext cx="10431" cy="1043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en-US" sz="2400" kern="1200" dirty="0"/>
            </a:p>
          </p:txBody>
        </p:sp>
      </p:grpSp>
      <p:grpSp>
        <p:nvGrpSpPr>
          <p:cNvPr id="8" name="Group 7"/>
          <p:cNvGrpSpPr/>
          <p:nvPr/>
        </p:nvGrpSpPr>
        <p:grpSpPr>
          <a:xfrm>
            <a:off x="6040695" y="3509125"/>
            <a:ext cx="208631" cy="641125"/>
            <a:chOff x="4364295" y="2398668"/>
            <a:chExt cx="208631" cy="641125"/>
          </a:xfrm>
        </p:grpSpPr>
        <p:sp>
          <p:nvSpPr>
            <p:cNvPr id="45" name="Straight Connector 7"/>
            <p:cNvSpPr/>
            <p:nvPr/>
          </p:nvSpPr>
          <p:spPr>
            <a:xfrm>
              <a:off x="4364295" y="2398668"/>
              <a:ext cx="208631" cy="641125"/>
            </a:xfrm>
            <a:custGeom>
              <a:avLst/>
              <a:gdLst/>
              <a:ahLst/>
              <a:cxnLst/>
              <a:rect l="0" t="0" r="0" b="0"/>
              <a:pathLst>
                <a:path>
                  <a:moveTo>
                    <a:pt x="0" y="0"/>
                  </a:moveTo>
                  <a:lnTo>
                    <a:pt x="104315" y="0"/>
                  </a:lnTo>
                  <a:lnTo>
                    <a:pt x="104315" y="641125"/>
                  </a:lnTo>
                  <a:lnTo>
                    <a:pt x="208631" y="641125"/>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46" name="Straight Connector 8"/>
            <p:cNvSpPr txBox="1"/>
            <p:nvPr/>
          </p:nvSpPr>
          <p:spPr>
            <a:xfrm>
              <a:off x="4451756" y="2702376"/>
              <a:ext cx="33710" cy="3371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en-US" sz="2400" kern="1200" dirty="0"/>
            </a:p>
          </p:txBody>
        </p:sp>
      </p:grpSp>
      <p:grpSp>
        <p:nvGrpSpPr>
          <p:cNvPr id="9" name="Group 8"/>
          <p:cNvGrpSpPr/>
          <p:nvPr/>
        </p:nvGrpSpPr>
        <p:grpSpPr>
          <a:xfrm>
            <a:off x="7470250" y="2920360"/>
            <a:ext cx="208631" cy="298344"/>
            <a:chOff x="5793850" y="1809903"/>
            <a:chExt cx="208631" cy="298344"/>
          </a:xfrm>
        </p:grpSpPr>
        <p:sp>
          <p:nvSpPr>
            <p:cNvPr id="43" name="Straight Connector 9"/>
            <p:cNvSpPr/>
            <p:nvPr/>
          </p:nvSpPr>
          <p:spPr>
            <a:xfrm>
              <a:off x="5793850" y="1809903"/>
              <a:ext cx="208631" cy="298344"/>
            </a:xfrm>
            <a:custGeom>
              <a:avLst/>
              <a:gdLst/>
              <a:ahLst/>
              <a:cxnLst/>
              <a:rect l="0" t="0" r="0" b="0"/>
              <a:pathLst>
                <a:path>
                  <a:moveTo>
                    <a:pt x="0" y="0"/>
                  </a:moveTo>
                  <a:lnTo>
                    <a:pt x="104315" y="0"/>
                  </a:lnTo>
                  <a:lnTo>
                    <a:pt x="104315" y="298344"/>
                  </a:lnTo>
                  <a:lnTo>
                    <a:pt x="208631" y="298344"/>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44" name="Straight Connector 10"/>
            <p:cNvSpPr txBox="1"/>
            <p:nvPr/>
          </p:nvSpPr>
          <p:spPr>
            <a:xfrm>
              <a:off x="5889064" y="1949974"/>
              <a:ext cx="18202" cy="1820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en-US" sz="2400" kern="1200" dirty="0"/>
            </a:p>
          </p:txBody>
        </p:sp>
      </p:grpSp>
      <p:grpSp>
        <p:nvGrpSpPr>
          <p:cNvPr id="10" name="Group 9"/>
          <p:cNvGrpSpPr/>
          <p:nvPr/>
        </p:nvGrpSpPr>
        <p:grpSpPr>
          <a:xfrm>
            <a:off x="1683271" y="2995337"/>
            <a:ext cx="318036" cy="1673873"/>
            <a:chOff x="6871" y="1884880"/>
            <a:chExt cx="318036" cy="1673873"/>
          </a:xfrm>
        </p:grpSpPr>
        <p:sp>
          <p:nvSpPr>
            <p:cNvPr id="41" name="Rectangle 40"/>
            <p:cNvSpPr/>
            <p:nvPr/>
          </p:nvSpPr>
          <p:spPr>
            <a:xfrm rot="16200000">
              <a:off x="-671048" y="2562799"/>
              <a:ext cx="1673873" cy="318036"/>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2" name="TextBox 41"/>
            <p:cNvSpPr txBox="1"/>
            <p:nvPr/>
          </p:nvSpPr>
          <p:spPr>
            <a:xfrm rot="16200000">
              <a:off x="-671048" y="2562799"/>
              <a:ext cx="1673873" cy="3180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Eligible</a:t>
              </a:r>
              <a:endParaRPr lang="en-US" sz="2400" kern="1200" dirty="0"/>
            </a:p>
          </p:txBody>
        </p:sp>
      </p:grpSp>
      <p:grpSp>
        <p:nvGrpSpPr>
          <p:cNvPr id="11" name="Group 10"/>
          <p:cNvGrpSpPr/>
          <p:nvPr/>
        </p:nvGrpSpPr>
        <p:grpSpPr>
          <a:xfrm>
            <a:off x="2209937" y="3547926"/>
            <a:ext cx="1327178" cy="568696"/>
            <a:chOff x="533537" y="2437469"/>
            <a:chExt cx="1327178" cy="568696"/>
          </a:xfrm>
        </p:grpSpPr>
        <p:sp>
          <p:nvSpPr>
            <p:cNvPr id="39" name="Rectangle 38"/>
            <p:cNvSpPr/>
            <p:nvPr/>
          </p:nvSpPr>
          <p:spPr>
            <a:xfrm>
              <a:off x="533537" y="2437469"/>
              <a:ext cx="1327178" cy="568696"/>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0" name="TextBox 39"/>
            <p:cNvSpPr txBox="1"/>
            <p:nvPr/>
          </p:nvSpPr>
          <p:spPr>
            <a:xfrm>
              <a:off x="533537" y="2437469"/>
              <a:ext cx="1327178" cy="5686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Warning</a:t>
              </a:r>
              <a:endParaRPr lang="en-US" sz="2400" kern="1200" dirty="0"/>
            </a:p>
          </p:txBody>
        </p:sp>
      </p:grpSp>
      <p:grpSp>
        <p:nvGrpSpPr>
          <p:cNvPr id="12" name="Group 11"/>
          <p:cNvGrpSpPr/>
          <p:nvPr/>
        </p:nvGrpSpPr>
        <p:grpSpPr>
          <a:xfrm>
            <a:off x="3745748" y="3110386"/>
            <a:ext cx="1043158" cy="797478"/>
            <a:chOff x="2069348" y="1999929"/>
            <a:chExt cx="1043158" cy="797478"/>
          </a:xfrm>
        </p:grpSpPr>
        <p:sp>
          <p:nvSpPr>
            <p:cNvPr id="37" name="Rectangle 36"/>
            <p:cNvSpPr/>
            <p:nvPr/>
          </p:nvSpPr>
          <p:spPr>
            <a:xfrm>
              <a:off x="2069348" y="1999929"/>
              <a:ext cx="1043158" cy="797478"/>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8" name="TextBox 37"/>
            <p:cNvSpPr txBox="1"/>
            <p:nvPr/>
          </p:nvSpPr>
          <p:spPr>
            <a:xfrm>
              <a:off x="2069348" y="1999929"/>
              <a:ext cx="1043158" cy="79747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Not Eligible</a:t>
              </a:r>
              <a:endParaRPr lang="en-US" sz="2400" kern="1200" dirty="0"/>
            </a:p>
          </p:txBody>
        </p:sp>
      </p:grpSp>
      <p:grpSp>
        <p:nvGrpSpPr>
          <p:cNvPr id="13" name="Group 12"/>
          <p:cNvGrpSpPr/>
          <p:nvPr/>
        </p:nvGrpSpPr>
        <p:grpSpPr>
          <a:xfrm>
            <a:off x="4997537" y="3265610"/>
            <a:ext cx="1043158" cy="487030"/>
            <a:chOff x="3321137" y="2155153"/>
            <a:chExt cx="1043158" cy="487030"/>
          </a:xfrm>
        </p:grpSpPr>
        <p:sp>
          <p:nvSpPr>
            <p:cNvPr id="35" name="Rectangle 34"/>
            <p:cNvSpPr/>
            <p:nvPr/>
          </p:nvSpPr>
          <p:spPr>
            <a:xfrm>
              <a:off x="3321137" y="2155153"/>
              <a:ext cx="1043158" cy="48703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TextBox 35"/>
            <p:cNvSpPr txBox="1"/>
            <p:nvPr/>
          </p:nvSpPr>
          <p:spPr>
            <a:xfrm>
              <a:off x="3321137" y="2155153"/>
              <a:ext cx="1043158" cy="48703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Appeal</a:t>
              </a:r>
              <a:endParaRPr lang="en-US" sz="2400" kern="1200" dirty="0"/>
            </a:p>
          </p:txBody>
        </p:sp>
      </p:grpSp>
      <p:grpSp>
        <p:nvGrpSpPr>
          <p:cNvPr id="14" name="Group 13"/>
          <p:cNvGrpSpPr/>
          <p:nvPr/>
        </p:nvGrpSpPr>
        <p:grpSpPr>
          <a:xfrm>
            <a:off x="6249327" y="2552645"/>
            <a:ext cx="1220922" cy="735429"/>
            <a:chOff x="4572927" y="1442188"/>
            <a:chExt cx="1220922" cy="735429"/>
          </a:xfrm>
        </p:grpSpPr>
        <p:sp>
          <p:nvSpPr>
            <p:cNvPr id="33" name="Rectangle 32"/>
            <p:cNvSpPr/>
            <p:nvPr/>
          </p:nvSpPr>
          <p:spPr>
            <a:xfrm>
              <a:off x="4572927" y="1442188"/>
              <a:ext cx="1220922" cy="73542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4" name="TextBox 33"/>
            <p:cNvSpPr txBox="1"/>
            <p:nvPr/>
          </p:nvSpPr>
          <p:spPr>
            <a:xfrm>
              <a:off x="4572927" y="1442188"/>
              <a:ext cx="1220922" cy="73542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Approve</a:t>
              </a:r>
              <a:endParaRPr lang="en-US" sz="2400" kern="1200" dirty="0"/>
            </a:p>
          </p:txBody>
        </p:sp>
      </p:grpSp>
      <p:grpSp>
        <p:nvGrpSpPr>
          <p:cNvPr id="15" name="Group 14"/>
          <p:cNvGrpSpPr/>
          <p:nvPr/>
        </p:nvGrpSpPr>
        <p:grpSpPr>
          <a:xfrm>
            <a:off x="7678881" y="2188789"/>
            <a:ext cx="1448310" cy="517180"/>
            <a:chOff x="6002481" y="1078332"/>
            <a:chExt cx="1448310" cy="517180"/>
          </a:xfrm>
        </p:grpSpPr>
        <p:sp>
          <p:nvSpPr>
            <p:cNvPr id="31" name="Rectangle 30"/>
            <p:cNvSpPr/>
            <p:nvPr/>
          </p:nvSpPr>
          <p:spPr>
            <a:xfrm>
              <a:off x="6002481" y="1078332"/>
              <a:ext cx="1448310" cy="51718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TextBox 31"/>
            <p:cNvSpPr txBox="1"/>
            <p:nvPr/>
          </p:nvSpPr>
          <p:spPr>
            <a:xfrm>
              <a:off x="6002481" y="1078332"/>
              <a:ext cx="1448310" cy="5171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Probation</a:t>
              </a:r>
              <a:endParaRPr lang="en-US" sz="2400" kern="1200" dirty="0"/>
            </a:p>
          </p:txBody>
        </p:sp>
      </p:grpSp>
      <p:grpSp>
        <p:nvGrpSpPr>
          <p:cNvPr id="16" name="Group 15"/>
          <p:cNvGrpSpPr/>
          <p:nvPr/>
        </p:nvGrpSpPr>
        <p:grpSpPr>
          <a:xfrm>
            <a:off x="7678881" y="2785479"/>
            <a:ext cx="1448310" cy="866450"/>
            <a:chOff x="6002481" y="1675022"/>
            <a:chExt cx="1448310" cy="866450"/>
          </a:xfrm>
        </p:grpSpPr>
        <p:sp>
          <p:nvSpPr>
            <p:cNvPr id="29" name="Rectangle 28"/>
            <p:cNvSpPr/>
            <p:nvPr/>
          </p:nvSpPr>
          <p:spPr>
            <a:xfrm>
              <a:off x="6002481" y="1675022"/>
              <a:ext cx="1448310" cy="86645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TextBox 29"/>
            <p:cNvSpPr txBox="1"/>
            <p:nvPr/>
          </p:nvSpPr>
          <p:spPr>
            <a:xfrm>
              <a:off x="6002481" y="1675022"/>
              <a:ext cx="1448310" cy="8664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Academic Plan</a:t>
              </a:r>
              <a:endParaRPr lang="en-US" sz="2400" kern="1200" dirty="0"/>
            </a:p>
          </p:txBody>
        </p:sp>
      </p:grpSp>
      <p:grpSp>
        <p:nvGrpSpPr>
          <p:cNvPr id="17" name="Group 16"/>
          <p:cNvGrpSpPr/>
          <p:nvPr/>
        </p:nvGrpSpPr>
        <p:grpSpPr>
          <a:xfrm>
            <a:off x="6249327" y="3834896"/>
            <a:ext cx="1043158" cy="630709"/>
            <a:chOff x="4572927" y="2724439"/>
            <a:chExt cx="1043158" cy="630709"/>
          </a:xfrm>
        </p:grpSpPr>
        <p:sp>
          <p:nvSpPr>
            <p:cNvPr id="27" name="Rectangle 26"/>
            <p:cNvSpPr/>
            <p:nvPr/>
          </p:nvSpPr>
          <p:spPr>
            <a:xfrm>
              <a:off x="4572927" y="2724439"/>
              <a:ext cx="1043158" cy="63070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8" name="TextBox 27"/>
            <p:cNvSpPr txBox="1"/>
            <p:nvPr/>
          </p:nvSpPr>
          <p:spPr>
            <a:xfrm>
              <a:off x="4572927" y="2724439"/>
              <a:ext cx="1043158" cy="6307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Deny</a:t>
              </a:r>
              <a:endParaRPr lang="en-US" sz="2400" kern="1200" dirty="0"/>
            </a:p>
          </p:txBody>
        </p:sp>
      </p:grpSp>
      <p:grpSp>
        <p:nvGrpSpPr>
          <p:cNvPr id="18" name="Group 17"/>
          <p:cNvGrpSpPr/>
          <p:nvPr/>
        </p:nvGrpSpPr>
        <p:grpSpPr>
          <a:xfrm>
            <a:off x="7501117" y="3769816"/>
            <a:ext cx="1302643" cy="760869"/>
            <a:chOff x="5824717" y="2659359"/>
            <a:chExt cx="1302643" cy="760869"/>
          </a:xfrm>
        </p:grpSpPr>
        <p:sp>
          <p:nvSpPr>
            <p:cNvPr id="25" name="Rectangle 24"/>
            <p:cNvSpPr/>
            <p:nvPr/>
          </p:nvSpPr>
          <p:spPr>
            <a:xfrm>
              <a:off x="5824717" y="2659359"/>
              <a:ext cx="1302643" cy="76086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TextBox 25"/>
            <p:cNvSpPr txBox="1"/>
            <p:nvPr/>
          </p:nvSpPr>
          <p:spPr>
            <a:xfrm>
              <a:off x="5824717" y="2659359"/>
              <a:ext cx="1302643" cy="7608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Not Eligible</a:t>
              </a:r>
            </a:p>
          </p:txBody>
        </p:sp>
      </p:grpSp>
      <p:grpSp>
        <p:nvGrpSpPr>
          <p:cNvPr id="19" name="Group 18"/>
          <p:cNvGrpSpPr/>
          <p:nvPr/>
        </p:nvGrpSpPr>
        <p:grpSpPr>
          <a:xfrm>
            <a:off x="9012392" y="3731439"/>
            <a:ext cx="1496337" cy="837624"/>
            <a:chOff x="7335992" y="2620982"/>
            <a:chExt cx="1496337" cy="837624"/>
          </a:xfrm>
        </p:grpSpPr>
        <p:sp>
          <p:nvSpPr>
            <p:cNvPr id="23" name="Rectangle 22"/>
            <p:cNvSpPr/>
            <p:nvPr/>
          </p:nvSpPr>
          <p:spPr>
            <a:xfrm>
              <a:off x="7335992" y="2620982"/>
              <a:ext cx="1496337" cy="837624"/>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TextBox 23"/>
            <p:cNvSpPr txBox="1"/>
            <p:nvPr/>
          </p:nvSpPr>
          <p:spPr>
            <a:xfrm>
              <a:off x="7335992" y="2620982"/>
              <a:ext cx="1496337" cy="83762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Regain Eligibility</a:t>
              </a:r>
              <a:endParaRPr lang="en-US" sz="2400" kern="1200" dirty="0"/>
            </a:p>
          </p:txBody>
        </p:sp>
      </p:grpSp>
      <p:grpSp>
        <p:nvGrpSpPr>
          <p:cNvPr id="20" name="Group 19"/>
          <p:cNvGrpSpPr/>
          <p:nvPr/>
        </p:nvGrpSpPr>
        <p:grpSpPr>
          <a:xfrm>
            <a:off x="3745748" y="3987374"/>
            <a:ext cx="1043158" cy="566787"/>
            <a:chOff x="2069348" y="2876917"/>
            <a:chExt cx="1043158" cy="566787"/>
          </a:xfrm>
        </p:grpSpPr>
        <p:sp>
          <p:nvSpPr>
            <p:cNvPr id="21" name="Rectangle 20"/>
            <p:cNvSpPr/>
            <p:nvPr/>
          </p:nvSpPr>
          <p:spPr>
            <a:xfrm>
              <a:off x="2069348" y="2876917"/>
              <a:ext cx="1043158" cy="566787"/>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TextBox 21"/>
            <p:cNvSpPr txBox="1"/>
            <p:nvPr/>
          </p:nvSpPr>
          <p:spPr>
            <a:xfrm>
              <a:off x="2069348" y="2876917"/>
              <a:ext cx="1043158" cy="5667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Eligible</a:t>
              </a:r>
            </a:p>
          </p:txBody>
        </p:sp>
      </p:grpSp>
      <p:sp>
        <p:nvSpPr>
          <p:cNvPr id="51" name="TextBox 50"/>
          <p:cNvSpPr txBox="1"/>
          <p:nvPr/>
        </p:nvSpPr>
        <p:spPr>
          <a:xfrm>
            <a:off x="77821"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SAP Timeline</a:t>
            </a:r>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05155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29</a:t>
            </a:fld>
            <a:endParaRPr lang="en-US"/>
          </a:p>
        </p:txBody>
      </p:sp>
      <p:sp>
        <p:nvSpPr>
          <p:cNvPr id="6" name="Content Placeholder 2"/>
          <p:cNvSpPr txBox="1">
            <a:spLocks/>
          </p:cNvSpPr>
          <p:nvPr/>
        </p:nvSpPr>
        <p:spPr bwMode="auto">
          <a:xfrm>
            <a:off x="1438275" y="1945937"/>
            <a:ext cx="8543925"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spcBef>
                <a:spcPct val="20000"/>
              </a:spcBef>
              <a:buFont typeface="Arial" pitchFamily="34" charset="0"/>
              <a:buChar char="•"/>
              <a:defRPr/>
            </a:pPr>
            <a:r>
              <a:rPr lang="en-US" altLang="en-US" sz="2400" dirty="0" smtClean="0">
                <a:latin typeface="Arial" pitchFamily="34" charset="0"/>
              </a:rPr>
              <a:t>2017-2018</a:t>
            </a:r>
            <a:r>
              <a:rPr lang="en-US" altLang="en-US" sz="2400" i="1" dirty="0" smtClean="0">
                <a:latin typeface="Arial" pitchFamily="34" charset="0"/>
              </a:rPr>
              <a:t> FSA Handbook </a:t>
            </a:r>
            <a:r>
              <a:rPr lang="en-US" altLang="en-US" sz="2400" dirty="0" smtClean="0">
                <a:latin typeface="Arial" pitchFamily="34" charset="0"/>
              </a:rPr>
              <a:t>Vol. 1, Chapter 1</a:t>
            </a:r>
          </a:p>
          <a:p>
            <a:pPr eaLnBrk="1" hangingPunct="1">
              <a:spcBef>
                <a:spcPct val="20000"/>
              </a:spcBef>
              <a:buFont typeface="Arial" pitchFamily="34" charset="0"/>
              <a:buChar char="•"/>
              <a:defRPr/>
            </a:pPr>
            <a:r>
              <a:rPr lang="en-US" altLang="en-US" sz="2400" dirty="0" smtClean="0">
                <a:latin typeface="Arial" pitchFamily="34" charset="0"/>
              </a:rPr>
              <a:t>FSA Assessments, Student Eligibility section: </a:t>
            </a:r>
            <a:r>
              <a:rPr lang="en-US" altLang="en-US" sz="2400" dirty="0" smtClean="0">
                <a:latin typeface="Arial" pitchFamily="34" charset="0"/>
                <a:hlinkClick r:id="rId2"/>
              </a:rPr>
              <a:t>https://ifap.ed.gov/qahome/qaassessments/studentelig.html</a:t>
            </a:r>
            <a:endParaRPr lang="en-US" altLang="en-US" sz="3200" dirty="0" smtClean="0">
              <a:latin typeface="Arial" pitchFamily="34" charset="0"/>
            </a:endParaRPr>
          </a:p>
          <a:p>
            <a:pPr eaLnBrk="1" hangingPunct="1">
              <a:spcBef>
                <a:spcPct val="20000"/>
              </a:spcBef>
              <a:buFont typeface="Arial" pitchFamily="34" charset="0"/>
              <a:buChar char="•"/>
              <a:defRPr/>
            </a:pPr>
            <a:r>
              <a:rPr lang="en-US" altLang="en-US" sz="2400" dirty="0" smtClean="0">
                <a:latin typeface="Arial" pitchFamily="34" charset="0"/>
              </a:rPr>
              <a:t>34 CFR 668.34</a:t>
            </a:r>
          </a:p>
          <a:p>
            <a:pPr eaLnBrk="1" hangingPunct="1">
              <a:spcBef>
                <a:spcPct val="20000"/>
              </a:spcBef>
              <a:buFont typeface="Arial" pitchFamily="34" charset="0"/>
              <a:buChar char="•"/>
              <a:defRPr/>
            </a:pPr>
            <a:r>
              <a:rPr lang="en-US" altLang="en-US" sz="2400" dirty="0" smtClean="0">
                <a:latin typeface="Arial" pitchFamily="34" charset="0"/>
              </a:rPr>
              <a:t>Electronic Announcement – September 2, 2011</a:t>
            </a:r>
          </a:p>
          <a:p>
            <a:pPr lvl="1" eaLnBrk="1" hangingPunct="1">
              <a:spcBef>
                <a:spcPct val="20000"/>
              </a:spcBef>
              <a:buFont typeface="Arial" pitchFamily="34" charset="0"/>
              <a:buChar char="•"/>
              <a:defRPr/>
            </a:pPr>
            <a:r>
              <a:rPr lang="en-US" altLang="en-US" sz="2400" dirty="0" smtClean="0">
                <a:latin typeface="Arial" pitchFamily="34" charset="0"/>
              </a:rPr>
              <a:t>Policy Q &amp; A Webpage on program integrity regulations</a:t>
            </a:r>
          </a:p>
          <a:p>
            <a:pPr lvl="1" eaLnBrk="1" hangingPunct="1">
              <a:spcBef>
                <a:spcPct val="20000"/>
              </a:spcBef>
              <a:buFont typeface="Arial" pitchFamily="34" charset="0"/>
              <a:buChar char="•"/>
              <a:defRPr/>
            </a:pPr>
            <a:r>
              <a:rPr lang="en-US" altLang="en-US" sz="2400" dirty="0" smtClean="0">
                <a:solidFill>
                  <a:schemeClr val="tx1">
                    <a:lumMod val="65000"/>
                    <a:lumOff val="35000"/>
                  </a:schemeClr>
                </a:solidFill>
                <a:latin typeface="Arial" charset="0"/>
                <a:cs typeface="Arial" charset="0"/>
                <a:hlinkClick r:id="rId3"/>
              </a:rPr>
              <a:t>http://www2.ed.gov/policy/highered/reg/hearulemaking/2009/integrity-qa.html</a:t>
            </a:r>
            <a:endParaRPr lang="en-US" altLang="en-US" sz="2400" dirty="0" smtClean="0">
              <a:solidFill>
                <a:schemeClr val="tx1">
                  <a:lumMod val="65000"/>
                  <a:lumOff val="35000"/>
                </a:schemeClr>
              </a:solidFill>
              <a:latin typeface="Arial" charset="0"/>
              <a:cs typeface="Arial" charset="0"/>
            </a:endParaRPr>
          </a:p>
          <a:p>
            <a:pPr lvl="1" eaLnBrk="1" hangingPunct="1">
              <a:spcBef>
                <a:spcPct val="20000"/>
              </a:spcBef>
              <a:buFont typeface="Arial" pitchFamily="34" charset="0"/>
              <a:buChar char="•"/>
              <a:defRPr/>
            </a:pPr>
            <a:endParaRPr lang="en-US" altLang="en-US" sz="2400" dirty="0" smtClean="0">
              <a:latin typeface="Arial" pitchFamily="34" charset="0"/>
            </a:endParaRPr>
          </a:p>
        </p:txBody>
      </p:sp>
      <p:sp>
        <p:nvSpPr>
          <p:cNvPr id="7" name="TextBox 6"/>
          <p:cNvSpPr txBox="1"/>
          <p:nvPr/>
        </p:nvSpPr>
        <p:spPr>
          <a:xfrm>
            <a:off x="77821"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Resources/References</a:t>
            </a:r>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717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3</a:t>
            </a:fld>
            <a:endParaRPr lang="en-US"/>
          </a:p>
        </p:txBody>
      </p:sp>
      <p:sp>
        <p:nvSpPr>
          <p:cNvPr id="6" name="TextBox 5"/>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SAP Standards</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a:spLocks noGrp="1"/>
          </p:cNvSpPr>
          <p:nvPr>
            <p:ph idx="1"/>
          </p:nvPr>
        </p:nvSpPr>
        <p:spPr bwMode="auto">
          <a:xfrm>
            <a:off x="1524000" y="1783809"/>
            <a:ext cx="9144000" cy="3394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eaLnBrk="1" hangingPunct="1"/>
            <a:r>
              <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rPr>
              <a:t>Reasonable </a:t>
            </a:r>
          </a:p>
          <a:p>
            <a:pPr eaLnBrk="1" hangingPunct="1"/>
            <a:r>
              <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rPr>
              <a:t>Consistently applied </a:t>
            </a:r>
          </a:p>
          <a:p>
            <a:pPr eaLnBrk="1" hangingPunct="1"/>
            <a:r>
              <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rPr>
              <a:t>Applies to all Title IV programs</a:t>
            </a:r>
          </a:p>
          <a:p>
            <a:pPr lvl="1" eaLnBrk="1" hangingPunct="1">
              <a:buFont typeface="Arial" panose="020B0604020202020204" pitchFamily="34" charset="0"/>
              <a:buChar char="•"/>
            </a:pPr>
            <a:r>
              <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rPr>
              <a:t>If not meeting SAP, not eligible for any TIV program</a:t>
            </a:r>
          </a:p>
          <a:p>
            <a:pPr lvl="1" eaLnBrk="1" hangingPunct="1">
              <a:buFont typeface="Arial" panose="020B0604020202020204" pitchFamily="34" charset="0"/>
              <a:buChar char="•"/>
            </a:pPr>
            <a:r>
              <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rPr>
              <a:t>Cannot say eligible for Pell but not eligible for Loans</a:t>
            </a:r>
          </a:p>
          <a:p>
            <a:r>
              <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rPr>
              <a:t>“ED provides the outline; schools fill in the details”</a:t>
            </a:r>
          </a:p>
          <a:p>
            <a:pPr lvl="1">
              <a:buFont typeface="Arial" panose="020B0604020202020204" pitchFamily="34" charset="0"/>
              <a:buChar char="•"/>
            </a:pPr>
            <a:r>
              <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rPr>
              <a:t>Schools have a lot of flexibility</a:t>
            </a:r>
          </a:p>
          <a:p>
            <a:pPr eaLnBrk="1" hangingPunct="1"/>
            <a:endParaRPr lang="en-US" altLang="en-US"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92257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30</a:t>
            </a:fld>
            <a:endParaRPr lang="en-US"/>
          </a:p>
        </p:txBody>
      </p:sp>
      <p:sp>
        <p:nvSpPr>
          <p:cNvPr id="6" name="TextBox 5"/>
          <p:cNvSpPr txBox="1"/>
          <p:nvPr/>
        </p:nvSpPr>
        <p:spPr>
          <a:xfrm>
            <a:off x="77821"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Pass/Fail</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5"/>
          <p:cNvSpPr>
            <a:spLocks noGrp="1"/>
          </p:cNvSpPr>
          <p:nvPr>
            <p:ph idx="1"/>
          </p:nvPr>
        </p:nvSpPr>
        <p:spPr bwMode="auto">
          <a:xfrm>
            <a:off x="1535112" y="1481037"/>
            <a:ext cx="9121775" cy="3257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en-US" altLang="en-US" u="sng" dirty="0" smtClean="0">
                <a:solidFill>
                  <a:schemeClr val="tx1"/>
                </a:solidFill>
                <a:latin typeface="Verdana" panose="020B0604030504040204" pitchFamily="34" charset="0"/>
                <a:ea typeface="Verdana" panose="020B0604030504040204" pitchFamily="34" charset="0"/>
                <a:cs typeface="Arial" panose="020B0604020202020204" pitchFamily="34" charset="0"/>
              </a:rPr>
              <a:t>Question</a:t>
            </a:r>
            <a:r>
              <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rPr>
              <a:t>:  Does a school have to factor in Pass/Fail classes, that are part of the student’s program of study, as part of the school’s qualitative measure (GPA)? </a:t>
            </a:r>
          </a:p>
          <a:p>
            <a:endPar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endParaRPr>
          </a:p>
          <a:p>
            <a:r>
              <a:rPr lang="en-US" altLang="en-US" u="sng" dirty="0" smtClean="0">
                <a:solidFill>
                  <a:schemeClr val="tx1"/>
                </a:solidFill>
                <a:latin typeface="Verdana" panose="020B0604030504040204" pitchFamily="34" charset="0"/>
                <a:ea typeface="Verdana" panose="020B0604030504040204" pitchFamily="34" charset="0"/>
                <a:cs typeface="Arial" panose="020B0604020202020204" pitchFamily="34" charset="0"/>
              </a:rPr>
              <a:t>Answer</a:t>
            </a:r>
            <a:r>
              <a:rPr lang="en-US" altLang="en-US" dirty="0" smtClean="0">
                <a:solidFill>
                  <a:schemeClr val="tx1"/>
                </a:solidFill>
                <a:latin typeface="Verdana" panose="020B0604030504040204" pitchFamily="34" charset="0"/>
                <a:ea typeface="Verdana" panose="020B0604030504040204" pitchFamily="34" charset="0"/>
                <a:cs typeface="Arial" panose="020B0604020202020204" pitchFamily="34" charset="0"/>
              </a:rPr>
              <a:t>: No, the school does not have to factor in those limited classes a student takes as Pass/Fail into the GPA measurement as long as the course is factored into the quantitative measurement (pace of progression).  </a:t>
            </a:r>
          </a:p>
        </p:txBody>
      </p:sp>
    </p:spTree>
    <p:extLst>
      <p:ext uri="{BB962C8B-B14F-4D97-AF65-F5344CB8AC3E}">
        <p14:creationId xmlns:p14="http://schemas.microsoft.com/office/powerpoint/2010/main" val="1762122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31</a:t>
            </a:fld>
            <a:endParaRPr lang="en-US"/>
          </a:p>
        </p:txBody>
      </p:sp>
      <p:sp>
        <p:nvSpPr>
          <p:cNvPr id="6" name="TextBox 5"/>
          <p:cNvSpPr txBox="1"/>
          <p:nvPr/>
        </p:nvSpPr>
        <p:spPr>
          <a:xfrm>
            <a:off x="77821"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Guidance on Academic Plans</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5"/>
          <p:cNvSpPr>
            <a:spLocks noGrp="1"/>
          </p:cNvSpPr>
          <p:nvPr>
            <p:ph idx="1"/>
          </p:nvPr>
        </p:nvSpPr>
        <p:spPr bwMode="auto">
          <a:xfrm>
            <a:off x="838200" y="1462797"/>
            <a:ext cx="9144000" cy="3600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000" u="sng" dirty="0" smtClean="0">
                <a:solidFill>
                  <a:schemeClr val="tx1"/>
                </a:solidFill>
                <a:latin typeface="Arial" panose="020B0604020202020204" pitchFamily="34" charset="0"/>
                <a:cs typeface="Arial" panose="020B0604020202020204" pitchFamily="34" charset="0"/>
              </a:rPr>
              <a:t>Question</a:t>
            </a:r>
            <a:r>
              <a:rPr lang="en-US" altLang="en-US" sz="2000" dirty="0" smtClean="0">
                <a:solidFill>
                  <a:schemeClr val="tx1"/>
                </a:solidFill>
                <a:latin typeface="Arial" panose="020B0604020202020204" pitchFamily="34" charset="0"/>
                <a:cs typeface="Arial" panose="020B0604020202020204" pitchFamily="34" charset="0"/>
              </a:rPr>
              <a:t>: The regulations indicate that an academic plan must be designed for a student to meet SAP by a specific point in time. How do we define a future point in time? </a:t>
            </a:r>
          </a:p>
          <a:p>
            <a:endParaRPr lang="en-US" altLang="en-US" sz="800" dirty="0" smtClean="0">
              <a:solidFill>
                <a:schemeClr val="tx1"/>
              </a:solidFill>
              <a:latin typeface="Arial" panose="020B0604020202020204" pitchFamily="34" charset="0"/>
              <a:cs typeface="Arial" panose="020B0604020202020204" pitchFamily="34" charset="0"/>
            </a:endParaRPr>
          </a:p>
          <a:p>
            <a:r>
              <a:rPr lang="en-US" altLang="en-US" sz="2000" u="sng" dirty="0" smtClean="0">
                <a:solidFill>
                  <a:schemeClr val="tx1"/>
                </a:solidFill>
                <a:latin typeface="Arial" panose="020B0604020202020204" pitchFamily="34" charset="0"/>
                <a:cs typeface="Arial" panose="020B0604020202020204" pitchFamily="34" charset="0"/>
              </a:rPr>
              <a:t>Answer</a:t>
            </a:r>
            <a:r>
              <a:rPr lang="en-US" altLang="en-US" sz="2000" dirty="0" smtClean="0">
                <a:solidFill>
                  <a:schemeClr val="tx1"/>
                </a:solidFill>
                <a:latin typeface="Arial" panose="020B0604020202020204" pitchFamily="34" charset="0"/>
                <a:cs typeface="Arial" panose="020B0604020202020204" pitchFamily="34" charset="0"/>
              </a:rPr>
              <a:t>: Where applicable a date should be used.  If a date cannot be confirmed then a school should use some kind of defined end-point – after the 3</a:t>
            </a:r>
            <a:r>
              <a:rPr lang="en-US" altLang="en-US" sz="2000" baseline="30000" dirty="0" smtClean="0">
                <a:solidFill>
                  <a:schemeClr val="tx1"/>
                </a:solidFill>
                <a:latin typeface="Arial" panose="020B0604020202020204" pitchFamily="34" charset="0"/>
                <a:cs typeface="Arial" panose="020B0604020202020204" pitchFamily="34" charset="0"/>
              </a:rPr>
              <a:t>rd</a:t>
            </a:r>
            <a:r>
              <a:rPr lang="en-US" altLang="en-US" sz="2000" dirty="0" smtClean="0">
                <a:solidFill>
                  <a:schemeClr val="tx1"/>
                </a:solidFill>
                <a:latin typeface="Arial" panose="020B0604020202020204" pitchFamily="34" charset="0"/>
                <a:cs typeface="Arial" panose="020B0604020202020204" pitchFamily="34" charset="0"/>
              </a:rPr>
              <a:t> semester, anticipated graduation date, etc.  If the graduation point is after the 150% max timeframe, the graduation point should be indicated in some format.  It cannot simply be an open-ended process; needs to be a finite point.</a:t>
            </a:r>
          </a:p>
          <a:p>
            <a:r>
              <a:rPr lang="en-US" altLang="en-US" sz="2000" dirty="0" smtClean="0">
                <a:latin typeface="Arial" panose="020B0604020202020204" pitchFamily="34" charset="0"/>
                <a:cs typeface="Arial" panose="020B0604020202020204" pitchFamily="34" charset="0"/>
              </a:rPr>
              <a:t>Do you continue them on a plan if they meet </a:t>
            </a:r>
            <a:r>
              <a:rPr lang="en-US" altLang="en-US" sz="2000" smtClean="0">
                <a:latin typeface="Arial" panose="020B0604020202020204" pitchFamily="34" charset="0"/>
                <a:cs typeface="Arial" panose="020B0604020202020204" pitchFamily="34" charset="0"/>
              </a:rPr>
              <a:t>SAP standards?</a:t>
            </a:r>
            <a:endParaRPr lang="en-US" altLang="en-US" sz="2000" dirty="0" smtClean="0">
              <a:solidFill>
                <a:schemeClr val="tx1"/>
              </a:solidFill>
              <a:latin typeface="Arial" panose="020B0604020202020204" pitchFamily="34" charset="0"/>
              <a:cs typeface="Arial" panose="020B0604020202020204" pitchFamily="34" charset="0"/>
            </a:endParaRPr>
          </a:p>
          <a:p>
            <a:pPr marL="457200" lvl="1" indent="0">
              <a:buFontTx/>
              <a:buNone/>
            </a:pPr>
            <a:endParaRPr lang="en-US" altLang="en-US"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02182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bwMode="auto">
          <a:xfrm>
            <a:off x="203200" y="192618"/>
            <a:ext cx="11235267" cy="48471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normAutofit fontScale="90000"/>
          </a:bodyPr>
          <a:lstStyle/>
          <a:p>
            <a:pPr eaLnBrk="1" hangingPunct="1"/>
            <a:r>
              <a:rPr lang="en-US" altLang="en-US" b="1" smtClean="0">
                <a:latin typeface="Arial" panose="020B0604020202020204" pitchFamily="34" charset="0"/>
                <a:cs typeface="Arial" panose="020B0604020202020204" pitchFamily="34" charset="0"/>
              </a:rPr>
              <a:t>SCHOOL ELIGIBILITY SERVICE GROUP (SESG)</a:t>
            </a:r>
            <a:r>
              <a:rPr lang="en-US" altLang="en-US" sz="2133">
                <a:solidFill>
                  <a:srgbClr val="FF0000"/>
                </a:solidFill>
                <a:latin typeface="Arial" panose="020B0604020202020204" pitchFamily="34" charset="0"/>
                <a:cs typeface="Arial" panose="020B0604020202020204" pitchFamily="34" charset="0"/>
              </a:rPr>
              <a:t/>
            </a:r>
            <a:br>
              <a:rPr lang="en-US" altLang="en-US" sz="2133">
                <a:solidFill>
                  <a:srgbClr val="FF0000"/>
                </a:solidFill>
                <a:latin typeface="Arial" panose="020B0604020202020204" pitchFamily="34" charset="0"/>
                <a:cs typeface="Arial" panose="020B0604020202020204" pitchFamily="34" charset="0"/>
              </a:rPr>
            </a:br>
            <a:endParaRPr lang="en-US" altLang="en-US" smtClean="0">
              <a:latin typeface="Arial" panose="020B0604020202020204" pitchFamily="34" charset="0"/>
              <a:cs typeface="Arial" panose="020B0604020202020204" pitchFamily="34" charset="0"/>
            </a:endParaRPr>
          </a:p>
        </p:txBody>
      </p:sp>
      <p:sp>
        <p:nvSpPr>
          <p:cNvPr id="24579" name="Text Box 3"/>
          <p:cNvSpPr txBox="1">
            <a:spLocks noChangeArrowheads="1"/>
          </p:cNvSpPr>
          <p:nvPr/>
        </p:nvSpPr>
        <p:spPr bwMode="auto">
          <a:xfrm>
            <a:off x="321734" y="787401"/>
            <a:ext cx="11789833"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1600">
                <a:latin typeface="Arial" panose="020B0604020202020204" pitchFamily="34" charset="0"/>
              </a:rPr>
              <a:t>Ron Bennett - Director, School Eligibility Service Group, Washington, DC  202-377-3181</a:t>
            </a:r>
            <a:br>
              <a:rPr lang="en-US" altLang="en-US" sz="1600">
                <a:latin typeface="Arial" panose="020B0604020202020204" pitchFamily="34" charset="0"/>
              </a:rPr>
            </a:br>
            <a:r>
              <a:rPr lang="en-US" altLang="en-US" sz="1600">
                <a:latin typeface="Arial" panose="020B0604020202020204" pitchFamily="34" charset="0"/>
              </a:rPr>
              <a:t>School Eligibility Service Group General Number: 202-377-3173 or email: </a:t>
            </a:r>
            <a:r>
              <a:rPr lang="en-US" altLang="en-US" sz="1600">
                <a:latin typeface="Arial" panose="020B0604020202020204" pitchFamily="34" charset="0"/>
                <a:hlinkClick r:id="rId3"/>
              </a:rPr>
              <a:t>CaseTeams@ed.gov</a:t>
            </a:r>
            <a:r>
              <a:rPr lang="en-US" altLang="en-US" sz="1600">
                <a:latin typeface="Arial" panose="020B0604020202020204" pitchFamily="34" charset="0"/>
              </a:rPr>
              <a:t> </a:t>
            </a:r>
          </a:p>
          <a:p>
            <a:pPr algn="ctr" eaLnBrk="1" hangingPunct="1"/>
            <a:endParaRPr lang="en-US" altLang="en-US" sz="1200">
              <a:latin typeface="Arial" panose="020B0604020202020204" pitchFamily="34" charset="0"/>
            </a:endParaRPr>
          </a:p>
          <a:p>
            <a:pPr algn="ctr" eaLnBrk="1" hangingPunct="1"/>
            <a:r>
              <a:rPr lang="en-US" altLang="en-US" sz="1600">
                <a:latin typeface="Arial" panose="020B0604020202020204" pitchFamily="34" charset="0"/>
              </a:rPr>
              <a:t>Or call the appropriate School Participation Division manager below for information and guidance on audit resolution, financial analysis, program reviews, school and program eligibility/recertification, and school closure information.</a:t>
            </a:r>
          </a:p>
        </p:txBody>
      </p:sp>
      <p:sp>
        <p:nvSpPr>
          <p:cNvPr id="24580" name="Text Box 4"/>
          <p:cNvSpPr txBox="1">
            <a:spLocks noChangeArrowheads="1"/>
          </p:cNvSpPr>
          <p:nvPr/>
        </p:nvSpPr>
        <p:spPr bwMode="auto">
          <a:xfrm>
            <a:off x="101600" y="2004485"/>
            <a:ext cx="4165600" cy="4441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333" b="1" u="sng">
                <a:latin typeface="Arial" panose="020B0604020202020204" pitchFamily="34" charset="0"/>
              </a:rPr>
              <a:t>New York/Boston School Participation Division </a:t>
            </a:r>
            <a:endParaRPr lang="en-US" altLang="en-US" sz="1333">
              <a:latin typeface="Arial" panose="020B0604020202020204" pitchFamily="34" charset="0"/>
            </a:endParaRPr>
          </a:p>
          <a:p>
            <a:r>
              <a:rPr lang="en-US" altLang="en-US" sz="1200" i="1">
                <a:latin typeface="Arial Narrow" panose="020B0606020202030204" pitchFamily="34" charset="0"/>
              </a:rPr>
              <a:t>Connecticut, Maine, Massachusetts, New Hampshire, Rhode Island, Vermont, New Jersey, New York, Puerto Rico, Virgin Islands</a:t>
            </a:r>
          </a:p>
          <a:p>
            <a:r>
              <a:rPr lang="en-US" altLang="en-US" sz="1333" b="1">
                <a:latin typeface="Arial Narrow" panose="020B0606020202030204" pitchFamily="34" charset="0"/>
              </a:rPr>
              <a:t>Betty Coughlin, Director   646-428-3737 </a:t>
            </a:r>
          </a:p>
          <a:p>
            <a:r>
              <a:rPr lang="en-US" altLang="en-US" sz="1333" b="1">
                <a:latin typeface="Arial Narrow" panose="020B0606020202030204" pitchFamily="34" charset="0"/>
              </a:rPr>
              <a:t>Tracy Nave – Boston 617-289-0145</a:t>
            </a:r>
            <a:br>
              <a:rPr lang="en-US" altLang="en-US" sz="1333" b="1">
                <a:latin typeface="Arial Narrow" panose="020B0606020202030204" pitchFamily="34" charset="0"/>
              </a:rPr>
            </a:br>
            <a:r>
              <a:rPr lang="en-US" altLang="en-US" sz="1333" b="1">
                <a:latin typeface="Arial Narrow" panose="020B0606020202030204" pitchFamily="34" charset="0"/>
              </a:rPr>
              <a:t>Jeremy Early– Washington, DC 202-377-3620</a:t>
            </a:r>
            <a:r>
              <a:rPr lang="en-US" altLang="en-US" sz="1333">
                <a:latin typeface="Arial Narrow" panose="020B0606020202030204" pitchFamily="34" charset="0"/>
              </a:rPr>
              <a:t/>
            </a:r>
            <a:br>
              <a:rPr lang="en-US" altLang="en-US" sz="1333">
                <a:latin typeface="Arial Narrow" panose="020B0606020202030204" pitchFamily="34" charset="0"/>
              </a:rPr>
            </a:br>
            <a:r>
              <a:rPr lang="en-US" altLang="en-US" sz="1333" b="1">
                <a:latin typeface="Arial Narrow" panose="020B0606020202030204" pitchFamily="34" charset="0"/>
              </a:rPr>
              <a:t>Chris Curry – New York 646-428-3738</a:t>
            </a:r>
          </a:p>
          <a:p>
            <a:endParaRPr lang="en-US" altLang="en-US" sz="1067">
              <a:latin typeface="Arial Narrow" panose="020B0606020202030204" pitchFamily="34" charset="0"/>
            </a:endParaRPr>
          </a:p>
          <a:p>
            <a:r>
              <a:rPr lang="en-US" altLang="en-US" sz="1333" b="1" u="sng">
                <a:latin typeface="Arial" panose="020B0604020202020204" pitchFamily="34" charset="0"/>
              </a:rPr>
              <a:t>Philadelphia School Participation Division</a:t>
            </a:r>
            <a:endParaRPr lang="en-US" altLang="en-US" sz="1333">
              <a:latin typeface="Arial" panose="020B0604020202020204" pitchFamily="34" charset="0"/>
            </a:endParaRPr>
          </a:p>
          <a:p>
            <a:r>
              <a:rPr lang="en-US" altLang="en-US" sz="1200" i="1">
                <a:latin typeface="Arial Narrow" panose="020B0606020202030204" pitchFamily="34" charset="0"/>
              </a:rPr>
              <a:t>District of Columbia, Delaware, Maryland, Pennsylvania, Virginia, </a:t>
            </a:r>
          </a:p>
          <a:p>
            <a:r>
              <a:rPr lang="en-US" altLang="en-US" sz="1200" i="1">
                <a:latin typeface="Arial Narrow" panose="020B0606020202030204" pitchFamily="34" charset="0"/>
              </a:rPr>
              <a:t>West Virginia</a:t>
            </a:r>
          </a:p>
          <a:p>
            <a:r>
              <a:rPr lang="en-US" altLang="en-US" sz="1333" b="1">
                <a:latin typeface="Arial Narrow" panose="020B0606020202030204" pitchFamily="34" charset="0"/>
              </a:rPr>
              <a:t>Nancy Gifford, Director  215-656-6436 </a:t>
            </a:r>
          </a:p>
          <a:p>
            <a:r>
              <a:rPr lang="en-US" altLang="en-US" sz="1333" b="1">
                <a:latin typeface="Arial Narrow" panose="020B0606020202030204" pitchFamily="34" charset="0"/>
              </a:rPr>
              <a:t>Steven Marcucio – Philadelphia 215-656-5554</a:t>
            </a:r>
          </a:p>
          <a:p>
            <a:r>
              <a:rPr lang="en-US" altLang="en-US" sz="1333" b="1">
                <a:latin typeface="Arial Narrow" panose="020B0606020202030204" pitchFamily="34" charset="0"/>
              </a:rPr>
              <a:t>Sherrie Bell– Washington, DC 202-377-3349</a:t>
            </a:r>
          </a:p>
          <a:p>
            <a:r>
              <a:rPr lang="en-US" altLang="en-US" sz="1067" b="1">
                <a:latin typeface="Arial Narrow" panose="020B0606020202030204" pitchFamily="34" charset="0"/>
              </a:rPr>
              <a:t> </a:t>
            </a:r>
          </a:p>
          <a:p>
            <a:r>
              <a:rPr lang="en-US" altLang="en-US" sz="1333" b="1" u="sng">
                <a:latin typeface="Arial" panose="020B0604020202020204" pitchFamily="34" charset="0"/>
              </a:rPr>
              <a:t>Multi-Regional and Foreign Schools Participation Division</a:t>
            </a:r>
          </a:p>
          <a:p>
            <a:r>
              <a:rPr lang="en-US" altLang="en-US" sz="1333" b="1">
                <a:latin typeface="Arial Narrow" panose="020B0606020202030204" pitchFamily="34" charset="0"/>
              </a:rPr>
              <a:t>Michael Frola, Director 202-377-3364</a:t>
            </a:r>
          </a:p>
          <a:p>
            <a:r>
              <a:rPr lang="en-US" altLang="en-US" sz="1333" b="1">
                <a:latin typeface="Arial Narrow" panose="020B0606020202030204" pitchFamily="34" charset="0"/>
              </a:rPr>
              <a:t>Joseph Smith − Washington, DC 202-377-4321</a:t>
            </a:r>
          </a:p>
          <a:p>
            <a:r>
              <a:rPr lang="en-US" altLang="en-US" sz="1333" b="1">
                <a:latin typeface="Arial Narrow" panose="020B0606020202030204" pitchFamily="34" charset="0"/>
              </a:rPr>
              <a:t>Mark Busskohl – Washington, DC 202-377-4572</a:t>
            </a:r>
          </a:p>
          <a:p>
            <a:r>
              <a:rPr lang="en-US" altLang="en-US" sz="1333" b="1">
                <a:latin typeface="Arial Narrow" panose="020B0606020202030204" pitchFamily="34" charset="0"/>
              </a:rPr>
              <a:t>Michelle Allred – Dallas 214-661-9466</a:t>
            </a:r>
          </a:p>
          <a:p>
            <a:r>
              <a:rPr lang="en-US" altLang="en-US" sz="1333" b="1">
                <a:latin typeface="Arial Narrow" panose="020B0606020202030204" pitchFamily="34" charset="0"/>
              </a:rPr>
              <a:t>Julie Arthur – Seattle 206-615-2232</a:t>
            </a:r>
            <a:endParaRPr lang="en-US" altLang="en-US" sz="1333">
              <a:latin typeface="Arial Narrow" panose="020B0606020202030204" pitchFamily="34" charset="0"/>
            </a:endParaRPr>
          </a:p>
        </p:txBody>
      </p:sp>
      <p:sp>
        <p:nvSpPr>
          <p:cNvPr id="7" name="Text Box 5"/>
          <p:cNvSpPr txBox="1">
            <a:spLocks noChangeArrowheads="1"/>
          </p:cNvSpPr>
          <p:nvPr/>
        </p:nvSpPr>
        <p:spPr bwMode="auto">
          <a:xfrm>
            <a:off x="4489451" y="2006600"/>
            <a:ext cx="4000500" cy="4277518"/>
          </a:xfrm>
          <a:prstGeom prst="rect">
            <a:avLst/>
          </a:prstGeom>
          <a:noFill/>
          <a:ln w="9525">
            <a:noFill/>
            <a:miter lim="800000"/>
            <a:headEnd/>
            <a:tailEnd/>
          </a:ln>
        </p:spPr>
        <p:txBody>
          <a:bodyPr>
            <a:spAutoFit/>
          </a:bodyPr>
          <a:lstStyle/>
          <a:p>
            <a:pPr>
              <a:defRPr/>
            </a:pPr>
            <a:r>
              <a:rPr lang="en-US" sz="1333" b="1" u="sng" dirty="0">
                <a:latin typeface="Arial" pitchFamily="34" charset="0"/>
              </a:rPr>
              <a:t>Atlanta </a:t>
            </a:r>
            <a:r>
              <a:rPr lang="en-US" sz="1333" b="1" u="sng" dirty="0">
                <a:latin typeface="Arial" charset="0"/>
                <a:cs typeface="Arial" charset="0"/>
              </a:rPr>
              <a:t>School Participation Division</a:t>
            </a:r>
            <a:r>
              <a:rPr lang="en-US" sz="1333" dirty="0">
                <a:latin typeface="Arial" pitchFamily="34" charset="0"/>
              </a:rPr>
              <a:t> </a:t>
            </a:r>
          </a:p>
          <a:p>
            <a:pPr>
              <a:defRPr/>
            </a:pPr>
            <a:r>
              <a:rPr lang="en-US" sz="1200" i="1" dirty="0">
                <a:latin typeface="Arial Narrow" pitchFamily="34" charset="0"/>
                <a:cs typeface="Arial" charset="0"/>
              </a:rPr>
              <a:t>Alabama, Florida, Georgia, Mississippi, North Carolina, </a:t>
            </a:r>
          </a:p>
          <a:p>
            <a:pPr>
              <a:defRPr/>
            </a:pPr>
            <a:r>
              <a:rPr lang="en-US" sz="1200" i="1" dirty="0">
                <a:latin typeface="Arial Narrow" pitchFamily="34" charset="0"/>
                <a:cs typeface="Arial" charset="0"/>
              </a:rPr>
              <a:t>South Carolina</a:t>
            </a:r>
            <a:r>
              <a:rPr lang="en-US" sz="1467" dirty="0">
                <a:latin typeface="Arial Narrow" pitchFamily="34" charset="0"/>
                <a:cs typeface="Arial" charset="0"/>
              </a:rPr>
              <a:t/>
            </a:r>
            <a:br>
              <a:rPr lang="en-US" sz="1467" dirty="0">
                <a:latin typeface="Arial Narrow" pitchFamily="34" charset="0"/>
                <a:cs typeface="Arial" charset="0"/>
              </a:rPr>
            </a:br>
            <a:r>
              <a:rPr lang="en-US" sz="1333" b="1" dirty="0">
                <a:latin typeface="Arial Narrow" pitchFamily="34" charset="0"/>
                <a:cs typeface="Arial" charset="0"/>
              </a:rPr>
              <a:t>Christopher Miller,  Director  404-974-9297 </a:t>
            </a:r>
          </a:p>
          <a:p>
            <a:pPr>
              <a:defRPr/>
            </a:pPr>
            <a:r>
              <a:rPr lang="en-US" sz="1333" b="1" dirty="0">
                <a:latin typeface="Arial Narrow" pitchFamily="34" charset="0"/>
                <a:cs typeface="Arial" charset="0"/>
              </a:rPr>
              <a:t>Vanessa Dillard – Atlanta 404-974-9418</a:t>
            </a:r>
            <a:r>
              <a:rPr lang="en-US" sz="1467" dirty="0">
                <a:latin typeface="Arial Narrow" pitchFamily="34" charset="0"/>
                <a:cs typeface="Arial" charset="0"/>
              </a:rPr>
              <a:t/>
            </a:r>
            <a:br>
              <a:rPr lang="en-US" sz="1467" dirty="0">
                <a:latin typeface="Arial Narrow" pitchFamily="34" charset="0"/>
                <a:cs typeface="Arial" charset="0"/>
              </a:rPr>
            </a:br>
            <a:r>
              <a:rPr lang="en-US" sz="1333" b="1" dirty="0">
                <a:latin typeface="Arial Narrow" pitchFamily="34" charset="0"/>
                <a:cs typeface="Arial" charset="0"/>
              </a:rPr>
              <a:t>Vinita Simpson – Atlanta (404) 974-9260</a:t>
            </a:r>
          </a:p>
          <a:p>
            <a:pPr>
              <a:defRPr/>
            </a:pPr>
            <a:endParaRPr lang="en-US" sz="1333" b="1" u="sng" dirty="0">
              <a:latin typeface="Arial" pitchFamily="34" charset="0"/>
            </a:endParaRPr>
          </a:p>
          <a:p>
            <a:pPr>
              <a:defRPr/>
            </a:pPr>
            <a:r>
              <a:rPr lang="en-US" sz="1333" b="1" u="sng" dirty="0">
                <a:latin typeface="Arial" pitchFamily="34" charset="0"/>
              </a:rPr>
              <a:t>Dallas S</a:t>
            </a:r>
            <a:r>
              <a:rPr lang="en-US" sz="1333" b="1" u="sng" dirty="0">
                <a:latin typeface="Arial" charset="0"/>
                <a:cs typeface="Arial" charset="0"/>
              </a:rPr>
              <a:t>chool Participation Division</a:t>
            </a:r>
            <a:r>
              <a:rPr lang="en-US" sz="1333" spc="400" dirty="0">
                <a:latin typeface="Arial" pitchFamily="34" charset="0"/>
              </a:rPr>
              <a:t> </a:t>
            </a:r>
          </a:p>
          <a:p>
            <a:pPr>
              <a:defRPr/>
            </a:pPr>
            <a:r>
              <a:rPr lang="en-US" sz="1200" i="1" dirty="0">
                <a:latin typeface="Arial Narrow" pitchFamily="34" charset="0"/>
                <a:cs typeface="Arial" charset="0"/>
              </a:rPr>
              <a:t>Arkansas, Louisiana, New Mexico, Oklahoma, Texas</a:t>
            </a:r>
          </a:p>
          <a:p>
            <a:pPr>
              <a:defRPr/>
            </a:pPr>
            <a:r>
              <a:rPr lang="en-US" sz="1333" b="1" dirty="0">
                <a:latin typeface="Arial Narrow" pitchFamily="34" charset="0"/>
                <a:cs typeface="Arial" charset="0"/>
              </a:rPr>
              <a:t>Cynthia  Thornton, Director  214-661-9457</a:t>
            </a:r>
          </a:p>
          <a:p>
            <a:pPr>
              <a:defRPr/>
            </a:pPr>
            <a:r>
              <a:rPr lang="en-US" sz="1333" b="1" dirty="0">
                <a:latin typeface="Arial Narrow" pitchFamily="34" charset="0"/>
                <a:cs typeface="Arial" charset="0"/>
              </a:rPr>
              <a:t>Jesus Moya – Dallas 214-661-9472</a:t>
            </a:r>
          </a:p>
          <a:p>
            <a:pPr>
              <a:defRPr/>
            </a:pPr>
            <a:r>
              <a:rPr lang="en-US" sz="1333" b="1" dirty="0">
                <a:latin typeface="Arial Narrow" pitchFamily="34" charset="0"/>
                <a:cs typeface="Arial" charset="0"/>
              </a:rPr>
              <a:t>Kim Peeler – Dallas 214-661-9471 </a:t>
            </a:r>
            <a:r>
              <a:rPr lang="en-US" sz="1467" b="1" dirty="0">
                <a:latin typeface="Arial Narrow" pitchFamily="34" charset="0"/>
                <a:cs typeface="Arial" charset="0"/>
              </a:rPr>
              <a:t/>
            </a:r>
            <a:br>
              <a:rPr lang="en-US" sz="1467" b="1" dirty="0">
                <a:latin typeface="Arial Narrow" pitchFamily="34" charset="0"/>
                <a:cs typeface="Arial" charset="0"/>
              </a:rPr>
            </a:br>
            <a:endParaRPr lang="en-US" sz="1067" dirty="0">
              <a:latin typeface="Arial Narrow" pitchFamily="34" charset="0"/>
              <a:cs typeface="Arial" charset="0"/>
            </a:endParaRPr>
          </a:p>
          <a:p>
            <a:pPr>
              <a:defRPr/>
            </a:pPr>
            <a:r>
              <a:rPr lang="en-US" sz="1333" b="1" u="sng" dirty="0">
                <a:latin typeface="Arial" pitchFamily="34" charset="0"/>
              </a:rPr>
              <a:t>Kansas City S</a:t>
            </a:r>
            <a:r>
              <a:rPr lang="en-US" sz="1333" b="1" u="sng" dirty="0">
                <a:latin typeface="Arial" charset="0"/>
                <a:cs typeface="Arial" charset="0"/>
              </a:rPr>
              <a:t>chool Participation Division</a:t>
            </a:r>
            <a:r>
              <a:rPr lang="en-US" sz="1467" dirty="0">
                <a:latin typeface="Arial" pitchFamily="34" charset="0"/>
              </a:rPr>
              <a:t> </a:t>
            </a:r>
            <a:endParaRPr lang="en-US" sz="1200" dirty="0">
              <a:latin typeface="Arial" pitchFamily="34" charset="0"/>
            </a:endParaRPr>
          </a:p>
          <a:p>
            <a:pPr>
              <a:defRPr/>
            </a:pPr>
            <a:r>
              <a:rPr lang="en-US" sz="1200" i="1" dirty="0">
                <a:latin typeface="Arial Narrow" pitchFamily="34" charset="0"/>
                <a:cs typeface="Arial" charset="0"/>
              </a:rPr>
              <a:t>Iowa, Kansas, Kentucky, Missouri, Nebraska, Tennessee</a:t>
            </a:r>
            <a:r>
              <a:rPr lang="en-US" sz="1467" dirty="0">
                <a:latin typeface="Arial Narrow" pitchFamily="34" charset="0"/>
                <a:cs typeface="Arial" charset="0"/>
              </a:rPr>
              <a:t/>
            </a:r>
            <a:br>
              <a:rPr lang="en-US" sz="1467" dirty="0">
                <a:latin typeface="Arial Narrow" pitchFamily="34" charset="0"/>
                <a:cs typeface="Arial" charset="0"/>
              </a:rPr>
            </a:br>
            <a:r>
              <a:rPr lang="en-US" sz="1333" b="1" dirty="0">
                <a:latin typeface="Arial Narrow" pitchFamily="34" charset="0"/>
              </a:rPr>
              <a:t>Vacant, Director, Kansas City</a:t>
            </a:r>
            <a:endParaRPr lang="en-US" sz="1333" b="1" dirty="0">
              <a:latin typeface="Arial Narrow" pitchFamily="34" charset="0"/>
              <a:cs typeface="Arial" charset="0"/>
            </a:endParaRPr>
          </a:p>
          <a:p>
            <a:pPr>
              <a:defRPr/>
            </a:pPr>
            <a:r>
              <a:rPr lang="en-US" sz="1333" b="1" dirty="0">
                <a:latin typeface="Arial Narrow" pitchFamily="34" charset="0"/>
                <a:cs typeface="Arial" charset="0"/>
              </a:rPr>
              <a:t>Dvak Corwin – Kansas City 816-268-0420</a:t>
            </a:r>
          </a:p>
          <a:p>
            <a:pPr>
              <a:defRPr/>
            </a:pPr>
            <a:r>
              <a:rPr lang="en-US" sz="1333" b="1" dirty="0">
                <a:latin typeface="Arial Narrow" panose="020B0606020202030204" pitchFamily="34" charset="0"/>
              </a:rPr>
              <a:t>Angela Beam – Kansas City </a:t>
            </a:r>
            <a:r>
              <a:rPr lang="en-US" sz="1333" b="1" dirty="0">
                <a:latin typeface="Arial Narrow" pitchFamily="34" charset="0"/>
                <a:cs typeface="Arial" charset="0"/>
              </a:rPr>
              <a:t>816-268-0534</a:t>
            </a:r>
            <a:endParaRPr lang="en-US" sz="1333" b="1" dirty="0">
              <a:latin typeface="Arial Narrow" panose="020B0606020202030204" pitchFamily="34" charset="0"/>
            </a:endParaRPr>
          </a:p>
          <a:p>
            <a:pPr>
              <a:defRPr/>
            </a:pPr>
            <a:r>
              <a:rPr lang="en-US" sz="1333" b="1" dirty="0">
                <a:latin typeface="Arial Narrow" panose="020B0606020202030204" pitchFamily="34" charset="0"/>
              </a:rPr>
              <a:t>Jan Brandow –</a:t>
            </a:r>
            <a:r>
              <a:rPr lang="en-US" sz="1333" b="1" dirty="0">
                <a:latin typeface="Arial Narrow" pitchFamily="34" charset="0"/>
                <a:cs typeface="Arial" charset="0"/>
              </a:rPr>
              <a:t> Kansas City 816-268-0409</a:t>
            </a:r>
          </a:p>
          <a:p>
            <a:pPr>
              <a:defRPr/>
            </a:pPr>
            <a:endParaRPr lang="en-US" sz="1067" b="1" dirty="0">
              <a:latin typeface="Arial Narrow" pitchFamily="34" charset="0"/>
              <a:cs typeface="Arial" charset="0"/>
            </a:endParaRPr>
          </a:p>
          <a:p>
            <a:pPr>
              <a:defRPr/>
            </a:pPr>
            <a:endParaRPr lang="en-US" sz="1467" b="1" dirty="0">
              <a:latin typeface="Arial Narrow" pitchFamily="34" charset="0"/>
              <a:cs typeface="Arial" charset="0"/>
            </a:endParaRPr>
          </a:p>
        </p:txBody>
      </p:sp>
      <p:sp>
        <p:nvSpPr>
          <p:cNvPr id="24582" name="Rectangle 6"/>
          <p:cNvSpPr>
            <a:spLocks noChangeArrowheads="1"/>
          </p:cNvSpPr>
          <p:nvPr/>
        </p:nvSpPr>
        <p:spPr bwMode="auto">
          <a:xfrm>
            <a:off x="8106833" y="2006601"/>
            <a:ext cx="3860800" cy="4933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333" b="1" u="sng">
                <a:latin typeface="Arial" panose="020B0604020202020204" pitchFamily="34" charset="0"/>
              </a:rPr>
              <a:t>Chicago/Denver</a:t>
            </a:r>
            <a:r>
              <a:rPr lang="en-US" altLang="en-US" sz="1333" u="sng">
                <a:latin typeface="Arial" panose="020B0604020202020204" pitchFamily="34" charset="0"/>
              </a:rPr>
              <a:t> </a:t>
            </a:r>
            <a:r>
              <a:rPr lang="en-US" altLang="en-US" sz="1333" b="1" u="sng">
                <a:latin typeface="Arial" panose="020B0604020202020204" pitchFamily="34" charset="0"/>
              </a:rPr>
              <a:t>School Participation Division</a:t>
            </a:r>
            <a:endParaRPr lang="en-US" altLang="en-US" sz="1333">
              <a:latin typeface="Arial" panose="020B0604020202020204" pitchFamily="34" charset="0"/>
            </a:endParaRPr>
          </a:p>
          <a:p>
            <a:r>
              <a:rPr lang="en-US" altLang="en-US" sz="1200" i="1">
                <a:latin typeface="Arial Narrow" panose="020B0606020202030204" pitchFamily="34" charset="0"/>
              </a:rPr>
              <a:t>Illinois, Minnesota, Ohio, Wisconsin, Indiana,  Colorado, Michigan, Montana, North Dakota, South Dakota, Utah, Wyoming</a:t>
            </a:r>
            <a:r>
              <a:rPr lang="en-US" altLang="en-US" sz="1467">
                <a:latin typeface="Arial Narrow" panose="020B0606020202030204" pitchFamily="34" charset="0"/>
              </a:rPr>
              <a:t/>
            </a:r>
            <a:br>
              <a:rPr lang="en-US" altLang="en-US" sz="1467">
                <a:latin typeface="Arial Narrow" panose="020B0606020202030204" pitchFamily="34" charset="0"/>
              </a:rPr>
            </a:br>
            <a:r>
              <a:rPr lang="en-US" altLang="en-US" sz="1333" b="1">
                <a:latin typeface="Arial Narrow" panose="020B0606020202030204" pitchFamily="34" charset="0"/>
              </a:rPr>
              <a:t>Douglas Parrott, Director 312-730-1532</a:t>
            </a:r>
          </a:p>
          <a:p>
            <a:r>
              <a:rPr lang="en-US" altLang="en-US" sz="1333" b="1">
                <a:latin typeface="Arial Narrow" panose="020B0606020202030204" pitchFamily="34" charset="0"/>
              </a:rPr>
              <a:t>Brenda Yette – Chicago 312-730-1522</a:t>
            </a:r>
          </a:p>
          <a:p>
            <a:endParaRPr lang="en-US" altLang="en-US" sz="1067">
              <a:latin typeface="Arial Narrow" panose="020B0606020202030204" pitchFamily="34" charset="0"/>
            </a:endParaRPr>
          </a:p>
          <a:p>
            <a:r>
              <a:rPr lang="en-US" altLang="en-US" sz="1333" b="1" u="sng">
                <a:latin typeface="Arial" panose="020B0604020202020204" pitchFamily="34" charset="0"/>
              </a:rPr>
              <a:t>San Francisco/Seattle School Participation Division</a:t>
            </a:r>
            <a:endParaRPr lang="en-US" altLang="en-US" sz="1333">
              <a:latin typeface="Arial" panose="020B0604020202020204" pitchFamily="34" charset="0"/>
            </a:endParaRPr>
          </a:p>
          <a:p>
            <a:r>
              <a:rPr lang="en-US" altLang="en-US" sz="1200" i="1">
                <a:latin typeface="Arial Narrow" panose="020B0606020202030204" pitchFamily="34" charset="0"/>
              </a:rPr>
              <a:t>American Samoa, Arizona, California, Guam, Hawaii, Nevada, Palau, Marshall Islands, North Marianas, State of Micronesia, Alaska, Idaho, Oregon, Washington</a:t>
            </a:r>
            <a:r>
              <a:rPr lang="en-US" altLang="en-US" sz="1467">
                <a:latin typeface="Arial Narrow" panose="020B0606020202030204" pitchFamily="34" charset="0"/>
              </a:rPr>
              <a:t/>
            </a:r>
            <a:br>
              <a:rPr lang="en-US" altLang="en-US" sz="1467">
                <a:latin typeface="Arial Narrow" panose="020B0606020202030204" pitchFamily="34" charset="0"/>
              </a:rPr>
            </a:br>
            <a:r>
              <a:rPr lang="en-US" altLang="en-US" sz="1333" b="1">
                <a:latin typeface="Arial Narrow" panose="020B0606020202030204" pitchFamily="34" charset="0"/>
              </a:rPr>
              <a:t>Martina Fernandez-Rosario, Director </a:t>
            </a:r>
          </a:p>
          <a:p>
            <a:r>
              <a:rPr lang="en-US" altLang="en-US" sz="1333" b="1">
                <a:latin typeface="Arial Narrow" panose="020B0606020202030204" pitchFamily="34" charset="0"/>
              </a:rPr>
              <a:t>415-486-5605 </a:t>
            </a:r>
          </a:p>
          <a:p>
            <a:r>
              <a:rPr lang="en-US" altLang="en-US" sz="1333" b="1">
                <a:latin typeface="Arial Narrow" panose="020B0606020202030204" pitchFamily="34" charset="0"/>
              </a:rPr>
              <a:t>Gayle Palumbo − San Francisco 415-486-5614</a:t>
            </a:r>
          </a:p>
          <a:p>
            <a:r>
              <a:rPr lang="en-US" altLang="en-US" sz="1333" b="1">
                <a:latin typeface="Arial Narrow" panose="020B0606020202030204" pitchFamily="34" charset="0"/>
              </a:rPr>
              <a:t>or Seattle 206-615-3699</a:t>
            </a:r>
          </a:p>
          <a:p>
            <a:r>
              <a:rPr lang="en-US" altLang="en-US" sz="1333" b="1">
                <a:latin typeface="Arial Narrow" panose="020B0606020202030204" pitchFamily="34" charset="0"/>
              </a:rPr>
              <a:t>Dyon Toney − Washington, DC 202-377-3639</a:t>
            </a:r>
          </a:p>
          <a:p>
            <a:r>
              <a:rPr lang="en-US" altLang="en-US" sz="1333" b="1">
                <a:latin typeface="Arial Narrow" panose="020B0606020202030204" pitchFamily="34" charset="0"/>
              </a:rPr>
              <a:t>Erik Fosker – San Francisco 415-486-5606</a:t>
            </a:r>
          </a:p>
          <a:p>
            <a:endParaRPr lang="en-US" altLang="en-US" sz="1467" b="1">
              <a:latin typeface="Arial Narrow" panose="020B0606020202030204" pitchFamily="34" charset="0"/>
            </a:endParaRPr>
          </a:p>
          <a:p>
            <a:endParaRPr lang="en-US" altLang="en-US" sz="1467" b="1"/>
          </a:p>
          <a:p>
            <a:endParaRPr lang="en-US" altLang="en-US" sz="1467" b="1"/>
          </a:p>
          <a:p>
            <a:endParaRPr lang="en-US" altLang="en-US" sz="1467" b="1"/>
          </a:p>
          <a:p>
            <a:endParaRPr lang="en-US" altLang="en-US" sz="1467"/>
          </a:p>
        </p:txBody>
      </p:sp>
    </p:spTree>
    <p:extLst>
      <p:ext uri="{BB962C8B-B14F-4D97-AF65-F5344CB8AC3E}">
        <p14:creationId xmlns:p14="http://schemas.microsoft.com/office/powerpoint/2010/main" val="29192580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33</a:t>
            </a:fld>
            <a:endParaRPr lang="en-US"/>
          </a:p>
        </p:txBody>
      </p:sp>
      <p:pic>
        <p:nvPicPr>
          <p:cNvPr id="9" name="Picture 2" descr="C:\Users\Joe.Aiello\Desktop\Question-and-Answ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7250" y="2382060"/>
            <a:ext cx="2857500" cy="221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77821"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Questions</a:t>
            </a:r>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014867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34</a:t>
            </a:fld>
            <a:endParaRPr lang="en-US"/>
          </a:p>
        </p:txBody>
      </p:sp>
      <p:sp>
        <p:nvSpPr>
          <p:cNvPr id="6" name="TextBox 5"/>
          <p:cNvSpPr txBox="1"/>
          <p:nvPr/>
        </p:nvSpPr>
        <p:spPr>
          <a:xfrm>
            <a:off x="77821"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My Contact Info	</a:t>
            </a:r>
            <a:endParaRPr lang="en-US" sz="3600" dirty="0">
              <a:solidFill>
                <a:schemeClr val="bg1"/>
              </a:solidFill>
              <a:latin typeface="Verdana" panose="020B0604030504040204" pitchFamily="34" charset="0"/>
              <a:ea typeface="Verdana" panose="020B0604030504040204" pitchFamily="34" charset="0"/>
            </a:endParaRPr>
          </a:p>
        </p:txBody>
      </p:sp>
      <p:sp>
        <p:nvSpPr>
          <p:cNvPr id="7" name="TextBox 6"/>
          <p:cNvSpPr txBox="1"/>
          <p:nvPr/>
        </p:nvSpPr>
        <p:spPr>
          <a:xfrm>
            <a:off x="3844046" y="3064212"/>
            <a:ext cx="4766554" cy="923330"/>
          </a:xfrm>
          <a:prstGeom prst="rect">
            <a:avLst/>
          </a:prstGeom>
          <a:noFill/>
        </p:spPr>
        <p:txBody>
          <a:bodyPr wrap="square" rtlCol="0">
            <a:spAutoFit/>
          </a:bodyPr>
          <a:lstStyle/>
          <a:p>
            <a:r>
              <a:rPr lang="en-US" dirty="0" smtClean="0"/>
              <a:t>Bruce Blackmon</a:t>
            </a:r>
          </a:p>
          <a:p>
            <a:r>
              <a:rPr lang="en-US" dirty="0" smtClean="0"/>
              <a:t>Phone: 704-687-7010</a:t>
            </a:r>
          </a:p>
          <a:p>
            <a:r>
              <a:rPr lang="en-US" dirty="0" smtClean="0"/>
              <a:t>Email: Bruce.Blackmon@uncc.edu</a:t>
            </a:r>
            <a:endParaRPr lang="en-US" dirty="0"/>
          </a:p>
        </p:txBody>
      </p:sp>
    </p:spTree>
    <p:extLst>
      <p:ext uri="{BB962C8B-B14F-4D97-AF65-F5344CB8AC3E}">
        <p14:creationId xmlns:p14="http://schemas.microsoft.com/office/powerpoint/2010/main" val="376598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BC9C286-1577-4597-97BB-8CCF0544CB5F}"/>
              </a:ext>
            </a:extLst>
          </p:cNvPr>
          <p:cNvSpPr>
            <a:spLocks noGrp="1"/>
          </p:cNvSpPr>
          <p:nvPr>
            <p:ph type="ftr" sz="quarter" idx="11"/>
          </p:nvPr>
        </p:nvSpPr>
        <p:spPr>
          <a:xfrm>
            <a:off x="4038600" y="6356350"/>
            <a:ext cx="4114800" cy="365125"/>
          </a:xfrm>
        </p:spPr>
        <p:txBody>
          <a:bodyPr/>
          <a:lstStyle/>
          <a:p>
            <a:r>
              <a:rPr lang="en-US" dirty="0"/>
              <a:t>Fall Conference November 7-10, 2021</a:t>
            </a:r>
          </a:p>
        </p:txBody>
      </p:sp>
      <p:sp>
        <p:nvSpPr>
          <p:cNvPr id="5" name="Slide Number Placeholder 4">
            <a:extLst>
              <a:ext uri="{FF2B5EF4-FFF2-40B4-BE49-F238E27FC236}">
                <a16:creationId xmlns:a16="http://schemas.microsoft.com/office/drawing/2014/main" id="{FDAE6D3F-060C-4690-B709-E8A9A562521C}"/>
              </a:ext>
            </a:extLst>
          </p:cNvPr>
          <p:cNvSpPr>
            <a:spLocks noGrp="1"/>
          </p:cNvSpPr>
          <p:nvPr>
            <p:ph type="sldNum" sz="quarter" idx="12"/>
          </p:nvPr>
        </p:nvSpPr>
        <p:spPr/>
        <p:txBody>
          <a:bodyPr/>
          <a:lstStyle/>
          <a:p>
            <a:fld id="{1304E4F6-5DBB-467A-B1C4-2E27796DE4FB}" type="slidenum">
              <a:rPr lang="en-US" smtClean="0"/>
              <a:t>4</a:t>
            </a:fld>
            <a:endParaRPr lang="en-US"/>
          </a:p>
        </p:txBody>
      </p:sp>
      <p:sp>
        <p:nvSpPr>
          <p:cNvPr id="6" name="Content Placeholder 2"/>
          <p:cNvSpPr txBox="1">
            <a:spLocks/>
          </p:cNvSpPr>
          <p:nvPr/>
        </p:nvSpPr>
        <p:spPr bwMode="auto">
          <a:xfrm>
            <a:off x="1562099" y="1265000"/>
            <a:ext cx="10344555" cy="4610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2800" dirty="0">
                <a:latin typeface="Verdana" panose="020B0604030504040204" pitchFamily="34" charset="0"/>
                <a:ea typeface="Verdana" panose="020B0604030504040204" pitchFamily="34" charset="0"/>
              </a:rPr>
              <a:t>At least as strict as or stricter than institutional policy</a:t>
            </a:r>
          </a:p>
          <a:p>
            <a:pPr lvl="1" eaLnBrk="1" hangingPunct="1">
              <a:spcBef>
                <a:spcPct val="20000"/>
              </a:spcBef>
              <a:buFont typeface="Arial" panose="020B0604020202020204" pitchFamily="34" charset="0"/>
              <a:buChar char="•"/>
            </a:pPr>
            <a:r>
              <a:rPr lang="en-US" altLang="en-US" sz="2800" dirty="0">
                <a:latin typeface="Verdana" panose="020B0604030504040204" pitchFamily="34" charset="0"/>
                <a:ea typeface="Verdana" panose="020B0604030504040204" pitchFamily="34" charset="0"/>
              </a:rPr>
              <a:t>Does not refer to frequency in which the school checks </a:t>
            </a:r>
            <a:r>
              <a:rPr lang="en-US" altLang="en-US" sz="2800" dirty="0" err="1" smtClean="0">
                <a:latin typeface="Verdana" panose="020B0604030504040204" pitchFamily="34" charset="0"/>
                <a:ea typeface="Verdana" panose="020B0604030504040204" pitchFamily="34" charset="0"/>
              </a:rPr>
              <a:t>SAP..refers</a:t>
            </a:r>
            <a:r>
              <a:rPr lang="en-US" altLang="en-US" sz="2800" dirty="0" smtClean="0">
                <a:latin typeface="Verdana" panose="020B0604030504040204" pitchFamily="34" charset="0"/>
                <a:ea typeface="Verdana" panose="020B0604030504040204" pitchFamily="34" charset="0"/>
              </a:rPr>
              <a:t> to GPA and Pace</a:t>
            </a:r>
            <a:endParaRPr lang="en-US" altLang="en-US" sz="2800" dirty="0">
              <a:latin typeface="Verdana" panose="020B0604030504040204" pitchFamily="34" charset="0"/>
              <a:ea typeface="Verdana" panose="020B0604030504040204" pitchFamily="34" charset="0"/>
            </a:endParaRPr>
          </a:p>
          <a:p>
            <a:pPr eaLnBrk="1" hangingPunct="1">
              <a:spcBef>
                <a:spcPct val="20000"/>
              </a:spcBef>
              <a:buFont typeface="Arial" panose="020B0604020202020204" pitchFamily="34" charset="0"/>
              <a:buChar char="•"/>
            </a:pPr>
            <a:r>
              <a:rPr lang="en-US" altLang="en-US" sz="2800" dirty="0">
                <a:latin typeface="Verdana" panose="020B0604030504040204" pitchFamily="34" charset="0"/>
                <a:ea typeface="Verdana" panose="020B0604030504040204" pitchFamily="34" charset="0"/>
              </a:rPr>
              <a:t>Consistently applied to all students (full-time or part-time) </a:t>
            </a:r>
          </a:p>
          <a:p>
            <a:pPr eaLnBrk="1" hangingPunct="1">
              <a:spcBef>
                <a:spcPct val="20000"/>
              </a:spcBef>
              <a:buFont typeface="Arial" panose="020B0604020202020204" pitchFamily="34" charset="0"/>
              <a:buChar char="•"/>
            </a:pPr>
            <a:r>
              <a:rPr lang="en-US" altLang="en-US" sz="2800" dirty="0">
                <a:latin typeface="Verdana" panose="020B0604030504040204" pitchFamily="34" charset="0"/>
                <a:ea typeface="Verdana" panose="020B0604030504040204" pitchFamily="34" charset="0"/>
              </a:rPr>
              <a:t>Can have different SAP policies for undergraduate versus graduate </a:t>
            </a:r>
            <a:r>
              <a:rPr lang="en-US" altLang="en-US" sz="2800" dirty="0" smtClean="0">
                <a:latin typeface="Verdana" panose="020B0604030504040204" pitchFamily="34" charset="0"/>
                <a:ea typeface="Verdana" panose="020B0604030504040204" pitchFamily="34" charset="0"/>
              </a:rPr>
              <a:t>programs (not subsets of students)</a:t>
            </a:r>
          </a:p>
          <a:p>
            <a:pPr eaLnBrk="1" hangingPunct="1">
              <a:spcBef>
                <a:spcPct val="20000"/>
              </a:spcBef>
              <a:buFont typeface="Arial" panose="020B0604020202020204" pitchFamily="34" charset="0"/>
              <a:buChar char="•"/>
            </a:pPr>
            <a:r>
              <a:rPr lang="en-US" altLang="en-US" sz="2800" dirty="0" smtClean="0">
                <a:latin typeface="Verdana" panose="020B0604030504040204" pitchFamily="34" charset="0"/>
                <a:ea typeface="Verdana" panose="020B0604030504040204" pitchFamily="34" charset="0"/>
              </a:rPr>
              <a:t>E.g., Academics may check </a:t>
            </a:r>
            <a:r>
              <a:rPr lang="en-US" altLang="en-US" sz="2800" dirty="0" err="1" smtClean="0">
                <a:latin typeface="Verdana" panose="020B0604030504040204" pitchFamily="34" charset="0"/>
                <a:ea typeface="Verdana" panose="020B0604030504040204" pitchFamily="34" charset="0"/>
              </a:rPr>
              <a:t>gpa</a:t>
            </a:r>
            <a:r>
              <a:rPr lang="en-US" altLang="en-US" sz="2800" dirty="0" smtClean="0">
                <a:latin typeface="Verdana" panose="020B0604030504040204" pitchFamily="34" charset="0"/>
                <a:ea typeface="Verdana" panose="020B0604030504040204" pitchFamily="34" charset="0"/>
              </a:rPr>
              <a:t> every term…</a:t>
            </a:r>
            <a:endParaRPr lang="en-US" altLang="en-US" sz="2800" dirty="0">
              <a:latin typeface="Verdana" panose="020B0604030504040204" pitchFamily="34" charset="0"/>
              <a:ea typeface="Verdana" panose="020B0604030504040204" pitchFamily="34" charset="0"/>
            </a:endParaRPr>
          </a:p>
        </p:txBody>
      </p:sp>
      <p:sp>
        <p:nvSpPr>
          <p:cNvPr id="7" name="TextBox 6"/>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SAP Standards</a:t>
            </a:r>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01235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5</a:t>
            </a:fld>
            <a:endParaRPr lang="en-US"/>
          </a:p>
        </p:txBody>
      </p:sp>
      <p:sp>
        <p:nvSpPr>
          <p:cNvPr id="6" name="Content Placeholder 2"/>
          <p:cNvSpPr txBox="1">
            <a:spLocks/>
          </p:cNvSpPr>
          <p:nvPr/>
        </p:nvSpPr>
        <p:spPr bwMode="auto">
          <a:xfrm>
            <a:off x="1981200" y="151792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14350" indent="-51435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Calibri" panose="020F0502020204030204" pitchFamily="34" charset="0"/>
              <a:buAutoNum type="arabicPeriod"/>
            </a:pPr>
            <a:r>
              <a:rPr lang="en-US" altLang="en-US" sz="4800" dirty="0">
                <a:latin typeface="Verdana" panose="020B0604030504040204" pitchFamily="34" charset="0"/>
                <a:ea typeface="Verdana" panose="020B0604030504040204" pitchFamily="34" charset="0"/>
              </a:rPr>
              <a:t>Qualitative Measure </a:t>
            </a:r>
          </a:p>
          <a:p>
            <a:pPr eaLnBrk="1" hangingPunct="1">
              <a:spcBef>
                <a:spcPct val="20000"/>
              </a:spcBef>
              <a:buFont typeface="Calibri" panose="020F0502020204030204" pitchFamily="34" charset="0"/>
              <a:buAutoNum type="arabicPeriod"/>
            </a:pPr>
            <a:r>
              <a:rPr lang="en-US" altLang="en-US" sz="4800" dirty="0">
                <a:latin typeface="Verdana" panose="020B0604030504040204" pitchFamily="34" charset="0"/>
                <a:ea typeface="Verdana" panose="020B0604030504040204" pitchFamily="34" charset="0"/>
              </a:rPr>
              <a:t>Quantitative Measure </a:t>
            </a:r>
          </a:p>
          <a:p>
            <a:pPr eaLnBrk="1" hangingPunct="1">
              <a:spcBef>
                <a:spcPct val="20000"/>
              </a:spcBef>
              <a:buFont typeface="Calibri" panose="020F0502020204030204" pitchFamily="34" charset="0"/>
              <a:buAutoNum type="arabicPeriod"/>
            </a:pPr>
            <a:r>
              <a:rPr lang="en-US" altLang="en-US" sz="4800" dirty="0">
                <a:latin typeface="Verdana" panose="020B0604030504040204" pitchFamily="34" charset="0"/>
                <a:ea typeface="Verdana" panose="020B0604030504040204" pitchFamily="34" charset="0"/>
              </a:rPr>
              <a:t>Maximum Time frame</a:t>
            </a:r>
          </a:p>
        </p:txBody>
      </p:sp>
      <p:sp>
        <p:nvSpPr>
          <p:cNvPr id="7" name="TextBox 6"/>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Measuring SAP</a:t>
            </a:r>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35467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6</a:t>
            </a:fld>
            <a:endParaRPr lang="en-US"/>
          </a:p>
        </p:txBody>
      </p:sp>
      <p:sp>
        <p:nvSpPr>
          <p:cNvPr id="6" name="Content Placeholder 2"/>
          <p:cNvSpPr txBox="1">
            <a:spLocks/>
          </p:cNvSpPr>
          <p:nvPr/>
        </p:nvSpPr>
        <p:spPr bwMode="auto">
          <a:xfrm>
            <a:off x="1806103" y="1284456"/>
            <a:ext cx="88392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Grade Point Average or comparable measure against a </a:t>
            </a:r>
            <a:r>
              <a:rPr lang="en-US" altLang="en-US" sz="2400" dirty="0" smtClean="0">
                <a:latin typeface="Verdana" panose="020B0604030504040204" pitchFamily="34" charset="0"/>
                <a:ea typeface="Verdana" panose="020B0604030504040204" pitchFamily="34" charset="0"/>
              </a:rPr>
              <a:t>norm: grades, projects</a:t>
            </a:r>
            <a:endParaRPr lang="en-US" altLang="en-US" sz="2400" dirty="0">
              <a:latin typeface="Verdana" panose="020B0604030504040204" pitchFamily="34" charset="0"/>
              <a:ea typeface="Verdana" panose="020B0604030504040204" pitchFamily="34" charset="0"/>
            </a:endParaRPr>
          </a:p>
          <a:p>
            <a:pPr eaLnBrk="1" hangingPunct="1">
              <a:spcBef>
                <a:spcPct val="20000"/>
              </a:spcBef>
              <a:buFont typeface="Arial" panose="020B0604020202020204" pitchFamily="34" charset="0"/>
              <a:buChar char="•"/>
            </a:pPr>
            <a:r>
              <a:rPr lang="en-US" altLang="en-US" sz="2400" dirty="0" smtClean="0">
                <a:latin typeface="Verdana" panose="020B0604030504040204" pitchFamily="34" charset="0"/>
                <a:ea typeface="Verdana" panose="020B0604030504040204" pitchFamily="34" charset="0"/>
              </a:rPr>
              <a:t>Must </a:t>
            </a:r>
            <a:r>
              <a:rPr lang="en-US" altLang="en-US" sz="2400" dirty="0">
                <a:latin typeface="Verdana" panose="020B0604030504040204" pitchFamily="34" charset="0"/>
                <a:ea typeface="Verdana" panose="020B0604030504040204" pitchFamily="34" charset="0"/>
              </a:rPr>
              <a:t>be </a:t>
            </a:r>
            <a:r>
              <a:rPr lang="en-US" altLang="en-US" sz="2400" dirty="0" smtClean="0">
                <a:latin typeface="Verdana" panose="020B0604030504040204" pitchFamily="34" charset="0"/>
                <a:ea typeface="Verdana" panose="020B0604030504040204" pitchFamily="34" charset="0"/>
              </a:rPr>
              <a:t>cumulative</a:t>
            </a:r>
          </a:p>
          <a:p>
            <a:pPr eaLnBrk="1" hangingPunct="1">
              <a:spcBef>
                <a:spcPct val="20000"/>
              </a:spcBef>
              <a:buFont typeface="Arial" panose="020B0604020202020204" pitchFamily="34" charset="0"/>
              <a:buChar char="•"/>
            </a:pPr>
            <a:r>
              <a:rPr lang="en-US" altLang="en-US" sz="2400" dirty="0" smtClean="0">
                <a:latin typeface="Verdana" panose="020B0604030504040204" pitchFamily="34" charset="0"/>
                <a:ea typeface="Verdana" panose="020B0604030504040204" pitchFamily="34" charset="0"/>
              </a:rPr>
              <a:t>May use a graduated or fixed standard</a:t>
            </a:r>
          </a:p>
          <a:p>
            <a:pPr eaLnBrk="1" hangingPunct="1">
              <a:spcBef>
                <a:spcPct val="20000"/>
              </a:spcBef>
              <a:buFont typeface="Arial" panose="020B0604020202020204" pitchFamily="34" charset="0"/>
              <a:buChar char="•"/>
            </a:pPr>
            <a:r>
              <a:rPr lang="en-US" altLang="en-US" sz="2400" dirty="0" smtClean="0">
                <a:latin typeface="Verdana" panose="020B0604030504040204" pitchFamily="34" charset="0"/>
                <a:ea typeface="Verdana" panose="020B0604030504040204" pitchFamily="34" charset="0"/>
              </a:rPr>
              <a:t>Could have a cumulative program or school GPA and a semester GPA requirement</a:t>
            </a:r>
            <a:endParaRPr lang="en-US" altLang="en-US" sz="2400" dirty="0">
              <a:latin typeface="Verdana" panose="020B0604030504040204" pitchFamily="34" charset="0"/>
              <a:ea typeface="Verdana" panose="020B0604030504040204" pitchFamily="34" charset="0"/>
            </a:endParaRPr>
          </a:p>
          <a:p>
            <a:pPr eaLnBrk="1" hangingPunct="1">
              <a:spcBef>
                <a:spcPct val="20000"/>
              </a:spcBef>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Students are required to have a “C” average or equivalent at the end of the second academic year</a:t>
            </a:r>
          </a:p>
        </p:txBody>
      </p:sp>
      <p:sp>
        <p:nvSpPr>
          <p:cNvPr id="7" name="TextBox 6"/>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a:solidFill>
                  <a:schemeClr val="bg1"/>
                </a:solidFill>
                <a:latin typeface="Verdana" panose="020B0604030504040204" pitchFamily="34" charset="0"/>
                <a:ea typeface="Verdana" panose="020B0604030504040204" pitchFamily="34" charset="0"/>
              </a:rPr>
              <a:t>Qualitative Measure</a:t>
            </a:r>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40622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7</a:t>
            </a:fld>
            <a:endParaRPr lang="en-US"/>
          </a:p>
        </p:txBody>
      </p:sp>
      <p:sp>
        <p:nvSpPr>
          <p:cNvPr id="6" name="TextBox 5"/>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Grade Forgiveness or Amnesty?</a:t>
            </a:r>
            <a:endParaRPr lang="en-US" sz="3600" dirty="0">
              <a:solidFill>
                <a:schemeClr val="bg1"/>
              </a:solidFill>
              <a:latin typeface="Verdana" panose="020B0604030504040204" pitchFamily="34" charset="0"/>
              <a:ea typeface="Verdana" panose="020B0604030504040204" pitchFamily="34" charset="0"/>
            </a:endParaRPr>
          </a:p>
        </p:txBody>
      </p:sp>
      <p:sp>
        <p:nvSpPr>
          <p:cNvPr id="7" name="TextBox 6"/>
          <p:cNvSpPr txBox="1"/>
          <p:nvPr/>
        </p:nvSpPr>
        <p:spPr>
          <a:xfrm>
            <a:off x="910347" y="1391055"/>
            <a:ext cx="10371305" cy="830997"/>
          </a:xfrm>
          <a:prstGeom prst="rect">
            <a:avLst/>
          </a:prstGeom>
          <a:noFill/>
        </p:spPr>
        <p:txBody>
          <a:bodyPr wrap="square" rtlCol="0">
            <a:spAutoFit/>
          </a:bodyPr>
          <a:lstStyle/>
          <a:p>
            <a:r>
              <a:rPr lang="en-US" sz="4800" dirty="0" smtClean="0">
                <a:solidFill>
                  <a:schemeClr val="accent5">
                    <a:lumMod val="60000"/>
                    <a:lumOff val="40000"/>
                  </a:schemeClr>
                </a:solidFill>
                <a:latin typeface="Verdana" panose="020B0604030504040204" pitchFamily="34" charset="0"/>
                <a:ea typeface="Verdana" panose="020B0604030504040204" pitchFamily="34" charset="0"/>
              </a:rPr>
              <a:t>Is there such a thing with SAP?</a:t>
            </a:r>
            <a:endParaRPr lang="en-US" sz="4800" dirty="0">
              <a:solidFill>
                <a:schemeClr val="accent5">
                  <a:lumMod val="60000"/>
                  <a:lumOff val="40000"/>
                </a:schemeClr>
              </a:solidFill>
              <a:latin typeface="Verdana" panose="020B0604030504040204" pitchFamily="34" charset="0"/>
              <a:ea typeface="Verdana" panose="020B0604030504040204" pitchFamily="34" charset="0"/>
            </a:endParaRPr>
          </a:p>
        </p:txBody>
      </p:sp>
      <p:sp>
        <p:nvSpPr>
          <p:cNvPr id="8" name="Rectangle 7"/>
          <p:cNvSpPr/>
          <p:nvPr/>
        </p:nvSpPr>
        <p:spPr>
          <a:xfrm>
            <a:off x="3048000" y="2551837"/>
            <a:ext cx="6096000" cy="1754326"/>
          </a:xfrm>
          <a:prstGeom prst="rect">
            <a:avLst/>
          </a:prstGeom>
        </p:spPr>
        <p:txBody>
          <a:bodyPr>
            <a:spAutoFit/>
          </a:bodyPr>
          <a:lstStyle/>
          <a:p>
            <a:pPr>
              <a:buFontTx/>
              <a:buNone/>
            </a:pPr>
            <a:r>
              <a:rPr lang="en-US" altLang="en-US" dirty="0">
                <a:latin typeface="Arial" panose="020B0604020202020204" pitchFamily="34" charset="0"/>
                <a:cs typeface="Times New Roman" panose="02020603050405020304" pitchFamily="18" charset="0"/>
              </a:rPr>
              <a:t>The regulations permit use of the automatic financial aid warning status for institutions that review SAP at each payment period.  No other status may be granted automatically.  </a:t>
            </a:r>
            <a:r>
              <a:rPr lang="en-US" altLang="en-US" u="sng" dirty="0">
                <a:latin typeface="Arial" panose="020B0604020202020204" pitchFamily="34" charset="0"/>
                <a:cs typeface="Times New Roman" panose="02020603050405020304" pitchFamily="18" charset="0"/>
              </a:rPr>
              <a:t>A successful appeal is needed to grant financial aid probation status or to develop an academic plan.</a:t>
            </a:r>
          </a:p>
        </p:txBody>
      </p:sp>
    </p:spTree>
    <p:extLst>
      <p:ext uri="{BB962C8B-B14F-4D97-AF65-F5344CB8AC3E}">
        <p14:creationId xmlns:p14="http://schemas.microsoft.com/office/powerpoint/2010/main" val="1611000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8</a:t>
            </a:fld>
            <a:endParaRPr lang="en-US"/>
          </a:p>
        </p:txBody>
      </p:sp>
      <p:sp>
        <p:nvSpPr>
          <p:cNvPr id="7" name="TextBox 6"/>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Remedial</a:t>
            </a:r>
            <a:endParaRPr lang="en-US" sz="3600" dirty="0">
              <a:solidFill>
                <a:schemeClr val="bg1"/>
              </a:solidFill>
              <a:latin typeface="Verdana" panose="020B0604030504040204" pitchFamily="34" charset="0"/>
              <a:ea typeface="Verdana" panose="020B0604030504040204" pitchFamily="34" charset="0"/>
            </a:endParaRPr>
          </a:p>
        </p:txBody>
      </p:sp>
      <p:sp>
        <p:nvSpPr>
          <p:cNvPr id="8" name="Content Placeholder 2"/>
          <p:cNvSpPr>
            <a:spLocks noGrp="1"/>
          </p:cNvSpPr>
          <p:nvPr>
            <p:ph idx="1"/>
          </p:nvPr>
        </p:nvSpPr>
        <p:spPr>
          <a:xfrm>
            <a:off x="1614792" y="2107254"/>
            <a:ext cx="9144000" cy="30861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a:buFont typeface="Arial" charset="0"/>
              <a:buChar char="•"/>
              <a:defRPr/>
            </a:pPr>
            <a:r>
              <a:rPr lang="en-US" altLang="en-US" sz="2000" dirty="0" smtClean="0">
                <a:solidFill>
                  <a:schemeClr val="tx1"/>
                </a:solidFill>
                <a:latin typeface="Verdana" panose="020B0604030504040204" pitchFamily="34" charset="0"/>
                <a:ea typeface="Verdana" panose="020B0604030504040204" pitchFamily="34" charset="0"/>
                <a:cs typeface="Times New Roman" pitchFamily="18" charset="0"/>
              </a:rPr>
              <a:t>Question: How are remedial courses treated for SAP purposes?</a:t>
            </a:r>
          </a:p>
          <a:p>
            <a:pPr marL="0" indent="0">
              <a:buFont typeface="Arial" charset="0"/>
              <a:buNone/>
              <a:defRPr/>
            </a:pPr>
            <a:endParaRPr lang="en-US" altLang="en-US" sz="2000" dirty="0" smtClean="0">
              <a:solidFill>
                <a:schemeClr val="tx1"/>
              </a:solidFill>
              <a:latin typeface="Verdana" panose="020B0604030504040204" pitchFamily="34" charset="0"/>
              <a:ea typeface="Verdana" panose="020B0604030504040204" pitchFamily="34" charset="0"/>
              <a:cs typeface="Times New Roman" pitchFamily="18" charset="0"/>
            </a:endParaRPr>
          </a:p>
          <a:p>
            <a:pPr>
              <a:buFont typeface="Arial" charset="0"/>
              <a:buChar char="•"/>
              <a:defRPr/>
            </a:pPr>
            <a:r>
              <a:rPr lang="en-US" altLang="en-US" sz="2000" dirty="0" smtClean="0">
                <a:solidFill>
                  <a:schemeClr val="tx1"/>
                </a:solidFill>
                <a:latin typeface="Verdana" panose="020B0604030504040204" pitchFamily="34" charset="0"/>
                <a:ea typeface="Verdana" panose="020B0604030504040204" pitchFamily="34" charset="0"/>
                <a:cs typeface="Times New Roman" pitchFamily="18" charset="0"/>
              </a:rPr>
              <a:t>Answer: The institution's SAP policy should describe how remedial courses are treated. An institution </a:t>
            </a:r>
            <a:r>
              <a:rPr lang="en-US" altLang="en-US" sz="2000" u="sng" dirty="0" smtClean="0">
                <a:solidFill>
                  <a:schemeClr val="tx1"/>
                </a:solidFill>
                <a:latin typeface="Verdana" panose="020B0604030504040204" pitchFamily="34" charset="0"/>
                <a:ea typeface="Verdana" panose="020B0604030504040204" pitchFamily="34" charset="0"/>
                <a:cs typeface="Times New Roman" pitchFamily="18" charset="0"/>
              </a:rPr>
              <a:t>may, but is not required to, include remedial coursework in determining pace</a:t>
            </a:r>
            <a:r>
              <a:rPr lang="en-US" altLang="en-US" sz="2000" dirty="0" smtClean="0">
                <a:solidFill>
                  <a:schemeClr val="tx1"/>
                </a:solidFill>
                <a:latin typeface="Verdana" panose="020B0604030504040204" pitchFamily="34" charset="0"/>
                <a:ea typeface="Verdana" panose="020B0604030504040204" pitchFamily="34" charset="0"/>
                <a:cs typeface="Times New Roman" pitchFamily="18" charset="0"/>
              </a:rPr>
              <a:t>. However, the school </a:t>
            </a:r>
            <a:r>
              <a:rPr lang="en-US" altLang="en-US" sz="2000" u="sng" dirty="0" smtClean="0">
                <a:solidFill>
                  <a:schemeClr val="tx1"/>
                </a:solidFill>
                <a:latin typeface="Verdana" panose="020B0604030504040204" pitchFamily="34" charset="0"/>
                <a:ea typeface="Verdana" panose="020B0604030504040204" pitchFamily="34" charset="0"/>
                <a:cs typeface="Times New Roman" pitchFamily="18" charset="0"/>
              </a:rPr>
              <a:t>must evaluate remedial coursework under the qualitative factor</a:t>
            </a:r>
            <a:r>
              <a:rPr lang="en-US" altLang="en-US" sz="2000" dirty="0" smtClean="0">
                <a:solidFill>
                  <a:schemeClr val="tx1"/>
                </a:solidFill>
                <a:latin typeface="Verdana" panose="020B0604030504040204" pitchFamily="34" charset="0"/>
                <a:ea typeface="Verdana" panose="020B0604030504040204" pitchFamily="34" charset="0"/>
                <a:cs typeface="Times New Roman" pitchFamily="18" charset="0"/>
              </a:rPr>
              <a:t>, though it does not have to be part of the GPA.  If not part of the GPA, the school must have some other measurement process to evaluate remedial coursework (passing courses, meeting course requirements, etc.).</a:t>
            </a:r>
          </a:p>
        </p:txBody>
      </p:sp>
    </p:spTree>
    <p:extLst>
      <p:ext uri="{BB962C8B-B14F-4D97-AF65-F5344CB8AC3E}">
        <p14:creationId xmlns:p14="http://schemas.microsoft.com/office/powerpoint/2010/main" val="309785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Spring Conference    April 7 – 10, 2019</a:t>
            </a:r>
            <a:endParaRPr lang="en-US" dirty="0"/>
          </a:p>
        </p:txBody>
      </p:sp>
      <p:sp>
        <p:nvSpPr>
          <p:cNvPr id="5" name="Slide Number Placeholder 4"/>
          <p:cNvSpPr>
            <a:spLocks noGrp="1"/>
          </p:cNvSpPr>
          <p:nvPr>
            <p:ph type="sldNum" sz="quarter" idx="12"/>
          </p:nvPr>
        </p:nvSpPr>
        <p:spPr/>
        <p:txBody>
          <a:bodyPr/>
          <a:lstStyle/>
          <a:p>
            <a:fld id="{1304E4F6-5DBB-467A-B1C4-2E27796DE4FB}" type="slidenum">
              <a:rPr lang="en-US" smtClean="0"/>
              <a:t>9</a:t>
            </a:fld>
            <a:endParaRPr lang="en-US"/>
          </a:p>
        </p:txBody>
      </p:sp>
      <p:sp>
        <p:nvSpPr>
          <p:cNvPr id="6" name="TextBox 5"/>
          <p:cNvSpPr txBox="1"/>
          <p:nvPr/>
        </p:nvSpPr>
        <p:spPr>
          <a:xfrm>
            <a:off x="107004" y="466927"/>
            <a:ext cx="11644010" cy="646331"/>
          </a:xfrm>
          <a:prstGeom prst="rect">
            <a:avLst/>
          </a:prstGeom>
          <a:solidFill>
            <a:schemeClr val="accent5">
              <a:lumMod val="75000"/>
            </a:schemeClr>
          </a:solidFill>
        </p:spPr>
        <p:txBody>
          <a:bodyPr wrap="square" rtlCol="0">
            <a:spAutoFit/>
          </a:bodyPr>
          <a:lstStyle/>
          <a:p>
            <a:r>
              <a:rPr lang="en-US" altLang="en-US" sz="3600" dirty="0" smtClean="0">
                <a:solidFill>
                  <a:schemeClr val="bg1"/>
                </a:solidFill>
                <a:latin typeface="Verdana" panose="020B0604030504040204" pitchFamily="34" charset="0"/>
                <a:ea typeface="Verdana" panose="020B0604030504040204" pitchFamily="34" charset="0"/>
              </a:rPr>
              <a:t>Programs &gt; 2Years</a:t>
            </a:r>
            <a:endParaRPr lang="en-US" sz="3600" dirty="0">
              <a:solidFill>
                <a:schemeClr val="bg1"/>
              </a:solidFill>
              <a:latin typeface="Verdana" panose="020B0604030504040204" pitchFamily="34" charset="0"/>
              <a:ea typeface="Verdana" panose="020B0604030504040204" pitchFamily="34" charset="0"/>
            </a:endParaRPr>
          </a:p>
        </p:txBody>
      </p:sp>
      <p:sp>
        <p:nvSpPr>
          <p:cNvPr id="7" name="Content Placeholder 2"/>
          <p:cNvSpPr>
            <a:spLocks noGrp="1"/>
          </p:cNvSpPr>
          <p:nvPr>
            <p:ph idx="1"/>
          </p:nvPr>
        </p:nvSpPr>
        <p:spPr bwMode="auto">
          <a:xfrm>
            <a:off x="1524000" y="1795969"/>
            <a:ext cx="9144000" cy="3314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buFontTx/>
              <a:buNone/>
            </a:pPr>
            <a:r>
              <a:rPr lang="en-US" altLang="en-US" sz="20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Question: How does the qualitative portion of a SAP review relate to the requirement for a student to have a GPA of at least 2.0, or academic standing consistent with the institution’s requirements for graduation?</a:t>
            </a:r>
          </a:p>
          <a:p>
            <a:pPr>
              <a:buFontTx/>
              <a:buNone/>
            </a:pPr>
            <a:endParaRPr lang="en-US" altLang="en-US" sz="20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endParaRPr>
          </a:p>
          <a:p>
            <a:pPr>
              <a:buFontTx/>
              <a:buNone/>
            </a:pPr>
            <a:r>
              <a:rPr lang="en-US" altLang="en-US" sz="2000" dirty="0" smtClean="0">
                <a:solidFill>
                  <a:schemeClr val="tx1"/>
                </a:solidFill>
                <a:latin typeface="Verdana" panose="020B0604030504040204" pitchFamily="34" charset="0"/>
                <a:ea typeface="Verdana" panose="020B0604030504040204" pitchFamily="34" charset="0"/>
                <a:cs typeface="Times New Roman" panose="02020603050405020304" pitchFamily="18" charset="0"/>
              </a:rPr>
              <a:t>Answer: …the Higher Education Act requires a specific qualitative review at the end of the student’s second academic year.  In this context, we have interpreted the “second academic year” as the student being at the school for 4 semesters or 6 quarters, regardless of a student’s enrollment status.  At that point, the student must have a GPA of at least a 2.0 or its equivalent or have academic standing consistent with the institution’s graduation requirements. </a:t>
            </a:r>
          </a:p>
        </p:txBody>
      </p:sp>
    </p:spTree>
    <p:extLst>
      <p:ext uri="{BB962C8B-B14F-4D97-AF65-F5344CB8AC3E}">
        <p14:creationId xmlns:p14="http://schemas.microsoft.com/office/powerpoint/2010/main" val="857132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3200</TotalTime>
  <Words>2734</Words>
  <Application>Microsoft Office PowerPoint</Application>
  <PresentationFormat>Widescreen</PresentationFormat>
  <Paragraphs>297</Paragraphs>
  <Slides>34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Arabic Typesetting</vt:lpstr>
      <vt:lpstr>Arial</vt:lpstr>
      <vt:lpstr>Arial Black</vt:lpstr>
      <vt:lpstr>Arial Narrow</vt:lpstr>
      <vt:lpstr>Calibri</vt:lpstr>
      <vt:lpstr>Calibri Light</vt:lpstr>
      <vt:lpstr>Times New Roman</vt:lpstr>
      <vt:lpstr>Verdana</vt:lpstr>
      <vt:lpstr>Office Theme</vt:lpstr>
      <vt:lpstr>Satisfactory Academic Progress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SCHOOL ELIGIBILITY SERVICE GROUP (SESG) </vt:lpstr>
      <vt:lpstr>PowerPoint Presentation</vt:lpstr>
      <vt:lpstr>PowerPoint Presentation</vt:lpstr>
    </vt:vector>
  </TitlesOfParts>
  <Company>UMO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Katrina K.</dc:creator>
  <cp:lastModifiedBy>Cedric Barksdale</cp:lastModifiedBy>
  <cp:revision>337</cp:revision>
  <cp:lastPrinted>2018-10-22T00:43:43Z</cp:lastPrinted>
  <dcterms:created xsi:type="dcterms:W3CDTF">2016-10-19T18:55:34Z</dcterms:created>
  <dcterms:modified xsi:type="dcterms:W3CDTF">2021-11-03T18:13:04Z</dcterms:modified>
</cp:coreProperties>
</file>