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6" r:id="rId1"/>
  </p:sldMasterIdLst>
  <p:notesMasterIdLst>
    <p:notesMasterId r:id="rId32"/>
  </p:notesMasterIdLst>
  <p:sldIdLst>
    <p:sldId id="256" r:id="rId2"/>
    <p:sldId id="257" r:id="rId3"/>
    <p:sldId id="258" r:id="rId4"/>
    <p:sldId id="291"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6" r:id="rId22"/>
    <p:sldId id="277" r:id="rId23"/>
    <p:sldId id="283" r:id="rId24"/>
    <p:sldId id="284" r:id="rId25"/>
    <p:sldId id="285" r:id="rId26"/>
    <p:sldId id="286" r:id="rId27"/>
    <p:sldId id="287" r:id="rId28"/>
    <p:sldId id="288" r:id="rId29"/>
    <p:sldId id="289" r:id="rId30"/>
    <p:sldId id="290" r:id="rId3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499DB09-AA95-4F9A-BF01-9E2FDD3FC7D7}">
  <a:tblStyle styleId="{7499DB09-AA95-4F9A-BF01-9E2FDD3FC7D7}"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
        <p:cNvGrpSpPr/>
        <p:nvPr/>
      </p:nvGrpSpPr>
      <p:grpSpPr>
        <a:xfrm>
          <a:off x="0" y="0"/>
          <a:ext cx="0" cy="0"/>
          <a:chOff x="0" y="0"/>
          <a:chExt cx="0" cy="0"/>
        </a:xfrm>
      </p:grpSpPr>
      <p:sp>
        <p:nvSpPr>
          <p:cNvPr id="39" name="Google Shape;39;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0" name="Google Shape;4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822f11015e_0_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822f11015e_0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822f11015e_0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822f11015e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822f11015e_0_94: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822f11015e_0_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822f11015e_0_10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822f11015e_0_1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822f11015e_0_109: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822f11015e_0_1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822f11015e_0_117: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822f11015e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822f11015e_0_1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2822f11015e_0_1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2822f11015e_0_174: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2822f11015e_0_1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2822f11015e_0_183: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2822f11015e_0_1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2822f11015e_0_1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2822f11015e_0_1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g2822f11015e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 name="Google Shape;46;g2822f11015e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2822f11015e_0_2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2822f11015e_0_2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2822f11015e_0_2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 name="Google Shape;169;g2822f11015e_0_2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g2822f11015e_0_28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6" name="Google Shape;206;g2822f11015e_0_2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g329b34f09cd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2" name="Google Shape;212;g329b34f09cd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2822f11015e_0_2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2822f11015e_0_2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g329b34f09cd_0_37: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4" name="Google Shape;224;g329b34f09cd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g329b34f09c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0" name="Google Shape;230;g329b34f09c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g329b34f09cd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6" name="Google Shape;236;g329b34f09cd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2822f11015e_0_303: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2822f11015e_0_3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g2263d39ef8c_0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chemeClr val="dk1"/>
              </a:buClr>
              <a:buSzPts val="1400"/>
              <a:buFont typeface="Calibri"/>
              <a:buNone/>
            </a:pPr>
            <a:fld id="{00000000-1234-1234-1234-123412341234}" type="slidenum">
              <a:rPr lang="en-US"/>
              <a:t>30</a:t>
            </a:fld>
            <a:endParaRPr/>
          </a:p>
        </p:txBody>
      </p:sp>
      <p:sp>
        <p:nvSpPr>
          <p:cNvPr id="248" name="Google Shape;248;g2263d39ef8c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9" name="Google Shape;249;g2263d39ef8c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Calibri"/>
              <a:buNone/>
            </a:pPr>
            <a:r>
              <a:rPr lang="en-US"/>
              <a:t>JD</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cd65d127ed_0_7: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2cd65d127ed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822f11015e_0_34: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822f11015e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cd65d127ed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cd65d127ed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cd65d127ed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cd65d127ed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822f11015e_0_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822f11015e_0_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822f11015e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822f11015e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822f11015e_0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822f11015e_0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2_Custom Layout">
  <p:cSld name="2_Custom Layout">
    <p:bg>
      <p:bgPr>
        <a:blipFill>
          <a:blip r:embed="rId2">
            <a:alphaModFix amt="93744"/>
          </a:blip>
          <a:stretch>
            <a:fillRect/>
          </a:stretch>
        </a:blipFill>
        <a:effectLst/>
      </p:bgPr>
    </p:bg>
    <p:spTree>
      <p:nvGrpSpPr>
        <p:cNvPr id="1" name="Shape 7"/>
        <p:cNvGrpSpPr/>
        <p:nvPr/>
      </p:nvGrpSpPr>
      <p:grpSpPr>
        <a:xfrm>
          <a:off x="0" y="0"/>
          <a:ext cx="0" cy="0"/>
          <a:chOff x="0" y="0"/>
          <a:chExt cx="0" cy="0"/>
        </a:xfrm>
      </p:grpSpPr>
      <p:sp>
        <p:nvSpPr>
          <p:cNvPr id="8" name="Google Shape;8;p2"/>
          <p:cNvSpPr txBox="1">
            <a:spLocks noGrp="1"/>
          </p:cNvSpPr>
          <p:nvPr>
            <p:ph type="title"/>
          </p:nvPr>
        </p:nvSpPr>
        <p:spPr>
          <a:xfrm>
            <a:off x="306070" y="708837"/>
            <a:ext cx="11567160" cy="2852737"/>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4800"/>
              <a:buFont typeface="Verdana"/>
              <a:buNone/>
              <a:defRPr sz="4800" b="1">
                <a:solidFill>
                  <a:schemeClr val="lt1"/>
                </a:solidFill>
                <a:latin typeface="Verdana"/>
                <a:ea typeface="Verdana"/>
                <a:cs typeface="Verdana"/>
                <a:sym typeface="Verdan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 name="Google Shape;9;p2"/>
          <p:cNvSpPr txBox="1">
            <a:spLocks noGrp="1"/>
          </p:cNvSpPr>
          <p:nvPr>
            <p:ph type="body" idx="1"/>
          </p:nvPr>
        </p:nvSpPr>
        <p:spPr>
          <a:xfrm>
            <a:off x="306070" y="4575140"/>
            <a:ext cx="11567160" cy="699848"/>
          </a:xfrm>
          <a:prstGeom prst="rect">
            <a:avLst/>
          </a:prstGeom>
          <a:noFill/>
          <a:ln>
            <a:noFill/>
          </a:ln>
        </p:spPr>
        <p:txBody>
          <a:bodyPr spcFirstLastPara="1" wrap="square" lIns="91425" tIns="45700" rIns="91425" bIns="45700" anchor="t" anchorCtr="0">
            <a:noAutofit/>
          </a:bodyPr>
          <a:lstStyle>
            <a:lvl1pPr marL="457200" marR="0" lvl="0" indent="-228600" algn="ctr" rtl="0">
              <a:lnSpc>
                <a:spcPct val="90000"/>
              </a:lnSpc>
              <a:spcBef>
                <a:spcPts val="1000"/>
              </a:spcBef>
              <a:spcAft>
                <a:spcPts val="0"/>
              </a:spcAft>
              <a:buClr>
                <a:schemeClr val="lt1"/>
              </a:buClr>
              <a:buSzPts val="2400"/>
              <a:buFont typeface="Arial"/>
              <a:buNone/>
              <a:defRPr sz="2400" b="0" i="0" u="none" strike="noStrike" cap="none">
                <a:solidFill>
                  <a:schemeClr val="lt1"/>
                </a:solidFill>
                <a:latin typeface="Verdana"/>
                <a:ea typeface="Verdana"/>
                <a:cs typeface="Verdana"/>
                <a:sym typeface="Verdana"/>
              </a:defRPr>
            </a:lvl1pPr>
            <a:lvl2pPr marL="914400" marR="0" lvl="1" indent="-228600" algn="l" rtl="0">
              <a:lnSpc>
                <a:spcPct val="90000"/>
              </a:lnSpc>
              <a:spcBef>
                <a:spcPts val="500"/>
              </a:spcBef>
              <a:spcAft>
                <a:spcPts val="0"/>
              </a:spcAft>
              <a:buClr>
                <a:srgbClr val="888888"/>
              </a:buClr>
              <a:buSzPts val="2000"/>
              <a:buFont typeface="Arial"/>
              <a:buNone/>
              <a:defRPr sz="2000" b="0" i="0" u="none" strike="noStrike" cap="none">
                <a:solidFill>
                  <a:srgbClr val="888888"/>
                </a:solidFill>
                <a:latin typeface="Trebuchet MS"/>
                <a:ea typeface="Trebuchet MS"/>
                <a:cs typeface="Trebuchet MS"/>
                <a:sym typeface="Trebuchet MS"/>
              </a:defRPr>
            </a:lvl2pPr>
            <a:lvl3pPr marL="1371600" marR="0" lvl="2" indent="-228600" algn="l" rtl="0">
              <a:lnSpc>
                <a:spcPct val="90000"/>
              </a:lnSpc>
              <a:spcBef>
                <a:spcPts val="500"/>
              </a:spcBef>
              <a:spcAft>
                <a:spcPts val="0"/>
              </a:spcAft>
              <a:buClr>
                <a:srgbClr val="888888"/>
              </a:buClr>
              <a:buSzPts val="1800"/>
              <a:buFont typeface="Arial"/>
              <a:buNone/>
              <a:defRPr sz="1800" b="0" i="0" u="none" strike="noStrike" cap="none">
                <a:solidFill>
                  <a:srgbClr val="888888"/>
                </a:solidFill>
                <a:latin typeface="Trebuchet MS"/>
                <a:ea typeface="Trebuchet MS"/>
                <a:cs typeface="Trebuchet MS"/>
                <a:sym typeface="Trebuchet MS"/>
              </a:defRPr>
            </a:lvl3pPr>
            <a:lvl4pPr marL="1828800" marR="0" lvl="3"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Trebuchet MS"/>
                <a:ea typeface="Trebuchet MS"/>
                <a:cs typeface="Trebuchet MS"/>
                <a:sym typeface="Trebuchet MS"/>
              </a:defRPr>
            </a:lvl4pPr>
            <a:lvl5pPr marL="2286000" marR="0" lvl="4"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Trebuchet MS"/>
                <a:ea typeface="Trebuchet MS"/>
                <a:cs typeface="Trebuchet MS"/>
                <a:sym typeface="Trebuchet MS"/>
              </a:defRPr>
            </a:lvl5pPr>
            <a:lvl6pPr marL="2743200" marR="0" lvl="5"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Trebuchet MS"/>
                <a:ea typeface="Trebuchet MS"/>
                <a:cs typeface="Trebuchet MS"/>
                <a:sym typeface="Trebuchet MS"/>
              </a:defRPr>
            </a:lvl6pPr>
            <a:lvl7pPr marL="3200400" marR="0" lvl="6"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Trebuchet MS"/>
                <a:ea typeface="Trebuchet MS"/>
                <a:cs typeface="Trebuchet MS"/>
                <a:sym typeface="Trebuchet MS"/>
              </a:defRPr>
            </a:lvl7pPr>
            <a:lvl8pPr marL="3657600" marR="0" lvl="7"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Trebuchet MS"/>
                <a:ea typeface="Trebuchet MS"/>
                <a:cs typeface="Trebuchet MS"/>
                <a:sym typeface="Trebuchet MS"/>
              </a:defRPr>
            </a:lvl8pPr>
            <a:lvl9pPr marL="4114800" marR="0" lvl="8"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Trebuchet MS"/>
                <a:ea typeface="Trebuchet MS"/>
                <a:cs typeface="Trebuchet MS"/>
                <a:sym typeface="Trebuchet MS"/>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0"/>
        <p:cNvGrpSpPr/>
        <p:nvPr/>
      </p:nvGrpSpPr>
      <p:grpSpPr>
        <a:xfrm>
          <a:off x="0" y="0"/>
          <a:ext cx="0" cy="0"/>
          <a:chOff x="0" y="0"/>
          <a:chExt cx="0" cy="0"/>
        </a:xfrm>
      </p:grpSpPr>
      <p:sp>
        <p:nvSpPr>
          <p:cNvPr id="11" name="Google Shape;11;p3"/>
          <p:cNvSpPr txBox="1">
            <a:spLocks noGrp="1"/>
          </p:cNvSpPr>
          <p:nvPr>
            <p:ph type="title"/>
          </p:nvPr>
        </p:nvSpPr>
        <p:spPr>
          <a:xfrm>
            <a:off x="306070" y="708837"/>
            <a:ext cx="1156716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005B99"/>
              </a:buClr>
              <a:buSzPts val="4800"/>
              <a:buFont typeface="Verdana"/>
              <a:buNone/>
              <a:defRPr sz="4800" b="1">
                <a:solidFill>
                  <a:srgbClr val="005B99"/>
                </a:solidFill>
                <a:latin typeface="Verdana"/>
                <a:ea typeface="Verdana"/>
                <a:cs typeface="Verdana"/>
                <a:sym typeface="Verdan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 name="Google Shape;12;p3"/>
          <p:cNvSpPr txBox="1">
            <a:spLocks noGrp="1"/>
          </p:cNvSpPr>
          <p:nvPr>
            <p:ph type="body" idx="1"/>
          </p:nvPr>
        </p:nvSpPr>
        <p:spPr>
          <a:xfrm>
            <a:off x="306070" y="3588562"/>
            <a:ext cx="11567160"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888888"/>
              </a:buClr>
              <a:buSzPts val="2400"/>
              <a:buFont typeface="Arial"/>
              <a:buNone/>
              <a:defRPr sz="2400" b="0" i="0" u="none" strike="noStrike" cap="none">
                <a:solidFill>
                  <a:srgbClr val="888888"/>
                </a:solidFill>
                <a:latin typeface="Trebuchet MS"/>
                <a:ea typeface="Trebuchet MS"/>
                <a:cs typeface="Trebuchet MS"/>
                <a:sym typeface="Trebuchet MS"/>
              </a:defRPr>
            </a:lvl1pPr>
            <a:lvl2pPr marL="914400" marR="0" lvl="1" indent="-228600" algn="l" rtl="0">
              <a:lnSpc>
                <a:spcPct val="90000"/>
              </a:lnSpc>
              <a:spcBef>
                <a:spcPts val="500"/>
              </a:spcBef>
              <a:spcAft>
                <a:spcPts val="0"/>
              </a:spcAft>
              <a:buClr>
                <a:srgbClr val="888888"/>
              </a:buClr>
              <a:buSzPts val="2000"/>
              <a:buFont typeface="Arial"/>
              <a:buNone/>
              <a:defRPr sz="2000" b="0" i="0" u="none" strike="noStrike" cap="none">
                <a:solidFill>
                  <a:srgbClr val="888888"/>
                </a:solidFill>
                <a:latin typeface="Trebuchet MS"/>
                <a:ea typeface="Trebuchet MS"/>
                <a:cs typeface="Trebuchet MS"/>
                <a:sym typeface="Trebuchet MS"/>
              </a:defRPr>
            </a:lvl2pPr>
            <a:lvl3pPr marL="1371600" marR="0" lvl="2" indent="-228600" algn="l" rtl="0">
              <a:lnSpc>
                <a:spcPct val="90000"/>
              </a:lnSpc>
              <a:spcBef>
                <a:spcPts val="500"/>
              </a:spcBef>
              <a:spcAft>
                <a:spcPts val="0"/>
              </a:spcAft>
              <a:buClr>
                <a:srgbClr val="888888"/>
              </a:buClr>
              <a:buSzPts val="1800"/>
              <a:buFont typeface="Arial"/>
              <a:buNone/>
              <a:defRPr sz="1800" b="0" i="0" u="none" strike="noStrike" cap="none">
                <a:solidFill>
                  <a:srgbClr val="888888"/>
                </a:solidFill>
                <a:latin typeface="Trebuchet MS"/>
                <a:ea typeface="Trebuchet MS"/>
                <a:cs typeface="Trebuchet MS"/>
                <a:sym typeface="Trebuchet MS"/>
              </a:defRPr>
            </a:lvl3pPr>
            <a:lvl4pPr marL="1828800" marR="0" lvl="3"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Trebuchet MS"/>
                <a:ea typeface="Trebuchet MS"/>
                <a:cs typeface="Trebuchet MS"/>
                <a:sym typeface="Trebuchet MS"/>
              </a:defRPr>
            </a:lvl4pPr>
            <a:lvl5pPr marL="2286000" marR="0" lvl="4"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Trebuchet MS"/>
                <a:ea typeface="Trebuchet MS"/>
                <a:cs typeface="Trebuchet MS"/>
                <a:sym typeface="Trebuchet MS"/>
              </a:defRPr>
            </a:lvl5pPr>
            <a:lvl6pPr marL="2743200" marR="0" lvl="5"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Trebuchet MS"/>
                <a:ea typeface="Trebuchet MS"/>
                <a:cs typeface="Trebuchet MS"/>
                <a:sym typeface="Trebuchet MS"/>
              </a:defRPr>
            </a:lvl6pPr>
            <a:lvl7pPr marL="3200400" marR="0" lvl="6"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Trebuchet MS"/>
                <a:ea typeface="Trebuchet MS"/>
                <a:cs typeface="Trebuchet MS"/>
                <a:sym typeface="Trebuchet MS"/>
              </a:defRPr>
            </a:lvl7pPr>
            <a:lvl8pPr marL="3657600" marR="0" lvl="7"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Trebuchet MS"/>
                <a:ea typeface="Trebuchet MS"/>
                <a:cs typeface="Trebuchet MS"/>
                <a:sym typeface="Trebuchet MS"/>
              </a:defRPr>
            </a:lvl8pPr>
            <a:lvl9pPr marL="4114800" marR="0" lvl="8"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Trebuchet MS"/>
                <a:ea typeface="Trebuchet MS"/>
                <a:cs typeface="Trebuchet MS"/>
                <a:sym typeface="Trebuchet MS"/>
              </a:defRPr>
            </a:lvl9pPr>
          </a:lstStyle>
          <a:p>
            <a:endParaRPr/>
          </a:p>
        </p:txBody>
      </p:sp>
      <p:sp>
        <p:nvSpPr>
          <p:cNvPr id="13" name="Google Shape;13;p3"/>
          <p:cNvSpPr/>
          <p:nvPr/>
        </p:nvSpPr>
        <p:spPr>
          <a:xfrm>
            <a:off x="9344297" y="5790447"/>
            <a:ext cx="2743200" cy="2286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r>
              <a:rPr lang="en-US" sz="1400" b="0" i="0" u="none" strike="noStrike" cap="none">
                <a:solidFill>
                  <a:srgbClr val="003554"/>
                </a:solidFill>
                <a:latin typeface="Arial"/>
                <a:ea typeface="Arial"/>
                <a:cs typeface="Arial"/>
                <a:sym typeface="Arial"/>
              </a:rPr>
              <a:t>Slide </a:t>
            </a:r>
            <a:fld id="{00000000-1234-1234-1234-123412341234}" type="slidenum">
              <a:rPr lang="en-US" sz="1400" b="0" i="0" u="none" strike="noStrike" cap="none">
                <a:solidFill>
                  <a:srgbClr val="003554"/>
                </a:solidFill>
                <a:latin typeface="Arial"/>
                <a:ea typeface="Arial"/>
                <a:cs typeface="Arial"/>
                <a:sym typeface="Arial"/>
              </a:rPr>
              <a:t>‹#›</a:t>
            </a:fld>
            <a:r>
              <a:rPr lang="en-US" sz="1400" b="0" i="0" u="none" strike="noStrike" cap="none">
                <a:solidFill>
                  <a:srgbClr val="003554"/>
                </a:solidFill>
                <a:latin typeface="Arial"/>
                <a:ea typeface="Arial"/>
                <a:cs typeface="Arial"/>
                <a:sym typeface="Arial"/>
              </a:rPr>
              <a:t>   © 2023 NASFAA</a:t>
            </a:r>
            <a:endParaRPr/>
          </a:p>
          <a:p>
            <a:pPr marL="0" marR="0" lvl="0" indent="0" algn="r" rtl="0">
              <a:spcBef>
                <a:spcPts val="0"/>
              </a:spcBef>
              <a:spcAft>
                <a:spcPts val="0"/>
              </a:spcAft>
              <a:buNone/>
            </a:pPr>
            <a:endParaRPr sz="1200" b="0" i="0" u="none" strike="noStrike" cap="none">
              <a:solidFill>
                <a:schemeClr val="dk1"/>
              </a:solidFill>
              <a:latin typeface="Trebuchet MS"/>
              <a:ea typeface="Trebuchet MS"/>
              <a:cs typeface="Trebuchet MS"/>
              <a:sym typeface="Trebuchet M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14"/>
        <p:cNvGrpSpPr/>
        <p:nvPr/>
      </p:nvGrpSpPr>
      <p:grpSpPr>
        <a:xfrm>
          <a:off x="0" y="0"/>
          <a:ext cx="0" cy="0"/>
          <a:chOff x="0" y="0"/>
          <a:chExt cx="0" cy="0"/>
        </a:xfrm>
      </p:grpSpPr>
      <p:sp>
        <p:nvSpPr>
          <p:cNvPr id="15" name="Google Shape;15;p4"/>
          <p:cNvSpPr txBox="1">
            <a:spLocks noGrp="1"/>
          </p:cNvSpPr>
          <p:nvPr>
            <p:ph type="title"/>
          </p:nvPr>
        </p:nvSpPr>
        <p:spPr>
          <a:xfrm>
            <a:off x="312420" y="18255"/>
            <a:ext cx="1156716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005B99"/>
              </a:buClr>
              <a:buSzPts val="3600"/>
              <a:buFont typeface="Verdana"/>
              <a:buNone/>
              <a:defRPr>
                <a:solidFill>
                  <a:srgbClr val="005B99"/>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4"/>
          <p:cNvSpPr txBox="1">
            <a:spLocks noGrp="1"/>
          </p:cNvSpPr>
          <p:nvPr>
            <p:ph type="body" idx="1"/>
          </p:nvPr>
        </p:nvSpPr>
        <p:spPr>
          <a:xfrm>
            <a:off x="312420" y="1479182"/>
            <a:ext cx="11567160" cy="3930265"/>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Trebuchet MS"/>
                <a:ea typeface="Trebuchet MS"/>
                <a:cs typeface="Trebuchet MS"/>
                <a:sym typeface="Trebuchet MS"/>
              </a:defRPr>
            </a:lvl1pPr>
            <a:lvl2pPr marL="914400" marR="0" lvl="1" indent="-381000" algn="l" rtl="0">
              <a:lnSpc>
                <a:spcPct val="90000"/>
              </a:lnSpc>
              <a:spcBef>
                <a:spcPts val="500"/>
              </a:spcBef>
              <a:spcAft>
                <a:spcPts val="0"/>
              </a:spcAft>
              <a:buClr>
                <a:schemeClr val="dk1"/>
              </a:buClr>
              <a:buSzPts val="2400"/>
              <a:buFont typeface="Noto Sans Symbols"/>
              <a:buChar char="⮚"/>
              <a:defRPr sz="2400" b="0" i="0" u="none" strike="noStrike" cap="none">
                <a:solidFill>
                  <a:schemeClr val="dk1"/>
                </a:solidFill>
                <a:latin typeface="Trebuchet MS"/>
                <a:ea typeface="Trebuchet MS"/>
                <a:cs typeface="Trebuchet MS"/>
                <a:sym typeface="Trebuchet MS"/>
              </a:defRPr>
            </a:lvl2pPr>
            <a:lvl3pPr marL="1371600" marR="0" lvl="2" indent="-355600" algn="l" rtl="0">
              <a:lnSpc>
                <a:spcPct val="90000"/>
              </a:lnSpc>
              <a:spcBef>
                <a:spcPts val="500"/>
              </a:spcBef>
              <a:spcAft>
                <a:spcPts val="0"/>
              </a:spcAft>
              <a:buClr>
                <a:schemeClr val="dk1"/>
              </a:buClr>
              <a:buSzPts val="2000"/>
              <a:buFont typeface="Noto Sans Symbols"/>
              <a:buChar char="▪"/>
              <a:defRPr sz="2000" b="0" i="0" u="none" strike="noStrike" cap="none">
                <a:solidFill>
                  <a:schemeClr val="dk1"/>
                </a:solidFill>
                <a:latin typeface="Trebuchet MS"/>
                <a:ea typeface="Trebuchet MS"/>
                <a:cs typeface="Trebuchet MS"/>
                <a:sym typeface="Trebuchet MS"/>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
        <p:nvSpPr>
          <p:cNvPr id="17" name="Google Shape;17;p4"/>
          <p:cNvSpPr/>
          <p:nvPr/>
        </p:nvSpPr>
        <p:spPr>
          <a:xfrm>
            <a:off x="9344297" y="5790447"/>
            <a:ext cx="2743200" cy="2286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r>
              <a:rPr lang="en-US" sz="1400" b="0" i="0" u="none" strike="noStrike" cap="none">
                <a:solidFill>
                  <a:srgbClr val="003554"/>
                </a:solidFill>
                <a:latin typeface="Arial"/>
                <a:ea typeface="Arial"/>
                <a:cs typeface="Arial"/>
                <a:sym typeface="Arial"/>
              </a:rPr>
              <a:t>Slide </a:t>
            </a:r>
            <a:fld id="{00000000-1234-1234-1234-123412341234}" type="slidenum">
              <a:rPr lang="en-US" sz="1400" b="0" i="0" u="none" strike="noStrike" cap="none">
                <a:solidFill>
                  <a:srgbClr val="003554"/>
                </a:solidFill>
                <a:latin typeface="Arial"/>
                <a:ea typeface="Arial"/>
                <a:cs typeface="Arial"/>
                <a:sym typeface="Arial"/>
              </a:rPr>
              <a:t>‹#›</a:t>
            </a:fld>
            <a:r>
              <a:rPr lang="en-US" sz="1400" b="0" i="0" u="none" strike="noStrike" cap="none">
                <a:solidFill>
                  <a:srgbClr val="003554"/>
                </a:solidFill>
                <a:latin typeface="Arial"/>
                <a:ea typeface="Arial"/>
                <a:cs typeface="Arial"/>
                <a:sym typeface="Arial"/>
              </a:rPr>
              <a:t>   © 2023 NASFAA</a:t>
            </a:r>
            <a:endParaRPr/>
          </a:p>
          <a:p>
            <a:pPr marL="0" marR="0" lvl="0" indent="0" algn="r" rtl="0">
              <a:spcBef>
                <a:spcPts val="0"/>
              </a:spcBef>
              <a:spcAft>
                <a:spcPts val="0"/>
              </a:spcAft>
              <a:buNone/>
            </a:pPr>
            <a:endParaRPr sz="1200" b="0" i="0" u="none" strike="noStrike" cap="none">
              <a:solidFill>
                <a:schemeClr val="dk1"/>
              </a:solidFill>
              <a:latin typeface="Trebuchet MS"/>
              <a:ea typeface="Trebuchet MS"/>
              <a:cs typeface="Trebuchet MS"/>
              <a:sym typeface="Trebuchet M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_Custom Layout">
  <p:cSld name="1_Custom Layout">
    <p:spTree>
      <p:nvGrpSpPr>
        <p:cNvPr id="1" name="Shape 18"/>
        <p:cNvGrpSpPr/>
        <p:nvPr/>
      </p:nvGrpSpPr>
      <p:grpSpPr>
        <a:xfrm>
          <a:off x="0" y="0"/>
          <a:ext cx="0" cy="0"/>
          <a:chOff x="0" y="0"/>
          <a:chExt cx="0" cy="0"/>
        </a:xfrm>
      </p:grpSpPr>
      <p:sp>
        <p:nvSpPr>
          <p:cNvPr id="19" name="Google Shape;19;p5"/>
          <p:cNvSpPr txBox="1">
            <a:spLocks noGrp="1"/>
          </p:cNvSpPr>
          <p:nvPr>
            <p:ph type="title"/>
          </p:nvPr>
        </p:nvSpPr>
        <p:spPr>
          <a:xfrm>
            <a:off x="312420" y="18255"/>
            <a:ext cx="1156716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005B99"/>
              </a:buClr>
              <a:buSzPts val="3600"/>
              <a:buFont typeface="Verdana"/>
              <a:buNone/>
              <a:defRPr>
                <a:solidFill>
                  <a:srgbClr val="005B99"/>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 name="Google Shape;20;p5"/>
          <p:cNvSpPr txBox="1">
            <a:spLocks noGrp="1"/>
          </p:cNvSpPr>
          <p:nvPr>
            <p:ph type="body" idx="1"/>
          </p:nvPr>
        </p:nvSpPr>
        <p:spPr>
          <a:xfrm>
            <a:off x="259358" y="1437435"/>
            <a:ext cx="5836642" cy="3673132"/>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Trebuchet MS"/>
                <a:ea typeface="Trebuchet MS"/>
                <a:cs typeface="Trebuchet MS"/>
                <a:sym typeface="Trebuchet MS"/>
              </a:defRPr>
            </a:lvl1pPr>
            <a:lvl2pPr marL="914400" marR="0" lvl="1" indent="-381000" algn="l" rtl="0">
              <a:lnSpc>
                <a:spcPct val="90000"/>
              </a:lnSpc>
              <a:spcBef>
                <a:spcPts val="500"/>
              </a:spcBef>
              <a:spcAft>
                <a:spcPts val="0"/>
              </a:spcAft>
              <a:buClr>
                <a:schemeClr val="dk1"/>
              </a:buClr>
              <a:buSzPts val="2400"/>
              <a:buFont typeface="Noto Sans Symbols"/>
              <a:buChar char="⮚"/>
              <a:defRPr sz="2400" b="0" i="0" u="none" strike="noStrike" cap="none">
                <a:solidFill>
                  <a:schemeClr val="dk1"/>
                </a:solidFill>
                <a:latin typeface="Trebuchet MS"/>
                <a:ea typeface="Trebuchet MS"/>
                <a:cs typeface="Trebuchet MS"/>
                <a:sym typeface="Trebuchet MS"/>
              </a:defRPr>
            </a:lvl2pPr>
            <a:lvl3pPr marL="1371600" marR="0" lvl="2" indent="-355600" algn="l" rtl="0">
              <a:lnSpc>
                <a:spcPct val="90000"/>
              </a:lnSpc>
              <a:spcBef>
                <a:spcPts val="500"/>
              </a:spcBef>
              <a:spcAft>
                <a:spcPts val="0"/>
              </a:spcAft>
              <a:buClr>
                <a:schemeClr val="dk1"/>
              </a:buClr>
              <a:buSzPts val="2000"/>
              <a:buFont typeface="Noto Sans Symbols"/>
              <a:buChar char="▪"/>
              <a:defRPr sz="2000" b="0" i="0" u="none" strike="noStrike" cap="none">
                <a:solidFill>
                  <a:schemeClr val="dk1"/>
                </a:solidFill>
                <a:latin typeface="Trebuchet MS"/>
                <a:ea typeface="Trebuchet MS"/>
                <a:cs typeface="Trebuchet MS"/>
                <a:sym typeface="Trebuchet MS"/>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
        <p:nvSpPr>
          <p:cNvPr id="21" name="Google Shape;21;p5"/>
          <p:cNvSpPr txBox="1">
            <a:spLocks noGrp="1"/>
          </p:cNvSpPr>
          <p:nvPr>
            <p:ph type="body" idx="2"/>
          </p:nvPr>
        </p:nvSpPr>
        <p:spPr>
          <a:xfrm>
            <a:off x="6118654" y="1437435"/>
            <a:ext cx="5836642" cy="3673132"/>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Trebuchet MS"/>
                <a:ea typeface="Trebuchet MS"/>
                <a:cs typeface="Trebuchet MS"/>
                <a:sym typeface="Trebuchet MS"/>
              </a:defRPr>
            </a:lvl1pPr>
            <a:lvl2pPr marL="914400" marR="0" lvl="1" indent="-381000" algn="l" rtl="0">
              <a:lnSpc>
                <a:spcPct val="90000"/>
              </a:lnSpc>
              <a:spcBef>
                <a:spcPts val="500"/>
              </a:spcBef>
              <a:spcAft>
                <a:spcPts val="0"/>
              </a:spcAft>
              <a:buClr>
                <a:schemeClr val="dk1"/>
              </a:buClr>
              <a:buSzPts val="2400"/>
              <a:buFont typeface="Noto Sans Symbols"/>
              <a:buChar char="⮚"/>
              <a:defRPr sz="2400" b="0" i="0" u="none" strike="noStrike" cap="none">
                <a:solidFill>
                  <a:schemeClr val="dk1"/>
                </a:solidFill>
                <a:latin typeface="Trebuchet MS"/>
                <a:ea typeface="Trebuchet MS"/>
                <a:cs typeface="Trebuchet MS"/>
                <a:sym typeface="Trebuchet MS"/>
              </a:defRPr>
            </a:lvl2pPr>
            <a:lvl3pPr marL="1371600" marR="0" lvl="2" indent="-355600" algn="l" rtl="0">
              <a:lnSpc>
                <a:spcPct val="90000"/>
              </a:lnSpc>
              <a:spcBef>
                <a:spcPts val="500"/>
              </a:spcBef>
              <a:spcAft>
                <a:spcPts val="0"/>
              </a:spcAft>
              <a:buClr>
                <a:schemeClr val="dk1"/>
              </a:buClr>
              <a:buSzPts val="2000"/>
              <a:buFont typeface="Noto Sans Symbols"/>
              <a:buChar char="▪"/>
              <a:defRPr sz="2000" b="0" i="0" u="none" strike="noStrike" cap="none">
                <a:solidFill>
                  <a:schemeClr val="dk1"/>
                </a:solidFill>
                <a:latin typeface="Trebuchet MS"/>
                <a:ea typeface="Trebuchet MS"/>
                <a:cs typeface="Trebuchet MS"/>
                <a:sym typeface="Trebuchet MS"/>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
        <p:nvSpPr>
          <p:cNvPr id="22" name="Google Shape;22;p5"/>
          <p:cNvSpPr/>
          <p:nvPr/>
        </p:nvSpPr>
        <p:spPr>
          <a:xfrm>
            <a:off x="9344297" y="5790447"/>
            <a:ext cx="2743200" cy="2286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r>
              <a:rPr lang="en-US" sz="1400" b="0" i="0" u="none" strike="noStrike" cap="none">
                <a:solidFill>
                  <a:srgbClr val="003554"/>
                </a:solidFill>
                <a:latin typeface="Arial"/>
                <a:ea typeface="Arial"/>
                <a:cs typeface="Arial"/>
                <a:sym typeface="Arial"/>
              </a:rPr>
              <a:t>Slide </a:t>
            </a:r>
            <a:fld id="{00000000-1234-1234-1234-123412341234}" type="slidenum">
              <a:rPr lang="en-US" sz="1400" b="0" i="0" u="none" strike="noStrike" cap="none">
                <a:solidFill>
                  <a:srgbClr val="003554"/>
                </a:solidFill>
                <a:latin typeface="Arial"/>
                <a:ea typeface="Arial"/>
                <a:cs typeface="Arial"/>
                <a:sym typeface="Arial"/>
              </a:rPr>
              <a:t>‹#›</a:t>
            </a:fld>
            <a:r>
              <a:rPr lang="en-US" sz="1400" b="0" i="0" u="none" strike="noStrike" cap="none">
                <a:solidFill>
                  <a:srgbClr val="003554"/>
                </a:solidFill>
                <a:latin typeface="Arial"/>
                <a:ea typeface="Arial"/>
                <a:cs typeface="Arial"/>
                <a:sym typeface="Arial"/>
              </a:rPr>
              <a:t>   © 2023 NASFAA</a:t>
            </a:r>
            <a:endParaRPr/>
          </a:p>
          <a:p>
            <a:pPr marL="0" marR="0" lvl="0" indent="0" algn="r" rtl="0">
              <a:spcBef>
                <a:spcPts val="0"/>
              </a:spcBef>
              <a:spcAft>
                <a:spcPts val="0"/>
              </a:spcAft>
              <a:buNone/>
            </a:pPr>
            <a:endParaRPr sz="1200" b="0" i="0" u="none" strike="noStrike" cap="none">
              <a:solidFill>
                <a:schemeClr val="dk1"/>
              </a:solidFill>
              <a:latin typeface="Trebuchet MS"/>
              <a:ea typeface="Trebuchet MS"/>
              <a:cs typeface="Trebuchet MS"/>
              <a:sym typeface="Trebuchet M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3_Custom Layout">
  <p:cSld name="3_Custom Layout">
    <p:spTree>
      <p:nvGrpSpPr>
        <p:cNvPr id="1" name="Shape 23"/>
        <p:cNvGrpSpPr/>
        <p:nvPr/>
      </p:nvGrpSpPr>
      <p:grpSpPr>
        <a:xfrm>
          <a:off x="0" y="0"/>
          <a:ext cx="0" cy="0"/>
          <a:chOff x="0" y="0"/>
          <a:chExt cx="0" cy="0"/>
        </a:xfrm>
      </p:grpSpPr>
      <p:sp>
        <p:nvSpPr>
          <p:cNvPr id="24" name="Google Shape;24;p6"/>
          <p:cNvSpPr txBox="1">
            <a:spLocks noGrp="1"/>
          </p:cNvSpPr>
          <p:nvPr>
            <p:ph type="title"/>
          </p:nvPr>
        </p:nvSpPr>
        <p:spPr>
          <a:xfrm>
            <a:off x="312420" y="18255"/>
            <a:ext cx="1156716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005B99"/>
              </a:buClr>
              <a:buSzPts val="3600"/>
              <a:buFont typeface="Verdana"/>
              <a:buNone/>
              <a:defRPr>
                <a:solidFill>
                  <a:srgbClr val="005B99"/>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6"/>
          <p:cNvSpPr txBox="1">
            <a:spLocks noGrp="1"/>
          </p:cNvSpPr>
          <p:nvPr>
            <p:ph type="body" idx="1"/>
          </p:nvPr>
        </p:nvSpPr>
        <p:spPr>
          <a:xfrm>
            <a:off x="310832" y="1370623"/>
            <a:ext cx="5686743" cy="823912"/>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chemeClr val="dk1"/>
              </a:buClr>
              <a:buSzPts val="2400"/>
              <a:buFont typeface="Arial"/>
              <a:buNone/>
              <a:defRPr sz="2400" b="1" i="0" u="none" strike="noStrike" cap="none">
                <a:solidFill>
                  <a:schemeClr val="dk1"/>
                </a:solidFill>
                <a:latin typeface="Trebuchet MS"/>
                <a:ea typeface="Trebuchet MS"/>
                <a:cs typeface="Trebuchet MS"/>
                <a:sym typeface="Trebuchet MS"/>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Trebuchet MS"/>
                <a:ea typeface="Trebuchet MS"/>
                <a:cs typeface="Trebuchet MS"/>
                <a:sym typeface="Trebuchet MS"/>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Trebuchet MS"/>
                <a:ea typeface="Trebuchet MS"/>
                <a:cs typeface="Trebuchet MS"/>
                <a:sym typeface="Trebuchet MS"/>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9pPr>
          </a:lstStyle>
          <a:p>
            <a:endParaRPr/>
          </a:p>
        </p:txBody>
      </p:sp>
      <p:sp>
        <p:nvSpPr>
          <p:cNvPr id="26" name="Google Shape;26;p6"/>
          <p:cNvSpPr txBox="1">
            <a:spLocks noGrp="1"/>
          </p:cNvSpPr>
          <p:nvPr>
            <p:ph type="body" idx="2"/>
          </p:nvPr>
        </p:nvSpPr>
        <p:spPr>
          <a:xfrm>
            <a:off x="6172200" y="1370623"/>
            <a:ext cx="5712144" cy="823912"/>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chemeClr val="dk1"/>
              </a:buClr>
              <a:buSzPts val="2400"/>
              <a:buFont typeface="Arial"/>
              <a:buNone/>
              <a:defRPr sz="2400" b="1" i="0" u="none" strike="noStrike" cap="none">
                <a:solidFill>
                  <a:schemeClr val="dk1"/>
                </a:solidFill>
                <a:latin typeface="Trebuchet MS"/>
                <a:ea typeface="Trebuchet MS"/>
                <a:cs typeface="Trebuchet MS"/>
                <a:sym typeface="Trebuchet MS"/>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Trebuchet MS"/>
                <a:ea typeface="Trebuchet MS"/>
                <a:cs typeface="Trebuchet MS"/>
                <a:sym typeface="Trebuchet MS"/>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Trebuchet MS"/>
                <a:ea typeface="Trebuchet MS"/>
                <a:cs typeface="Trebuchet MS"/>
                <a:sym typeface="Trebuchet MS"/>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9pPr>
          </a:lstStyle>
          <a:p>
            <a:endParaRPr/>
          </a:p>
        </p:txBody>
      </p:sp>
      <p:sp>
        <p:nvSpPr>
          <p:cNvPr id="27" name="Google Shape;27;p6"/>
          <p:cNvSpPr/>
          <p:nvPr/>
        </p:nvSpPr>
        <p:spPr>
          <a:xfrm>
            <a:off x="9344297" y="5790447"/>
            <a:ext cx="2743200" cy="2286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r>
              <a:rPr lang="en-US" sz="1400" b="0" i="0" u="none" strike="noStrike" cap="none">
                <a:solidFill>
                  <a:srgbClr val="003554"/>
                </a:solidFill>
                <a:latin typeface="Arial"/>
                <a:ea typeface="Arial"/>
                <a:cs typeface="Arial"/>
                <a:sym typeface="Arial"/>
              </a:rPr>
              <a:t>Slide </a:t>
            </a:r>
            <a:fld id="{00000000-1234-1234-1234-123412341234}" type="slidenum">
              <a:rPr lang="en-US" sz="1400" b="0" i="0" u="none" strike="noStrike" cap="none">
                <a:solidFill>
                  <a:srgbClr val="003554"/>
                </a:solidFill>
                <a:latin typeface="Arial"/>
                <a:ea typeface="Arial"/>
                <a:cs typeface="Arial"/>
                <a:sym typeface="Arial"/>
              </a:rPr>
              <a:t>‹#›</a:t>
            </a:fld>
            <a:r>
              <a:rPr lang="en-US" sz="1400" b="0" i="0" u="none" strike="noStrike" cap="none">
                <a:solidFill>
                  <a:srgbClr val="003554"/>
                </a:solidFill>
                <a:latin typeface="Arial"/>
                <a:ea typeface="Arial"/>
                <a:cs typeface="Arial"/>
                <a:sym typeface="Arial"/>
              </a:rPr>
              <a:t>   © 2023 NASFAA</a:t>
            </a:r>
            <a:endParaRPr/>
          </a:p>
          <a:p>
            <a:pPr marL="0" marR="0" lvl="0" indent="0" algn="r" rtl="0">
              <a:spcBef>
                <a:spcPts val="0"/>
              </a:spcBef>
              <a:spcAft>
                <a:spcPts val="0"/>
              </a:spcAft>
              <a:buNone/>
            </a:pPr>
            <a:endParaRPr sz="1200" b="0" i="0" u="none" strike="noStrike" cap="none">
              <a:solidFill>
                <a:schemeClr val="dk1"/>
              </a:solidFill>
              <a:latin typeface="Trebuchet MS"/>
              <a:ea typeface="Trebuchet MS"/>
              <a:cs typeface="Trebuchet MS"/>
              <a:sym typeface="Trebuchet MS"/>
            </a:endParaRPr>
          </a:p>
        </p:txBody>
      </p:sp>
      <p:sp>
        <p:nvSpPr>
          <p:cNvPr id="28" name="Google Shape;28;p6"/>
          <p:cNvSpPr txBox="1">
            <a:spLocks noGrp="1"/>
          </p:cNvSpPr>
          <p:nvPr>
            <p:ph type="body" idx="3"/>
          </p:nvPr>
        </p:nvSpPr>
        <p:spPr>
          <a:xfrm>
            <a:off x="310832" y="2219249"/>
            <a:ext cx="5686742" cy="305546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Trebuchet MS"/>
                <a:ea typeface="Trebuchet MS"/>
                <a:cs typeface="Trebuchet MS"/>
                <a:sym typeface="Trebuchet MS"/>
              </a:defRPr>
            </a:lvl1pPr>
            <a:lvl2pPr marL="914400" marR="0" lvl="1" indent="-381000" algn="l" rtl="0">
              <a:lnSpc>
                <a:spcPct val="90000"/>
              </a:lnSpc>
              <a:spcBef>
                <a:spcPts val="500"/>
              </a:spcBef>
              <a:spcAft>
                <a:spcPts val="0"/>
              </a:spcAft>
              <a:buClr>
                <a:schemeClr val="dk1"/>
              </a:buClr>
              <a:buSzPts val="2400"/>
              <a:buFont typeface="Noto Sans Symbols"/>
              <a:buChar char="⮚"/>
              <a:defRPr sz="2400" b="0" i="0" u="none" strike="noStrike" cap="none">
                <a:solidFill>
                  <a:schemeClr val="dk1"/>
                </a:solidFill>
                <a:latin typeface="Trebuchet MS"/>
                <a:ea typeface="Trebuchet MS"/>
                <a:cs typeface="Trebuchet MS"/>
                <a:sym typeface="Trebuchet MS"/>
              </a:defRPr>
            </a:lvl2pPr>
            <a:lvl3pPr marL="1371600" marR="0" lvl="2" indent="-355600" algn="l" rtl="0">
              <a:lnSpc>
                <a:spcPct val="90000"/>
              </a:lnSpc>
              <a:spcBef>
                <a:spcPts val="500"/>
              </a:spcBef>
              <a:spcAft>
                <a:spcPts val="0"/>
              </a:spcAft>
              <a:buClr>
                <a:schemeClr val="dk1"/>
              </a:buClr>
              <a:buSzPts val="2000"/>
              <a:buFont typeface="Noto Sans Symbols"/>
              <a:buChar char="▪"/>
              <a:defRPr sz="2000" b="0" i="0" u="none" strike="noStrike" cap="none">
                <a:solidFill>
                  <a:schemeClr val="dk1"/>
                </a:solidFill>
                <a:latin typeface="Trebuchet MS"/>
                <a:ea typeface="Trebuchet MS"/>
                <a:cs typeface="Trebuchet MS"/>
                <a:sym typeface="Trebuchet MS"/>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
        <p:nvSpPr>
          <p:cNvPr id="29" name="Google Shape;29;p6"/>
          <p:cNvSpPr txBox="1">
            <a:spLocks noGrp="1"/>
          </p:cNvSpPr>
          <p:nvPr>
            <p:ph type="body" idx="4"/>
          </p:nvPr>
        </p:nvSpPr>
        <p:spPr>
          <a:xfrm>
            <a:off x="6181902" y="2219249"/>
            <a:ext cx="5686742" cy="305546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Trebuchet MS"/>
                <a:ea typeface="Trebuchet MS"/>
                <a:cs typeface="Trebuchet MS"/>
                <a:sym typeface="Trebuchet MS"/>
              </a:defRPr>
            </a:lvl1pPr>
            <a:lvl2pPr marL="914400" marR="0" lvl="1" indent="-381000" algn="l" rtl="0">
              <a:lnSpc>
                <a:spcPct val="90000"/>
              </a:lnSpc>
              <a:spcBef>
                <a:spcPts val="500"/>
              </a:spcBef>
              <a:spcAft>
                <a:spcPts val="0"/>
              </a:spcAft>
              <a:buClr>
                <a:schemeClr val="dk1"/>
              </a:buClr>
              <a:buSzPts val="2400"/>
              <a:buFont typeface="Noto Sans Symbols"/>
              <a:buChar char="⮚"/>
              <a:defRPr sz="2400" b="0" i="0" u="none" strike="noStrike" cap="none">
                <a:solidFill>
                  <a:schemeClr val="dk1"/>
                </a:solidFill>
                <a:latin typeface="Trebuchet MS"/>
                <a:ea typeface="Trebuchet MS"/>
                <a:cs typeface="Trebuchet MS"/>
                <a:sym typeface="Trebuchet MS"/>
              </a:defRPr>
            </a:lvl2pPr>
            <a:lvl3pPr marL="1371600" marR="0" lvl="2" indent="-355600" algn="l" rtl="0">
              <a:lnSpc>
                <a:spcPct val="90000"/>
              </a:lnSpc>
              <a:spcBef>
                <a:spcPts val="500"/>
              </a:spcBef>
              <a:spcAft>
                <a:spcPts val="0"/>
              </a:spcAft>
              <a:buClr>
                <a:schemeClr val="dk1"/>
              </a:buClr>
              <a:buSzPts val="2000"/>
              <a:buFont typeface="Noto Sans Symbols"/>
              <a:buChar char="▪"/>
              <a:defRPr sz="2000" b="0" i="0" u="none" strike="noStrike" cap="none">
                <a:solidFill>
                  <a:schemeClr val="dk1"/>
                </a:solidFill>
                <a:latin typeface="Trebuchet MS"/>
                <a:ea typeface="Trebuchet MS"/>
                <a:cs typeface="Trebuchet MS"/>
                <a:sym typeface="Trebuchet MS"/>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4_Custom Layout">
  <p:cSld name="4_Custom Layout">
    <p:spTree>
      <p:nvGrpSpPr>
        <p:cNvPr id="1" name="Shape 30"/>
        <p:cNvGrpSpPr/>
        <p:nvPr/>
      </p:nvGrpSpPr>
      <p:grpSpPr>
        <a:xfrm>
          <a:off x="0" y="0"/>
          <a:ext cx="0" cy="0"/>
          <a:chOff x="0" y="0"/>
          <a:chExt cx="0" cy="0"/>
        </a:xfrm>
      </p:grpSpPr>
      <p:sp>
        <p:nvSpPr>
          <p:cNvPr id="31" name="Google Shape;31;p7"/>
          <p:cNvSpPr txBox="1">
            <a:spLocks noGrp="1"/>
          </p:cNvSpPr>
          <p:nvPr>
            <p:ph type="title"/>
          </p:nvPr>
        </p:nvSpPr>
        <p:spPr>
          <a:xfrm>
            <a:off x="312420" y="18255"/>
            <a:ext cx="1156716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005B99"/>
              </a:buClr>
              <a:buSzPts val="3600"/>
              <a:buFont typeface="Verdana"/>
              <a:buNone/>
              <a:defRPr>
                <a:solidFill>
                  <a:srgbClr val="005B99"/>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 name="Google Shape;32;p7"/>
          <p:cNvSpPr/>
          <p:nvPr/>
        </p:nvSpPr>
        <p:spPr>
          <a:xfrm>
            <a:off x="9344297" y="5790447"/>
            <a:ext cx="2743200" cy="2286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r>
              <a:rPr lang="en-US" sz="1400" b="0" i="0" u="none" strike="noStrike" cap="none">
                <a:solidFill>
                  <a:srgbClr val="003554"/>
                </a:solidFill>
                <a:latin typeface="Arial"/>
                <a:ea typeface="Arial"/>
                <a:cs typeface="Arial"/>
                <a:sym typeface="Arial"/>
              </a:rPr>
              <a:t>Slide </a:t>
            </a:r>
            <a:fld id="{00000000-1234-1234-1234-123412341234}" type="slidenum">
              <a:rPr lang="en-US" sz="1400" b="0" i="0" u="none" strike="noStrike" cap="none">
                <a:solidFill>
                  <a:srgbClr val="003554"/>
                </a:solidFill>
                <a:latin typeface="Arial"/>
                <a:ea typeface="Arial"/>
                <a:cs typeface="Arial"/>
                <a:sym typeface="Arial"/>
              </a:rPr>
              <a:t>‹#›</a:t>
            </a:fld>
            <a:r>
              <a:rPr lang="en-US" sz="1400" b="0" i="0" u="none" strike="noStrike" cap="none">
                <a:solidFill>
                  <a:srgbClr val="003554"/>
                </a:solidFill>
                <a:latin typeface="Arial"/>
                <a:ea typeface="Arial"/>
                <a:cs typeface="Arial"/>
                <a:sym typeface="Arial"/>
              </a:rPr>
              <a:t>   © 2023 NASFAA</a:t>
            </a:r>
            <a:endParaRPr/>
          </a:p>
          <a:p>
            <a:pPr marL="0" marR="0" lvl="0" indent="0" algn="r" rtl="0">
              <a:spcBef>
                <a:spcPts val="0"/>
              </a:spcBef>
              <a:spcAft>
                <a:spcPts val="0"/>
              </a:spcAft>
              <a:buNone/>
            </a:pPr>
            <a:endParaRPr sz="1200" b="0" i="0" u="none" strike="noStrike" cap="none">
              <a:solidFill>
                <a:schemeClr val="dk1"/>
              </a:solidFill>
              <a:latin typeface="Trebuchet MS"/>
              <a:ea typeface="Trebuchet MS"/>
              <a:cs typeface="Trebuchet MS"/>
              <a:sym typeface="Trebuchet M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d_Slide">
  <p:cSld name="End_Slide">
    <p:spTree>
      <p:nvGrpSpPr>
        <p:cNvPr id="1" name="Shape 33"/>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4"/>
        <p:cNvGrpSpPr/>
        <p:nvPr/>
      </p:nvGrpSpPr>
      <p:grpSpPr>
        <a:xfrm>
          <a:off x="0" y="0"/>
          <a:ext cx="0" cy="0"/>
          <a:chOff x="0" y="0"/>
          <a:chExt cx="0" cy="0"/>
        </a:xfrm>
      </p:grpSpPr>
      <p:sp>
        <p:nvSpPr>
          <p:cNvPr id="35" name="Google Shape;35;p9"/>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900"/>
              <a:buNone/>
              <a:defRPr sz="1900"/>
            </a:lvl1pPr>
            <a:lvl2pPr lvl="1" algn="l" rtl="0">
              <a:spcBef>
                <a:spcPts val="0"/>
              </a:spcBef>
              <a:spcAft>
                <a:spcPts val="0"/>
              </a:spcAft>
              <a:buSzPts val="1900"/>
              <a:buNone/>
              <a:defRPr sz="1900"/>
            </a:lvl2pPr>
            <a:lvl3pPr lvl="2" algn="l" rtl="0">
              <a:spcBef>
                <a:spcPts val="0"/>
              </a:spcBef>
              <a:spcAft>
                <a:spcPts val="0"/>
              </a:spcAft>
              <a:buSzPts val="1900"/>
              <a:buNone/>
              <a:defRPr sz="1900"/>
            </a:lvl3pPr>
            <a:lvl4pPr lvl="3" algn="l" rtl="0">
              <a:spcBef>
                <a:spcPts val="0"/>
              </a:spcBef>
              <a:spcAft>
                <a:spcPts val="0"/>
              </a:spcAft>
              <a:buSzPts val="1900"/>
              <a:buNone/>
              <a:defRPr sz="1900"/>
            </a:lvl4pPr>
            <a:lvl5pPr lvl="4" algn="l" rtl="0">
              <a:spcBef>
                <a:spcPts val="0"/>
              </a:spcBef>
              <a:spcAft>
                <a:spcPts val="0"/>
              </a:spcAft>
              <a:buSzPts val="1900"/>
              <a:buNone/>
              <a:defRPr sz="1900"/>
            </a:lvl5pPr>
            <a:lvl6pPr lvl="5" algn="l" rtl="0">
              <a:spcBef>
                <a:spcPts val="0"/>
              </a:spcBef>
              <a:spcAft>
                <a:spcPts val="0"/>
              </a:spcAft>
              <a:buSzPts val="1900"/>
              <a:buNone/>
              <a:defRPr sz="1900"/>
            </a:lvl6pPr>
            <a:lvl7pPr lvl="6" algn="l" rtl="0">
              <a:spcBef>
                <a:spcPts val="0"/>
              </a:spcBef>
              <a:spcAft>
                <a:spcPts val="0"/>
              </a:spcAft>
              <a:buSzPts val="1900"/>
              <a:buNone/>
              <a:defRPr sz="1900"/>
            </a:lvl7pPr>
            <a:lvl8pPr lvl="7" algn="l" rtl="0">
              <a:spcBef>
                <a:spcPts val="0"/>
              </a:spcBef>
              <a:spcAft>
                <a:spcPts val="0"/>
              </a:spcAft>
              <a:buSzPts val="1900"/>
              <a:buNone/>
              <a:defRPr sz="1900"/>
            </a:lvl8pPr>
            <a:lvl9pPr lvl="8" algn="l" rtl="0">
              <a:spcBef>
                <a:spcPts val="0"/>
              </a:spcBef>
              <a:spcAft>
                <a:spcPts val="0"/>
              </a:spcAft>
              <a:buSzPts val="1900"/>
              <a:buNone/>
              <a:defRPr sz="1900"/>
            </a:lvl9pPr>
          </a:lstStyle>
          <a:p>
            <a:endParaRPr/>
          </a:p>
        </p:txBody>
      </p:sp>
      <p:sp>
        <p:nvSpPr>
          <p:cNvPr id="36" name="Google Shape;36;p9"/>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900"/>
              <a:buNone/>
              <a:defRPr sz="1900"/>
            </a:lvl1pPr>
            <a:lvl2pPr lvl="1" algn="l" rtl="0">
              <a:spcBef>
                <a:spcPts val="0"/>
              </a:spcBef>
              <a:spcAft>
                <a:spcPts val="0"/>
              </a:spcAft>
              <a:buSzPts val="1900"/>
              <a:buNone/>
              <a:defRPr sz="1900"/>
            </a:lvl2pPr>
            <a:lvl3pPr lvl="2" algn="l" rtl="0">
              <a:spcBef>
                <a:spcPts val="0"/>
              </a:spcBef>
              <a:spcAft>
                <a:spcPts val="0"/>
              </a:spcAft>
              <a:buSzPts val="1900"/>
              <a:buNone/>
              <a:defRPr sz="1900"/>
            </a:lvl3pPr>
            <a:lvl4pPr lvl="3" algn="l" rtl="0">
              <a:spcBef>
                <a:spcPts val="0"/>
              </a:spcBef>
              <a:spcAft>
                <a:spcPts val="0"/>
              </a:spcAft>
              <a:buSzPts val="1900"/>
              <a:buNone/>
              <a:defRPr sz="1900"/>
            </a:lvl4pPr>
            <a:lvl5pPr lvl="4" algn="l" rtl="0">
              <a:spcBef>
                <a:spcPts val="0"/>
              </a:spcBef>
              <a:spcAft>
                <a:spcPts val="0"/>
              </a:spcAft>
              <a:buSzPts val="1900"/>
              <a:buNone/>
              <a:defRPr sz="1900"/>
            </a:lvl5pPr>
            <a:lvl6pPr lvl="5" algn="l" rtl="0">
              <a:spcBef>
                <a:spcPts val="0"/>
              </a:spcBef>
              <a:spcAft>
                <a:spcPts val="0"/>
              </a:spcAft>
              <a:buSzPts val="1900"/>
              <a:buNone/>
              <a:defRPr sz="1900"/>
            </a:lvl6pPr>
            <a:lvl7pPr lvl="6" algn="l" rtl="0">
              <a:spcBef>
                <a:spcPts val="0"/>
              </a:spcBef>
              <a:spcAft>
                <a:spcPts val="0"/>
              </a:spcAft>
              <a:buSzPts val="1900"/>
              <a:buNone/>
              <a:defRPr sz="1900"/>
            </a:lvl7pPr>
            <a:lvl8pPr lvl="7" algn="l" rtl="0">
              <a:spcBef>
                <a:spcPts val="0"/>
              </a:spcBef>
              <a:spcAft>
                <a:spcPts val="0"/>
              </a:spcAft>
              <a:buSzPts val="1900"/>
              <a:buNone/>
              <a:defRPr sz="1900"/>
            </a:lvl8pPr>
            <a:lvl9pPr lvl="8" algn="l" rtl="0">
              <a:spcBef>
                <a:spcPts val="0"/>
              </a:spcBef>
              <a:spcAft>
                <a:spcPts val="0"/>
              </a:spcAft>
              <a:buSzPts val="1900"/>
              <a:buNone/>
              <a:defRPr sz="1900"/>
            </a:lvl9pPr>
          </a:lstStyle>
          <a:p>
            <a:endParaRPr/>
          </a:p>
        </p:txBody>
      </p:sp>
      <p:sp>
        <p:nvSpPr>
          <p:cNvPr id="37" name="Google Shape;37;p9"/>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sz="1900"/>
            </a:lvl1pPr>
            <a:lvl2pPr marL="0" lvl="1" indent="0" algn="r" rtl="0">
              <a:spcBef>
                <a:spcPts val="0"/>
              </a:spcBef>
              <a:buNone/>
              <a:defRPr sz="1900"/>
            </a:lvl2pPr>
            <a:lvl3pPr marL="0" lvl="2" indent="0" algn="r" rtl="0">
              <a:spcBef>
                <a:spcPts val="0"/>
              </a:spcBef>
              <a:buNone/>
              <a:defRPr sz="1900"/>
            </a:lvl3pPr>
            <a:lvl4pPr marL="0" lvl="3" indent="0" algn="r" rtl="0">
              <a:spcBef>
                <a:spcPts val="0"/>
              </a:spcBef>
              <a:buNone/>
              <a:defRPr sz="1900"/>
            </a:lvl4pPr>
            <a:lvl5pPr marL="0" lvl="4" indent="0" algn="r" rtl="0">
              <a:spcBef>
                <a:spcPts val="0"/>
              </a:spcBef>
              <a:buNone/>
              <a:defRPr sz="1900"/>
            </a:lvl5pPr>
            <a:lvl6pPr marL="0" lvl="5" indent="0" algn="r" rtl="0">
              <a:spcBef>
                <a:spcPts val="0"/>
              </a:spcBef>
              <a:buNone/>
              <a:defRPr sz="1900"/>
            </a:lvl6pPr>
            <a:lvl7pPr marL="0" lvl="6" indent="0" algn="r" rtl="0">
              <a:spcBef>
                <a:spcPts val="0"/>
              </a:spcBef>
              <a:buNone/>
              <a:defRPr sz="1900"/>
            </a:lvl7pPr>
            <a:lvl8pPr marL="0" lvl="7" indent="0" algn="r" rtl="0">
              <a:spcBef>
                <a:spcPts val="0"/>
              </a:spcBef>
              <a:buNone/>
              <a:defRPr sz="1900"/>
            </a:lvl8pPr>
            <a:lvl9pPr marL="0" lvl="8" indent="0" algn="r" rtl="0">
              <a:spcBef>
                <a:spcPts val="0"/>
              </a:spcBef>
              <a:buNone/>
              <a:defRPr sz="1900"/>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0">
            <a:alphaModFix amt="93744"/>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2420" y="18255"/>
            <a:ext cx="1156716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rgbClr val="003554"/>
              </a:buClr>
              <a:buSzPts val="3600"/>
              <a:buFont typeface="Verdana"/>
              <a:buNone/>
              <a:defRPr sz="3600" b="1" i="0" u="none" strike="noStrike" cap="none">
                <a:solidFill>
                  <a:srgbClr val="003554"/>
                </a:solidFill>
                <a:latin typeface="Verdana"/>
                <a:ea typeface="Verdana"/>
                <a:cs typeface="Verdana"/>
                <a:sym typeface="Verdan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uscode.house.gov/view.xhtml?req=granuleid:USC-prelim-title20-section1087tt&amp;num=0&amp;edition=prelim"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s://fsapartners.ed.gov/knowledge-center/library/dear-colleague-letters/2023-08-04/fafsa-simplification-act-changes-implementation-2024-25" TargetMode="External"/><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fsapartners.ed.gov/knowledge-center/library/electronic-announcements/2023-12-19/puerto-rico-and-other-us-territories-dual-tax-filers-reporting-income-and-tax-information-2024-25-fafsa"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fsapartners.ed.gov/knowledge-center/library/electronic-announcements/2024-06-17/resolving-conflicting-information"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askregs.nasfaa.org/resources/GetResourceFile/85"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1"/>
        <p:cNvGrpSpPr/>
        <p:nvPr/>
      </p:nvGrpSpPr>
      <p:grpSpPr>
        <a:xfrm>
          <a:off x="0" y="0"/>
          <a:ext cx="0" cy="0"/>
          <a:chOff x="0" y="0"/>
          <a:chExt cx="0" cy="0"/>
        </a:xfrm>
      </p:grpSpPr>
      <p:sp>
        <p:nvSpPr>
          <p:cNvPr id="42" name="Google Shape;42;p10"/>
          <p:cNvSpPr txBox="1">
            <a:spLocks noGrp="1"/>
          </p:cNvSpPr>
          <p:nvPr>
            <p:ph type="title"/>
          </p:nvPr>
        </p:nvSpPr>
        <p:spPr>
          <a:xfrm>
            <a:off x="306070" y="708837"/>
            <a:ext cx="11567160" cy="2852737"/>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lt1"/>
              </a:buClr>
              <a:buSzPts val="4800"/>
              <a:buFont typeface="Verdana"/>
              <a:buNone/>
            </a:pPr>
            <a:r>
              <a:rPr lang="en-US"/>
              <a:t>Top AskRegs Questions</a:t>
            </a:r>
            <a:endParaRPr/>
          </a:p>
        </p:txBody>
      </p:sp>
      <p:sp>
        <p:nvSpPr>
          <p:cNvPr id="43" name="Google Shape;43;p10"/>
          <p:cNvSpPr txBox="1">
            <a:spLocks noGrp="1"/>
          </p:cNvSpPr>
          <p:nvPr>
            <p:ph type="body" idx="1"/>
          </p:nvPr>
        </p:nvSpPr>
        <p:spPr>
          <a:xfrm>
            <a:off x="306070" y="4575140"/>
            <a:ext cx="11567160" cy="699848"/>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lt1"/>
              </a:buClr>
              <a:buSzPts val="2400"/>
              <a:buNone/>
            </a:pPr>
            <a:r>
              <a:rPr lang="en-US" dirty="0"/>
              <a:t>Dana Kelly, NASFAA</a:t>
            </a:r>
          </a:p>
          <a:p>
            <a:pPr marL="0" lvl="0" indent="0" algn="ctr" rtl="0">
              <a:lnSpc>
                <a:spcPct val="90000"/>
              </a:lnSpc>
              <a:spcBef>
                <a:spcPts val="0"/>
              </a:spcBef>
              <a:spcAft>
                <a:spcPts val="0"/>
              </a:spcAft>
              <a:buClr>
                <a:schemeClr val="lt1"/>
              </a:buClr>
              <a:buSzPts val="2400"/>
              <a:buNone/>
            </a:pPr>
            <a:r>
              <a:rPr lang="en-US" dirty="0" err="1"/>
              <a:t>kellyd@nasfaa.org</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Autofit/>
          </a:bodyPr>
          <a:lstStyle/>
          <a:p>
            <a:pPr algn="l">
              <a:spcBef>
                <a:spcPts val="2250"/>
              </a:spcBef>
              <a:spcAft>
                <a:spcPts val="1875"/>
              </a:spcAft>
            </a:pPr>
            <a:r>
              <a:rPr lang="en-US" sz="3200" b="1" i="0" dirty="0">
                <a:solidFill>
                  <a:srgbClr val="0D67A1"/>
                </a:solidFill>
                <a:effectLst/>
                <a:latin typeface="+mj-lt"/>
              </a:rPr>
              <a:t>Are Post-Enrollment Or Graduation Awards Or Prizes Considered Other Financial Assistance?</a:t>
            </a:r>
            <a:br>
              <a:rPr lang="en-US" sz="3200" b="1" i="0" dirty="0">
                <a:solidFill>
                  <a:srgbClr val="0D67A1"/>
                </a:solidFill>
                <a:effectLst/>
                <a:latin typeface="+mj-lt"/>
              </a:rPr>
            </a:br>
            <a:endParaRPr sz="3200" dirty="0">
              <a:latin typeface="+mj-lt"/>
            </a:endParaRPr>
          </a:p>
        </p:txBody>
      </p:sp>
      <p:sp>
        <p:nvSpPr>
          <p:cNvPr id="91" name="Google Shape;91;p18"/>
          <p:cNvSpPr txBox="1">
            <a:spLocks noGrp="1"/>
          </p:cNvSpPr>
          <p:nvPr>
            <p:ph type="body" idx="1"/>
          </p:nvPr>
        </p:nvSpPr>
        <p:spPr>
          <a:xfrm>
            <a:off x="312425" y="877174"/>
            <a:ext cx="11567100" cy="4532400"/>
          </a:xfrm>
          <a:prstGeom prst="rect">
            <a:avLst/>
          </a:prstGeom>
        </p:spPr>
        <p:txBody>
          <a:bodyPr spcFirstLastPara="1" wrap="square" lIns="91425" tIns="45700" rIns="91425" bIns="45700" anchor="t" anchorCtr="0">
            <a:noAutofit/>
          </a:bodyPr>
          <a:lstStyle/>
          <a:p>
            <a:pPr marL="457200" lvl="0" indent="0" algn="l" rtl="0">
              <a:lnSpc>
                <a:spcPct val="115000"/>
              </a:lnSpc>
              <a:spcBef>
                <a:spcPts val="1200"/>
              </a:spcBef>
              <a:spcAft>
                <a:spcPts val="0"/>
              </a:spcAft>
              <a:buNone/>
            </a:pPr>
            <a:endParaRPr sz="1200" dirty="0">
              <a:solidFill>
                <a:srgbClr val="444444"/>
              </a:solidFill>
              <a:highlight>
                <a:srgbClr val="FFFFFF"/>
              </a:highlight>
              <a:latin typeface="Arial"/>
              <a:ea typeface="Arial"/>
              <a:cs typeface="Arial"/>
              <a:sym typeface="Arial"/>
            </a:endParaRPr>
          </a:p>
          <a:p>
            <a:pPr marL="0" lvl="0" indent="0" algn="l" rtl="0">
              <a:spcBef>
                <a:spcPts val="1200"/>
              </a:spcBef>
              <a:spcAft>
                <a:spcPts val="0"/>
              </a:spcAft>
              <a:buNone/>
            </a:pPr>
            <a:r>
              <a:rPr lang="en-US" sz="2000" dirty="0">
                <a:latin typeface="+mj-lt"/>
              </a:rPr>
              <a:t>Yes! </a:t>
            </a:r>
          </a:p>
          <a:p>
            <a:pPr marL="342900" indent="-342900">
              <a:spcBef>
                <a:spcPts val="1200"/>
              </a:spcBef>
            </a:pPr>
            <a:r>
              <a:rPr lang="en-US" sz="1800" dirty="0">
                <a:solidFill>
                  <a:schemeClr val="tx1"/>
                </a:solidFill>
                <a:latin typeface="+mj-lt"/>
              </a:rPr>
              <a:t>Per the </a:t>
            </a:r>
            <a:r>
              <a:rPr lang="en-US" sz="1800" b="0" i="0" dirty="0">
                <a:solidFill>
                  <a:schemeClr val="tx1"/>
                </a:solidFill>
                <a:effectLst/>
                <a:latin typeface="+mj-lt"/>
              </a:rPr>
              <a:t>U.S. Department of Education (ED), post-enrollment or graduation awards are considered other financial assistance (OFA). These include retention grants, scholarships, loans, etc. given between academic years and awards or prizes given after graduation.</a:t>
            </a:r>
          </a:p>
          <a:p>
            <a:pPr marL="342900" indent="-342900">
              <a:spcBef>
                <a:spcPts val="1200"/>
              </a:spcBef>
            </a:pPr>
            <a:r>
              <a:rPr lang="en-US" sz="1800" dirty="0">
                <a:solidFill>
                  <a:schemeClr val="tx1"/>
                </a:solidFill>
                <a:latin typeface="+mj-lt"/>
              </a:rPr>
              <a:t>If the school was aware of the reasonable possibility of such an award or benefit, it is OFA and should have been included in the student's financial aid package for the recently concluded enrollment period. This is true even if the funds are actually awarded retroactively.</a:t>
            </a:r>
          </a:p>
          <a:p>
            <a:pPr marL="342900" indent="-342900">
              <a:spcBef>
                <a:spcPts val="1200"/>
              </a:spcBef>
            </a:pPr>
            <a:r>
              <a:rPr lang="en-US" sz="1800" b="0" i="0" dirty="0">
                <a:solidFill>
                  <a:schemeClr val="tx1"/>
                </a:solidFill>
                <a:effectLst/>
                <a:latin typeface="+mj-lt"/>
              </a:rPr>
              <a:t>If the school had no legitimate or reasonable way of knowing the student would be receiving the award after enrollment, graduation, or withdrawal from the institution, it is still technically OFA, but the school is not required to repackage or adjust the student’s Title IV aid to account for it.</a:t>
            </a:r>
          </a:p>
          <a:p>
            <a:pPr marL="342900" indent="-342900">
              <a:spcBef>
                <a:spcPts val="1200"/>
              </a:spcBef>
            </a:pPr>
            <a:r>
              <a:rPr lang="en-US" sz="1800" dirty="0">
                <a:solidFill>
                  <a:schemeClr val="tx1"/>
                </a:solidFill>
                <a:latin typeface="+mj-lt"/>
              </a:rPr>
              <a:t>If the award is from the school itself, or if the school has any say in how that award is set up, ED does not accept the argument that they cannot be awarded until after a period of enrollment is ended or until graduation.</a:t>
            </a:r>
            <a:endParaRPr sz="1800" dirty="0">
              <a:solidFill>
                <a:schemeClr val="tx1"/>
              </a:solidFill>
              <a:latin typeface="+mj-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9"/>
          <p:cNvSpPr txBox="1">
            <a:spLocks noGrp="1"/>
          </p:cNvSpPr>
          <p:nvPr>
            <p:ph type="title"/>
          </p:nvPr>
        </p:nvSpPr>
        <p:spPr>
          <a:xfrm>
            <a:off x="312425" y="18249"/>
            <a:ext cx="11567100" cy="1526700"/>
          </a:xfrm>
          <a:prstGeom prst="rect">
            <a:avLst/>
          </a:prstGeom>
        </p:spPr>
        <p:txBody>
          <a:bodyPr spcFirstLastPara="1" wrap="square" lIns="91425" tIns="45700" rIns="91425" bIns="45700" anchor="ctr" anchorCtr="0">
            <a:normAutofit/>
          </a:bodyPr>
          <a:lstStyle/>
          <a:p>
            <a:pPr marL="0" lvl="0" indent="0" algn="l" rtl="0">
              <a:lnSpc>
                <a:spcPct val="120000"/>
              </a:lnSpc>
              <a:spcBef>
                <a:spcPts val="2300"/>
              </a:spcBef>
              <a:spcAft>
                <a:spcPts val="0"/>
              </a:spcAft>
              <a:buClr>
                <a:schemeClr val="dk1"/>
              </a:buClr>
              <a:buSzPct val="45000"/>
              <a:buFont typeface="Arial"/>
              <a:buNone/>
            </a:pPr>
            <a:r>
              <a:rPr lang="en-US" sz="2444">
                <a:solidFill>
                  <a:srgbClr val="0D67A1"/>
                </a:solidFill>
                <a:highlight>
                  <a:srgbClr val="FFFFFF"/>
                </a:highlight>
                <a:latin typeface="Arial"/>
                <a:ea typeface="Arial"/>
                <a:cs typeface="Arial"/>
                <a:sym typeface="Arial"/>
              </a:rPr>
              <a:t>Which Cost Components Must Be Included Up Front When Constructing the Cost of Attendance?</a:t>
            </a:r>
            <a:endParaRPr sz="2444">
              <a:solidFill>
                <a:srgbClr val="0D67A1"/>
              </a:solidFill>
              <a:highlight>
                <a:srgbClr val="FFFFFF"/>
              </a:highlight>
              <a:latin typeface="Arial"/>
              <a:ea typeface="Arial"/>
              <a:cs typeface="Arial"/>
              <a:sym typeface="Arial"/>
            </a:endParaRPr>
          </a:p>
          <a:p>
            <a:pPr marL="0" lvl="0" indent="0" algn="l" rtl="0">
              <a:spcBef>
                <a:spcPts val="1900"/>
              </a:spcBef>
              <a:spcAft>
                <a:spcPts val="0"/>
              </a:spcAft>
              <a:buNone/>
            </a:pPr>
            <a:endParaRPr/>
          </a:p>
        </p:txBody>
      </p:sp>
      <p:sp>
        <p:nvSpPr>
          <p:cNvPr id="97" name="Google Shape;97;p19"/>
          <p:cNvSpPr txBox="1">
            <a:spLocks noGrp="1"/>
          </p:cNvSpPr>
          <p:nvPr>
            <p:ph type="body" idx="1"/>
          </p:nvPr>
        </p:nvSpPr>
        <p:spPr>
          <a:xfrm>
            <a:off x="312425" y="917050"/>
            <a:ext cx="11567100" cy="4492500"/>
          </a:xfrm>
          <a:prstGeom prst="rect">
            <a:avLst/>
          </a:prstGeom>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r>
              <a:rPr lang="en-US" sz="1900" dirty="0">
                <a:solidFill>
                  <a:srgbClr val="444444"/>
                </a:solidFill>
                <a:highlight>
                  <a:srgbClr val="FFFFFF"/>
                </a:highlight>
                <a:latin typeface="Arial"/>
                <a:ea typeface="Arial"/>
                <a:cs typeface="Arial"/>
                <a:sym typeface="Arial"/>
              </a:rPr>
              <a:t>The following cost components must be included when constructing the student's cost of attendance (COA or budget), rather than added later only upon the student's request:</a:t>
            </a:r>
            <a:endParaRPr sz="1900" dirty="0">
              <a:solidFill>
                <a:srgbClr val="444444"/>
              </a:solidFill>
              <a:highlight>
                <a:srgbClr val="FFFFFF"/>
              </a:highlight>
              <a:latin typeface="Arial"/>
              <a:ea typeface="Arial"/>
              <a:cs typeface="Arial"/>
              <a:sym typeface="Arial"/>
            </a:endParaRPr>
          </a:p>
          <a:p>
            <a:pPr marL="457200" lvl="0" indent="-349250" algn="l" rtl="0">
              <a:lnSpc>
                <a:spcPct val="115000"/>
              </a:lnSpc>
              <a:spcBef>
                <a:spcPts val="1200"/>
              </a:spcBef>
              <a:spcAft>
                <a:spcPts val="0"/>
              </a:spcAft>
              <a:buClr>
                <a:srgbClr val="444444"/>
              </a:buClr>
              <a:buSzPts val="1900"/>
              <a:buChar char="●"/>
            </a:pPr>
            <a:r>
              <a:rPr lang="en-US" sz="1900" dirty="0">
                <a:solidFill>
                  <a:srgbClr val="444444"/>
                </a:solidFill>
                <a:highlight>
                  <a:srgbClr val="FFFFFF"/>
                </a:highlight>
                <a:latin typeface="Arial"/>
                <a:ea typeface="Arial"/>
                <a:cs typeface="Arial"/>
                <a:sym typeface="Arial"/>
              </a:rPr>
              <a:t>Tuition and fees;</a:t>
            </a:r>
            <a:endParaRPr sz="1900" dirty="0">
              <a:solidFill>
                <a:srgbClr val="444444"/>
              </a:solidFill>
              <a:highlight>
                <a:srgbClr val="FFFFFF"/>
              </a:highlight>
              <a:latin typeface="Arial"/>
              <a:ea typeface="Arial"/>
              <a:cs typeface="Arial"/>
              <a:sym typeface="Arial"/>
            </a:endParaRPr>
          </a:p>
          <a:p>
            <a:pPr marL="457200" lvl="0" indent="-349250" algn="l" rtl="0">
              <a:lnSpc>
                <a:spcPct val="115000"/>
              </a:lnSpc>
              <a:spcBef>
                <a:spcPts val="0"/>
              </a:spcBef>
              <a:spcAft>
                <a:spcPts val="0"/>
              </a:spcAft>
              <a:buClr>
                <a:srgbClr val="444444"/>
              </a:buClr>
              <a:buSzPts val="1900"/>
              <a:buChar char="●"/>
            </a:pPr>
            <a:r>
              <a:rPr lang="en-US" sz="1900" dirty="0">
                <a:solidFill>
                  <a:srgbClr val="444444"/>
                </a:solidFill>
                <a:highlight>
                  <a:srgbClr val="FFFFFF"/>
                </a:highlight>
                <a:latin typeface="Arial"/>
                <a:ea typeface="Arial"/>
                <a:cs typeface="Arial"/>
                <a:sym typeface="Arial"/>
              </a:rPr>
              <a:t>Books, course materials, supplies, and equipment (including the documented rental or purchase of a personal computer; see below);</a:t>
            </a:r>
            <a:endParaRPr sz="1900" dirty="0">
              <a:solidFill>
                <a:srgbClr val="444444"/>
              </a:solidFill>
              <a:highlight>
                <a:srgbClr val="FFFFFF"/>
              </a:highlight>
              <a:latin typeface="Arial"/>
              <a:ea typeface="Arial"/>
              <a:cs typeface="Arial"/>
              <a:sym typeface="Arial"/>
            </a:endParaRPr>
          </a:p>
          <a:p>
            <a:pPr marL="457200" lvl="0" indent="-349250" algn="l" rtl="0">
              <a:lnSpc>
                <a:spcPct val="115000"/>
              </a:lnSpc>
              <a:spcBef>
                <a:spcPts val="0"/>
              </a:spcBef>
              <a:spcAft>
                <a:spcPts val="0"/>
              </a:spcAft>
              <a:buClr>
                <a:srgbClr val="444444"/>
              </a:buClr>
              <a:buSzPts val="1900"/>
              <a:buChar char="●"/>
            </a:pPr>
            <a:r>
              <a:rPr lang="en-US" sz="1900" dirty="0">
                <a:solidFill>
                  <a:srgbClr val="444444"/>
                </a:solidFill>
                <a:highlight>
                  <a:srgbClr val="FFFFFF"/>
                </a:highlight>
                <a:latin typeface="Arial"/>
                <a:ea typeface="Arial"/>
                <a:cs typeface="Arial"/>
                <a:sym typeface="Arial"/>
              </a:rPr>
              <a:t>Living expenses (including together both housing and food);</a:t>
            </a:r>
            <a:endParaRPr sz="1900" dirty="0">
              <a:solidFill>
                <a:srgbClr val="444444"/>
              </a:solidFill>
              <a:highlight>
                <a:srgbClr val="FFFFFF"/>
              </a:highlight>
              <a:latin typeface="Arial"/>
              <a:ea typeface="Arial"/>
              <a:cs typeface="Arial"/>
              <a:sym typeface="Arial"/>
            </a:endParaRPr>
          </a:p>
          <a:p>
            <a:pPr marL="457200" lvl="0" indent="-349250" algn="l" rtl="0">
              <a:lnSpc>
                <a:spcPct val="115000"/>
              </a:lnSpc>
              <a:spcBef>
                <a:spcPts val="0"/>
              </a:spcBef>
              <a:spcAft>
                <a:spcPts val="0"/>
              </a:spcAft>
              <a:buClr>
                <a:srgbClr val="444444"/>
              </a:buClr>
              <a:buSzPts val="1900"/>
              <a:buChar char="●"/>
            </a:pPr>
            <a:r>
              <a:rPr lang="en-US" sz="1900" dirty="0">
                <a:solidFill>
                  <a:srgbClr val="444444"/>
                </a:solidFill>
                <a:highlight>
                  <a:srgbClr val="FFFFFF"/>
                </a:highlight>
                <a:latin typeface="Arial"/>
                <a:ea typeface="Arial"/>
                <a:cs typeface="Arial"/>
                <a:sym typeface="Arial"/>
              </a:rPr>
              <a:t>Transportation;</a:t>
            </a:r>
            <a:endParaRPr sz="1900" dirty="0">
              <a:solidFill>
                <a:srgbClr val="444444"/>
              </a:solidFill>
              <a:highlight>
                <a:srgbClr val="FFFFFF"/>
              </a:highlight>
              <a:latin typeface="Arial"/>
              <a:ea typeface="Arial"/>
              <a:cs typeface="Arial"/>
              <a:sym typeface="Arial"/>
            </a:endParaRPr>
          </a:p>
          <a:p>
            <a:pPr marL="457200" lvl="0" indent="-349250" algn="l" rtl="0">
              <a:lnSpc>
                <a:spcPct val="115000"/>
              </a:lnSpc>
              <a:spcBef>
                <a:spcPts val="0"/>
              </a:spcBef>
              <a:spcAft>
                <a:spcPts val="0"/>
              </a:spcAft>
              <a:buClr>
                <a:srgbClr val="444444"/>
              </a:buClr>
              <a:buSzPts val="1900"/>
              <a:buChar char="●"/>
            </a:pPr>
            <a:r>
              <a:rPr lang="en-US" sz="1900" dirty="0">
                <a:solidFill>
                  <a:srgbClr val="444444"/>
                </a:solidFill>
                <a:highlight>
                  <a:srgbClr val="FFFFFF"/>
                </a:highlight>
                <a:latin typeface="Arial"/>
                <a:ea typeface="Arial"/>
                <a:cs typeface="Arial"/>
                <a:sym typeface="Arial"/>
              </a:rPr>
              <a:t>Miscellaneous personal expenses;</a:t>
            </a:r>
            <a:endParaRPr sz="1900" dirty="0">
              <a:solidFill>
                <a:srgbClr val="444444"/>
              </a:solidFill>
              <a:highlight>
                <a:srgbClr val="FFFFFF"/>
              </a:highlight>
              <a:latin typeface="Arial"/>
              <a:ea typeface="Arial"/>
              <a:cs typeface="Arial"/>
              <a:sym typeface="Arial"/>
            </a:endParaRPr>
          </a:p>
          <a:p>
            <a:pPr marL="457200" lvl="0" indent="-349250" algn="l" rtl="0">
              <a:lnSpc>
                <a:spcPct val="115000"/>
              </a:lnSpc>
              <a:spcBef>
                <a:spcPts val="0"/>
              </a:spcBef>
              <a:spcAft>
                <a:spcPts val="0"/>
              </a:spcAft>
              <a:buClr>
                <a:srgbClr val="444444"/>
              </a:buClr>
              <a:buSzPts val="1900"/>
              <a:buChar char="●"/>
            </a:pPr>
            <a:r>
              <a:rPr lang="en-US" sz="1900" dirty="0">
                <a:solidFill>
                  <a:srgbClr val="444444"/>
                </a:solidFill>
                <a:highlight>
                  <a:srgbClr val="FFFFFF"/>
                </a:highlight>
                <a:latin typeface="Arial"/>
                <a:ea typeface="Arial"/>
                <a:cs typeface="Arial"/>
                <a:sym typeface="Arial"/>
              </a:rPr>
              <a:t>Federal student loan fees if the student is receiving federal loans of any kind (Title IV or otherwise, </a:t>
            </a:r>
            <a:r>
              <a:rPr lang="en-US" sz="1900" dirty="0">
                <a:solidFill>
                  <a:srgbClr val="444444"/>
                </a:solidFill>
                <a:highlight>
                  <a:srgbClr val="FFFF00"/>
                </a:highlight>
                <a:latin typeface="Arial"/>
                <a:ea typeface="Arial"/>
                <a:cs typeface="Arial"/>
                <a:sym typeface="Arial"/>
              </a:rPr>
              <a:t>including PLUS loans</a:t>
            </a:r>
            <a:r>
              <a:rPr lang="en-US" sz="1900" dirty="0">
                <a:solidFill>
                  <a:srgbClr val="444444"/>
                </a:solidFill>
                <a:highlight>
                  <a:srgbClr val="FFFFFF"/>
                </a:highlight>
                <a:latin typeface="Arial"/>
                <a:ea typeface="Arial"/>
                <a:cs typeface="Arial"/>
                <a:sym typeface="Arial"/>
              </a:rPr>
              <a:t>); and</a:t>
            </a:r>
            <a:endParaRPr sz="1900" dirty="0">
              <a:solidFill>
                <a:srgbClr val="444444"/>
              </a:solidFill>
              <a:highlight>
                <a:srgbClr val="FFFFFF"/>
              </a:highlight>
              <a:latin typeface="Arial"/>
              <a:ea typeface="Arial"/>
              <a:cs typeface="Arial"/>
              <a:sym typeface="Arial"/>
            </a:endParaRPr>
          </a:p>
          <a:p>
            <a:pPr marL="457200" lvl="0" indent="-349250" algn="l" rtl="0">
              <a:lnSpc>
                <a:spcPct val="115000"/>
              </a:lnSpc>
              <a:spcBef>
                <a:spcPts val="0"/>
              </a:spcBef>
              <a:spcAft>
                <a:spcPts val="0"/>
              </a:spcAft>
              <a:buClr>
                <a:srgbClr val="444444"/>
              </a:buClr>
              <a:buSzPts val="1900"/>
              <a:buChar char="●"/>
            </a:pPr>
            <a:r>
              <a:rPr lang="en-US" sz="1900" dirty="0">
                <a:solidFill>
                  <a:srgbClr val="444444"/>
                </a:solidFill>
                <a:highlight>
                  <a:srgbClr val="FFFFFF"/>
                </a:highlight>
                <a:latin typeface="Arial"/>
                <a:ea typeface="Arial"/>
                <a:cs typeface="Arial"/>
                <a:sym typeface="Arial"/>
              </a:rPr>
              <a:t>Professional licensure, certification, or a first professional credential costs for a program requiring professional licensure, certification, or a first professional credential for employment in the field of study.</a:t>
            </a:r>
            <a:endParaRPr sz="1900" dirty="0">
              <a:solidFill>
                <a:srgbClr val="444444"/>
              </a:solidFill>
              <a:highlight>
                <a:srgbClr val="FFFFFF"/>
              </a:highlight>
              <a:latin typeface="Arial"/>
              <a:ea typeface="Arial"/>
              <a:cs typeface="Arial"/>
              <a:sym typeface="Arial"/>
            </a:endParaRPr>
          </a:p>
          <a:p>
            <a:pPr marL="0" lvl="0" indent="0" algn="l" rtl="0">
              <a:spcBef>
                <a:spcPts val="1200"/>
              </a:spcBef>
              <a:spcAft>
                <a:spcPts val="0"/>
              </a:spcAft>
              <a:buNone/>
            </a:pP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0"/>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fontScale="90000"/>
          </a:bodyPr>
          <a:lstStyle/>
          <a:p>
            <a:pPr marL="0" lvl="0" indent="0" algn="l" rtl="0">
              <a:lnSpc>
                <a:spcPct val="120000"/>
              </a:lnSpc>
              <a:spcBef>
                <a:spcPts val="2300"/>
              </a:spcBef>
              <a:spcAft>
                <a:spcPts val="1900"/>
              </a:spcAft>
              <a:buClr>
                <a:schemeClr val="dk1"/>
              </a:buClr>
              <a:buSzPts val="1100"/>
              <a:buFont typeface="Arial"/>
              <a:buNone/>
            </a:pPr>
            <a:r>
              <a:rPr lang="en-US" sz="2444">
                <a:solidFill>
                  <a:srgbClr val="0D67A1"/>
                </a:solidFill>
                <a:highlight>
                  <a:srgbClr val="FFFFFF"/>
                </a:highlight>
                <a:latin typeface="Arial"/>
                <a:ea typeface="Arial"/>
                <a:cs typeface="Arial"/>
                <a:sym typeface="Arial"/>
              </a:rPr>
              <a:t>Which Cost Components Must Be Included Up Front When Constructing the Cost of Attendance? (cont.)</a:t>
            </a:r>
            <a:endParaRPr/>
          </a:p>
        </p:txBody>
      </p:sp>
      <p:sp>
        <p:nvSpPr>
          <p:cNvPr id="103" name="Google Shape;103;p20"/>
          <p:cNvSpPr txBox="1">
            <a:spLocks noGrp="1"/>
          </p:cNvSpPr>
          <p:nvPr>
            <p:ph type="body" idx="1"/>
          </p:nvPr>
        </p:nvSpPr>
        <p:spPr>
          <a:xfrm>
            <a:off x="312420" y="1479182"/>
            <a:ext cx="11567100" cy="3930300"/>
          </a:xfrm>
          <a:prstGeom prst="rect">
            <a:avLst/>
          </a:prstGeom>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r>
              <a:rPr lang="en-US" sz="2200">
                <a:solidFill>
                  <a:srgbClr val="444444"/>
                </a:solidFill>
                <a:highlight>
                  <a:srgbClr val="FFFFFF"/>
                </a:highlight>
                <a:latin typeface="Arial"/>
                <a:ea typeface="Arial"/>
                <a:cs typeface="Arial"/>
                <a:sym typeface="Arial"/>
              </a:rPr>
              <a:t>The following cost components must be added for students upon request or if the school has another way of identifying those students and assigning the cost component when constructing the COA, as applicable:</a:t>
            </a:r>
            <a:endParaRPr sz="2200">
              <a:solidFill>
                <a:srgbClr val="444444"/>
              </a:solidFill>
              <a:highlight>
                <a:srgbClr val="FFFFFF"/>
              </a:highlight>
              <a:latin typeface="Arial"/>
              <a:ea typeface="Arial"/>
              <a:cs typeface="Arial"/>
              <a:sym typeface="Arial"/>
            </a:endParaRPr>
          </a:p>
          <a:p>
            <a:pPr marL="457200" lvl="0" indent="-368300" algn="l" rtl="0">
              <a:lnSpc>
                <a:spcPct val="115000"/>
              </a:lnSpc>
              <a:spcBef>
                <a:spcPts val="1200"/>
              </a:spcBef>
              <a:spcAft>
                <a:spcPts val="0"/>
              </a:spcAft>
              <a:buClr>
                <a:srgbClr val="444444"/>
              </a:buClr>
              <a:buSzPts val="2200"/>
              <a:buChar char="●"/>
            </a:pPr>
            <a:r>
              <a:rPr lang="en-US" sz="2200">
                <a:solidFill>
                  <a:srgbClr val="444444"/>
                </a:solidFill>
                <a:highlight>
                  <a:srgbClr val="FFFFFF"/>
                </a:highlight>
                <a:latin typeface="Arial"/>
                <a:ea typeface="Arial"/>
                <a:cs typeface="Arial"/>
                <a:sym typeface="Arial"/>
              </a:rPr>
              <a:t>Dependent care;</a:t>
            </a:r>
            <a:endParaRPr sz="2200">
              <a:solidFill>
                <a:srgbClr val="444444"/>
              </a:solidFill>
              <a:highlight>
                <a:srgbClr val="FFFFFF"/>
              </a:highlight>
              <a:latin typeface="Arial"/>
              <a:ea typeface="Arial"/>
              <a:cs typeface="Arial"/>
              <a:sym typeface="Arial"/>
            </a:endParaRPr>
          </a:p>
          <a:p>
            <a:pPr marL="457200" lvl="0" indent="-368300" algn="l" rtl="0">
              <a:lnSpc>
                <a:spcPct val="115000"/>
              </a:lnSpc>
              <a:spcBef>
                <a:spcPts val="0"/>
              </a:spcBef>
              <a:spcAft>
                <a:spcPts val="0"/>
              </a:spcAft>
              <a:buClr>
                <a:srgbClr val="444444"/>
              </a:buClr>
              <a:buSzPts val="2200"/>
              <a:buChar char="●"/>
            </a:pPr>
            <a:r>
              <a:rPr lang="en-US" sz="2200">
                <a:solidFill>
                  <a:srgbClr val="444444"/>
                </a:solidFill>
                <a:highlight>
                  <a:srgbClr val="FFFFFF"/>
                </a:highlight>
                <a:latin typeface="Arial"/>
                <a:ea typeface="Arial"/>
                <a:cs typeface="Arial"/>
                <a:sym typeface="Arial"/>
              </a:rPr>
              <a:t>Disability-related expenses;</a:t>
            </a:r>
            <a:endParaRPr sz="2200">
              <a:solidFill>
                <a:srgbClr val="444444"/>
              </a:solidFill>
              <a:highlight>
                <a:srgbClr val="FFFFFF"/>
              </a:highlight>
              <a:latin typeface="Arial"/>
              <a:ea typeface="Arial"/>
              <a:cs typeface="Arial"/>
              <a:sym typeface="Arial"/>
            </a:endParaRPr>
          </a:p>
          <a:p>
            <a:pPr marL="457200" lvl="0" indent="-368300" algn="l" rtl="0">
              <a:lnSpc>
                <a:spcPct val="115000"/>
              </a:lnSpc>
              <a:spcBef>
                <a:spcPts val="0"/>
              </a:spcBef>
              <a:spcAft>
                <a:spcPts val="0"/>
              </a:spcAft>
              <a:buClr>
                <a:srgbClr val="444444"/>
              </a:buClr>
              <a:buSzPts val="2200"/>
              <a:buChar char="●"/>
            </a:pPr>
            <a:r>
              <a:rPr lang="en-US" sz="2200">
                <a:solidFill>
                  <a:srgbClr val="444444"/>
                </a:solidFill>
                <a:highlight>
                  <a:srgbClr val="FFFFFF"/>
                </a:highlight>
                <a:latin typeface="Arial"/>
                <a:ea typeface="Arial"/>
                <a:cs typeface="Arial"/>
                <a:sym typeface="Arial"/>
              </a:rPr>
              <a:t>Study abroad expenses; and</a:t>
            </a:r>
            <a:endParaRPr sz="2200">
              <a:solidFill>
                <a:srgbClr val="444444"/>
              </a:solidFill>
              <a:highlight>
                <a:srgbClr val="FFFFFF"/>
              </a:highlight>
              <a:latin typeface="Arial"/>
              <a:ea typeface="Arial"/>
              <a:cs typeface="Arial"/>
              <a:sym typeface="Arial"/>
            </a:endParaRPr>
          </a:p>
          <a:p>
            <a:pPr marL="457200" lvl="0" indent="-368300" algn="l" rtl="0">
              <a:lnSpc>
                <a:spcPct val="115000"/>
              </a:lnSpc>
              <a:spcBef>
                <a:spcPts val="0"/>
              </a:spcBef>
              <a:spcAft>
                <a:spcPts val="0"/>
              </a:spcAft>
              <a:buClr>
                <a:srgbClr val="444444"/>
              </a:buClr>
              <a:buSzPts val="2200"/>
              <a:buChar char="●"/>
            </a:pPr>
            <a:r>
              <a:rPr lang="en-US" sz="2200">
                <a:solidFill>
                  <a:srgbClr val="444444"/>
                </a:solidFill>
                <a:highlight>
                  <a:srgbClr val="FFFFFF"/>
                </a:highlight>
                <a:latin typeface="Arial"/>
                <a:ea typeface="Arial"/>
                <a:cs typeface="Arial"/>
                <a:sym typeface="Arial"/>
              </a:rPr>
              <a:t>Cooperative education costs.</a:t>
            </a:r>
            <a:endParaRPr sz="2200">
              <a:solidFill>
                <a:srgbClr val="444444"/>
              </a:solidFill>
              <a:highlight>
                <a:srgbClr val="FFFFFF"/>
              </a:highlight>
              <a:latin typeface="Arial"/>
              <a:ea typeface="Arial"/>
              <a:cs typeface="Arial"/>
              <a:sym typeface="Arial"/>
            </a:endParaRPr>
          </a:p>
          <a:p>
            <a:pPr marL="0" lvl="0" indent="0" algn="l" rtl="0">
              <a:spcBef>
                <a:spcPts val="1200"/>
              </a:spcBef>
              <a:spcAft>
                <a:spcPts val="0"/>
              </a:spcAft>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1"/>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fontScale="90000"/>
          </a:bodyPr>
          <a:lstStyle/>
          <a:p>
            <a:pPr marL="0" lvl="0" indent="0" algn="l" rtl="0">
              <a:lnSpc>
                <a:spcPct val="120000"/>
              </a:lnSpc>
              <a:spcBef>
                <a:spcPts val="2300"/>
              </a:spcBef>
              <a:spcAft>
                <a:spcPts val="0"/>
              </a:spcAft>
              <a:buNone/>
            </a:pPr>
            <a:endParaRPr sz="1800">
              <a:solidFill>
                <a:srgbClr val="0D67A1"/>
              </a:solidFill>
              <a:highlight>
                <a:srgbClr val="FFFFFF"/>
              </a:highlight>
              <a:latin typeface="Arial"/>
              <a:ea typeface="Arial"/>
              <a:cs typeface="Arial"/>
              <a:sym typeface="Arial"/>
            </a:endParaRPr>
          </a:p>
          <a:p>
            <a:pPr marL="0" lvl="0" indent="0" algn="l" rtl="0">
              <a:lnSpc>
                <a:spcPct val="120000"/>
              </a:lnSpc>
              <a:spcBef>
                <a:spcPts val="2300"/>
              </a:spcBef>
              <a:spcAft>
                <a:spcPts val="0"/>
              </a:spcAft>
              <a:buClr>
                <a:schemeClr val="dk1"/>
              </a:buClr>
              <a:buSzPct val="37786"/>
              <a:buFont typeface="Arial"/>
              <a:buNone/>
            </a:pPr>
            <a:r>
              <a:rPr lang="en-US" sz="2911">
                <a:solidFill>
                  <a:srgbClr val="0D67A1"/>
                </a:solidFill>
                <a:highlight>
                  <a:srgbClr val="FFFFFF"/>
                </a:highlight>
                <a:latin typeface="Arial"/>
                <a:ea typeface="Arial"/>
                <a:cs typeface="Arial"/>
                <a:sym typeface="Arial"/>
              </a:rPr>
              <a:t>Will Emergency Aid Be Treated As Other Financial Assistance Starting In 2024-25?</a:t>
            </a:r>
            <a:endParaRPr sz="2911">
              <a:solidFill>
                <a:srgbClr val="0D67A1"/>
              </a:solidFill>
              <a:highlight>
                <a:srgbClr val="FFFFFF"/>
              </a:highlight>
              <a:latin typeface="Arial"/>
              <a:ea typeface="Arial"/>
              <a:cs typeface="Arial"/>
              <a:sym typeface="Arial"/>
            </a:endParaRPr>
          </a:p>
          <a:p>
            <a:pPr marL="0" lvl="0" indent="0" algn="l" rtl="0">
              <a:spcBef>
                <a:spcPts val="1900"/>
              </a:spcBef>
              <a:spcAft>
                <a:spcPts val="0"/>
              </a:spcAft>
              <a:buNone/>
            </a:pPr>
            <a:endParaRPr/>
          </a:p>
        </p:txBody>
      </p:sp>
      <p:sp>
        <p:nvSpPr>
          <p:cNvPr id="109" name="Google Shape;109;p21"/>
          <p:cNvSpPr txBox="1">
            <a:spLocks noGrp="1"/>
          </p:cNvSpPr>
          <p:nvPr>
            <p:ph type="body" idx="1"/>
          </p:nvPr>
        </p:nvSpPr>
        <p:spPr>
          <a:xfrm>
            <a:off x="312420" y="1479182"/>
            <a:ext cx="11567100" cy="39303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en-US" sz="2200"/>
              <a:t>No. </a:t>
            </a:r>
            <a:r>
              <a:rPr lang="en-US"/>
              <a:t> </a:t>
            </a:r>
            <a:r>
              <a:rPr lang="en-US" sz="2200">
                <a:solidFill>
                  <a:srgbClr val="444444"/>
                </a:solidFill>
                <a:highlight>
                  <a:srgbClr val="FFFFFF"/>
                </a:highlight>
                <a:latin typeface="Arial"/>
                <a:ea typeface="Arial"/>
                <a:cs typeface="Arial"/>
                <a:sym typeface="Arial"/>
              </a:rPr>
              <a:t>Emergency financial assistance provided to the student for </a:t>
            </a:r>
            <a:r>
              <a:rPr lang="en-US" sz="2200" b="1">
                <a:solidFill>
                  <a:srgbClr val="FF0000"/>
                </a:solidFill>
                <a:highlight>
                  <a:srgbClr val="FFFFFF"/>
                </a:highlight>
                <a:latin typeface="Arial"/>
                <a:ea typeface="Arial"/>
                <a:cs typeface="Arial"/>
                <a:sym typeface="Arial"/>
              </a:rPr>
              <a:t>unexpected expenses</a:t>
            </a:r>
            <a:r>
              <a:rPr lang="en-US" sz="2200">
                <a:solidFill>
                  <a:srgbClr val="FF0000"/>
                </a:solidFill>
                <a:highlight>
                  <a:srgbClr val="FFFFFF"/>
                </a:highlight>
                <a:latin typeface="Arial"/>
                <a:ea typeface="Arial"/>
                <a:cs typeface="Arial"/>
                <a:sym typeface="Arial"/>
              </a:rPr>
              <a:t> </a:t>
            </a:r>
            <a:r>
              <a:rPr lang="en-US" sz="2200">
                <a:solidFill>
                  <a:srgbClr val="444444"/>
                </a:solidFill>
                <a:highlight>
                  <a:srgbClr val="FFFFFF"/>
                </a:highlight>
                <a:latin typeface="Arial"/>
                <a:ea typeface="Arial"/>
                <a:cs typeface="Arial"/>
                <a:sym typeface="Arial"/>
              </a:rPr>
              <a:t>that are a component of the student's cost of attendance, and not otherwise considered when the determination of the student's need is made, shall not be treated as other financial assistance.</a:t>
            </a:r>
            <a:endParaRPr sz="2200">
              <a:solidFill>
                <a:srgbClr val="444444"/>
              </a:solidFill>
              <a:highlight>
                <a:srgbClr val="FFFFFF"/>
              </a:highlight>
              <a:latin typeface="Arial"/>
              <a:ea typeface="Arial"/>
              <a:cs typeface="Arial"/>
              <a:sym typeface="Arial"/>
            </a:endParaRPr>
          </a:p>
          <a:p>
            <a:pPr marL="0" lvl="0" indent="0" algn="l" rtl="0">
              <a:spcBef>
                <a:spcPts val="1000"/>
              </a:spcBef>
              <a:spcAft>
                <a:spcPts val="0"/>
              </a:spcAft>
              <a:buNone/>
            </a:pPr>
            <a:endParaRPr sz="1200">
              <a:solidFill>
                <a:srgbClr val="444444"/>
              </a:solidFill>
              <a:highlight>
                <a:srgbClr val="FFFFFF"/>
              </a:highlight>
              <a:latin typeface="Arial"/>
              <a:ea typeface="Arial"/>
              <a:cs typeface="Arial"/>
              <a:sym typeface="Arial"/>
            </a:endParaRPr>
          </a:p>
          <a:p>
            <a:pPr marL="457200" lvl="0" indent="-342900" algn="l" rtl="0">
              <a:lnSpc>
                <a:spcPct val="115000"/>
              </a:lnSpc>
              <a:spcBef>
                <a:spcPts val="0"/>
              </a:spcBef>
              <a:spcAft>
                <a:spcPts val="0"/>
              </a:spcAft>
              <a:buClr>
                <a:srgbClr val="444444"/>
              </a:buClr>
              <a:buSzPts val="1800"/>
              <a:buChar char="●"/>
            </a:pPr>
            <a:r>
              <a:rPr lang="en-US" sz="1800">
                <a:solidFill>
                  <a:srgbClr val="444444"/>
                </a:solidFill>
                <a:highlight>
                  <a:srgbClr val="FFFFFF"/>
                </a:highlight>
                <a:latin typeface="Arial"/>
                <a:ea typeface="Arial"/>
                <a:cs typeface="Arial"/>
                <a:sym typeface="Arial"/>
              </a:rPr>
              <a:t>The amount must be reasonable, as defined by the school;</a:t>
            </a:r>
            <a:endParaRPr sz="1800">
              <a:solidFill>
                <a:srgbClr val="444444"/>
              </a:solidFill>
              <a:highlight>
                <a:srgbClr val="FFFFFF"/>
              </a:highlight>
              <a:latin typeface="Arial"/>
              <a:ea typeface="Arial"/>
              <a:cs typeface="Arial"/>
              <a:sym typeface="Arial"/>
            </a:endParaRPr>
          </a:p>
          <a:p>
            <a:pPr marL="457200" lvl="0" indent="-342900" algn="l" rtl="0">
              <a:lnSpc>
                <a:spcPct val="115000"/>
              </a:lnSpc>
              <a:spcBef>
                <a:spcPts val="0"/>
              </a:spcBef>
              <a:spcAft>
                <a:spcPts val="0"/>
              </a:spcAft>
              <a:buClr>
                <a:srgbClr val="444444"/>
              </a:buClr>
              <a:buSzPts val="1800"/>
              <a:buChar char="●"/>
            </a:pPr>
            <a:r>
              <a:rPr lang="en-US" sz="1800">
                <a:solidFill>
                  <a:srgbClr val="444444"/>
                </a:solidFill>
                <a:highlight>
                  <a:srgbClr val="FFFFFF"/>
                </a:highlight>
                <a:latin typeface="Arial"/>
                <a:ea typeface="Arial"/>
                <a:cs typeface="Arial"/>
                <a:sym typeface="Arial"/>
              </a:rPr>
              <a:t>You cannot simply call a grant or scholarship emergency assistance in order to avoid treating it as OFA;</a:t>
            </a:r>
            <a:endParaRPr sz="1800">
              <a:solidFill>
                <a:srgbClr val="444444"/>
              </a:solidFill>
              <a:highlight>
                <a:srgbClr val="FFFFFF"/>
              </a:highlight>
              <a:latin typeface="Arial"/>
              <a:ea typeface="Arial"/>
              <a:cs typeface="Arial"/>
              <a:sym typeface="Arial"/>
            </a:endParaRPr>
          </a:p>
          <a:p>
            <a:pPr marL="457200" lvl="0" indent="-342900" algn="l" rtl="0">
              <a:lnSpc>
                <a:spcPct val="115000"/>
              </a:lnSpc>
              <a:spcBef>
                <a:spcPts val="0"/>
              </a:spcBef>
              <a:spcAft>
                <a:spcPts val="0"/>
              </a:spcAft>
              <a:buClr>
                <a:srgbClr val="444444"/>
              </a:buClr>
              <a:buSzPts val="1800"/>
              <a:buChar char="●"/>
            </a:pPr>
            <a:r>
              <a:rPr lang="en-US" sz="1800">
                <a:solidFill>
                  <a:srgbClr val="444444"/>
                </a:solidFill>
                <a:highlight>
                  <a:srgbClr val="FFFFFF"/>
                </a:highlight>
                <a:latin typeface="Arial"/>
                <a:ea typeface="Arial"/>
                <a:cs typeface="Arial"/>
                <a:sym typeface="Arial"/>
              </a:rPr>
              <a:t>Emergency assistance will include institutional emergency assistance (e.g., unexpected loss of housing, unexpected transportation costs, and other unexpected special circumstances that warrant emergency funds);</a:t>
            </a:r>
            <a:endParaRPr sz="1800">
              <a:solidFill>
                <a:srgbClr val="444444"/>
              </a:solidFill>
              <a:highlight>
                <a:srgbClr val="FFFFFF"/>
              </a:highlight>
              <a:latin typeface="Arial"/>
              <a:ea typeface="Arial"/>
              <a:cs typeface="Arial"/>
              <a:sym typeface="Arial"/>
            </a:endParaRPr>
          </a:p>
          <a:p>
            <a:pPr marL="457200" lvl="0" indent="-342900" algn="l" rtl="0">
              <a:lnSpc>
                <a:spcPct val="115000"/>
              </a:lnSpc>
              <a:spcBef>
                <a:spcPts val="0"/>
              </a:spcBef>
              <a:spcAft>
                <a:spcPts val="0"/>
              </a:spcAft>
              <a:buClr>
                <a:srgbClr val="444444"/>
              </a:buClr>
              <a:buSzPts val="1800"/>
              <a:buChar char="●"/>
            </a:pPr>
            <a:r>
              <a:rPr lang="en-US" sz="1800">
                <a:solidFill>
                  <a:srgbClr val="444444"/>
                </a:solidFill>
                <a:highlight>
                  <a:srgbClr val="FFFFFF"/>
                </a:highlight>
                <a:latin typeface="Arial"/>
                <a:ea typeface="Arial"/>
                <a:cs typeface="Arial"/>
                <a:sym typeface="Arial"/>
              </a:rPr>
              <a:t>Emergency assistance would not be the awarding of additional funds as a result of a professional judgment (PJ) adjustment within the school's normal procedures for making PJ adjustments; and</a:t>
            </a:r>
            <a:endParaRPr sz="1800">
              <a:solidFill>
                <a:srgbClr val="444444"/>
              </a:solidFill>
              <a:highlight>
                <a:srgbClr val="FFFFFF"/>
              </a:highlight>
              <a:latin typeface="Arial"/>
              <a:ea typeface="Arial"/>
              <a:cs typeface="Arial"/>
              <a:sym typeface="Arial"/>
            </a:endParaRPr>
          </a:p>
          <a:p>
            <a:pPr marL="457200" lvl="0" indent="-342900" algn="l" rtl="0">
              <a:lnSpc>
                <a:spcPct val="115000"/>
              </a:lnSpc>
              <a:spcBef>
                <a:spcPts val="0"/>
              </a:spcBef>
              <a:spcAft>
                <a:spcPts val="0"/>
              </a:spcAft>
              <a:buClr>
                <a:srgbClr val="444444"/>
              </a:buClr>
              <a:buSzPts val="1800"/>
              <a:buChar char="●"/>
            </a:pPr>
            <a:r>
              <a:rPr lang="en-US" sz="1800">
                <a:solidFill>
                  <a:srgbClr val="444444"/>
                </a:solidFill>
                <a:highlight>
                  <a:srgbClr val="FFFFFF"/>
                </a:highlight>
                <a:latin typeface="Arial"/>
                <a:ea typeface="Arial"/>
                <a:cs typeface="Arial"/>
                <a:sym typeface="Arial"/>
              </a:rPr>
              <a:t>Federal emergency assistance usually comes specifically designated as such</a:t>
            </a:r>
            <a:endParaRPr sz="1800">
              <a:solidFill>
                <a:srgbClr val="444444"/>
              </a:solidFill>
              <a:highlight>
                <a:srgbClr val="FFFFFF"/>
              </a:highlight>
              <a:latin typeface="Arial"/>
              <a:ea typeface="Arial"/>
              <a:cs typeface="Arial"/>
              <a:sym typeface="Arial"/>
            </a:endParaRPr>
          </a:p>
          <a:p>
            <a:pPr marL="0" lvl="0" indent="0" algn="l" rtl="0">
              <a:spcBef>
                <a:spcPts val="1200"/>
              </a:spcBef>
              <a:spcAft>
                <a:spcPts val="0"/>
              </a:spcAft>
              <a:buNone/>
            </a:pPr>
            <a:endParaRPr sz="2200">
              <a:solidFill>
                <a:srgbClr val="444444"/>
              </a:solidFill>
              <a:highlight>
                <a:srgbClr val="FFFFFF"/>
              </a:highlight>
              <a:latin typeface="Arial"/>
              <a:ea typeface="Arial"/>
              <a:cs typeface="Arial"/>
              <a:sym typeface="Arial"/>
            </a:endParaRPr>
          </a:p>
          <a:p>
            <a:pPr marL="0" lvl="0" indent="0" algn="l" rtl="0">
              <a:spcBef>
                <a:spcPts val="1000"/>
              </a:spcBef>
              <a:spcAft>
                <a:spcPts val="0"/>
              </a:spcAft>
              <a:buNone/>
            </a:pPr>
            <a:endParaRPr sz="2200">
              <a:solidFill>
                <a:srgbClr val="444444"/>
              </a:solidFill>
              <a:highlight>
                <a:srgbClr val="FFFFFF"/>
              </a:highlight>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2"/>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fontScale="90000"/>
          </a:bodyPr>
          <a:lstStyle/>
          <a:p>
            <a:pPr marL="0" lvl="0" indent="0" algn="l" rtl="0">
              <a:lnSpc>
                <a:spcPct val="120000"/>
              </a:lnSpc>
              <a:spcBef>
                <a:spcPts val="2300"/>
              </a:spcBef>
              <a:spcAft>
                <a:spcPts val="0"/>
              </a:spcAft>
              <a:buNone/>
            </a:pPr>
            <a:endParaRPr sz="1800">
              <a:solidFill>
                <a:srgbClr val="0D67A1"/>
              </a:solidFill>
              <a:highlight>
                <a:srgbClr val="FFFFFF"/>
              </a:highlight>
              <a:latin typeface="Arial"/>
              <a:ea typeface="Arial"/>
              <a:cs typeface="Arial"/>
              <a:sym typeface="Arial"/>
            </a:endParaRPr>
          </a:p>
          <a:p>
            <a:pPr marL="0" lvl="0" indent="0" algn="l" rtl="0">
              <a:lnSpc>
                <a:spcPct val="120000"/>
              </a:lnSpc>
              <a:spcBef>
                <a:spcPts val="2300"/>
              </a:spcBef>
              <a:spcAft>
                <a:spcPts val="0"/>
              </a:spcAft>
              <a:buClr>
                <a:schemeClr val="dk1"/>
              </a:buClr>
              <a:buSzPct val="35106"/>
              <a:buFont typeface="Arial"/>
              <a:buNone/>
            </a:pPr>
            <a:r>
              <a:rPr lang="en-US" sz="3133">
                <a:solidFill>
                  <a:srgbClr val="0D67A1"/>
                </a:solidFill>
                <a:highlight>
                  <a:srgbClr val="FFFFFF"/>
                </a:highlight>
                <a:latin typeface="Arial"/>
                <a:ea typeface="Arial"/>
                <a:cs typeface="Arial"/>
                <a:sym typeface="Arial"/>
              </a:rPr>
              <a:t>Can a School Have a Deadline For Submitting and Reviewing Professional Judgment Requests?</a:t>
            </a:r>
            <a:endParaRPr sz="3133">
              <a:solidFill>
                <a:srgbClr val="0D67A1"/>
              </a:solidFill>
              <a:highlight>
                <a:srgbClr val="FFFFFF"/>
              </a:highlight>
              <a:latin typeface="Arial"/>
              <a:ea typeface="Arial"/>
              <a:cs typeface="Arial"/>
              <a:sym typeface="Arial"/>
            </a:endParaRPr>
          </a:p>
          <a:p>
            <a:pPr marL="0" lvl="0" indent="0" algn="l" rtl="0">
              <a:spcBef>
                <a:spcPts val="1900"/>
              </a:spcBef>
              <a:spcAft>
                <a:spcPts val="0"/>
              </a:spcAft>
              <a:buNone/>
            </a:pPr>
            <a:endParaRPr/>
          </a:p>
        </p:txBody>
      </p:sp>
      <p:sp>
        <p:nvSpPr>
          <p:cNvPr id="115" name="Google Shape;115;p22"/>
          <p:cNvSpPr txBox="1">
            <a:spLocks noGrp="1"/>
          </p:cNvSpPr>
          <p:nvPr>
            <p:ph type="body" idx="1"/>
          </p:nvPr>
        </p:nvSpPr>
        <p:spPr>
          <a:xfrm>
            <a:off x="312445" y="1259882"/>
            <a:ext cx="11567100" cy="3930300"/>
          </a:xfrm>
          <a:prstGeom prst="rect">
            <a:avLst/>
          </a:prstGeom>
        </p:spPr>
        <p:txBody>
          <a:bodyPr spcFirstLastPara="1" wrap="square" lIns="91425" tIns="45700" rIns="91425" bIns="45700" anchor="t" anchorCtr="0">
            <a:noAutofit/>
          </a:bodyPr>
          <a:lstStyle/>
          <a:p>
            <a:pPr marL="0" lvl="0" indent="0" algn="l" rtl="0">
              <a:lnSpc>
                <a:spcPct val="100000"/>
              </a:lnSpc>
              <a:spcBef>
                <a:spcPts val="0"/>
              </a:spcBef>
              <a:spcAft>
                <a:spcPts val="0"/>
              </a:spcAft>
              <a:buNone/>
            </a:pPr>
            <a:r>
              <a:rPr lang="en-US" sz="2200">
                <a:solidFill>
                  <a:srgbClr val="444444"/>
                </a:solidFill>
                <a:highlight>
                  <a:srgbClr val="FFFFFF"/>
                </a:highlight>
                <a:latin typeface="Arial"/>
                <a:ea typeface="Arial"/>
                <a:cs typeface="Arial"/>
                <a:sym typeface="Arial"/>
              </a:rPr>
              <a:t>No. Effective with the 2023-24 award year, </a:t>
            </a:r>
            <a:r>
              <a:rPr lang="en-US" sz="2200" u="sng">
                <a:solidFill>
                  <a:srgbClr val="14567C"/>
                </a:solidFill>
                <a:highlight>
                  <a:srgbClr val="FFFFFF"/>
                </a:highlight>
                <a:latin typeface="Arial"/>
                <a:ea typeface="Arial"/>
                <a:cs typeface="Arial"/>
                <a:sym typeface="Arial"/>
                <a:hlinkClick r:id="rId3">
                  <a:extLst>
                    <a:ext uri="{A12FA001-AC4F-418D-AE19-62706E023703}">
                      <ahyp:hlinkClr xmlns:ahyp="http://schemas.microsoft.com/office/drawing/2018/hyperlinkcolor" val="tx"/>
                    </a:ext>
                  </a:extLst>
                </a:hlinkClick>
              </a:rPr>
              <a:t>Section 479A of the Higher Education Act of 1965 (HEA), as amended, [20 USC 1087TT]</a:t>
            </a:r>
            <a:r>
              <a:rPr lang="en-US" sz="2200">
                <a:solidFill>
                  <a:srgbClr val="444444"/>
                </a:solidFill>
                <a:highlight>
                  <a:srgbClr val="FFFFFF"/>
                </a:highlight>
                <a:latin typeface="Arial"/>
                <a:ea typeface="Arial"/>
                <a:cs typeface="Arial"/>
                <a:sym typeface="Arial"/>
              </a:rPr>
              <a:t> states that schools may not have a policy that denies all professional judgment (PJ) requests. According to guidance NASFAA has received from the U.S. Department of Education (ED), this extends to implementing deadlines after which an institution will not consider a PJ request. While schools are not required to approve all PJ requests, all requests must be reviewed. Therefore, school-imposed deadlines for students submitting professional judgment (PJ) requests are not permitted.</a:t>
            </a:r>
            <a:endParaRPr sz="2200">
              <a:solidFill>
                <a:srgbClr val="444444"/>
              </a:solidFill>
              <a:highlight>
                <a:srgbClr val="FFFFFF"/>
              </a:highlight>
              <a:latin typeface="Arial"/>
              <a:ea typeface="Arial"/>
              <a:cs typeface="Arial"/>
              <a:sym typeface="Arial"/>
            </a:endParaRPr>
          </a:p>
          <a:p>
            <a:pPr marL="0" lvl="0" indent="0" algn="l" rtl="0">
              <a:lnSpc>
                <a:spcPct val="100000"/>
              </a:lnSpc>
              <a:spcBef>
                <a:spcPts val="1200"/>
              </a:spcBef>
              <a:spcAft>
                <a:spcPts val="0"/>
              </a:spcAft>
              <a:buClr>
                <a:schemeClr val="dk1"/>
              </a:buClr>
              <a:buSzPts val="1100"/>
              <a:buFont typeface="Arial"/>
              <a:buNone/>
            </a:pPr>
            <a:r>
              <a:rPr lang="en-US" sz="2200">
                <a:solidFill>
                  <a:srgbClr val="444444"/>
                </a:solidFill>
                <a:highlight>
                  <a:srgbClr val="FFFFFF"/>
                </a:highlight>
                <a:latin typeface="Arial"/>
                <a:ea typeface="Arial"/>
                <a:cs typeface="Arial"/>
                <a:sym typeface="Arial"/>
              </a:rPr>
              <a:t>However, longstanding guidance requiring that a PJ be processed while the student is still enrolled remains in effect.</a:t>
            </a:r>
            <a:endParaRPr sz="2200">
              <a:solidFill>
                <a:srgbClr val="444444"/>
              </a:solidFill>
              <a:highlight>
                <a:srgbClr val="FFFFFF"/>
              </a:highlight>
              <a:latin typeface="Arial"/>
              <a:ea typeface="Arial"/>
              <a:cs typeface="Arial"/>
              <a:sym typeface="Arial"/>
            </a:endParaRPr>
          </a:p>
          <a:p>
            <a:pPr marL="0" lvl="0" indent="0" algn="l" rtl="0">
              <a:spcBef>
                <a:spcPts val="1200"/>
              </a:spcBef>
              <a:spcAft>
                <a:spcPts val="0"/>
              </a:spcAft>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3"/>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fontScale="90000"/>
          </a:bodyPr>
          <a:lstStyle/>
          <a:p>
            <a:pPr marL="0" lvl="0" indent="0" algn="l" rtl="0">
              <a:lnSpc>
                <a:spcPct val="120000"/>
              </a:lnSpc>
              <a:spcBef>
                <a:spcPts val="2300"/>
              </a:spcBef>
              <a:spcAft>
                <a:spcPts val="0"/>
              </a:spcAft>
              <a:buNone/>
            </a:pPr>
            <a:endParaRPr sz="1800">
              <a:solidFill>
                <a:srgbClr val="0D67A1"/>
              </a:solidFill>
              <a:highlight>
                <a:srgbClr val="FFFFFF"/>
              </a:highlight>
              <a:latin typeface="Arial"/>
              <a:ea typeface="Arial"/>
              <a:cs typeface="Arial"/>
              <a:sym typeface="Arial"/>
            </a:endParaRPr>
          </a:p>
          <a:p>
            <a:pPr marL="0" lvl="0" indent="0" algn="l" rtl="0">
              <a:lnSpc>
                <a:spcPct val="120000"/>
              </a:lnSpc>
              <a:spcBef>
                <a:spcPts val="2300"/>
              </a:spcBef>
              <a:spcAft>
                <a:spcPts val="0"/>
              </a:spcAft>
              <a:buClr>
                <a:schemeClr val="dk1"/>
              </a:buClr>
              <a:buSzPct val="33333"/>
              <a:buFont typeface="Arial"/>
              <a:buNone/>
            </a:pPr>
            <a:r>
              <a:rPr lang="en-US" sz="3300">
                <a:solidFill>
                  <a:srgbClr val="0D67A1"/>
                </a:solidFill>
                <a:highlight>
                  <a:srgbClr val="FFFFFF"/>
                </a:highlight>
                <a:latin typeface="Arial"/>
                <a:ea typeface="Arial"/>
                <a:cs typeface="Arial"/>
                <a:sym typeface="Arial"/>
              </a:rPr>
              <a:t>Must We Obtain Documentation When Accepting Another Institution's Dependency Override Determination?</a:t>
            </a:r>
            <a:endParaRPr sz="3300">
              <a:solidFill>
                <a:srgbClr val="0D67A1"/>
              </a:solidFill>
              <a:highlight>
                <a:srgbClr val="FFFFFF"/>
              </a:highlight>
              <a:latin typeface="Arial"/>
              <a:ea typeface="Arial"/>
              <a:cs typeface="Arial"/>
              <a:sym typeface="Arial"/>
            </a:endParaRPr>
          </a:p>
          <a:p>
            <a:pPr marL="0" lvl="0" indent="0" algn="l" rtl="0">
              <a:spcBef>
                <a:spcPts val="1900"/>
              </a:spcBef>
              <a:spcAft>
                <a:spcPts val="0"/>
              </a:spcAft>
              <a:buNone/>
            </a:pPr>
            <a:endParaRPr/>
          </a:p>
        </p:txBody>
      </p:sp>
      <p:sp>
        <p:nvSpPr>
          <p:cNvPr id="121" name="Google Shape;121;p23"/>
          <p:cNvSpPr txBox="1">
            <a:spLocks noGrp="1"/>
          </p:cNvSpPr>
          <p:nvPr>
            <p:ph type="body" idx="1"/>
          </p:nvPr>
        </p:nvSpPr>
        <p:spPr>
          <a:xfrm>
            <a:off x="312425" y="1236025"/>
            <a:ext cx="11567100" cy="41736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en-US" sz="2500">
                <a:solidFill>
                  <a:srgbClr val="444444"/>
                </a:solidFill>
                <a:highlight>
                  <a:srgbClr val="FFFFFF"/>
                </a:highlight>
                <a:latin typeface="Arial"/>
                <a:ea typeface="Arial"/>
                <a:cs typeface="Arial"/>
                <a:sym typeface="Arial"/>
              </a:rPr>
              <a:t>Yes, but the extent of documentation it collects is entirely up to the school. </a:t>
            </a:r>
            <a:endParaRPr sz="2500">
              <a:solidFill>
                <a:srgbClr val="444444"/>
              </a:solidFill>
              <a:highlight>
                <a:srgbClr val="FFFFFF"/>
              </a:highlight>
              <a:latin typeface="Arial"/>
              <a:ea typeface="Arial"/>
              <a:cs typeface="Arial"/>
              <a:sym typeface="Arial"/>
            </a:endParaRPr>
          </a:p>
          <a:p>
            <a:pPr marL="0" lvl="0" indent="0" algn="l" rtl="0">
              <a:spcBef>
                <a:spcPts val="1000"/>
              </a:spcBef>
              <a:spcAft>
                <a:spcPts val="0"/>
              </a:spcAft>
              <a:buNone/>
            </a:pPr>
            <a:endParaRPr sz="2500">
              <a:solidFill>
                <a:srgbClr val="444444"/>
              </a:solidFill>
              <a:highlight>
                <a:srgbClr val="FFFFFF"/>
              </a:highlight>
              <a:latin typeface="Arial"/>
              <a:ea typeface="Arial"/>
              <a:cs typeface="Arial"/>
              <a:sym typeface="Arial"/>
            </a:endParaRPr>
          </a:p>
          <a:p>
            <a:pPr marL="457200" lvl="0" indent="-368300" algn="l" rtl="0">
              <a:spcBef>
                <a:spcPts val="1000"/>
              </a:spcBef>
              <a:spcAft>
                <a:spcPts val="0"/>
              </a:spcAft>
              <a:buClr>
                <a:srgbClr val="444444"/>
              </a:buClr>
              <a:buSzPts val="2200"/>
              <a:buFont typeface="Arial"/>
              <a:buChar char="•"/>
            </a:pPr>
            <a:r>
              <a:rPr lang="en-US" sz="2200">
                <a:solidFill>
                  <a:srgbClr val="444444"/>
                </a:solidFill>
                <a:highlight>
                  <a:srgbClr val="FFFFFF"/>
                </a:highlight>
                <a:latin typeface="Arial"/>
                <a:ea typeface="Arial"/>
                <a:cs typeface="Arial"/>
                <a:sym typeface="Arial"/>
              </a:rPr>
              <a:t>FAAs may document the discussion from a telephone call, collect a written statement, or use a verifiable electronic data match to determine independence. </a:t>
            </a:r>
            <a:endParaRPr sz="2200">
              <a:solidFill>
                <a:srgbClr val="444444"/>
              </a:solidFill>
              <a:highlight>
                <a:srgbClr val="FFFFFF"/>
              </a:highlight>
              <a:latin typeface="Arial"/>
              <a:ea typeface="Arial"/>
              <a:cs typeface="Arial"/>
              <a:sym typeface="Arial"/>
            </a:endParaRPr>
          </a:p>
          <a:p>
            <a:pPr marL="457200" lvl="0" indent="-368300" algn="l" rtl="0">
              <a:spcBef>
                <a:spcPts val="0"/>
              </a:spcBef>
              <a:spcAft>
                <a:spcPts val="0"/>
              </a:spcAft>
              <a:buClr>
                <a:srgbClr val="444444"/>
              </a:buClr>
              <a:buSzPts val="2200"/>
              <a:buFont typeface="Arial"/>
              <a:buChar char="•"/>
            </a:pPr>
            <a:r>
              <a:rPr lang="en-US" sz="2200">
                <a:solidFill>
                  <a:srgbClr val="444444"/>
                </a:solidFill>
                <a:highlight>
                  <a:srgbClr val="FFFFFF"/>
                </a:highlight>
                <a:latin typeface="Arial"/>
                <a:ea typeface="Arial"/>
                <a:cs typeface="Arial"/>
                <a:sym typeface="Arial"/>
              </a:rPr>
              <a:t>There are no comment codes for this purpose.</a:t>
            </a:r>
            <a:endParaRPr sz="2200">
              <a:solidFill>
                <a:srgbClr val="444444"/>
              </a:solidFill>
              <a:highlight>
                <a:srgbClr val="FFFFFF"/>
              </a:highlight>
              <a:latin typeface="Arial"/>
              <a:ea typeface="Arial"/>
              <a:cs typeface="Arial"/>
              <a:sym typeface="Arial"/>
            </a:endParaRPr>
          </a:p>
          <a:p>
            <a:pPr marL="457200" lvl="0" indent="-368300" algn="l" rtl="0">
              <a:spcBef>
                <a:spcPts val="0"/>
              </a:spcBef>
              <a:spcAft>
                <a:spcPts val="0"/>
              </a:spcAft>
              <a:buClr>
                <a:srgbClr val="444444"/>
              </a:buClr>
              <a:buSzPts val="2200"/>
              <a:buFont typeface="Arial"/>
              <a:buChar char="•"/>
            </a:pPr>
            <a:r>
              <a:rPr lang="en-US" sz="2200">
                <a:solidFill>
                  <a:srgbClr val="444444"/>
                </a:solidFill>
                <a:highlight>
                  <a:srgbClr val="FFFFFF"/>
                </a:highlight>
                <a:latin typeface="Arial"/>
                <a:ea typeface="Arial"/>
                <a:cs typeface="Arial"/>
                <a:sym typeface="Arial"/>
              </a:rPr>
              <a:t>All institutions should be prepared to provide documentation to FAAs at other institutions if asked.</a:t>
            </a:r>
            <a:endParaRPr sz="2200">
              <a:solidFill>
                <a:srgbClr val="444444"/>
              </a:solidFill>
              <a:highlight>
                <a:srgbClr val="FFFFFF"/>
              </a:highlight>
              <a:latin typeface="Arial"/>
              <a:ea typeface="Arial"/>
              <a:cs typeface="Arial"/>
              <a:sym typeface="Arial"/>
            </a:endParaRPr>
          </a:p>
          <a:p>
            <a:pPr marL="457200" lvl="0" indent="-368300" algn="l" rtl="0">
              <a:spcBef>
                <a:spcPts val="0"/>
              </a:spcBef>
              <a:spcAft>
                <a:spcPts val="0"/>
              </a:spcAft>
              <a:buClr>
                <a:srgbClr val="444444"/>
              </a:buClr>
              <a:buSzPts val="2200"/>
              <a:buFont typeface="Arial"/>
              <a:buChar char="•"/>
            </a:pPr>
            <a:r>
              <a:rPr lang="en-US" sz="2200">
                <a:solidFill>
                  <a:srgbClr val="444444"/>
                </a:solidFill>
                <a:highlight>
                  <a:srgbClr val="FFFFFF"/>
                </a:highlight>
                <a:latin typeface="Arial"/>
                <a:ea typeface="Arial"/>
                <a:cs typeface="Arial"/>
                <a:sym typeface="Arial"/>
              </a:rPr>
              <a:t>Schools have discretion to determine what information is acceptable within their PJ [professional judgment] policy and procedures.</a:t>
            </a:r>
            <a:endParaRPr sz="2200">
              <a:solidFill>
                <a:srgbClr val="444444"/>
              </a:solidFill>
              <a:highlight>
                <a:srgbClr val="FFFFFF"/>
              </a:highlight>
              <a:latin typeface="Arial"/>
              <a:ea typeface="Arial"/>
              <a:cs typeface="Arial"/>
              <a:sym typeface="Arial"/>
            </a:endParaRPr>
          </a:p>
          <a:p>
            <a:pPr marL="457200" lvl="0" indent="0" algn="l" rtl="0">
              <a:spcBef>
                <a:spcPts val="1000"/>
              </a:spcBef>
              <a:spcAft>
                <a:spcPts val="0"/>
              </a:spcAft>
              <a:buNone/>
            </a:pPr>
            <a:endParaRPr sz="2500">
              <a:solidFill>
                <a:srgbClr val="444444"/>
              </a:solidFill>
              <a:highlight>
                <a:srgbClr val="FFFFFF"/>
              </a:highlight>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4"/>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fontScale="90000"/>
          </a:bodyPr>
          <a:lstStyle/>
          <a:p>
            <a:pPr marL="0" lvl="0" indent="0" algn="l" rtl="0">
              <a:lnSpc>
                <a:spcPct val="120000"/>
              </a:lnSpc>
              <a:spcBef>
                <a:spcPts val="2300"/>
              </a:spcBef>
              <a:spcAft>
                <a:spcPts val="0"/>
              </a:spcAft>
              <a:buNone/>
            </a:pPr>
            <a:endParaRPr sz="1800">
              <a:solidFill>
                <a:srgbClr val="0D67A1"/>
              </a:solidFill>
              <a:highlight>
                <a:srgbClr val="FFFFFF"/>
              </a:highlight>
              <a:latin typeface="Arial"/>
              <a:ea typeface="Arial"/>
              <a:cs typeface="Arial"/>
              <a:sym typeface="Arial"/>
            </a:endParaRPr>
          </a:p>
          <a:p>
            <a:pPr marL="0" lvl="0" indent="0" algn="l" rtl="0">
              <a:lnSpc>
                <a:spcPct val="120000"/>
              </a:lnSpc>
              <a:spcBef>
                <a:spcPts val="2300"/>
              </a:spcBef>
              <a:spcAft>
                <a:spcPts val="0"/>
              </a:spcAft>
              <a:buClr>
                <a:schemeClr val="dk1"/>
              </a:buClr>
              <a:buSzPct val="30745"/>
              <a:buFont typeface="Arial"/>
              <a:buNone/>
            </a:pPr>
            <a:r>
              <a:rPr lang="en-US" sz="3577">
                <a:solidFill>
                  <a:srgbClr val="0D67A1"/>
                </a:solidFill>
                <a:highlight>
                  <a:srgbClr val="FFFFFF"/>
                </a:highlight>
                <a:latin typeface="Arial"/>
                <a:ea typeface="Arial"/>
                <a:cs typeface="Arial"/>
                <a:sym typeface="Arial"/>
              </a:rPr>
              <a:t>Can We Prorate the Student Aid Index For Periods Other Than Nine Months?</a:t>
            </a:r>
            <a:endParaRPr sz="3577">
              <a:solidFill>
                <a:srgbClr val="0D67A1"/>
              </a:solidFill>
              <a:highlight>
                <a:srgbClr val="FFFFFF"/>
              </a:highlight>
              <a:latin typeface="Arial"/>
              <a:ea typeface="Arial"/>
              <a:cs typeface="Arial"/>
              <a:sym typeface="Arial"/>
            </a:endParaRPr>
          </a:p>
          <a:p>
            <a:pPr marL="0" lvl="0" indent="0" algn="l" rtl="0">
              <a:spcBef>
                <a:spcPts val="1900"/>
              </a:spcBef>
              <a:spcAft>
                <a:spcPts val="0"/>
              </a:spcAft>
              <a:buNone/>
            </a:pPr>
            <a:endParaRPr/>
          </a:p>
        </p:txBody>
      </p:sp>
      <p:sp>
        <p:nvSpPr>
          <p:cNvPr id="127" name="Google Shape;127;p24"/>
          <p:cNvSpPr txBox="1">
            <a:spLocks noGrp="1"/>
          </p:cNvSpPr>
          <p:nvPr>
            <p:ph type="body" idx="1"/>
          </p:nvPr>
        </p:nvSpPr>
        <p:spPr>
          <a:xfrm>
            <a:off x="312420" y="1479182"/>
            <a:ext cx="11567100" cy="3930300"/>
          </a:xfrm>
          <a:prstGeom prst="rect">
            <a:avLst/>
          </a:prstGeom>
        </p:spPr>
        <p:txBody>
          <a:bodyPr spcFirstLastPara="1" wrap="square" lIns="91425" tIns="45700" rIns="91425" bIns="45700" anchor="t" anchorCtr="0">
            <a:noAutofit/>
          </a:bodyPr>
          <a:lstStyle/>
          <a:p>
            <a:pPr marL="457200" lvl="0" indent="-368300" algn="l" rtl="0">
              <a:spcBef>
                <a:spcPts val="1000"/>
              </a:spcBef>
              <a:spcAft>
                <a:spcPts val="0"/>
              </a:spcAft>
              <a:buSzPts val="2200"/>
              <a:buFont typeface="Arial"/>
              <a:buChar char="•"/>
            </a:pPr>
            <a:r>
              <a:rPr lang="en-US" sz="2200">
                <a:solidFill>
                  <a:srgbClr val="444444"/>
                </a:solidFill>
                <a:highlight>
                  <a:srgbClr val="FFFFFF"/>
                </a:highlight>
                <a:latin typeface="Arial"/>
                <a:ea typeface="Arial"/>
                <a:cs typeface="Arial"/>
                <a:sym typeface="Arial"/>
              </a:rPr>
              <a:t>The Student Aid Index (SAI) is not prorated for periods other than nine months</a:t>
            </a:r>
            <a:endParaRPr sz="2200">
              <a:solidFill>
                <a:srgbClr val="444444"/>
              </a:solidFill>
              <a:highlight>
                <a:srgbClr val="FFFFFF"/>
              </a:highlight>
              <a:latin typeface="Arial"/>
              <a:ea typeface="Arial"/>
              <a:cs typeface="Arial"/>
              <a:sym typeface="Arial"/>
            </a:endParaRPr>
          </a:p>
          <a:p>
            <a:pPr marL="457200" lvl="0" indent="-368300" algn="l" rtl="0">
              <a:spcBef>
                <a:spcPts val="0"/>
              </a:spcBef>
              <a:spcAft>
                <a:spcPts val="0"/>
              </a:spcAft>
              <a:buSzPts val="2200"/>
              <a:buFont typeface="Arial"/>
              <a:buChar char="•"/>
            </a:pPr>
            <a:r>
              <a:rPr lang="en-US" sz="2200">
                <a:solidFill>
                  <a:srgbClr val="444444"/>
                </a:solidFill>
                <a:highlight>
                  <a:srgbClr val="FFFFFF"/>
                </a:highlight>
                <a:latin typeface="Arial"/>
                <a:ea typeface="Arial"/>
                <a:cs typeface="Arial"/>
                <a:sym typeface="Arial"/>
              </a:rPr>
              <a:t>There is no option for schools to choose to prorate in these circumstances. </a:t>
            </a:r>
            <a:endParaRPr sz="2200">
              <a:solidFill>
                <a:srgbClr val="444444"/>
              </a:solidFill>
              <a:highlight>
                <a:srgbClr val="FFFFFF"/>
              </a:highlight>
              <a:latin typeface="Arial"/>
              <a:ea typeface="Arial"/>
              <a:cs typeface="Arial"/>
              <a:sym typeface="Arial"/>
            </a:endParaRPr>
          </a:p>
          <a:p>
            <a:pPr marL="457200" lvl="0" indent="-368300" algn="l" rtl="0">
              <a:spcBef>
                <a:spcPts val="0"/>
              </a:spcBef>
              <a:spcAft>
                <a:spcPts val="0"/>
              </a:spcAft>
              <a:buSzPts val="2200"/>
              <a:buFont typeface="Arial"/>
              <a:buChar char="•"/>
            </a:pPr>
            <a:r>
              <a:rPr lang="en-US" sz="2200">
                <a:solidFill>
                  <a:srgbClr val="444444"/>
                </a:solidFill>
                <a:highlight>
                  <a:srgbClr val="FFFFFF"/>
                </a:highlight>
                <a:latin typeface="Arial"/>
                <a:ea typeface="Arial"/>
                <a:cs typeface="Arial"/>
                <a:sym typeface="Arial"/>
              </a:rPr>
              <a:t>The full nine-month SAI is used when calculating aid for summer and any other periods of enrollment that are less than or greater than nine months. </a:t>
            </a:r>
            <a:endParaRPr sz="2200">
              <a:solidFill>
                <a:srgbClr val="444444"/>
              </a:solidFill>
              <a:highlight>
                <a:srgbClr val="FFFFFF"/>
              </a:highlight>
              <a:latin typeface="Arial"/>
              <a:ea typeface="Arial"/>
              <a:cs typeface="Arial"/>
              <a:sym typeface="Arial"/>
            </a:endParaRPr>
          </a:p>
          <a:p>
            <a:pPr marL="457200" lvl="0" indent="-368300" algn="l" rtl="0">
              <a:spcBef>
                <a:spcPts val="0"/>
              </a:spcBef>
              <a:spcAft>
                <a:spcPts val="0"/>
              </a:spcAft>
              <a:buSzPts val="2200"/>
              <a:buFont typeface="Arial"/>
              <a:buChar char="•"/>
            </a:pPr>
            <a:r>
              <a:rPr lang="en-US" sz="2200">
                <a:solidFill>
                  <a:srgbClr val="444444"/>
                </a:solidFill>
                <a:highlight>
                  <a:srgbClr val="FFFFFF"/>
                </a:highlight>
                <a:latin typeface="Arial"/>
                <a:ea typeface="Arial"/>
                <a:cs typeface="Arial"/>
                <a:sym typeface="Arial"/>
              </a:rPr>
              <a:t>There are no exceptions and you cannot use professional judgment (PJ) to prorate the SAI. </a:t>
            </a:r>
            <a:endParaRPr sz="2200">
              <a:solidFill>
                <a:srgbClr val="444444"/>
              </a:solidFill>
              <a:highlight>
                <a:srgbClr val="FFFFFF"/>
              </a:highlight>
              <a:latin typeface="Arial"/>
              <a:ea typeface="Arial"/>
              <a:cs typeface="Arial"/>
              <a:sym typeface="Arial"/>
            </a:endParaRPr>
          </a:p>
          <a:p>
            <a:pPr marL="457200" lvl="0" indent="0" algn="l" rtl="0">
              <a:spcBef>
                <a:spcPts val="1000"/>
              </a:spcBef>
              <a:spcAft>
                <a:spcPts val="0"/>
              </a:spcAft>
              <a:buNone/>
            </a:pPr>
            <a:endParaRPr sz="2200">
              <a:solidFill>
                <a:srgbClr val="444444"/>
              </a:solidFill>
              <a:highlight>
                <a:srgbClr val="FFFFFF"/>
              </a:highlight>
              <a:latin typeface="Arial"/>
              <a:ea typeface="Arial"/>
              <a:cs typeface="Arial"/>
              <a:sym typeface="Arial"/>
            </a:endParaRPr>
          </a:p>
          <a:p>
            <a:pPr marL="0" lvl="0" indent="0" algn="l" rtl="0">
              <a:spcBef>
                <a:spcPts val="1000"/>
              </a:spcBef>
              <a:spcAft>
                <a:spcPts val="0"/>
              </a:spcAft>
              <a:buNone/>
            </a:pPr>
            <a:r>
              <a:rPr lang="en-US" sz="2200">
                <a:solidFill>
                  <a:srgbClr val="444444"/>
                </a:solidFill>
                <a:highlight>
                  <a:srgbClr val="FFFFFF"/>
                </a:highlight>
                <a:latin typeface="Arial"/>
                <a:ea typeface="Arial"/>
                <a:cs typeface="Arial"/>
                <a:sym typeface="Arial"/>
              </a:rPr>
              <a:t>See Dear Colleague Letter </a:t>
            </a:r>
            <a:r>
              <a:rPr lang="en-US" sz="2200" u="sng">
                <a:solidFill>
                  <a:srgbClr val="14567C"/>
                </a:solidFill>
                <a:highlight>
                  <a:srgbClr val="FFFFFF"/>
                </a:highlight>
                <a:latin typeface="Arial"/>
                <a:ea typeface="Arial"/>
                <a:cs typeface="Arial"/>
                <a:sym typeface="Arial"/>
                <a:hlinkClick r:id="rId3">
                  <a:extLst>
                    <a:ext uri="{A12FA001-AC4F-418D-AE19-62706E023703}">
                      <ahyp:hlinkClr xmlns:ahyp="http://schemas.microsoft.com/office/drawing/2018/hyperlinkcolor" val="tx"/>
                    </a:ext>
                  </a:extLst>
                </a:hlinkClick>
              </a:rPr>
              <a:t>GEN-23-11</a:t>
            </a:r>
            <a:r>
              <a:rPr lang="en-US" sz="2200">
                <a:solidFill>
                  <a:srgbClr val="444444"/>
                </a:solidFill>
                <a:highlight>
                  <a:srgbClr val="FFFFFF"/>
                </a:highlight>
                <a:latin typeface="Arial"/>
                <a:ea typeface="Arial"/>
                <a:cs typeface="Arial"/>
                <a:sym typeface="Arial"/>
              </a:rPr>
              <a:t> for more information.</a:t>
            </a:r>
            <a:endParaRPr sz="22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5"/>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fontScale="90000"/>
          </a:bodyPr>
          <a:lstStyle/>
          <a:p>
            <a:pPr marL="0" lvl="0" indent="0" algn="l" rtl="0">
              <a:lnSpc>
                <a:spcPct val="120000"/>
              </a:lnSpc>
              <a:spcBef>
                <a:spcPts val="2300"/>
              </a:spcBef>
              <a:spcAft>
                <a:spcPts val="0"/>
              </a:spcAft>
              <a:buNone/>
            </a:pPr>
            <a:endParaRPr sz="1800" dirty="0">
              <a:solidFill>
                <a:srgbClr val="0D67A1"/>
              </a:solidFill>
              <a:highlight>
                <a:srgbClr val="FFFFFF"/>
              </a:highlight>
              <a:latin typeface="Arial"/>
              <a:ea typeface="Arial"/>
              <a:cs typeface="Arial"/>
              <a:sym typeface="Arial"/>
            </a:endParaRPr>
          </a:p>
          <a:p>
            <a:pPr algn="l">
              <a:spcBef>
                <a:spcPts val="2250"/>
              </a:spcBef>
              <a:spcAft>
                <a:spcPts val="1875"/>
              </a:spcAft>
            </a:pPr>
            <a:r>
              <a:rPr lang="en-US" b="1" i="0" dirty="0">
                <a:solidFill>
                  <a:srgbClr val="0D67A1"/>
                </a:solidFill>
                <a:effectLst/>
                <a:latin typeface="+mj-lt"/>
              </a:rPr>
              <a:t>Is a Student Required To Acknowledge They Received Financial Aid Counseling Under Administrative Capability?</a:t>
            </a:r>
            <a:br>
              <a:rPr lang="en-US" sz="1600" b="1" i="0" dirty="0">
                <a:solidFill>
                  <a:srgbClr val="0D67A1"/>
                </a:solidFill>
                <a:effectLst/>
                <a:latin typeface="Open Sans" panose="020B0606030504020204" pitchFamily="34" charset="0"/>
              </a:rPr>
            </a:br>
            <a:endParaRPr dirty="0"/>
          </a:p>
        </p:txBody>
      </p:sp>
      <p:sp>
        <p:nvSpPr>
          <p:cNvPr id="133" name="Google Shape;133;p25"/>
          <p:cNvSpPr txBox="1">
            <a:spLocks noGrp="1"/>
          </p:cNvSpPr>
          <p:nvPr>
            <p:ph type="body" idx="1"/>
          </p:nvPr>
        </p:nvSpPr>
        <p:spPr>
          <a:xfrm>
            <a:off x="312420" y="1479182"/>
            <a:ext cx="11567100" cy="3930300"/>
          </a:xfrm>
          <a:prstGeom prst="rect">
            <a:avLst/>
          </a:prstGeom>
        </p:spPr>
        <p:txBody>
          <a:bodyPr spcFirstLastPara="1" wrap="square" lIns="91425" tIns="45700" rIns="91425" bIns="45700" anchor="t" anchorCtr="0">
            <a:noAutofit/>
          </a:bodyPr>
          <a:lstStyle/>
          <a:p>
            <a:pPr marL="0" lvl="0" indent="0" algn="l" rtl="0">
              <a:spcBef>
                <a:spcPts val="1200"/>
              </a:spcBef>
              <a:spcAft>
                <a:spcPts val="0"/>
              </a:spcAft>
              <a:buNone/>
            </a:pPr>
            <a:r>
              <a:rPr lang="en-US" sz="2200" dirty="0">
                <a:latin typeface="+mj-lt"/>
              </a:rPr>
              <a:t>No, </a:t>
            </a:r>
            <a:r>
              <a:rPr lang="en-US" sz="2200" dirty="0">
                <a:solidFill>
                  <a:srgbClr val="444444"/>
                </a:solidFill>
                <a:latin typeface="+mj-lt"/>
              </a:rPr>
              <a:t>i</a:t>
            </a:r>
            <a:r>
              <a:rPr lang="en-US" sz="2200" b="0" i="0" dirty="0">
                <a:solidFill>
                  <a:srgbClr val="444444"/>
                </a:solidFill>
                <a:effectLst/>
                <a:latin typeface="+mj-lt"/>
              </a:rPr>
              <a:t>nstitutions still have the flexibility to determine the best format in which the information is provided to their students. Institutions will need to collect and format this information for students to review, and they will need to demonstrate that students received the required information.</a:t>
            </a:r>
          </a:p>
          <a:p>
            <a:pPr marL="0" lvl="0" indent="0" algn="l" rtl="0">
              <a:spcBef>
                <a:spcPts val="1200"/>
              </a:spcBef>
              <a:spcAft>
                <a:spcPts val="0"/>
              </a:spcAft>
              <a:buNone/>
            </a:pPr>
            <a:endParaRPr sz="2200" dirty="0">
              <a:latin typeface="+mj-l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6"/>
          <p:cNvSpPr txBox="1">
            <a:spLocks noGrp="1"/>
          </p:cNvSpPr>
          <p:nvPr>
            <p:ph type="title"/>
          </p:nvPr>
        </p:nvSpPr>
        <p:spPr>
          <a:xfrm>
            <a:off x="312425" y="18249"/>
            <a:ext cx="11567100" cy="1706100"/>
          </a:xfrm>
          <a:prstGeom prst="rect">
            <a:avLst/>
          </a:prstGeom>
        </p:spPr>
        <p:txBody>
          <a:bodyPr spcFirstLastPara="1" wrap="square" lIns="91425" tIns="45700" rIns="91425" bIns="45700" anchor="ctr" anchorCtr="0">
            <a:normAutofit fontScale="90000"/>
          </a:bodyPr>
          <a:lstStyle/>
          <a:p>
            <a:pPr marL="0" lvl="0" indent="0" algn="l" rtl="0">
              <a:lnSpc>
                <a:spcPct val="120000"/>
              </a:lnSpc>
              <a:spcBef>
                <a:spcPts val="2300"/>
              </a:spcBef>
              <a:spcAft>
                <a:spcPts val="0"/>
              </a:spcAft>
              <a:buNone/>
            </a:pPr>
            <a:endParaRPr sz="1800">
              <a:solidFill>
                <a:srgbClr val="0D67A1"/>
              </a:solidFill>
              <a:highlight>
                <a:srgbClr val="FFFFFF"/>
              </a:highlight>
              <a:latin typeface="Arial"/>
              <a:ea typeface="Arial"/>
              <a:cs typeface="Arial"/>
              <a:sym typeface="Arial"/>
            </a:endParaRPr>
          </a:p>
          <a:p>
            <a:pPr marL="0" lvl="0" indent="0" algn="l" rtl="0">
              <a:lnSpc>
                <a:spcPct val="120000"/>
              </a:lnSpc>
              <a:spcBef>
                <a:spcPts val="2300"/>
              </a:spcBef>
              <a:spcAft>
                <a:spcPts val="0"/>
              </a:spcAft>
              <a:buNone/>
            </a:pPr>
            <a:endParaRPr sz="1800">
              <a:solidFill>
                <a:srgbClr val="0D67A1"/>
              </a:solidFill>
              <a:highlight>
                <a:srgbClr val="FFFFFF"/>
              </a:highlight>
              <a:latin typeface="Arial"/>
              <a:ea typeface="Arial"/>
              <a:cs typeface="Arial"/>
              <a:sym typeface="Arial"/>
            </a:endParaRPr>
          </a:p>
          <a:p>
            <a:pPr marL="0" lvl="0" indent="0" algn="l" rtl="0">
              <a:lnSpc>
                <a:spcPct val="120000"/>
              </a:lnSpc>
              <a:spcBef>
                <a:spcPts val="2300"/>
              </a:spcBef>
              <a:spcAft>
                <a:spcPts val="0"/>
              </a:spcAft>
              <a:buNone/>
            </a:pPr>
            <a:r>
              <a:rPr lang="en-US" sz="3577">
                <a:solidFill>
                  <a:srgbClr val="0D67A1"/>
                </a:solidFill>
                <a:highlight>
                  <a:srgbClr val="FFFFFF"/>
                </a:highlight>
                <a:latin typeface="Arial"/>
                <a:ea typeface="Arial"/>
                <a:cs typeface="Arial"/>
                <a:sym typeface="Arial"/>
              </a:rPr>
              <a:t>For Pell Enrollment Intensity, Is ED Redefining Full-Time For the Academic Year?</a:t>
            </a:r>
            <a:endParaRPr sz="3577">
              <a:solidFill>
                <a:srgbClr val="0D67A1"/>
              </a:solidFill>
              <a:highlight>
                <a:srgbClr val="FFFFFF"/>
              </a:highlight>
              <a:latin typeface="Arial"/>
              <a:ea typeface="Arial"/>
              <a:cs typeface="Arial"/>
              <a:sym typeface="Arial"/>
            </a:endParaRPr>
          </a:p>
          <a:p>
            <a:pPr marL="0" lvl="0" indent="0" algn="l" rtl="0">
              <a:lnSpc>
                <a:spcPct val="120000"/>
              </a:lnSpc>
              <a:spcBef>
                <a:spcPts val="2300"/>
              </a:spcBef>
              <a:spcAft>
                <a:spcPts val="0"/>
              </a:spcAft>
              <a:buClr>
                <a:schemeClr val="dk1"/>
              </a:buClr>
              <a:buSzPct val="32781"/>
              <a:buFont typeface="Arial"/>
              <a:buNone/>
            </a:pPr>
            <a:endParaRPr sz="3355">
              <a:solidFill>
                <a:srgbClr val="0D67A1"/>
              </a:solidFill>
              <a:highlight>
                <a:srgbClr val="FFFFFF"/>
              </a:highlight>
              <a:latin typeface="Arial"/>
              <a:ea typeface="Arial"/>
              <a:cs typeface="Arial"/>
              <a:sym typeface="Arial"/>
            </a:endParaRPr>
          </a:p>
          <a:p>
            <a:pPr marL="0" lvl="0" indent="0" algn="l" rtl="0">
              <a:spcBef>
                <a:spcPts val="1900"/>
              </a:spcBef>
              <a:spcAft>
                <a:spcPts val="0"/>
              </a:spcAft>
              <a:buNone/>
            </a:pPr>
            <a:endParaRPr/>
          </a:p>
        </p:txBody>
      </p:sp>
      <p:sp>
        <p:nvSpPr>
          <p:cNvPr id="139" name="Google Shape;139;p26"/>
          <p:cNvSpPr txBox="1">
            <a:spLocks noGrp="1"/>
          </p:cNvSpPr>
          <p:nvPr>
            <p:ph type="body" idx="1"/>
          </p:nvPr>
        </p:nvSpPr>
        <p:spPr>
          <a:xfrm>
            <a:off x="312420" y="1479182"/>
            <a:ext cx="11567100" cy="39303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en-US" sz="2200">
                <a:solidFill>
                  <a:srgbClr val="444444"/>
                </a:solidFill>
                <a:highlight>
                  <a:srgbClr val="FFFFFF"/>
                </a:highlight>
                <a:latin typeface="Arial"/>
                <a:ea typeface="Arial"/>
                <a:cs typeface="Arial"/>
                <a:sym typeface="Arial"/>
              </a:rPr>
              <a:t>No. Twelve credits are used in the Pell calculation to prevent a student from receiving more than their annual award amount for a payment period. If the student enrolls in 12 credits, but your school defines full-time as 15 credits, the student will still receive a full-time Pell. Twelve is simply the denominator when calculating the less-than-full-time Pell percentage.</a:t>
            </a:r>
            <a:endParaRPr sz="2200">
              <a:solidFill>
                <a:srgbClr val="444444"/>
              </a:solidFill>
              <a:highlight>
                <a:srgbClr val="FFFFFF"/>
              </a:highlight>
              <a:latin typeface="Arial"/>
              <a:ea typeface="Arial"/>
              <a:cs typeface="Arial"/>
              <a:sym typeface="Arial"/>
            </a:endParaRPr>
          </a:p>
          <a:p>
            <a:pPr marL="0" lvl="0" indent="0" algn="l" rtl="0">
              <a:spcBef>
                <a:spcPts val="1000"/>
              </a:spcBef>
              <a:spcAft>
                <a:spcPts val="0"/>
              </a:spcAft>
              <a:buNone/>
            </a:pPr>
            <a:endParaRPr sz="2200">
              <a:solidFill>
                <a:srgbClr val="444444"/>
              </a:solidFill>
              <a:highlight>
                <a:srgbClr val="FFFFFF"/>
              </a:highlight>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7"/>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Pell Enrollment Intensity Chart</a:t>
            </a:r>
            <a:endParaRPr/>
          </a:p>
        </p:txBody>
      </p:sp>
      <p:pic>
        <p:nvPicPr>
          <p:cNvPr id="145" name="Google Shape;145;p27"/>
          <p:cNvPicPr preferRelativeResize="0"/>
          <p:nvPr/>
        </p:nvPicPr>
        <p:blipFill>
          <a:blip r:embed="rId3">
            <a:alphaModFix/>
          </a:blip>
          <a:stretch>
            <a:fillRect/>
          </a:stretch>
        </p:blipFill>
        <p:spPr>
          <a:xfrm>
            <a:off x="2722700" y="1048075"/>
            <a:ext cx="6538650" cy="47618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sp>
        <p:nvSpPr>
          <p:cNvPr id="48" name="Google Shape;48;p11"/>
          <p:cNvSpPr txBox="1">
            <a:spLocks noGrp="1"/>
          </p:cNvSpPr>
          <p:nvPr>
            <p:ph type="title"/>
          </p:nvPr>
        </p:nvSpPr>
        <p:spPr>
          <a:xfrm>
            <a:off x="312425" y="18250"/>
            <a:ext cx="11567100" cy="1885800"/>
          </a:xfrm>
          <a:prstGeom prst="rect">
            <a:avLst/>
          </a:prstGeom>
        </p:spPr>
        <p:txBody>
          <a:bodyPr spcFirstLastPara="1" wrap="square" lIns="91425" tIns="45700" rIns="91425" bIns="45700" anchor="ctr" anchorCtr="0">
            <a:normAutofit fontScale="90000"/>
          </a:bodyPr>
          <a:lstStyle/>
          <a:p>
            <a:pPr>
              <a:spcBef>
                <a:spcPts val="1900"/>
              </a:spcBef>
            </a:pPr>
            <a:r>
              <a:rPr lang="en-US" b="1" i="0" dirty="0">
                <a:solidFill>
                  <a:srgbClr val="0D67A1"/>
                </a:solidFill>
                <a:effectLst/>
                <a:latin typeface="Open Sans" panose="020B0606030504020204" pitchFamily="34" charset="0"/>
              </a:rPr>
              <a:t>How Does a Student Add a School If the ISIR Transaction Contains Corrections That Are Flagged As PJ?</a:t>
            </a:r>
            <a:br>
              <a:rPr lang="en-US" b="1" i="0" dirty="0">
                <a:solidFill>
                  <a:srgbClr val="0D67A1"/>
                </a:solidFill>
                <a:effectLst/>
                <a:latin typeface="Open Sans" panose="020B0606030504020204" pitchFamily="34" charset="0"/>
              </a:rPr>
            </a:br>
            <a:endParaRPr dirty="0"/>
          </a:p>
        </p:txBody>
      </p:sp>
      <p:sp>
        <p:nvSpPr>
          <p:cNvPr id="49" name="Google Shape;49;p11"/>
          <p:cNvSpPr txBox="1">
            <a:spLocks noGrp="1"/>
          </p:cNvSpPr>
          <p:nvPr>
            <p:ph type="body" idx="1"/>
          </p:nvPr>
        </p:nvSpPr>
        <p:spPr>
          <a:xfrm>
            <a:off x="312420" y="1479182"/>
            <a:ext cx="11567100" cy="39303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en-US" sz="1900" dirty="0">
                <a:solidFill>
                  <a:srgbClr val="444444"/>
                </a:solidFill>
                <a:highlight>
                  <a:srgbClr val="FFFFFF"/>
                </a:highlight>
                <a:latin typeface="+mj-lt"/>
                <a:ea typeface="Arial"/>
                <a:cs typeface="Arial"/>
                <a:sym typeface="Arial"/>
              </a:rPr>
              <a:t>Scenario: </a:t>
            </a:r>
            <a:r>
              <a:rPr lang="en-US" sz="1800" b="0" i="0" dirty="0">
                <a:solidFill>
                  <a:srgbClr val="444444"/>
                </a:solidFill>
                <a:effectLst/>
                <a:latin typeface="+mj-lt"/>
              </a:rPr>
              <a:t>The student attended School A and is transferring to School B. They want to add School B's Federal School Code to the FAFSA. School A made corrections that were not the result of a professional judgment (PJ) request and set the PJ Flag in the FAFSA Partner Portal (FPP), as instructed by the U.S. Department of Education (ED). Now School B is seeing multiple Institutional Student Information Record (ISIR) transactions because the student keeps trying to make a correction to add School B's school code.</a:t>
            </a:r>
          </a:p>
          <a:p>
            <a:pPr marL="285750" indent="-285750"/>
            <a:r>
              <a:rPr lang="en-US" sz="1600" b="0" i="0" dirty="0">
                <a:solidFill>
                  <a:srgbClr val="444444"/>
                </a:solidFill>
                <a:effectLst/>
                <a:latin typeface="+mj-lt"/>
              </a:rPr>
              <a:t>Once the student logs in, if they click on their FAFSA on Dashboard or My Activity, they will be taken to their My Activity Details page. Down the page, they will see their FAFSA submission history and can select the transaction they wish to view and correct to add school B.”</a:t>
            </a:r>
            <a:endParaRPr lang="en-US" sz="1600" dirty="0">
              <a:solidFill>
                <a:srgbClr val="444444"/>
              </a:solidFill>
              <a:latin typeface="+mj-lt"/>
            </a:endParaRPr>
          </a:p>
          <a:p>
            <a:pPr marL="285750" indent="-285750"/>
            <a:r>
              <a:rPr lang="en-US" sz="1600" b="0" i="0" dirty="0">
                <a:solidFill>
                  <a:srgbClr val="444444"/>
                </a:solidFill>
                <a:effectLst/>
                <a:latin typeface="+mj-lt"/>
              </a:rPr>
              <a:t>The financial aid administrator (FAA) may need to assist the student in identifying the earlier transaction that does not contain a PJ Flag.</a:t>
            </a:r>
          </a:p>
          <a:p>
            <a:pPr marL="285750" indent="-285750"/>
            <a:r>
              <a:rPr lang="en-US" sz="1600" b="0" i="0" dirty="0">
                <a:solidFill>
                  <a:srgbClr val="444444"/>
                </a:solidFill>
                <a:effectLst/>
                <a:latin typeface="+mj-lt"/>
              </a:rPr>
              <a:t>NASFAA understands this to mean that School B will not see any corrections (or PJ adjustments) that School A made on later transactions and that School B will need to start anew with any verification and resolution of conflicting information [such as for </a:t>
            </a:r>
            <a:r>
              <a:rPr lang="en-US" sz="1600" b="0" i="0" dirty="0" err="1">
                <a:solidFill>
                  <a:srgbClr val="444444"/>
                </a:solidFill>
                <a:effectLst/>
                <a:latin typeface="+mj-lt"/>
              </a:rPr>
              <a:t>nonfilers</a:t>
            </a:r>
            <a:r>
              <a:rPr lang="en-US" sz="1600" b="0" i="0" dirty="0">
                <a:solidFill>
                  <a:srgbClr val="444444"/>
                </a:solidFill>
                <a:effectLst/>
                <a:latin typeface="+mj-lt"/>
              </a:rPr>
              <a:t> with federal tax information (FTI)].</a:t>
            </a:r>
            <a:endParaRPr sz="1600" dirty="0">
              <a:solidFill>
                <a:srgbClr val="444444"/>
              </a:solidFill>
              <a:highlight>
                <a:srgbClr val="FFFFFF"/>
              </a:highlight>
              <a:latin typeface="+mj-lt"/>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8"/>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fontScale="90000"/>
          </a:bodyPr>
          <a:lstStyle/>
          <a:p>
            <a:pPr marL="0" lvl="0" indent="0" algn="l" rtl="0">
              <a:lnSpc>
                <a:spcPct val="120000"/>
              </a:lnSpc>
              <a:spcBef>
                <a:spcPts val="2300"/>
              </a:spcBef>
              <a:spcAft>
                <a:spcPts val="0"/>
              </a:spcAft>
              <a:buNone/>
            </a:pPr>
            <a:endParaRPr sz="1800" dirty="0">
              <a:solidFill>
                <a:srgbClr val="0D67A1"/>
              </a:solidFill>
              <a:highlight>
                <a:srgbClr val="FFFFFF"/>
              </a:highlight>
              <a:latin typeface="Arial"/>
              <a:ea typeface="Arial"/>
              <a:cs typeface="Arial"/>
              <a:sym typeface="Arial"/>
            </a:endParaRPr>
          </a:p>
          <a:p>
            <a:pPr algn="l">
              <a:spcBef>
                <a:spcPts val="2250"/>
              </a:spcBef>
              <a:spcAft>
                <a:spcPts val="1875"/>
              </a:spcAft>
            </a:pPr>
            <a:r>
              <a:rPr lang="en-US" b="1" i="0" dirty="0">
                <a:solidFill>
                  <a:srgbClr val="0D67A1"/>
                </a:solidFill>
                <a:effectLst/>
                <a:latin typeface="+mj-lt"/>
              </a:rPr>
              <a:t>If a Student Is Independent By One Of the Other Dependency Questions, Do We Need To Confirm Homelessness?</a:t>
            </a:r>
            <a:br>
              <a:rPr lang="en-US" sz="1600" b="1" i="0" dirty="0">
                <a:solidFill>
                  <a:srgbClr val="0D67A1"/>
                </a:solidFill>
                <a:effectLst/>
                <a:latin typeface="Open Sans" panose="020B0606030504020204" pitchFamily="34" charset="0"/>
              </a:rPr>
            </a:br>
            <a:endParaRPr dirty="0"/>
          </a:p>
        </p:txBody>
      </p:sp>
      <p:sp>
        <p:nvSpPr>
          <p:cNvPr id="151" name="Google Shape;151;p28"/>
          <p:cNvSpPr txBox="1">
            <a:spLocks noGrp="1"/>
          </p:cNvSpPr>
          <p:nvPr>
            <p:ph type="body" idx="1"/>
          </p:nvPr>
        </p:nvSpPr>
        <p:spPr>
          <a:xfrm>
            <a:off x="312420" y="1479182"/>
            <a:ext cx="11567100" cy="3930300"/>
          </a:xfrm>
          <a:prstGeom prst="rect">
            <a:avLst/>
          </a:prstGeom>
        </p:spPr>
        <p:txBody>
          <a:bodyPr spcFirstLastPara="1" wrap="square" lIns="91425" tIns="45700" rIns="91425" bIns="45700" anchor="t" anchorCtr="0">
            <a:noAutofit/>
          </a:bodyPr>
          <a:lstStyle/>
          <a:p>
            <a:pPr marL="82550" indent="0">
              <a:lnSpc>
                <a:spcPct val="115000"/>
              </a:lnSpc>
              <a:spcBef>
                <a:spcPts val="0"/>
              </a:spcBef>
              <a:buClr>
                <a:srgbClr val="444444"/>
              </a:buClr>
              <a:buSzPts val="2300"/>
              <a:buNone/>
            </a:pPr>
            <a:r>
              <a:rPr lang="en-US" sz="2300" dirty="0">
                <a:solidFill>
                  <a:srgbClr val="444444"/>
                </a:solidFill>
                <a:highlight>
                  <a:srgbClr val="FFFFFF"/>
                </a:highlight>
                <a:latin typeface="Arial"/>
                <a:ea typeface="Arial"/>
                <a:cs typeface="Arial"/>
                <a:sym typeface="Arial"/>
              </a:rPr>
              <a:t>No. </a:t>
            </a:r>
          </a:p>
          <a:p>
            <a:pPr marL="82550" indent="0">
              <a:lnSpc>
                <a:spcPct val="115000"/>
              </a:lnSpc>
              <a:spcBef>
                <a:spcPts val="0"/>
              </a:spcBef>
              <a:buClr>
                <a:srgbClr val="444444"/>
              </a:buClr>
              <a:buSzPts val="2300"/>
              <a:buNone/>
            </a:pPr>
            <a:endParaRPr lang="en-US" sz="2300" dirty="0">
              <a:solidFill>
                <a:srgbClr val="444444"/>
              </a:solidFill>
              <a:highlight>
                <a:srgbClr val="FFFFFF"/>
              </a:highlight>
              <a:latin typeface="Arial"/>
              <a:ea typeface="Arial"/>
              <a:cs typeface="Arial"/>
              <a:sym typeface="Arial"/>
            </a:endParaRPr>
          </a:p>
          <a:p>
            <a:pPr marL="82550" indent="0">
              <a:lnSpc>
                <a:spcPct val="115000"/>
              </a:lnSpc>
              <a:spcBef>
                <a:spcPts val="0"/>
              </a:spcBef>
              <a:buClr>
                <a:srgbClr val="444444"/>
              </a:buClr>
              <a:buSzPts val="2300"/>
              <a:buNone/>
            </a:pPr>
            <a:r>
              <a:rPr lang="en-US" sz="2300" dirty="0">
                <a:solidFill>
                  <a:srgbClr val="444444"/>
                </a:solidFill>
                <a:highlight>
                  <a:srgbClr val="FFFFFF"/>
                </a:highlight>
                <a:latin typeface="Arial"/>
                <a:ea typeface="Arial"/>
                <a:cs typeface="Arial"/>
                <a:sym typeface="Arial"/>
              </a:rPr>
              <a:t>During the Verification and Conflicting Information: Basics and Beyond session at the 2024 FSA Training Conference, the U.S. Department of Education (ED) indicated that, if the student already qualifies as an independent student, the school is not required to confirm or verify their status as being homeless or at risk of homelessness.</a:t>
            </a:r>
            <a:endParaRPr sz="2300" dirty="0">
              <a:solidFill>
                <a:srgbClr val="444444"/>
              </a:solidFill>
              <a:highlight>
                <a:srgbClr val="FFFFFF"/>
              </a:highlight>
              <a:latin typeface="Arial"/>
              <a:ea typeface="Arial"/>
              <a:cs typeface="Arial"/>
              <a:sym typeface="Arial"/>
            </a:endParaRPr>
          </a:p>
          <a:p>
            <a:pPr marL="0" lvl="0" indent="0" algn="l" rtl="0">
              <a:spcBef>
                <a:spcPts val="1200"/>
              </a:spcBef>
              <a:spcAft>
                <a:spcPts val="0"/>
              </a:spcAft>
              <a:buNone/>
            </a:pPr>
            <a:endParaRP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30"/>
          <p:cNvSpPr txBox="1">
            <a:spLocks noGrp="1"/>
          </p:cNvSpPr>
          <p:nvPr>
            <p:ph type="title"/>
          </p:nvPr>
        </p:nvSpPr>
        <p:spPr>
          <a:prstGeom prst="rect">
            <a:avLst/>
          </a:prstGeom>
        </p:spPr>
        <p:txBody>
          <a:bodyPr spcFirstLastPara="1" wrap="square" lIns="91425" tIns="45700" rIns="91425" bIns="45700" anchor="ctr" anchorCtr="0">
            <a:normAutofit fontScale="90000"/>
          </a:bodyPr>
          <a:lstStyle/>
          <a:p>
            <a:pPr marL="0" lvl="0" indent="0" algn="l" rtl="0">
              <a:lnSpc>
                <a:spcPct val="120000"/>
              </a:lnSpc>
              <a:spcBef>
                <a:spcPts val="2300"/>
              </a:spcBef>
              <a:spcAft>
                <a:spcPts val="0"/>
              </a:spcAft>
              <a:buNone/>
            </a:pPr>
            <a:endParaRPr sz="1800" dirty="0">
              <a:solidFill>
                <a:srgbClr val="0D67A1"/>
              </a:solidFill>
              <a:highlight>
                <a:srgbClr val="FFFFFF"/>
              </a:highlight>
              <a:latin typeface="Arial"/>
              <a:ea typeface="Arial"/>
              <a:cs typeface="Arial"/>
              <a:sym typeface="Arial"/>
            </a:endParaRPr>
          </a:p>
          <a:p>
            <a:pPr algn="l">
              <a:spcBef>
                <a:spcPts val="2250"/>
              </a:spcBef>
              <a:spcAft>
                <a:spcPts val="1875"/>
              </a:spcAft>
            </a:pPr>
            <a:r>
              <a:rPr lang="en-US" sz="3100" b="1" i="0" dirty="0">
                <a:solidFill>
                  <a:srgbClr val="0D67A1"/>
                </a:solidFill>
                <a:effectLst/>
                <a:latin typeface="+mj-lt"/>
              </a:rPr>
              <a:t>What Is the Difference Between a Retroactive Disbursement and a Late Disbursement?</a:t>
            </a:r>
            <a:br>
              <a:rPr lang="en-US" sz="1600" b="1" i="0" dirty="0">
                <a:solidFill>
                  <a:srgbClr val="0D67A1"/>
                </a:solidFill>
                <a:effectLst/>
                <a:latin typeface="Open Sans" panose="020B0606030504020204" pitchFamily="34" charset="0"/>
              </a:rPr>
            </a:br>
            <a:endParaRPr dirty="0"/>
          </a:p>
        </p:txBody>
      </p:sp>
      <p:sp>
        <p:nvSpPr>
          <p:cNvPr id="3" name="Text Placeholder 2">
            <a:extLst>
              <a:ext uri="{FF2B5EF4-FFF2-40B4-BE49-F238E27FC236}">
                <a16:creationId xmlns:a16="http://schemas.microsoft.com/office/drawing/2014/main" id="{F64249F3-4B12-A5A7-5913-5F0BDD27385F}"/>
              </a:ext>
            </a:extLst>
          </p:cNvPr>
          <p:cNvSpPr>
            <a:spLocks noGrp="1"/>
          </p:cNvSpPr>
          <p:nvPr>
            <p:ph type="body" idx="1"/>
          </p:nvPr>
        </p:nvSpPr>
        <p:spPr/>
        <p:txBody>
          <a:bodyPr/>
          <a:lstStyle/>
          <a:p>
            <a:r>
              <a:rPr lang="en-US" sz="1800" dirty="0">
                <a:latin typeface="+mj-lt"/>
              </a:rPr>
              <a:t>A retroactive disbursement (or retroactive payment) is made while the student is still enrolled for the award year (or loan period for a Direct Loan).</a:t>
            </a:r>
          </a:p>
          <a:p>
            <a:pPr lvl="1">
              <a:buFont typeface="Courier New" panose="02070309020205020404" pitchFamily="49" charset="0"/>
              <a:buChar char="o"/>
            </a:pPr>
            <a:r>
              <a:rPr lang="en-US" sz="1400" dirty="0">
                <a:latin typeface="+mj-lt"/>
              </a:rPr>
              <a:t>If circumstances prevent a disbursement during the term even though the student was eligible, upon resolution the school must award and disburse within the same academic year as long as eligibility was maintained.</a:t>
            </a:r>
          </a:p>
          <a:p>
            <a:pPr lvl="1">
              <a:buFont typeface="Courier New" panose="02070309020205020404" pitchFamily="49" charset="0"/>
              <a:buChar char="o"/>
            </a:pPr>
            <a:r>
              <a:rPr lang="en-US" sz="1400" dirty="0">
                <a:latin typeface="+mj-lt"/>
              </a:rPr>
              <a:t>If summer is part of the award year (or academic year/loan period for a Direct Loan) and the student is enrolled during the summer, retroactive disbursements can be made for all prior payment periods in the same award year (or loan period)--that is, fall and/or spring.</a:t>
            </a:r>
          </a:p>
          <a:p>
            <a:pPr lvl="1">
              <a:buFont typeface="Courier New" panose="02070309020205020404" pitchFamily="49" charset="0"/>
              <a:buChar char="o"/>
            </a:pPr>
            <a:r>
              <a:rPr lang="en-US" sz="1400" dirty="0">
                <a:latin typeface="+mj-lt"/>
              </a:rPr>
              <a:t>Retroactive disbursements of Federal Pell Grant and TEACH Grant funds are based on completed credits, including earned failing grades;  you cannot pay Pell or TEACH Grant funds for classes the student did not complete in that prior term/payment period.	</a:t>
            </a:r>
          </a:p>
          <a:p>
            <a:pPr algn="l"/>
            <a:r>
              <a:rPr lang="en-US" sz="1800" b="0" i="0" dirty="0">
                <a:solidFill>
                  <a:srgbClr val="444444"/>
                </a:solidFill>
                <a:effectLst/>
                <a:latin typeface="+mj-lt"/>
              </a:rPr>
              <a:t>A late disbursement is made after the student is no longer enrolled for the award year (or drops below half time for a Direct Loan).</a:t>
            </a:r>
          </a:p>
          <a:p>
            <a:pPr lvl="1">
              <a:buFont typeface="Courier New" panose="02070309020205020404" pitchFamily="49" charset="0"/>
              <a:buChar char="o"/>
            </a:pPr>
            <a:r>
              <a:rPr lang="en-US" sz="1400" dirty="0">
                <a:latin typeface="+mj-lt"/>
              </a:rPr>
              <a:t>A school may make a late disbursement if the student or the parent PLUS borrower meets the regulatory conditions for a late disbursement under 668.164(j), and no law or other regulations otherwise prohibit disbursement of the funds.</a:t>
            </a:r>
            <a:br>
              <a:rPr lang="en-US" dirty="0"/>
            </a:b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31"/>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fontScale="90000"/>
          </a:bodyPr>
          <a:lstStyle/>
          <a:p>
            <a:pPr marL="0" lvl="0" indent="0" algn="l" rtl="0">
              <a:lnSpc>
                <a:spcPct val="120000"/>
              </a:lnSpc>
              <a:spcBef>
                <a:spcPts val="2300"/>
              </a:spcBef>
              <a:spcAft>
                <a:spcPts val="0"/>
              </a:spcAft>
              <a:buNone/>
            </a:pPr>
            <a:endParaRPr sz="1800">
              <a:solidFill>
                <a:srgbClr val="0D67A1"/>
              </a:solidFill>
              <a:highlight>
                <a:srgbClr val="FFFFFF"/>
              </a:highlight>
              <a:latin typeface="Arial"/>
              <a:ea typeface="Arial"/>
              <a:cs typeface="Arial"/>
              <a:sym typeface="Arial"/>
            </a:endParaRPr>
          </a:p>
          <a:p>
            <a:pPr marL="0" lvl="0" indent="0" algn="l" rtl="0">
              <a:lnSpc>
                <a:spcPct val="120000"/>
              </a:lnSpc>
              <a:spcBef>
                <a:spcPts val="2300"/>
              </a:spcBef>
              <a:spcAft>
                <a:spcPts val="0"/>
              </a:spcAft>
              <a:buClr>
                <a:schemeClr val="dk1"/>
              </a:buClr>
              <a:buSzPct val="35106"/>
              <a:buFont typeface="Arial"/>
              <a:buNone/>
            </a:pPr>
            <a:r>
              <a:rPr lang="en-US" sz="3133">
                <a:solidFill>
                  <a:srgbClr val="0D67A1"/>
                </a:solidFill>
                <a:highlight>
                  <a:srgbClr val="FFFFFF"/>
                </a:highlight>
                <a:latin typeface="Arial"/>
                <a:ea typeface="Arial"/>
                <a:cs typeface="Arial"/>
                <a:sym typeface="Arial"/>
              </a:rPr>
              <a:t>Is There a Deadline For Making a Dependency Status Determination Or Dependency Override For Certain Students?</a:t>
            </a:r>
            <a:endParaRPr sz="3133">
              <a:solidFill>
                <a:srgbClr val="0D67A1"/>
              </a:solidFill>
              <a:highlight>
                <a:srgbClr val="FFFFFF"/>
              </a:highlight>
              <a:latin typeface="Arial"/>
              <a:ea typeface="Arial"/>
              <a:cs typeface="Arial"/>
              <a:sym typeface="Arial"/>
            </a:endParaRPr>
          </a:p>
          <a:p>
            <a:pPr marL="0" lvl="0" indent="0" algn="l" rtl="0">
              <a:spcBef>
                <a:spcPts val="1900"/>
              </a:spcBef>
              <a:spcAft>
                <a:spcPts val="0"/>
              </a:spcAft>
              <a:buNone/>
            </a:pPr>
            <a:endParaRPr/>
          </a:p>
        </p:txBody>
      </p:sp>
      <p:sp>
        <p:nvSpPr>
          <p:cNvPr id="172" name="Google Shape;172;p31"/>
          <p:cNvSpPr txBox="1">
            <a:spLocks noGrp="1"/>
          </p:cNvSpPr>
          <p:nvPr>
            <p:ph type="body" idx="1"/>
          </p:nvPr>
        </p:nvSpPr>
        <p:spPr>
          <a:xfrm>
            <a:off x="312420" y="1479182"/>
            <a:ext cx="11567100" cy="3930300"/>
          </a:xfrm>
          <a:prstGeom prst="rect">
            <a:avLst/>
          </a:prstGeom>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r>
              <a:rPr lang="en-US" sz="2100" dirty="0">
                <a:solidFill>
                  <a:srgbClr val="444444"/>
                </a:solidFill>
                <a:highlight>
                  <a:srgbClr val="FFFFFF"/>
                </a:highlight>
                <a:latin typeface="Arial"/>
                <a:ea typeface="Arial"/>
                <a:cs typeface="Arial"/>
                <a:sym typeface="Arial"/>
              </a:rPr>
              <a:t>Yes. Effective with the 2023-24 award year, and in light of provisional independence, a school must make a determination of a student’s dependency status under certain circumstances as follows:</a:t>
            </a:r>
            <a:endParaRPr sz="2100" dirty="0">
              <a:solidFill>
                <a:srgbClr val="444444"/>
              </a:solidFill>
              <a:highlight>
                <a:srgbClr val="FFFFFF"/>
              </a:highlight>
              <a:latin typeface="Arial"/>
              <a:ea typeface="Arial"/>
              <a:cs typeface="Arial"/>
              <a:sym typeface="Arial"/>
            </a:endParaRPr>
          </a:p>
          <a:p>
            <a:pPr marL="457200" lvl="0" indent="-361950" algn="l" rtl="0">
              <a:lnSpc>
                <a:spcPct val="115000"/>
              </a:lnSpc>
              <a:spcBef>
                <a:spcPts val="1200"/>
              </a:spcBef>
              <a:spcAft>
                <a:spcPts val="0"/>
              </a:spcAft>
              <a:buClr>
                <a:srgbClr val="444444"/>
              </a:buClr>
              <a:buSzPts val="2100"/>
              <a:buChar char="●"/>
            </a:pPr>
            <a:r>
              <a:rPr lang="en-US" sz="2100" dirty="0">
                <a:solidFill>
                  <a:srgbClr val="444444"/>
                </a:solidFill>
                <a:highlight>
                  <a:srgbClr val="FFFFFF"/>
                </a:highlight>
                <a:latin typeface="Arial"/>
                <a:ea typeface="Arial"/>
                <a:cs typeface="Arial"/>
                <a:sym typeface="Arial"/>
              </a:rPr>
              <a:t>As quickly as practicable;</a:t>
            </a:r>
            <a:endParaRPr sz="2100" dirty="0">
              <a:solidFill>
                <a:srgbClr val="444444"/>
              </a:solidFill>
              <a:highlight>
                <a:srgbClr val="FFFFFF"/>
              </a:highlight>
              <a:latin typeface="Arial"/>
              <a:ea typeface="Arial"/>
              <a:cs typeface="Arial"/>
              <a:sym typeface="Arial"/>
            </a:endParaRPr>
          </a:p>
          <a:p>
            <a:pPr marL="457200" lvl="0" indent="-361950" algn="l" rtl="0">
              <a:lnSpc>
                <a:spcPct val="115000"/>
              </a:lnSpc>
              <a:spcBef>
                <a:spcPts val="0"/>
              </a:spcBef>
              <a:spcAft>
                <a:spcPts val="0"/>
              </a:spcAft>
              <a:buClr>
                <a:srgbClr val="444444"/>
              </a:buClr>
              <a:buSzPts val="2100"/>
              <a:buChar char="●"/>
            </a:pPr>
            <a:r>
              <a:rPr lang="en-US" sz="2100" dirty="0">
                <a:solidFill>
                  <a:srgbClr val="444444"/>
                </a:solidFill>
                <a:highlight>
                  <a:srgbClr val="FFFFFF"/>
                </a:highlight>
                <a:latin typeface="Arial"/>
                <a:ea typeface="Arial"/>
                <a:cs typeface="Arial"/>
                <a:sym typeface="Arial"/>
              </a:rPr>
              <a:t>As early as the year before the award year for which the student initially submits an application; and</a:t>
            </a:r>
            <a:endParaRPr sz="2100" dirty="0">
              <a:solidFill>
                <a:srgbClr val="444444"/>
              </a:solidFill>
              <a:highlight>
                <a:srgbClr val="FFFFFF"/>
              </a:highlight>
              <a:latin typeface="Arial"/>
              <a:ea typeface="Arial"/>
              <a:cs typeface="Arial"/>
              <a:sym typeface="Arial"/>
            </a:endParaRPr>
          </a:p>
          <a:p>
            <a:pPr marL="457200" lvl="0" indent="-361950" algn="l" rtl="0">
              <a:lnSpc>
                <a:spcPct val="115000"/>
              </a:lnSpc>
              <a:spcBef>
                <a:spcPts val="0"/>
              </a:spcBef>
              <a:spcAft>
                <a:spcPts val="0"/>
              </a:spcAft>
              <a:buClr>
                <a:srgbClr val="444444"/>
              </a:buClr>
              <a:buSzPts val="2100"/>
              <a:buChar char="●"/>
            </a:pPr>
            <a:r>
              <a:rPr lang="en-US" sz="2100" dirty="0">
                <a:solidFill>
                  <a:srgbClr val="444444"/>
                </a:solidFill>
                <a:highlight>
                  <a:srgbClr val="FFFFFF"/>
                </a:highlight>
                <a:latin typeface="Arial"/>
                <a:ea typeface="Arial"/>
                <a:cs typeface="Arial"/>
                <a:sym typeface="Arial"/>
              </a:rPr>
              <a:t>Not later than 60 days after the date of the student's enrollment during the award year for which the student initially submits an application.</a:t>
            </a:r>
            <a:endParaRPr sz="2100" dirty="0">
              <a:solidFill>
                <a:srgbClr val="444444"/>
              </a:solidFill>
              <a:highlight>
                <a:srgbClr val="FFFFFF"/>
              </a:highlight>
              <a:latin typeface="Arial"/>
              <a:ea typeface="Arial"/>
              <a:cs typeface="Arial"/>
              <a:sym typeface="Arial"/>
            </a:endParaRPr>
          </a:p>
          <a:p>
            <a:pPr marL="0" lvl="0" indent="0" algn="l" rtl="0">
              <a:spcBef>
                <a:spcPts val="1200"/>
              </a:spcBef>
              <a:spcAft>
                <a:spcPts val="0"/>
              </a:spcAft>
              <a:buNone/>
            </a:pPr>
            <a:endParaRP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37"/>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fontScale="90000"/>
          </a:bodyPr>
          <a:lstStyle/>
          <a:p>
            <a:pPr marL="0" lvl="0" indent="0" algn="l" rtl="0">
              <a:lnSpc>
                <a:spcPct val="120000"/>
              </a:lnSpc>
              <a:spcBef>
                <a:spcPts val="2300"/>
              </a:spcBef>
              <a:spcAft>
                <a:spcPts val="0"/>
              </a:spcAft>
              <a:buNone/>
            </a:pPr>
            <a:endParaRPr sz="1800">
              <a:solidFill>
                <a:srgbClr val="0D67A1"/>
              </a:solidFill>
              <a:highlight>
                <a:srgbClr val="FFFFFF"/>
              </a:highlight>
              <a:latin typeface="Arial"/>
              <a:ea typeface="Arial"/>
              <a:cs typeface="Arial"/>
              <a:sym typeface="Arial"/>
            </a:endParaRPr>
          </a:p>
          <a:p>
            <a:pPr marL="0" lvl="0" indent="0" algn="l" rtl="0">
              <a:lnSpc>
                <a:spcPct val="120000"/>
              </a:lnSpc>
              <a:spcBef>
                <a:spcPts val="2300"/>
              </a:spcBef>
              <a:spcAft>
                <a:spcPts val="0"/>
              </a:spcAft>
              <a:buClr>
                <a:schemeClr val="dk1"/>
              </a:buClr>
              <a:buSzPct val="33904"/>
              <a:buFont typeface="Arial"/>
              <a:buNone/>
            </a:pPr>
            <a:r>
              <a:rPr lang="en-US" sz="3244">
                <a:solidFill>
                  <a:srgbClr val="0D67A1"/>
                </a:solidFill>
                <a:highlight>
                  <a:srgbClr val="FFFFFF"/>
                </a:highlight>
                <a:latin typeface="Arial"/>
                <a:ea typeface="Arial"/>
                <a:cs typeface="Arial"/>
                <a:sym typeface="Arial"/>
              </a:rPr>
              <a:t>Can We Use PJ To Include Income That Was Excluded From Need Analysis By the FAFSA Simplification Act?</a:t>
            </a:r>
            <a:endParaRPr sz="3244">
              <a:solidFill>
                <a:srgbClr val="0D67A1"/>
              </a:solidFill>
              <a:highlight>
                <a:srgbClr val="FFFFFF"/>
              </a:highlight>
              <a:latin typeface="Arial"/>
              <a:ea typeface="Arial"/>
              <a:cs typeface="Arial"/>
              <a:sym typeface="Arial"/>
            </a:endParaRPr>
          </a:p>
          <a:p>
            <a:pPr marL="0" lvl="0" indent="0" algn="l" rtl="0">
              <a:spcBef>
                <a:spcPts val="1900"/>
              </a:spcBef>
              <a:spcAft>
                <a:spcPts val="0"/>
              </a:spcAft>
              <a:buNone/>
            </a:pPr>
            <a:endParaRPr/>
          </a:p>
        </p:txBody>
      </p:sp>
      <p:sp>
        <p:nvSpPr>
          <p:cNvPr id="209" name="Google Shape;209;p37"/>
          <p:cNvSpPr txBox="1">
            <a:spLocks noGrp="1"/>
          </p:cNvSpPr>
          <p:nvPr>
            <p:ph type="body" idx="1"/>
          </p:nvPr>
        </p:nvSpPr>
        <p:spPr>
          <a:xfrm>
            <a:off x="312420" y="1479182"/>
            <a:ext cx="11567100" cy="3930300"/>
          </a:xfrm>
          <a:prstGeom prst="rect">
            <a:avLst/>
          </a:prstGeom>
        </p:spPr>
        <p:txBody>
          <a:bodyPr spcFirstLastPara="1" wrap="square" lIns="91425" tIns="45700" rIns="91425" bIns="45700" anchor="t" anchorCtr="0">
            <a:noAutofit/>
          </a:bodyPr>
          <a:lstStyle/>
          <a:p>
            <a:pPr marL="457200" lvl="0" indent="-381000" algn="l" rtl="0">
              <a:spcBef>
                <a:spcPts val="1000"/>
              </a:spcBef>
              <a:spcAft>
                <a:spcPts val="0"/>
              </a:spcAft>
              <a:buClr>
                <a:srgbClr val="444444"/>
              </a:buClr>
              <a:buSzPts val="2400"/>
              <a:buFont typeface="Arial"/>
              <a:buChar char="•"/>
            </a:pPr>
            <a:r>
              <a:rPr lang="en-US" sz="2400">
                <a:solidFill>
                  <a:srgbClr val="444444"/>
                </a:solidFill>
                <a:highlight>
                  <a:srgbClr val="FFFFFF"/>
                </a:highlight>
                <a:latin typeface="Arial"/>
                <a:ea typeface="Arial"/>
                <a:cs typeface="Arial"/>
                <a:sym typeface="Arial"/>
              </a:rPr>
              <a:t>Institutions have broad flexibility in exercising professional judgment (PJ). However, institutions may not request additional information or require additional forms beyond the FAFSA form unless the Department or the school selects the student for verification, or the student has requested either a review of their dependency status or special circumstances adjustment.</a:t>
            </a:r>
            <a:endParaRPr sz="2400">
              <a:solidFill>
                <a:srgbClr val="444444"/>
              </a:solidFill>
              <a:highlight>
                <a:srgbClr val="FFFFFF"/>
              </a:highlight>
              <a:latin typeface="Arial"/>
              <a:ea typeface="Arial"/>
              <a:cs typeface="Arial"/>
              <a:sym typeface="Arial"/>
            </a:endParaRPr>
          </a:p>
          <a:p>
            <a:pPr marL="457200" lvl="0" indent="0" algn="l" rtl="0">
              <a:spcBef>
                <a:spcPts val="1000"/>
              </a:spcBef>
              <a:spcAft>
                <a:spcPts val="0"/>
              </a:spcAft>
              <a:buNone/>
            </a:pPr>
            <a:endParaRPr sz="2400">
              <a:solidFill>
                <a:srgbClr val="444444"/>
              </a:solidFill>
              <a:highlight>
                <a:srgbClr val="FFFFFF"/>
              </a:highlight>
              <a:latin typeface="Arial"/>
              <a:ea typeface="Arial"/>
              <a:cs typeface="Arial"/>
              <a:sym typeface="Arial"/>
            </a:endParaRPr>
          </a:p>
          <a:p>
            <a:pPr marL="457200" lvl="0" indent="-381000" algn="l" rtl="0">
              <a:spcBef>
                <a:spcPts val="1000"/>
              </a:spcBef>
              <a:spcAft>
                <a:spcPts val="0"/>
              </a:spcAft>
              <a:buClr>
                <a:srgbClr val="444444"/>
              </a:buClr>
              <a:buSzPts val="2400"/>
              <a:buFont typeface="Arial"/>
              <a:buChar char="•"/>
            </a:pPr>
            <a:r>
              <a:rPr lang="en-US" sz="2400">
                <a:solidFill>
                  <a:srgbClr val="444444"/>
                </a:solidFill>
                <a:highlight>
                  <a:srgbClr val="FFFFFF"/>
                </a:highlight>
                <a:latin typeface="Arial"/>
                <a:ea typeface="Arial"/>
                <a:cs typeface="Arial"/>
                <a:sym typeface="Arial"/>
              </a:rPr>
              <a:t>Schools can use PJ to make adjustments but cannot collect any data not on the FAFSA (i.e. cash support or in-kind support) on another application/form as a matter of standard practice; the student must be selected for verification or request a PJ adjustment first.</a:t>
            </a:r>
            <a:endParaRPr sz="2400">
              <a:solidFill>
                <a:srgbClr val="444444"/>
              </a:solidFill>
              <a:highlight>
                <a:srgbClr val="FFFFFF"/>
              </a:highlight>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38"/>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fontScale="90000"/>
          </a:bodyPr>
          <a:lstStyle/>
          <a:p>
            <a:pPr marL="0" lvl="0" indent="0" algn="l" rtl="0">
              <a:lnSpc>
                <a:spcPct val="120000"/>
              </a:lnSpc>
              <a:spcBef>
                <a:spcPts val="2300"/>
              </a:spcBef>
              <a:spcAft>
                <a:spcPts val="0"/>
              </a:spcAft>
              <a:buClr>
                <a:schemeClr val="dk1"/>
              </a:buClr>
              <a:buSzPct val="30555"/>
              <a:buFont typeface="Arial"/>
              <a:buNone/>
            </a:pPr>
            <a:r>
              <a:rPr lang="en-US" dirty="0">
                <a:solidFill>
                  <a:srgbClr val="0D67A1"/>
                </a:solidFill>
                <a:highlight>
                  <a:srgbClr val="FFFFFF"/>
                </a:highlight>
                <a:latin typeface="Arial"/>
                <a:ea typeface="Arial"/>
                <a:cs typeface="Arial"/>
                <a:sym typeface="Arial"/>
              </a:rPr>
              <a:t>What are the new Rules for R2T4 that can be Early Implemented as of 2/4/25?</a:t>
            </a:r>
            <a:endParaRPr dirty="0">
              <a:solidFill>
                <a:srgbClr val="0D67A1"/>
              </a:solidFill>
              <a:highlight>
                <a:srgbClr val="FFFFFF"/>
              </a:highlight>
              <a:latin typeface="Arial"/>
              <a:ea typeface="Arial"/>
              <a:cs typeface="Arial"/>
              <a:sym typeface="Arial"/>
            </a:endParaRPr>
          </a:p>
          <a:p>
            <a:pPr marL="0" lvl="0" indent="0" algn="l" rtl="0">
              <a:spcBef>
                <a:spcPts val="1900"/>
              </a:spcBef>
              <a:spcAft>
                <a:spcPts val="0"/>
              </a:spcAft>
              <a:buNone/>
            </a:pPr>
            <a:endParaRPr dirty="0"/>
          </a:p>
        </p:txBody>
      </p:sp>
      <p:sp>
        <p:nvSpPr>
          <p:cNvPr id="215" name="Google Shape;215;p38"/>
          <p:cNvSpPr txBox="1">
            <a:spLocks noGrp="1"/>
          </p:cNvSpPr>
          <p:nvPr>
            <p:ph type="body" idx="1"/>
          </p:nvPr>
        </p:nvSpPr>
        <p:spPr>
          <a:xfrm>
            <a:off x="312425" y="1068549"/>
            <a:ext cx="11567100" cy="4341000"/>
          </a:xfrm>
          <a:prstGeom prst="rect">
            <a:avLst/>
          </a:prstGeom>
        </p:spPr>
        <p:txBody>
          <a:bodyPr spcFirstLastPara="1" wrap="square" lIns="91425" tIns="45700" rIns="91425" bIns="45700" anchor="t" anchorCtr="0">
            <a:noAutofit/>
          </a:bodyPr>
          <a:lstStyle/>
          <a:p>
            <a:pPr indent="-457200">
              <a:spcBef>
                <a:spcPts val="1200"/>
              </a:spcBef>
            </a:pPr>
            <a:r>
              <a:rPr lang="en-US" sz="1800" dirty="0">
                <a:latin typeface="+mj-lt"/>
              </a:rPr>
              <a:t>With a Title IV approved LOA, a confined or incarcerated individual enrolled in a term-based setting is now permitted to return at a different point in their eligible prison education program (PEP) than where they left off. </a:t>
            </a:r>
          </a:p>
          <a:p>
            <a:pPr indent="-457200">
              <a:spcBef>
                <a:spcPts val="1200"/>
              </a:spcBef>
            </a:pPr>
            <a:r>
              <a:rPr lang="en-US" sz="1800" dirty="0">
                <a:latin typeface="+mj-lt"/>
              </a:rPr>
              <a:t>Option to forego performing an R2T4 calculation under specific conditions:</a:t>
            </a:r>
          </a:p>
          <a:p>
            <a:pPr lvl="1">
              <a:buFont typeface="Courier New" panose="02070309020205020404" pitchFamily="49" charset="0"/>
              <a:buChar char="o"/>
            </a:pPr>
            <a:r>
              <a:rPr lang="en-US" sz="1800" dirty="0">
                <a:latin typeface="+mj-lt"/>
              </a:rPr>
              <a:t>Treat the student as never having begun attendance: The institution must consider the student as not having attended any courses during the payment period or period of enrollment.​</a:t>
            </a:r>
          </a:p>
          <a:p>
            <a:pPr lvl="1">
              <a:buFont typeface="Courier New" panose="02070309020205020404" pitchFamily="49" charset="0"/>
              <a:buChar char="o"/>
            </a:pPr>
            <a:r>
              <a:rPr lang="en-US" sz="1800" dirty="0">
                <a:latin typeface="+mj-lt"/>
              </a:rPr>
              <a:t>Return all Title IV funds: All Title IV aid disbursed for the period must be returned to the Department of Education, including any disbursed credit balances.​</a:t>
            </a:r>
          </a:p>
          <a:p>
            <a:pPr lvl="1">
              <a:buFont typeface="Courier New" panose="02070309020205020404" pitchFamily="49" charset="0"/>
              <a:buChar char="o"/>
            </a:pPr>
            <a:r>
              <a:rPr lang="en-US" sz="1800" dirty="0">
                <a:latin typeface="+mj-lt"/>
              </a:rPr>
              <a:t>Refund all institutional charges: The institution must fully refund all student charges for the payment period or period of enrollment.​</a:t>
            </a:r>
          </a:p>
          <a:p>
            <a:pPr lvl="1">
              <a:buFont typeface="Courier New" panose="02070309020205020404" pitchFamily="49" charset="0"/>
              <a:buChar char="o"/>
            </a:pPr>
            <a:r>
              <a:rPr lang="en-US" sz="1800" dirty="0">
                <a:latin typeface="+mj-lt"/>
              </a:rPr>
              <a:t>Write off any remaining student balance: </a:t>
            </a:r>
          </a:p>
          <a:p>
            <a:pPr marL="457200" lvl="1" indent="0">
              <a:spcBef>
                <a:spcPts val="1200"/>
              </a:spcBef>
              <a:buNone/>
            </a:pPr>
            <a:endParaRPr sz="1400" dirty="0">
              <a:latin typeface="+mj-l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39"/>
          <p:cNvSpPr txBox="1">
            <a:spLocks noGrp="1"/>
          </p:cNvSpPr>
          <p:nvPr>
            <p:ph type="title"/>
          </p:nvPr>
        </p:nvSpPr>
        <p:spPr>
          <a:prstGeom prst="rect">
            <a:avLst/>
          </a:prstGeom>
        </p:spPr>
        <p:txBody>
          <a:bodyPr spcFirstLastPara="1" wrap="square" lIns="91425" tIns="45700" rIns="91425" bIns="45700" anchor="ctr" anchorCtr="0">
            <a:normAutofit fontScale="90000"/>
          </a:bodyPr>
          <a:lstStyle/>
          <a:p>
            <a:pPr marL="0" lvl="0" indent="0" algn="l" rtl="0">
              <a:lnSpc>
                <a:spcPct val="120000"/>
              </a:lnSpc>
              <a:spcBef>
                <a:spcPts val="2300"/>
              </a:spcBef>
              <a:spcAft>
                <a:spcPts val="0"/>
              </a:spcAft>
              <a:buNone/>
            </a:pPr>
            <a:endParaRPr sz="1800" dirty="0">
              <a:solidFill>
                <a:srgbClr val="0D67A1"/>
              </a:solidFill>
              <a:highlight>
                <a:srgbClr val="FFFFFF"/>
              </a:highlight>
              <a:latin typeface="Arial"/>
              <a:ea typeface="Arial"/>
              <a:cs typeface="Arial"/>
              <a:sym typeface="Arial"/>
            </a:endParaRPr>
          </a:p>
          <a:p>
            <a:pPr algn="l">
              <a:spcBef>
                <a:spcPts val="2250"/>
              </a:spcBef>
              <a:spcAft>
                <a:spcPts val="1875"/>
              </a:spcAft>
            </a:pPr>
            <a:r>
              <a:rPr lang="en-US" b="1" i="0" dirty="0">
                <a:solidFill>
                  <a:srgbClr val="0D67A1"/>
                </a:solidFill>
                <a:effectLst/>
                <a:latin typeface="+mj-lt"/>
              </a:rPr>
              <a:t>What Is Considered FAFSA Data For Purposes Of Data Sharing?</a:t>
            </a:r>
            <a:br>
              <a:rPr lang="en-US" sz="1600" b="1" i="0" dirty="0">
                <a:solidFill>
                  <a:srgbClr val="0D67A1"/>
                </a:solidFill>
                <a:effectLst/>
                <a:latin typeface="Open Sans" panose="020B0606030504020204" pitchFamily="34" charset="0"/>
              </a:rPr>
            </a:br>
            <a:endParaRPr dirty="0"/>
          </a:p>
        </p:txBody>
      </p:sp>
      <p:sp>
        <p:nvSpPr>
          <p:cNvPr id="4" name="Text Placeholder 3">
            <a:extLst>
              <a:ext uri="{FF2B5EF4-FFF2-40B4-BE49-F238E27FC236}">
                <a16:creationId xmlns:a16="http://schemas.microsoft.com/office/drawing/2014/main" id="{39F06AE0-2444-6F0D-DB2B-DCFA846A4352}"/>
              </a:ext>
            </a:extLst>
          </p:cNvPr>
          <p:cNvSpPr>
            <a:spLocks noGrp="1"/>
          </p:cNvSpPr>
          <p:nvPr>
            <p:ph type="body" idx="1"/>
          </p:nvPr>
        </p:nvSpPr>
        <p:spPr/>
        <p:txBody>
          <a:bodyPr/>
          <a:lstStyle/>
          <a:p>
            <a:r>
              <a:rPr lang="en-US" dirty="0"/>
              <a:t>FAFSA DATA</a:t>
            </a:r>
          </a:p>
        </p:txBody>
      </p:sp>
      <p:sp>
        <p:nvSpPr>
          <p:cNvPr id="5" name="Text Placeholder 4">
            <a:extLst>
              <a:ext uri="{FF2B5EF4-FFF2-40B4-BE49-F238E27FC236}">
                <a16:creationId xmlns:a16="http://schemas.microsoft.com/office/drawing/2014/main" id="{2E86D40C-9837-463D-6408-C2EC856AF11A}"/>
              </a:ext>
            </a:extLst>
          </p:cNvPr>
          <p:cNvSpPr>
            <a:spLocks noGrp="1"/>
          </p:cNvSpPr>
          <p:nvPr>
            <p:ph type="body" idx="2"/>
          </p:nvPr>
        </p:nvSpPr>
        <p:spPr/>
        <p:txBody>
          <a:bodyPr/>
          <a:lstStyle/>
          <a:p>
            <a:r>
              <a:rPr lang="en-US" dirty="0"/>
              <a:t>NOT FAFSA DATA</a:t>
            </a:r>
          </a:p>
        </p:txBody>
      </p:sp>
      <p:sp>
        <p:nvSpPr>
          <p:cNvPr id="6" name="Text Placeholder 5">
            <a:extLst>
              <a:ext uri="{FF2B5EF4-FFF2-40B4-BE49-F238E27FC236}">
                <a16:creationId xmlns:a16="http://schemas.microsoft.com/office/drawing/2014/main" id="{278006F1-DB1F-1D4E-5367-73EA4F738F31}"/>
              </a:ext>
            </a:extLst>
          </p:cNvPr>
          <p:cNvSpPr>
            <a:spLocks noGrp="1"/>
          </p:cNvSpPr>
          <p:nvPr>
            <p:ph type="body" idx="3"/>
          </p:nvPr>
        </p:nvSpPr>
        <p:spPr/>
        <p:txBody>
          <a:bodyPr/>
          <a:lstStyle/>
          <a:p>
            <a:r>
              <a:rPr lang="en-US" sz="1600" dirty="0">
                <a:latin typeface="+mj-lt"/>
              </a:rPr>
              <a:t>The fact that the FAFSA was submitted;</a:t>
            </a:r>
          </a:p>
          <a:p>
            <a:r>
              <a:rPr lang="en-US" sz="1600" dirty="0">
                <a:latin typeface="+mj-lt"/>
              </a:rPr>
              <a:t>Applicant and contributor information provided on the FAFSA, Institutional Student Information Record (ISIR), and FAFSA Submission Summary, including:</a:t>
            </a:r>
          </a:p>
          <a:p>
            <a:pPr lvl="1">
              <a:buFont typeface="Courier New" panose="02070309020205020404" pitchFamily="49" charset="0"/>
              <a:buChar char="o"/>
            </a:pPr>
            <a:r>
              <a:rPr lang="en-US" sz="1200" dirty="0">
                <a:latin typeface="+mj-lt"/>
              </a:rPr>
              <a:t>Personally identifiable information (PII),</a:t>
            </a:r>
          </a:p>
          <a:p>
            <a:pPr lvl="1">
              <a:buFont typeface="Courier New" panose="02070309020205020404" pitchFamily="49" charset="0"/>
              <a:buChar char="o"/>
            </a:pPr>
            <a:r>
              <a:rPr lang="en-US" sz="1200" dirty="0">
                <a:latin typeface="+mj-lt"/>
              </a:rPr>
              <a:t>Demographic information,</a:t>
            </a:r>
          </a:p>
          <a:p>
            <a:pPr lvl="1">
              <a:buFont typeface="Courier New" panose="02070309020205020404" pitchFamily="49" charset="0"/>
              <a:buChar char="o"/>
            </a:pPr>
            <a:r>
              <a:rPr lang="en-US" sz="1200" dirty="0">
                <a:latin typeface="+mj-lt"/>
              </a:rPr>
              <a:t>Student eligibility information, and</a:t>
            </a:r>
          </a:p>
          <a:p>
            <a:pPr lvl="1">
              <a:buFont typeface="Courier New" panose="02070309020205020404" pitchFamily="49" charset="0"/>
              <a:buChar char="o"/>
            </a:pPr>
            <a:r>
              <a:rPr lang="en-US" sz="1200" dirty="0">
                <a:latin typeface="+mj-lt"/>
              </a:rPr>
              <a:t>The list of colleges receiving the FAFSA;</a:t>
            </a:r>
          </a:p>
          <a:p>
            <a:r>
              <a:rPr lang="en-US" sz="1600" dirty="0">
                <a:latin typeface="+mj-lt"/>
              </a:rPr>
              <a:t>Manually provided income and asset information;</a:t>
            </a:r>
          </a:p>
          <a:p>
            <a:r>
              <a:rPr lang="en-US" sz="1600" dirty="0">
                <a:latin typeface="+mj-lt"/>
              </a:rPr>
              <a:t>Student aid index (SAI); and</a:t>
            </a:r>
          </a:p>
          <a:p>
            <a:r>
              <a:rPr lang="en-US" sz="1600" dirty="0">
                <a:latin typeface="+mj-lt"/>
              </a:rPr>
              <a:t>Federal Pell Grant eligibility (Yes/No).</a:t>
            </a:r>
          </a:p>
          <a:p>
            <a:endParaRPr lang="en-US" dirty="0"/>
          </a:p>
        </p:txBody>
      </p:sp>
      <p:sp>
        <p:nvSpPr>
          <p:cNvPr id="7" name="Text Placeholder 6">
            <a:extLst>
              <a:ext uri="{FF2B5EF4-FFF2-40B4-BE49-F238E27FC236}">
                <a16:creationId xmlns:a16="http://schemas.microsoft.com/office/drawing/2014/main" id="{DF204A84-D6B3-88E0-6FB2-55AC3F9E95AF}"/>
              </a:ext>
            </a:extLst>
          </p:cNvPr>
          <p:cNvSpPr>
            <a:spLocks noGrp="1"/>
          </p:cNvSpPr>
          <p:nvPr>
            <p:ph type="body" idx="4"/>
          </p:nvPr>
        </p:nvSpPr>
        <p:spPr/>
        <p:txBody>
          <a:bodyPr/>
          <a:lstStyle/>
          <a:p>
            <a:pPr algn="l">
              <a:buFont typeface="Arial" panose="020B0604020202020204" pitchFamily="34" charset="0"/>
              <a:buChar char="•"/>
            </a:pPr>
            <a:r>
              <a:rPr lang="en-US" sz="1800" b="0" i="0" dirty="0">
                <a:solidFill>
                  <a:srgbClr val="444444"/>
                </a:solidFill>
                <a:effectLst/>
                <a:latin typeface="+mj-lt"/>
              </a:rPr>
              <a:t>Title IV aid amounts, such as the Federal Pell Grant award amount and Federal Work-Study (FWS) awards and pay dates (even though providing the Pell amount confirms the student as Pell-eligible);</a:t>
            </a:r>
          </a:p>
          <a:p>
            <a:pPr algn="l">
              <a:buFont typeface="Arial" panose="020B0604020202020204" pitchFamily="34" charset="0"/>
              <a:buChar char="•"/>
            </a:pPr>
            <a:r>
              <a:rPr lang="en-US" sz="1800" b="0" i="0" dirty="0">
                <a:solidFill>
                  <a:srgbClr val="444444"/>
                </a:solidFill>
                <a:effectLst/>
                <a:latin typeface="+mj-lt"/>
              </a:rPr>
              <a:t>Unmet need amounts;</a:t>
            </a:r>
          </a:p>
          <a:p>
            <a:pPr algn="l">
              <a:buFont typeface="Arial" panose="020B0604020202020204" pitchFamily="34" charset="0"/>
              <a:buChar char="•"/>
            </a:pPr>
            <a:r>
              <a:rPr lang="en-US" sz="1800" b="0" i="0" dirty="0">
                <a:solidFill>
                  <a:srgbClr val="444444"/>
                </a:solidFill>
                <a:effectLst/>
                <a:latin typeface="+mj-lt"/>
              </a:rPr>
              <a:t>Loan disbursement records;</a:t>
            </a:r>
          </a:p>
          <a:p>
            <a:pPr algn="l">
              <a:buFont typeface="Arial" panose="020B0604020202020204" pitchFamily="34" charset="0"/>
              <a:buChar char="•"/>
            </a:pPr>
            <a:r>
              <a:rPr lang="en-US" sz="1800" b="0" i="0" dirty="0">
                <a:solidFill>
                  <a:srgbClr val="444444"/>
                </a:solidFill>
                <a:effectLst/>
                <a:latin typeface="+mj-lt"/>
              </a:rPr>
              <a:t>Student admission records (e.g., admission application); and</a:t>
            </a:r>
          </a:p>
          <a:p>
            <a:pPr algn="l">
              <a:buFont typeface="Arial" panose="020B0604020202020204" pitchFamily="34" charset="0"/>
              <a:buChar char="•"/>
            </a:pPr>
            <a:r>
              <a:rPr lang="en-US" sz="1800" b="0" i="0" dirty="0">
                <a:solidFill>
                  <a:srgbClr val="444444"/>
                </a:solidFill>
                <a:effectLst/>
                <a:latin typeface="+mj-lt"/>
              </a:rPr>
              <a:t>Other financial aid data and information, including the student’s financial aid history as reflected in the (NSLDS).</a:t>
            </a:r>
          </a:p>
          <a:p>
            <a:pPr marL="50800" indent="0">
              <a:buNone/>
            </a:pP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40"/>
          <p:cNvSpPr txBox="1">
            <a:spLocks noGrp="1"/>
          </p:cNvSpPr>
          <p:nvPr>
            <p:ph type="title"/>
          </p:nvPr>
        </p:nvSpPr>
        <p:spPr>
          <a:xfrm>
            <a:off x="312425" y="499250"/>
            <a:ext cx="11567100" cy="844500"/>
          </a:xfrm>
          <a:prstGeom prst="rect">
            <a:avLst/>
          </a:prstGeom>
        </p:spPr>
        <p:txBody>
          <a:bodyPr spcFirstLastPara="1" wrap="square" lIns="91425" tIns="45700" rIns="91425" bIns="45700" anchor="ctr" anchorCtr="0">
            <a:normAutofit fontScale="90000"/>
          </a:bodyPr>
          <a:lstStyle/>
          <a:p>
            <a:pPr marL="0" lvl="0" indent="0" algn="l" rtl="0">
              <a:lnSpc>
                <a:spcPct val="120000"/>
              </a:lnSpc>
              <a:spcBef>
                <a:spcPts val="2300"/>
              </a:spcBef>
              <a:spcAft>
                <a:spcPts val="0"/>
              </a:spcAft>
              <a:buClr>
                <a:schemeClr val="dk1"/>
              </a:buClr>
              <a:buSzPct val="33333"/>
              <a:buFont typeface="Arial"/>
              <a:buNone/>
            </a:pPr>
            <a:r>
              <a:rPr lang="en-US" sz="3300">
                <a:solidFill>
                  <a:srgbClr val="0D67A1"/>
                </a:solidFill>
                <a:highlight>
                  <a:srgbClr val="FFFFFF"/>
                </a:highlight>
                <a:latin typeface="Arial"/>
                <a:ea typeface="Arial"/>
                <a:cs typeface="Arial"/>
                <a:sym typeface="Arial"/>
              </a:rPr>
              <a:t>Do We Need To Separate Income Earned From Work When Verifying Or Resolving Conflicts For Joint Tax Filers?</a:t>
            </a:r>
            <a:endParaRPr sz="3300">
              <a:solidFill>
                <a:srgbClr val="0D67A1"/>
              </a:solidFill>
              <a:highlight>
                <a:srgbClr val="FFFFFF"/>
              </a:highlight>
              <a:latin typeface="Arial"/>
              <a:ea typeface="Arial"/>
              <a:cs typeface="Arial"/>
              <a:sym typeface="Arial"/>
            </a:endParaRPr>
          </a:p>
          <a:p>
            <a:pPr marL="0" lvl="0" indent="0" algn="l" rtl="0">
              <a:spcBef>
                <a:spcPts val="1900"/>
              </a:spcBef>
              <a:spcAft>
                <a:spcPts val="0"/>
              </a:spcAft>
              <a:buNone/>
            </a:pPr>
            <a:endParaRPr/>
          </a:p>
        </p:txBody>
      </p:sp>
      <p:sp>
        <p:nvSpPr>
          <p:cNvPr id="227" name="Google Shape;227;p40"/>
          <p:cNvSpPr txBox="1">
            <a:spLocks noGrp="1"/>
          </p:cNvSpPr>
          <p:nvPr>
            <p:ph type="body" idx="1"/>
          </p:nvPr>
        </p:nvSpPr>
        <p:spPr>
          <a:xfrm>
            <a:off x="312420" y="1479182"/>
            <a:ext cx="11567100" cy="3930300"/>
          </a:xfrm>
          <a:prstGeom prst="rect">
            <a:avLst/>
          </a:prstGeom>
        </p:spPr>
        <p:txBody>
          <a:bodyPr spcFirstLastPara="1" wrap="square" lIns="91425" tIns="45700" rIns="91425" bIns="45700" anchor="t" anchorCtr="0">
            <a:noAutofit/>
          </a:bodyPr>
          <a:lstStyle/>
          <a:p>
            <a:pPr marL="457200" lvl="0" indent="-406400" algn="l" rtl="0">
              <a:spcBef>
                <a:spcPts val="1000"/>
              </a:spcBef>
              <a:spcAft>
                <a:spcPts val="0"/>
              </a:spcAft>
              <a:buSzPts val="2800"/>
              <a:buChar char="•"/>
            </a:pPr>
            <a:r>
              <a:rPr lang="en-US"/>
              <a:t>If still married, there is no need to collect W-2s to separate income.</a:t>
            </a:r>
            <a:endParaRPr/>
          </a:p>
          <a:p>
            <a:pPr marL="0" lvl="0" indent="0" algn="l" rtl="0">
              <a:spcBef>
                <a:spcPts val="1000"/>
              </a:spcBef>
              <a:spcAft>
                <a:spcPts val="0"/>
              </a:spcAft>
              <a:buNone/>
            </a:pPr>
            <a:endParaRPr/>
          </a:p>
          <a:p>
            <a:pPr marL="457200" lvl="0" indent="-406400" algn="l" rtl="0">
              <a:spcBef>
                <a:spcPts val="1000"/>
              </a:spcBef>
              <a:spcAft>
                <a:spcPts val="0"/>
              </a:spcAft>
              <a:buSzPts val="2800"/>
              <a:buChar char="•"/>
            </a:pPr>
            <a:r>
              <a:rPr lang="en-US"/>
              <a:t>If </a:t>
            </a:r>
            <a:r>
              <a:rPr lang="en-US">
                <a:solidFill>
                  <a:srgbClr val="444444"/>
                </a:solidFill>
                <a:highlight>
                  <a:srgbClr val="FFFFFF"/>
                </a:highlight>
                <a:latin typeface="Arial"/>
                <a:ea typeface="Arial"/>
                <a:cs typeface="Arial"/>
                <a:sym typeface="Arial"/>
              </a:rPr>
              <a:t>separated, divorced, widowed, or married to someone other than the individual included on the joint tax return when filing the FAFSA, the school does need W-2s and other schedules necessary to separate the income and remove it from the ISIR.</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41"/>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a:bodyPr>
          <a:lstStyle/>
          <a:p>
            <a:pPr marL="0" lvl="0" indent="0" algn="l" rtl="0">
              <a:lnSpc>
                <a:spcPct val="120000"/>
              </a:lnSpc>
              <a:spcBef>
                <a:spcPts val="2300"/>
              </a:spcBef>
              <a:spcAft>
                <a:spcPts val="0"/>
              </a:spcAft>
              <a:buClr>
                <a:schemeClr val="dk1"/>
              </a:buClr>
              <a:buSzPct val="36666"/>
              <a:buFont typeface="Arial"/>
              <a:buNone/>
            </a:pPr>
            <a:r>
              <a:rPr lang="en-US" sz="3000">
                <a:solidFill>
                  <a:srgbClr val="0D67A1"/>
                </a:solidFill>
                <a:highlight>
                  <a:srgbClr val="FFFFFF"/>
                </a:highlight>
                <a:latin typeface="Arial"/>
                <a:ea typeface="Arial"/>
                <a:cs typeface="Arial"/>
                <a:sym typeface="Arial"/>
              </a:rPr>
              <a:t>What Do the IRS Response Codes Mean?</a:t>
            </a:r>
            <a:endParaRPr sz="3000">
              <a:solidFill>
                <a:srgbClr val="0D67A1"/>
              </a:solidFill>
              <a:highlight>
                <a:srgbClr val="FFFFFF"/>
              </a:highlight>
              <a:latin typeface="Arial"/>
              <a:ea typeface="Arial"/>
              <a:cs typeface="Arial"/>
              <a:sym typeface="Arial"/>
            </a:endParaRPr>
          </a:p>
          <a:p>
            <a:pPr marL="0" lvl="0" indent="0" algn="l" rtl="0">
              <a:spcBef>
                <a:spcPts val="1900"/>
              </a:spcBef>
              <a:spcAft>
                <a:spcPts val="0"/>
              </a:spcAft>
              <a:buNone/>
            </a:pPr>
            <a:endParaRPr/>
          </a:p>
        </p:txBody>
      </p:sp>
      <p:sp>
        <p:nvSpPr>
          <p:cNvPr id="233" name="Google Shape;233;p41"/>
          <p:cNvSpPr txBox="1">
            <a:spLocks noGrp="1"/>
          </p:cNvSpPr>
          <p:nvPr>
            <p:ph type="body" idx="1"/>
          </p:nvPr>
        </p:nvSpPr>
        <p:spPr>
          <a:xfrm>
            <a:off x="312425" y="594725"/>
            <a:ext cx="11567100" cy="5458200"/>
          </a:xfrm>
          <a:prstGeom prst="rect">
            <a:avLst/>
          </a:prstGeom>
        </p:spPr>
        <p:txBody>
          <a:bodyPr spcFirstLastPara="1" wrap="square" lIns="91425" tIns="45700" rIns="91425" bIns="45700" anchor="t" anchorCtr="0">
            <a:noAutofit/>
          </a:bodyPr>
          <a:lstStyle/>
          <a:p>
            <a:pPr marL="457200" lvl="0" indent="-355600" algn="l" rtl="0">
              <a:spcBef>
                <a:spcPts val="1000"/>
              </a:spcBef>
              <a:spcAft>
                <a:spcPts val="0"/>
              </a:spcAft>
              <a:buSzPts val="2000"/>
              <a:buChar char="❖"/>
            </a:pPr>
            <a:r>
              <a:rPr lang="en-US" sz="2000"/>
              <a:t>200</a:t>
            </a:r>
            <a:endParaRPr sz="2000"/>
          </a:p>
          <a:p>
            <a:pPr marL="914400" lvl="1" indent="-355600" algn="l" rtl="0">
              <a:spcBef>
                <a:spcPts val="0"/>
              </a:spcBef>
              <a:spcAft>
                <a:spcPts val="0"/>
              </a:spcAft>
              <a:buSzPts val="2000"/>
              <a:buChar char="➢"/>
            </a:pPr>
            <a:r>
              <a:rPr lang="en-US" sz="1800">
                <a:solidFill>
                  <a:srgbClr val="444444"/>
                </a:solidFill>
                <a:highlight>
                  <a:srgbClr val="FFFFFF"/>
                </a:highlight>
                <a:latin typeface="Arial"/>
                <a:ea typeface="Arial"/>
                <a:cs typeface="Arial"/>
                <a:sym typeface="Arial"/>
              </a:rPr>
              <a:t>Successful Request</a:t>
            </a:r>
            <a:endParaRPr sz="1800">
              <a:solidFill>
                <a:srgbClr val="444444"/>
              </a:solidFill>
              <a:highlight>
                <a:srgbClr val="FFFFFF"/>
              </a:highlight>
              <a:latin typeface="Arial"/>
              <a:ea typeface="Arial"/>
              <a:cs typeface="Arial"/>
              <a:sym typeface="Arial"/>
            </a:endParaRPr>
          </a:p>
          <a:p>
            <a:pPr marL="914400" lvl="1" indent="-355600" algn="l" rtl="0">
              <a:spcBef>
                <a:spcPts val="0"/>
              </a:spcBef>
              <a:spcAft>
                <a:spcPts val="0"/>
              </a:spcAft>
              <a:buSzPts val="2000"/>
              <a:buChar char="➢"/>
            </a:pPr>
            <a:r>
              <a:rPr lang="en-US" sz="1800">
                <a:solidFill>
                  <a:srgbClr val="444444"/>
                </a:solidFill>
                <a:highlight>
                  <a:srgbClr val="FFFFFF"/>
                </a:highlight>
                <a:latin typeface="Arial"/>
                <a:ea typeface="Arial"/>
                <a:cs typeface="Arial"/>
                <a:sym typeface="Arial"/>
              </a:rPr>
              <a:t>FTI was successfully transferred into the FAFSA</a:t>
            </a:r>
            <a:endParaRPr sz="1800">
              <a:solidFill>
                <a:srgbClr val="444444"/>
              </a:solidFill>
              <a:highlight>
                <a:srgbClr val="FFFFFF"/>
              </a:highlight>
              <a:latin typeface="Arial"/>
              <a:ea typeface="Arial"/>
              <a:cs typeface="Arial"/>
              <a:sym typeface="Arial"/>
            </a:endParaRPr>
          </a:p>
          <a:p>
            <a:pPr marL="914400" lvl="1" indent="-355600" algn="l" rtl="0">
              <a:spcBef>
                <a:spcPts val="0"/>
              </a:spcBef>
              <a:spcAft>
                <a:spcPts val="0"/>
              </a:spcAft>
              <a:buSzPts val="2000"/>
              <a:buChar char="➢"/>
            </a:pPr>
            <a:r>
              <a:rPr lang="en-US" sz="1800">
                <a:solidFill>
                  <a:srgbClr val="444444"/>
                </a:solidFill>
                <a:highlight>
                  <a:srgbClr val="FFFFFF"/>
                </a:highlight>
                <a:latin typeface="Arial"/>
                <a:ea typeface="Arial"/>
                <a:cs typeface="Arial"/>
                <a:sym typeface="Arial"/>
              </a:rPr>
              <a:t>Considered verified </a:t>
            </a:r>
            <a:endParaRPr sz="1800">
              <a:solidFill>
                <a:srgbClr val="444444"/>
              </a:solidFill>
              <a:highlight>
                <a:srgbClr val="FFFFFF"/>
              </a:highlight>
              <a:latin typeface="Arial"/>
              <a:ea typeface="Arial"/>
              <a:cs typeface="Arial"/>
              <a:sym typeface="Arial"/>
            </a:endParaRPr>
          </a:p>
          <a:p>
            <a:pPr marL="457200" lvl="0" indent="-355600" algn="l" rtl="0">
              <a:spcBef>
                <a:spcPts val="0"/>
              </a:spcBef>
              <a:spcAft>
                <a:spcPts val="0"/>
              </a:spcAft>
              <a:buClr>
                <a:srgbClr val="444444"/>
              </a:buClr>
              <a:buSzPts val="2000"/>
              <a:buFont typeface="Arial"/>
              <a:buChar char="❖"/>
            </a:pPr>
            <a:r>
              <a:rPr lang="en-US" sz="2000">
                <a:solidFill>
                  <a:srgbClr val="444444"/>
                </a:solidFill>
                <a:highlight>
                  <a:srgbClr val="FFFFFF"/>
                </a:highlight>
                <a:latin typeface="Arial"/>
                <a:ea typeface="Arial"/>
                <a:cs typeface="Arial"/>
                <a:sym typeface="Arial"/>
              </a:rPr>
              <a:t>203</a:t>
            </a:r>
            <a:endParaRPr sz="2000">
              <a:solidFill>
                <a:srgbClr val="444444"/>
              </a:solidFill>
              <a:highlight>
                <a:srgbClr val="FFFFFF"/>
              </a:highlight>
              <a:latin typeface="Arial"/>
              <a:ea typeface="Arial"/>
              <a:cs typeface="Arial"/>
              <a:sym typeface="Arial"/>
            </a:endParaRPr>
          </a:p>
          <a:p>
            <a:pPr marL="914400" lvl="1" indent="-355600" algn="l" rtl="0">
              <a:spcBef>
                <a:spcPts val="0"/>
              </a:spcBef>
              <a:spcAft>
                <a:spcPts val="0"/>
              </a:spcAft>
              <a:buClr>
                <a:srgbClr val="444444"/>
              </a:buClr>
              <a:buSzPts val="2000"/>
              <a:buFont typeface="Arial"/>
              <a:buChar char="➢"/>
            </a:pPr>
            <a:r>
              <a:rPr lang="en-US" sz="1800">
                <a:solidFill>
                  <a:srgbClr val="444444"/>
                </a:solidFill>
                <a:highlight>
                  <a:srgbClr val="FFFFFF"/>
                </a:highlight>
                <a:latin typeface="Arial"/>
                <a:ea typeface="Arial"/>
                <a:cs typeface="Arial"/>
                <a:sym typeface="Arial"/>
              </a:rPr>
              <a:t>Personally Identifiable Information (PII) Match Failed</a:t>
            </a:r>
            <a:endParaRPr sz="1800">
              <a:solidFill>
                <a:srgbClr val="444444"/>
              </a:solidFill>
              <a:highlight>
                <a:srgbClr val="FFFFFF"/>
              </a:highlight>
              <a:latin typeface="Arial"/>
              <a:ea typeface="Arial"/>
              <a:cs typeface="Arial"/>
              <a:sym typeface="Arial"/>
            </a:endParaRPr>
          </a:p>
          <a:p>
            <a:pPr marL="914400" lvl="1" indent="-355600" algn="l" rtl="0">
              <a:spcBef>
                <a:spcPts val="0"/>
              </a:spcBef>
              <a:spcAft>
                <a:spcPts val="0"/>
              </a:spcAft>
              <a:buClr>
                <a:srgbClr val="444444"/>
              </a:buClr>
              <a:buSzPts val="2000"/>
              <a:buFont typeface="Arial"/>
              <a:buChar char="➢"/>
            </a:pPr>
            <a:r>
              <a:rPr lang="en-US" sz="1800">
                <a:solidFill>
                  <a:srgbClr val="444444"/>
                </a:solidFill>
                <a:highlight>
                  <a:srgbClr val="FFFFFF"/>
                </a:highlight>
                <a:latin typeface="Arial"/>
                <a:ea typeface="Arial"/>
                <a:cs typeface="Arial"/>
                <a:sym typeface="Arial"/>
              </a:rPr>
              <a:t>Contributor identifiers do not match IRS records (IRS error code; unable to confirm tax identity)</a:t>
            </a:r>
            <a:endParaRPr sz="1800">
              <a:solidFill>
                <a:srgbClr val="444444"/>
              </a:solidFill>
              <a:highlight>
                <a:srgbClr val="FFFFFF"/>
              </a:highlight>
              <a:latin typeface="Arial"/>
              <a:ea typeface="Arial"/>
              <a:cs typeface="Arial"/>
              <a:sym typeface="Arial"/>
            </a:endParaRPr>
          </a:p>
          <a:p>
            <a:pPr marL="914400" lvl="1" indent="-355600" algn="l" rtl="0">
              <a:spcBef>
                <a:spcPts val="0"/>
              </a:spcBef>
              <a:spcAft>
                <a:spcPts val="0"/>
              </a:spcAft>
              <a:buClr>
                <a:srgbClr val="444444"/>
              </a:buClr>
              <a:buSzPts val="2000"/>
              <a:buFont typeface="Arial"/>
              <a:buChar char="➢"/>
            </a:pPr>
            <a:r>
              <a:rPr lang="en-US" sz="1800">
                <a:solidFill>
                  <a:srgbClr val="444444"/>
                </a:solidFill>
                <a:highlight>
                  <a:srgbClr val="FFFFFF"/>
                </a:highlight>
                <a:latin typeface="Arial"/>
                <a:ea typeface="Arial"/>
                <a:cs typeface="Arial"/>
                <a:sym typeface="Arial"/>
              </a:rPr>
              <a:t>If tax return information is required, it must be manually entered by the contributor.</a:t>
            </a:r>
            <a:endParaRPr sz="1800">
              <a:solidFill>
                <a:srgbClr val="444444"/>
              </a:solidFill>
              <a:highlight>
                <a:srgbClr val="FFFFFF"/>
              </a:highlight>
              <a:latin typeface="Arial"/>
              <a:ea typeface="Arial"/>
              <a:cs typeface="Arial"/>
              <a:sym typeface="Arial"/>
            </a:endParaRPr>
          </a:p>
          <a:p>
            <a:pPr marL="457200" lvl="0" indent="-355600" algn="l" rtl="0">
              <a:spcBef>
                <a:spcPts val="0"/>
              </a:spcBef>
              <a:spcAft>
                <a:spcPts val="0"/>
              </a:spcAft>
              <a:buClr>
                <a:srgbClr val="444444"/>
              </a:buClr>
              <a:buSzPts val="2000"/>
              <a:buChar char="❖"/>
            </a:pPr>
            <a:r>
              <a:rPr lang="en-US" sz="2000">
                <a:solidFill>
                  <a:srgbClr val="444444"/>
                </a:solidFill>
                <a:highlight>
                  <a:srgbClr val="FFFFFF"/>
                </a:highlight>
                <a:latin typeface="Arial"/>
                <a:ea typeface="Arial"/>
                <a:cs typeface="Arial"/>
                <a:sym typeface="Arial"/>
              </a:rPr>
              <a:t>206</a:t>
            </a:r>
            <a:endParaRPr sz="2000">
              <a:solidFill>
                <a:srgbClr val="444444"/>
              </a:solidFill>
              <a:highlight>
                <a:srgbClr val="FFFFFF"/>
              </a:highlight>
              <a:latin typeface="Arial"/>
              <a:ea typeface="Arial"/>
              <a:cs typeface="Arial"/>
              <a:sym typeface="Arial"/>
            </a:endParaRPr>
          </a:p>
          <a:p>
            <a:pPr marL="914400" lvl="1" indent="-355600" algn="l" rtl="0">
              <a:spcBef>
                <a:spcPts val="0"/>
              </a:spcBef>
              <a:spcAft>
                <a:spcPts val="0"/>
              </a:spcAft>
              <a:buClr>
                <a:srgbClr val="444444"/>
              </a:buClr>
              <a:buSzPts val="2000"/>
              <a:buChar char="➢"/>
            </a:pPr>
            <a:r>
              <a:rPr lang="en-US" sz="1800">
                <a:solidFill>
                  <a:srgbClr val="444444"/>
                </a:solidFill>
                <a:highlight>
                  <a:srgbClr val="FFFFFF"/>
                </a:highlight>
                <a:latin typeface="Arial"/>
                <a:ea typeface="Arial"/>
                <a:cs typeface="Arial"/>
                <a:sym typeface="Arial"/>
              </a:rPr>
              <a:t>Partial Delivery of Content</a:t>
            </a:r>
            <a:endParaRPr sz="1800">
              <a:solidFill>
                <a:srgbClr val="444444"/>
              </a:solidFill>
              <a:highlight>
                <a:srgbClr val="FFFFFF"/>
              </a:highlight>
              <a:latin typeface="Arial"/>
              <a:ea typeface="Arial"/>
              <a:cs typeface="Arial"/>
              <a:sym typeface="Arial"/>
            </a:endParaRPr>
          </a:p>
          <a:p>
            <a:pPr marL="914400" lvl="1" indent="-355600" algn="l" rtl="0">
              <a:spcBef>
                <a:spcPts val="0"/>
              </a:spcBef>
              <a:spcAft>
                <a:spcPts val="0"/>
              </a:spcAft>
              <a:buClr>
                <a:srgbClr val="444444"/>
              </a:buClr>
              <a:buSzPts val="2000"/>
              <a:buChar char="➢"/>
            </a:pPr>
            <a:r>
              <a:rPr lang="en-US" sz="1800">
                <a:solidFill>
                  <a:srgbClr val="444444"/>
                </a:solidFill>
                <a:highlight>
                  <a:srgbClr val="FFFFFF"/>
                </a:highlight>
                <a:latin typeface="Arial"/>
                <a:ea typeface="Arial"/>
                <a:cs typeface="Arial"/>
                <a:sym typeface="Arial"/>
              </a:rPr>
              <a:t>FTI transfer incomplete (IRS error code)</a:t>
            </a:r>
            <a:endParaRPr sz="1800">
              <a:solidFill>
                <a:srgbClr val="444444"/>
              </a:solidFill>
              <a:highlight>
                <a:srgbClr val="FFFFFF"/>
              </a:highlight>
              <a:latin typeface="Arial"/>
              <a:ea typeface="Arial"/>
              <a:cs typeface="Arial"/>
              <a:sym typeface="Arial"/>
            </a:endParaRPr>
          </a:p>
          <a:p>
            <a:pPr marL="914400" lvl="1" indent="-355600" algn="l" rtl="0">
              <a:spcBef>
                <a:spcPts val="0"/>
              </a:spcBef>
              <a:spcAft>
                <a:spcPts val="0"/>
              </a:spcAft>
              <a:buClr>
                <a:srgbClr val="444444"/>
              </a:buClr>
              <a:buSzPts val="2000"/>
              <a:buChar char="➢"/>
            </a:pPr>
            <a:r>
              <a:rPr lang="en-US" sz="1800">
                <a:solidFill>
                  <a:srgbClr val="444444"/>
                </a:solidFill>
                <a:highlight>
                  <a:srgbClr val="FFFFFF"/>
                </a:highlight>
                <a:latin typeface="Arial"/>
                <a:ea typeface="Arial"/>
                <a:cs typeface="Arial"/>
                <a:sym typeface="Arial"/>
              </a:rPr>
              <a:t>There was a partial match on FTI so FTI cannot be retrieved. Manual entry required for tax data.</a:t>
            </a:r>
            <a:endParaRPr sz="1800">
              <a:solidFill>
                <a:srgbClr val="444444"/>
              </a:solidFill>
              <a:highlight>
                <a:srgbClr val="FFFFFF"/>
              </a:highlight>
              <a:latin typeface="Arial"/>
              <a:ea typeface="Arial"/>
              <a:cs typeface="Arial"/>
              <a:sym typeface="Arial"/>
            </a:endParaRPr>
          </a:p>
          <a:p>
            <a:pPr marL="457200" lvl="0" indent="-355600" algn="l" rtl="0">
              <a:spcBef>
                <a:spcPts val="0"/>
              </a:spcBef>
              <a:spcAft>
                <a:spcPts val="0"/>
              </a:spcAft>
              <a:buClr>
                <a:srgbClr val="444444"/>
              </a:buClr>
              <a:buSzPts val="2000"/>
              <a:buChar char="❖"/>
            </a:pPr>
            <a:r>
              <a:rPr lang="en-US" sz="2000">
                <a:solidFill>
                  <a:srgbClr val="444444"/>
                </a:solidFill>
                <a:highlight>
                  <a:srgbClr val="FFFFFF"/>
                </a:highlight>
                <a:latin typeface="Arial"/>
                <a:ea typeface="Arial"/>
                <a:cs typeface="Arial"/>
                <a:sym typeface="Arial"/>
              </a:rPr>
              <a:t>212</a:t>
            </a:r>
            <a:endParaRPr sz="1800">
              <a:solidFill>
                <a:srgbClr val="444444"/>
              </a:solidFill>
              <a:highlight>
                <a:srgbClr val="FFFFFF"/>
              </a:highlight>
              <a:latin typeface="Arial"/>
              <a:ea typeface="Arial"/>
              <a:cs typeface="Arial"/>
              <a:sym typeface="Arial"/>
            </a:endParaRPr>
          </a:p>
          <a:p>
            <a:pPr marL="914400" lvl="1" indent="-355600" algn="l" rtl="0">
              <a:spcBef>
                <a:spcPts val="0"/>
              </a:spcBef>
              <a:spcAft>
                <a:spcPts val="0"/>
              </a:spcAft>
              <a:buClr>
                <a:srgbClr val="444444"/>
              </a:buClr>
              <a:buSzPts val="2000"/>
              <a:buChar char="➢"/>
            </a:pPr>
            <a:r>
              <a:rPr lang="en-US" sz="1800">
                <a:solidFill>
                  <a:srgbClr val="444444"/>
                </a:solidFill>
                <a:highlight>
                  <a:srgbClr val="FFFFFF"/>
                </a:highlight>
                <a:latin typeface="Arial"/>
                <a:ea typeface="Arial"/>
                <a:cs typeface="Arial"/>
                <a:sym typeface="Arial"/>
              </a:rPr>
              <a:t>Cannot Verify Return Data</a:t>
            </a:r>
            <a:endParaRPr sz="1800">
              <a:solidFill>
                <a:srgbClr val="444444"/>
              </a:solidFill>
              <a:highlight>
                <a:srgbClr val="FFFFFF"/>
              </a:highlight>
              <a:latin typeface="Arial"/>
              <a:ea typeface="Arial"/>
              <a:cs typeface="Arial"/>
              <a:sym typeface="Arial"/>
            </a:endParaRPr>
          </a:p>
          <a:p>
            <a:pPr marL="914400" lvl="1" indent="-342900" algn="l" rtl="0">
              <a:spcBef>
                <a:spcPts val="0"/>
              </a:spcBef>
              <a:spcAft>
                <a:spcPts val="0"/>
              </a:spcAft>
              <a:buClr>
                <a:srgbClr val="444444"/>
              </a:buClr>
              <a:buSzPts val="1800"/>
              <a:buChar char="➢"/>
            </a:pPr>
            <a:r>
              <a:rPr lang="en-US" sz="1800">
                <a:solidFill>
                  <a:srgbClr val="444444"/>
                </a:solidFill>
                <a:highlight>
                  <a:srgbClr val="FFFFFF"/>
                </a:highlight>
                <a:latin typeface="Arial"/>
                <a:ea typeface="Arial"/>
                <a:cs typeface="Arial"/>
                <a:sym typeface="Arial"/>
              </a:rPr>
              <a:t>Unable to confirm tax return data (IRS error code)</a:t>
            </a:r>
            <a:endParaRPr sz="1800">
              <a:solidFill>
                <a:srgbClr val="444444"/>
              </a:solidFill>
              <a:highlight>
                <a:srgbClr val="FFFFFF"/>
              </a:highlight>
              <a:latin typeface="Arial"/>
              <a:ea typeface="Arial"/>
              <a:cs typeface="Arial"/>
              <a:sym typeface="Arial"/>
            </a:endParaRPr>
          </a:p>
          <a:p>
            <a:pPr marL="914400" lvl="1" indent="-342900" algn="l" rtl="0">
              <a:lnSpc>
                <a:spcPct val="170000"/>
              </a:lnSpc>
              <a:spcBef>
                <a:spcPts val="0"/>
              </a:spcBef>
              <a:spcAft>
                <a:spcPts val="0"/>
              </a:spcAft>
              <a:buClr>
                <a:srgbClr val="444444"/>
              </a:buClr>
              <a:buSzPts val="1800"/>
              <a:buFont typeface="Arial"/>
              <a:buChar char="➢"/>
            </a:pPr>
            <a:r>
              <a:rPr lang="en-US" sz="1800">
                <a:solidFill>
                  <a:srgbClr val="444444"/>
                </a:solidFill>
                <a:highlight>
                  <a:srgbClr val="FFFFFF"/>
                </a:highlight>
                <a:latin typeface="Arial"/>
                <a:ea typeface="Arial"/>
                <a:cs typeface="Arial"/>
                <a:sym typeface="Arial"/>
              </a:rPr>
              <a:t>FTI cannot be retrieved. Manual entry required for tax data.</a:t>
            </a:r>
            <a:endParaRPr sz="1800">
              <a:solidFill>
                <a:srgbClr val="444444"/>
              </a:solidFill>
              <a:highlight>
                <a:srgbClr val="FFFFFF"/>
              </a:highlight>
              <a:latin typeface="Arial"/>
              <a:ea typeface="Arial"/>
              <a:cs typeface="Arial"/>
              <a:sym typeface="Arial"/>
            </a:endParaRPr>
          </a:p>
          <a:p>
            <a:pPr marL="457200" lvl="0" indent="-342900" algn="l" rtl="0">
              <a:lnSpc>
                <a:spcPct val="170000"/>
              </a:lnSpc>
              <a:spcBef>
                <a:spcPts val="0"/>
              </a:spcBef>
              <a:spcAft>
                <a:spcPts val="0"/>
              </a:spcAft>
              <a:buClr>
                <a:srgbClr val="444444"/>
              </a:buClr>
              <a:buSzPts val="1800"/>
              <a:buFont typeface="Arial"/>
              <a:buChar char="❖"/>
            </a:pPr>
            <a:r>
              <a:rPr lang="en-US" sz="1800">
                <a:solidFill>
                  <a:srgbClr val="444444"/>
                </a:solidFill>
                <a:highlight>
                  <a:srgbClr val="FFFFFF"/>
                </a:highlight>
                <a:latin typeface="Arial"/>
                <a:ea typeface="Arial"/>
                <a:cs typeface="Arial"/>
                <a:sym typeface="Arial"/>
              </a:rPr>
              <a:t>214 </a:t>
            </a:r>
            <a:endParaRPr sz="1800">
              <a:solidFill>
                <a:srgbClr val="444444"/>
              </a:solidFill>
              <a:highlight>
                <a:srgbClr val="FFFFFF"/>
              </a:highlight>
              <a:latin typeface="Arial"/>
              <a:ea typeface="Arial"/>
              <a:cs typeface="Arial"/>
              <a:sym typeface="Arial"/>
            </a:endParaRPr>
          </a:p>
          <a:p>
            <a:pPr marL="914400" lvl="1" indent="-342900" algn="l" rtl="0">
              <a:lnSpc>
                <a:spcPct val="170000"/>
              </a:lnSpc>
              <a:spcBef>
                <a:spcPts val="0"/>
              </a:spcBef>
              <a:spcAft>
                <a:spcPts val="0"/>
              </a:spcAft>
              <a:buClr>
                <a:srgbClr val="444444"/>
              </a:buClr>
              <a:buSzPts val="1800"/>
              <a:buFont typeface="Arial"/>
              <a:buChar char="➢"/>
            </a:pPr>
            <a:r>
              <a:rPr lang="en-US" sz="1800">
                <a:solidFill>
                  <a:srgbClr val="444444"/>
                </a:solidFill>
                <a:highlight>
                  <a:srgbClr val="FFFFFF"/>
                </a:highlight>
                <a:latin typeface="Arial"/>
                <a:ea typeface="Arial"/>
                <a:cs typeface="Arial"/>
                <a:sym typeface="Arial"/>
              </a:rPr>
              <a:t>No Return on File (Does not mean tax return was not required.)</a:t>
            </a:r>
            <a:endParaRPr sz="1800">
              <a:solidFill>
                <a:srgbClr val="444444"/>
              </a:solidFill>
              <a:highlight>
                <a:srgbClr val="FFFFFF"/>
              </a:highlight>
              <a:latin typeface="Arial"/>
              <a:ea typeface="Arial"/>
              <a:cs typeface="Arial"/>
              <a:sym typeface="Arial"/>
            </a:endParaRPr>
          </a:p>
          <a:p>
            <a:pPr marL="0" lvl="0" indent="0" algn="l" rtl="0">
              <a:lnSpc>
                <a:spcPct val="170000"/>
              </a:lnSpc>
              <a:spcBef>
                <a:spcPts val="1200"/>
              </a:spcBef>
              <a:spcAft>
                <a:spcPts val="0"/>
              </a:spcAft>
              <a:buNone/>
            </a:pPr>
            <a:endParaRPr sz="1800">
              <a:solidFill>
                <a:srgbClr val="444444"/>
              </a:solidFill>
              <a:highlight>
                <a:srgbClr val="FFFFFF"/>
              </a:highlight>
              <a:latin typeface="Arial"/>
              <a:ea typeface="Arial"/>
              <a:cs typeface="Arial"/>
              <a:sym typeface="Arial"/>
            </a:endParaRPr>
          </a:p>
          <a:p>
            <a:pPr marL="0" lvl="0" indent="0" algn="l" rtl="0">
              <a:lnSpc>
                <a:spcPct val="170000"/>
              </a:lnSpc>
              <a:spcBef>
                <a:spcPts val="1200"/>
              </a:spcBef>
              <a:spcAft>
                <a:spcPts val="1200"/>
              </a:spcAft>
              <a:buNone/>
            </a:pPr>
            <a:endParaRPr sz="1800">
              <a:solidFill>
                <a:srgbClr val="444444"/>
              </a:solidFill>
              <a:highlight>
                <a:srgbClr val="FFFFFF"/>
              </a:highlight>
              <a:latin typeface="Arial"/>
              <a:ea typeface="Arial"/>
              <a:cs typeface="Arial"/>
              <a:sym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42"/>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fontScale="90000"/>
          </a:bodyPr>
          <a:lstStyle/>
          <a:p>
            <a:pPr algn="l">
              <a:spcBef>
                <a:spcPts val="2250"/>
              </a:spcBef>
              <a:spcAft>
                <a:spcPts val="1875"/>
              </a:spcAft>
            </a:pPr>
            <a:r>
              <a:rPr lang="en-US" b="1" i="0" dirty="0">
                <a:solidFill>
                  <a:srgbClr val="0D67A1"/>
                </a:solidFill>
                <a:effectLst/>
                <a:latin typeface="Arial" panose="020B0604020202020204" pitchFamily="34" charset="0"/>
                <a:cs typeface="Arial" panose="020B0604020202020204" pitchFamily="34" charset="0"/>
              </a:rPr>
              <a:t>Is a Verification Of </a:t>
            </a:r>
            <a:r>
              <a:rPr lang="en-US" b="1" i="0" dirty="0" err="1">
                <a:solidFill>
                  <a:srgbClr val="0D67A1"/>
                </a:solidFill>
                <a:effectLst/>
                <a:latin typeface="Arial" panose="020B0604020202020204" pitchFamily="34" charset="0"/>
                <a:cs typeface="Arial" panose="020B0604020202020204" pitchFamily="34" charset="0"/>
              </a:rPr>
              <a:t>Nonfiling</a:t>
            </a:r>
            <a:r>
              <a:rPr lang="en-US" b="1" i="0" dirty="0">
                <a:solidFill>
                  <a:srgbClr val="0D67A1"/>
                </a:solidFill>
                <a:effectLst/>
                <a:latin typeface="Arial" panose="020B0604020202020204" pitchFamily="34" charset="0"/>
                <a:cs typeface="Arial" panose="020B0604020202020204" pitchFamily="34" charset="0"/>
              </a:rPr>
              <a:t> Required To Complete Verification?</a:t>
            </a:r>
            <a:br>
              <a:rPr lang="en-US" sz="1600" b="1" i="0" dirty="0">
                <a:solidFill>
                  <a:srgbClr val="0D67A1"/>
                </a:solidFill>
                <a:effectLst/>
                <a:latin typeface="Open Sans" panose="020B0606030504020204" pitchFamily="34" charset="0"/>
              </a:rPr>
            </a:br>
            <a:endParaRPr dirty="0"/>
          </a:p>
        </p:txBody>
      </p:sp>
      <p:sp>
        <p:nvSpPr>
          <p:cNvPr id="239" name="Google Shape;239;p42"/>
          <p:cNvSpPr txBox="1">
            <a:spLocks noGrp="1"/>
          </p:cNvSpPr>
          <p:nvPr>
            <p:ph type="body" idx="1"/>
          </p:nvPr>
        </p:nvSpPr>
        <p:spPr>
          <a:xfrm>
            <a:off x="312425" y="935421"/>
            <a:ext cx="11567100" cy="4473928"/>
          </a:xfrm>
          <a:prstGeom prst="rect">
            <a:avLst/>
          </a:prstGeom>
        </p:spPr>
        <p:txBody>
          <a:bodyPr spcFirstLastPara="1" wrap="square" lIns="91425" tIns="45700" rIns="91425" bIns="45700" anchor="t" anchorCtr="0">
            <a:noAutofit/>
          </a:bodyPr>
          <a:lstStyle/>
          <a:p>
            <a:pPr algn="l"/>
            <a:r>
              <a:rPr lang="en-US" sz="1600" b="0" i="0" dirty="0">
                <a:solidFill>
                  <a:srgbClr val="444444"/>
                </a:solidFill>
                <a:effectLst/>
                <a:latin typeface="+mj-lt"/>
              </a:rPr>
              <a:t>If selected, the following individuals who are nontax filers must submit a verification of </a:t>
            </a:r>
            <a:r>
              <a:rPr lang="en-US" sz="1600" b="0" i="0" dirty="0" err="1">
                <a:solidFill>
                  <a:srgbClr val="444444"/>
                </a:solidFill>
                <a:effectLst/>
                <a:latin typeface="+mj-lt"/>
              </a:rPr>
              <a:t>nonfiling</a:t>
            </a:r>
            <a:r>
              <a:rPr lang="en-US" sz="1600" b="0" i="0" dirty="0">
                <a:solidFill>
                  <a:srgbClr val="444444"/>
                </a:solidFill>
                <a:effectLst/>
                <a:latin typeface="+mj-lt"/>
              </a:rPr>
              <a:t> status from a relevant tax authority other than the IRS, dated on or after October 1, 2023 for 2024-25 verification:</a:t>
            </a:r>
          </a:p>
          <a:p>
            <a:pPr lvl="1">
              <a:buFont typeface="Courier New" panose="02070309020205020404" pitchFamily="49" charset="0"/>
              <a:buChar char="o"/>
            </a:pPr>
            <a:r>
              <a:rPr lang="en-US" sz="1400" b="0" i="0" dirty="0">
                <a:solidFill>
                  <a:srgbClr val="444444"/>
                </a:solidFill>
                <a:effectLst/>
                <a:latin typeface="+mj-lt"/>
              </a:rPr>
              <a:t>For a dependent student, each parent who would have but did not file a tax return with a relevant tax authority other than the IRS; and</a:t>
            </a:r>
          </a:p>
          <a:p>
            <a:pPr lvl="1">
              <a:buFont typeface="Courier New" panose="02070309020205020404" pitchFamily="49" charset="0"/>
              <a:buChar char="o"/>
            </a:pPr>
            <a:r>
              <a:rPr lang="en-US" sz="1400" b="0" i="0" dirty="0">
                <a:solidFill>
                  <a:srgbClr val="444444"/>
                </a:solidFill>
                <a:effectLst/>
                <a:latin typeface="+mj-lt"/>
              </a:rPr>
              <a:t>For an independent student, the student and/or spouse who would have but did not file a tax return with a relevant tax authority other than the IRS.</a:t>
            </a:r>
          </a:p>
          <a:p>
            <a:pPr lvl="1">
              <a:buFont typeface="Courier New" panose="02070309020205020404" pitchFamily="49" charset="0"/>
              <a:buChar char="o"/>
            </a:pPr>
            <a:r>
              <a:rPr lang="en-US" sz="1400" b="0" i="0" dirty="0">
                <a:solidFill>
                  <a:srgbClr val="444444"/>
                </a:solidFill>
                <a:effectLst/>
                <a:latin typeface="+mj-lt"/>
              </a:rPr>
              <a:t>A dependent student who is a nontax filer is </a:t>
            </a:r>
            <a:r>
              <a:rPr lang="en-US" sz="1400" b="1" i="0" dirty="0">
                <a:solidFill>
                  <a:srgbClr val="444444"/>
                </a:solidFill>
                <a:effectLst/>
                <a:latin typeface="+mj-lt"/>
              </a:rPr>
              <a:t>not </a:t>
            </a:r>
            <a:r>
              <a:rPr lang="en-US" sz="1400" b="0" i="0" dirty="0">
                <a:solidFill>
                  <a:srgbClr val="444444"/>
                </a:solidFill>
                <a:effectLst/>
                <a:latin typeface="+mj-lt"/>
              </a:rPr>
              <a:t>required to provide an IRS Verification of </a:t>
            </a:r>
            <a:r>
              <a:rPr lang="en-US" sz="1400" b="0" i="0" dirty="0" err="1">
                <a:solidFill>
                  <a:srgbClr val="444444"/>
                </a:solidFill>
                <a:effectLst/>
                <a:latin typeface="+mj-lt"/>
              </a:rPr>
              <a:t>Nonfiling</a:t>
            </a:r>
            <a:r>
              <a:rPr lang="en-US" sz="1400" b="0" i="0" dirty="0">
                <a:solidFill>
                  <a:srgbClr val="444444"/>
                </a:solidFill>
                <a:effectLst/>
                <a:latin typeface="+mj-lt"/>
              </a:rPr>
              <a:t> Letter or other confirmation of </a:t>
            </a:r>
            <a:r>
              <a:rPr lang="en-US" sz="1400" b="0" i="0" dirty="0" err="1">
                <a:solidFill>
                  <a:srgbClr val="444444"/>
                </a:solidFill>
                <a:effectLst/>
                <a:latin typeface="+mj-lt"/>
              </a:rPr>
              <a:t>nonfiling</a:t>
            </a:r>
            <a:r>
              <a:rPr lang="en-US" sz="1400" b="0" i="0" dirty="0">
                <a:solidFill>
                  <a:srgbClr val="444444"/>
                </a:solidFill>
                <a:effectLst/>
                <a:latin typeface="+mj-lt"/>
              </a:rPr>
              <a:t> status.</a:t>
            </a:r>
          </a:p>
          <a:p>
            <a:pPr marL="285750" indent="-285750">
              <a:lnSpc>
                <a:spcPct val="100000"/>
              </a:lnSpc>
              <a:spcBef>
                <a:spcPts val="1200"/>
              </a:spcBef>
            </a:pPr>
            <a:r>
              <a:rPr lang="en-US" sz="1600" i="0" dirty="0">
                <a:solidFill>
                  <a:srgbClr val="444444"/>
                </a:solidFill>
                <a:effectLst/>
                <a:latin typeface="+mj-lt"/>
              </a:rPr>
              <a:t>All nontax filers, including dependent students, who are selected for verification of income earned from work also must provide:</a:t>
            </a:r>
          </a:p>
          <a:p>
            <a:pPr marL="742950" lvl="1" indent="-285750">
              <a:lnSpc>
                <a:spcPct val="100000"/>
              </a:lnSpc>
              <a:spcBef>
                <a:spcPts val="1200"/>
              </a:spcBef>
              <a:buFont typeface="Courier New" panose="02070309020205020404" pitchFamily="49" charset="0"/>
              <a:buChar char="o"/>
            </a:pPr>
            <a:r>
              <a:rPr lang="en-US" sz="1400" b="0" i="0" dirty="0">
                <a:solidFill>
                  <a:srgbClr val="444444"/>
                </a:solidFill>
                <a:effectLst/>
                <a:latin typeface="+mj-lt"/>
              </a:rPr>
              <a:t>A signed and dated statement certifying—</a:t>
            </a:r>
          </a:p>
          <a:p>
            <a:pPr marL="1200150" lvl="2" indent="-285750">
              <a:lnSpc>
                <a:spcPct val="100000"/>
              </a:lnSpc>
              <a:spcBef>
                <a:spcPts val="1200"/>
              </a:spcBef>
              <a:buFont typeface="Courier New" panose="02070309020205020404" pitchFamily="49" charset="0"/>
              <a:buChar char="o"/>
            </a:pPr>
            <a:r>
              <a:rPr lang="en-US" sz="1400" b="0" i="0" dirty="0">
                <a:solidFill>
                  <a:srgbClr val="444444"/>
                </a:solidFill>
                <a:effectLst/>
                <a:latin typeface="+mj-lt"/>
              </a:rPr>
              <a:t>That the individual is not required to file a 2022 income tax return; and</a:t>
            </a:r>
            <a:br>
              <a:rPr lang="en-US" sz="1400" b="0" i="0" dirty="0">
                <a:solidFill>
                  <a:srgbClr val="444444"/>
                </a:solidFill>
                <a:effectLst/>
                <a:latin typeface="+mj-lt"/>
              </a:rPr>
            </a:br>
            <a:r>
              <a:rPr lang="en-US" sz="1400" b="0" i="0" dirty="0">
                <a:solidFill>
                  <a:srgbClr val="444444"/>
                </a:solidFill>
                <a:effectLst/>
                <a:latin typeface="+mj-lt"/>
              </a:rPr>
              <a:t>(b) The sources and amounts of earnings, other income, and resources that supported the individual(s) for the tax year being verified;</a:t>
            </a:r>
          </a:p>
          <a:p>
            <a:pPr marL="1200150" lvl="2" indent="-285750">
              <a:lnSpc>
                <a:spcPct val="100000"/>
              </a:lnSpc>
              <a:spcBef>
                <a:spcPts val="1200"/>
              </a:spcBef>
              <a:buFont typeface="Courier New" panose="02070309020205020404" pitchFamily="49" charset="0"/>
              <a:buChar char="o"/>
            </a:pPr>
            <a:r>
              <a:rPr lang="en-US" sz="1400" b="0" i="0" dirty="0">
                <a:solidFill>
                  <a:srgbClr val="444444"/>
                </a:solidFill>
                <a:effectLst/>
                <a:latin typeface="+mj-lt"/>
              </a:rPr>
              <a:t>For individuals without a Social Security number (SSN), Individual Taxpayer Identification Number (ITIN), or Employer Identification Number (EIN), that they do not have an SSN, ITIN, or EIN; and</a:t>
            </a:r>
          </a:p>
          <a:p>
            <a:pPr marL="1200150" lvl="2" indent="-285750">
              <a:lnSpc>
                <a:spcPct val="100000"/>
              </a:lnSpc>
              <a:spcBef>
                <a:spcPts val="1200"/>
              </a:spcBef>
              <a:buFont typeface="Courier New" panose="02070309020205020404" pitchFamily="49" charset="0"/>
              <a:buChar char="o"/>
            </a:pPr>
            <a:r>
              <a:rPr lang="en-US" sz="1400" b="0" i="0" dirty="0">
                <a:solidFill>
                  <a:srgbClr val="444444"/>
                </a:solidFill>
                <a:effectLst/>
                <a:latin typeface="+mj-lt"/>
              </a:rPr>
              <a:t> A copy of IRS Form W–2 or equivalent document for each source of employment income received for the tax year being verified.</a:t>
            </a:r>
          </a:p>
          <a:p>
            <a:pPr marL="628650" lvl="1" indent="-171450">
              <a:lnSpc>
                <a:spcPct val="100000"/>
              </a:lnSpc>
              <a:spcBef>
                <a:spcPts val="1200"/>
              </a:spcBef>
              <a:buFont typeface="Courier New" panose="02070309020205020404" pitchFamily="49" charset="0"/>
              <a:buChar char="o"/>
            </a:pPr>
            <a:endParaRPr sz="1200" dirty="0">
              <a:solidFill>
                <a:srgbClr val="444444"/>
              </a:solidFill>
              <a:highlight>
                <a:srgbClr val="FFFFFF"/>
              </a:highlight>
              <a:latin typeface="+mj-lt"/>
              <a:ea typeface="Arial"/>
              <a:cs typeface="Arial"/>
              <a:sym typeface="Arial"/>
            </a:endParaRPr>
          </a:p>
          <a:p>
            <a:pPr marL="457200" lvl="0" indent="0" algn="l" rtl="0">
              <a:lnSpc>
                <a:spcPct val="170000"/>
              </a:lnSpc>
              <a:spcBef>
                <a:spcPts val="1200"/>
              </a:spcBef>
              <a:spcAft>
                <a:spcPts val="0"/>
              </a:spcAft>
              <a:buClr>
                <a:schemeClr val="dk1"/>
              </a:buClr>
              <a:buSzPts val="1100"/>
              <a:buFont typeface="Arial"/>
              <a:buNone/>
            </a:pPr>
            <a:endParaRPr sz="1200" i="1" dirty="0">
              <a:solidFill>
                <a:srgbClr val="444444"/>
              </a:solidFill>
              <a:highlight>
                <a:srgbClr val="FFFFFF"/>
              </a:highlight>
              <a:latin typeface="Arial"/>
              <a:ea typeface="Arial"/>
              <a:cs typeface="Arial"/>
              <a:sym typeface="Arial"/>
            </a:endParaRPr>
          </a:p>
          <a:p>
            <a:pPr marL="0" lvl="0" indent="0" algn="l" rtl="0">
              <a:spcBef>
                <a:spcPts val="1200"/>
              </a:spcBef>
              <a:spcAft>
                <a:spcPts val="0"/>
              </a:spcAft>
              <a:buNone/>
            </a:pPr>
            <a:endParaRP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p43"/>
          <p:cNvSpPr txBox="1">
            <a:spLocks noGrp="1"/>
          </p:cNvSpPr>
          <p:nvPr>
            <p:ph type="title"/>
          </p:nvPr>
        </p:nvSpPr>
        <p:spPr>
          <a:xfrm>
            <a:off x="306070" y="708837"/>
            <a:ext cx="11567100" cy="2852700"/>
          </a:xfrm>
          <a:prstGeom prst="rect">
            <a:avLst/>
          </a:prstGeom>
        </p:spPr>
        <p:txBody>
          <a:bodyPr spcFirstLastPara="1" wrap="square" lIns="91425" tIns="45700" rIns="91425" bIns="45700" anchor="b" anchorCtr="0">
            <a:normAutofit/>
          </a:bodyPr>
          <a:lstStyle/>
          <a:p>
            <a:pPr marL="0" lvl="0" indent="0" algn="ctr" rtl="0">
              <a:spcBef>
                <a:spcPts val="0"/>
              </a:spcBef>
              <a:spcAft>
                <a:spcPts val="0"/>
              </a:spcAft>
              <a:buNone/>
            </a:pPr>
            <a:r>
              <a:rPr lang="en-US"/>
              <a:t>Thank you for your time! </a:t>
            </a:r>
            <a:endParaRPr/>
          </a:p>
        </p:txBody>
      </p:sp>
      <p:sp>
        <p:nvSpPr>
          <p:cNvPr id="245" name="Google Shape;245;p43"/>
          <p:cNvSpPr txBox="1">
            <a:spLocks noGrp="1"/>
          </p:cNvSpPr>
          <p:nvPr>
            <p:ph type="body" idx="1"/>
          </p:nvPr>
        </p:nvSpPr>
        <p:spPr>
          <a:xfrm>
            <a:off x="306070" y="4575140"/>
            <a:ext cx="11567100" cy="699900"/>
          </a:xfrm>
          <a:prstGeom prst="rect">
            <a:avLst/>
          </a:prstGeom>
        </p:spPr>
        <p:txBody>
          <a:bodyPr spcFirstLastPara="1" wrap="square" lIns="91425" tIns="45700" rIns="91425" bIns="45700" anchor="t" anchorCtr="0">
            <a:noAutofit/>
          </a:bodyPr>
          <a:lstStyle/>
          <a:p>
            <a:pPr marL="0" lvl="0" indent="0" algn="ctr" rtl="0">
              <a:spcBef>
                <a:spcPts val="1000"/>
              </a:spcBef>
              <a:spcAft>
                <a:spcPts val="0"/>
              </a:spcAft>
              <a:buNone/>
            </a:pPr>
            <a:r>
              <a:rPr lang="en-US"/>
              <a:t>Dana Kelly</a:t>
            </a:r>
            <a:endParaRPr/>
          </a:p>
          <a:p>
            <a:pPr marL="0" lvl="0" indent="0" algn="ctr" rtl="0">
              <a:spcBef>
                <a:spcPts val="1000"/>
              </a:spcBef>
              <a:spcAft>
                <a:spcPts val="0"/>
              </a:spcAft>
              <a:buNone/>
            </a:pPr>
            <a:r>
              <a:rPr lang="en-US"/>
              <a:t> kellyd@nasfaa.org</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2"/>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a:bodyPr>
          <a:lstStyle/>
          <a:p>
            <a:pPr marL="0" lvl="0" indent="0" algn="l" rtl="0">
              <a:lnSpc>
                <a:spcPct val="120000"/>
              </a:lnSpc>
              <a:spcBef>
                <a:spcPts val="2300"/>
              </a:spcBef>
              <a:spcAft>
                <a:spcPts val="0"/>
              </a:spcAft>
              <a:buClr>
                <a:schemeClr val="dk1"/>
              </a:buClr>
              <a:buSzPts val="1100"/>
              <a:buFont typeface="Arial"/>
              <a:buNone/>
            </a:pPr>
            <a:r>
              <a:rPr lang="en-US" sz="2600" dirty="0">
                <a:solidFill>
                  <a:srgbClr val="0D67A1"/>
                </a:solidFill>
                <a:highlight>
                  <a:srgbClr val="FFFFFF"/>
                </a:highlight>
                <a:latin typeface="Arial"/>
                <a:ea typeface="Arial"/>
                <a:cs typeface="Arial"/>
                <a:sym typeface="Arial"/>
              </a:rPr>
              <a:t>In What Instances Is the PJ Flag Required For 2024-25 &amp; 25-26?</a:t>
            </a:r>
            <a:endParaRPr sz="2600" dirty="0">
              <a:solidFill>
                <a:srgbClr val="0D67A1"/>
              </a:solidFill>
              <a:highlight>
                <a:srgbClr val="FFFFFF"/>
              </a:highlight>
              <a:latin typeface="Arial"/>
              <a:ea typeface="Arial"/>
              <a:cs typeface="Arial"/>
              <a:sym typeface="Arial"/>
            </a:endParaRPr>
          </a:p>
          <a:p>
            <a:pPr marL="0" lvl="0" indent="0" algn="l" rtl="0">
              <a:spcBef>
                <a:spcPts val="1900"/>
              </a:spcBef>
              <a:spcAft>
                <a:spcPts val="0"/>
              </a:spcAft>
              <a:buNone/>
            </a:pPr>
            <a:endParaRPr dirty="0"/>
          </a:p>
        </p:txBody>
      </p:sp>
      <p:sp>
        <p:nvSpPr>
          <p:cNvPr id="55" name="Google Shape;55;p12"/>
          <p:cNvSpPr txBox="1">
            <a:spLocks noGrp="1"/>
          </p:cNvSpPr>
          <p:nvPr>
            <p:ph type="body" idx="1"/>
          </p:nvPr>
        </p:nvSpPr>
        <p:spPr>
          <a:xfrm>
            <a:off x="312425" y="759099"/>
            <a:ext cx="11567100" cy="4650300"/>
          </a:xfrm>
          <a:prstGeom prst="rect">
            <a:avLst/>
          </a:prstGeom>
        </p:spPr>
        <p:txBody>
          <a:bodyPr spcFirstLastPara="1" wrap="square" lIns="91425" tIns="45700" rIns="91425" bIns="45700" anchor="t" anchorCtr="0">
            <a:noAutofit/>
          </a:bodyPr>
          <a:lstStyle/>
          <a:p>
            <a:pPr marL="457200" lvl="0" indent="-355600" algn="l" rtl="0">
              <a:lnSpc>
                <a:spcPct val="115000"/>
              </a:lnSpc>
              <a:spcBef>
                <a:spcPts val="0"/>
              </a:spcBef>
              <a:spcAft>
                <a:spcPts val="0"/>
              </a:spcAft>
              <a:buClr>
                <a:srgbClr val="444444"/>
              </a:buClr>
              <a:buSzPts val="2000"/>
              <a:buAutoNum type="arabicPeriod"/>
            </a:pPr>
            <a:r>
              <a:rPr lang="en-US" sz="2000">
                <a:solidFill>
                  <a:srgbClr val="444444"/>
                </a:solidFill>
                <a:highlight>
                  <a:srgbClr val="FFFFFF"/>
                </a:highlight>
                <a:latin typeface="Arial"/>
                <a:ea typeface="Arial"/>
                <a:cs typeface="Arial"/>
                <a:sym typeface="Arial"/>
              </a:rPr>
              <a:t>There are changes (corrections, updates, or PJ adjustments) to federal tax information (FTI) that is retrieved from the Internal Revenue Service (IRS) via the FUTURE Act Direct Data Exchange (FA-DDX), and the FAA determines a need to override the FTI and trigger a recalculation of the student aid index (SAI);</a:t>
            </a:r>
            <a:endParaRPr sz="2000">
              <a:solidFill>
                <a:srgbClr val="444444"/>
              </a:solidFill>
              <a:highlight>
                <a:srgbClr val="FFFFFF"/>
              </a:highlight>
              <a:latin typeface="Arial"/>
              <a:ea typeface="Arial"/>
              <a:cs typeface="Arial"/>
              <a:sym typeface="Arial"/>
            </a:endParaRPr>
          </a:p>
          <a:p>
            <a:pPr marL="457200" lvl="0" indent="-355600" algn="l" rtl="0">
              <a:lnSpc>
                <a:spcPct val="115000"/>
              </a:lnSpc>
              <a:spcBef>
                <a:spcPts val="0"/>
              </a:spcBef>
              <a:spcAft>
                <a:spcPts val="0"/>
              </a:spcAft>
              <a:buClr>
                <a:srgbClr val="444444"/>
              </a:buClr>
              <a:buSzPts val="2000"/>
              <a:buAutoNum type="arabicPeriod"/>
            </a:pPr>
            <a:r>
              <a:rPr lang="en-US" sz="2000">
                <a:solidFill>
                  <a:srgbClr val="444444"/>
                </a:solidFill>
                <a:highlight>
                  <a:srgbClr val="FFFFFF"/>
                </a:highlight>
                <a:latin typeface="Arial"/>
                <a:ea typeface="Arial"/>
                <a:cs typeface="Arial"/>
                <a:sym typeface="Arial"/>
              </a:rPr>
              <a:t>There are required corrections to FTI retrieved from the IRS via the FA-DDX when an amended tax return was filed with the IRS after the FAFSA was completed, and the FAA determines there is a need to override the FTI and trigger a recalculation of the SAI;</a:t>
            </a:r>
            <a:endParaRPr sz="2000">
              <a:solidFill>
                <a:srgbClr val="444444"/>
              </a:solidFill>
              <a:highlight>
                <a:srgbClr val="FFFFFF"/>
              </a:highlight>
              <a:latin typeface="Arial"/>
              <a:ea typeface="Arial"/>
              <a:cs typeface="Arial"/>
              <a:sym typeface="Arial"/>
            </a:endParaRPr>
          </a:p>
          <a:p>
            <a:pPr marL="457200" lvl="0" indent="-355600" algn="l" rtl="0">
              <a:lnSpc>
                <a:spcPct val="115000"/>
              </a:lnSpc>
              <a:spcBef>
                <a:spcPts val="0"/>
              </a:spcBef>
              <a:spcAft>
                <a:spcPts val="0"/>
              </a:spcAft>
              <a:buClr>
                <a:srgbClr val="444444"/>
              </a:buClr>
              <a:buSzPts val="2000"/>
              <a:buAutoNum type="arabicPeriod"/>
            </a:pPr>
            <a:r>
              <a:rPr lang="en-US" sz="2000">
                <a:solidFill>
                  <a:srgbClr val="444444"/>
                </a:solidFill>
                <a:highlight>
                  <a:srgbClr val="FFFFFF"/>
                </a:highlight>
                <a:latin typeface="Arial"/>
                <a:ea typeface="Arial"/>
                <a:cs typeface="Arial"/>
                <a:sym typeface="Arial"/>
              </a:rPr>
              <a:t>There are individuals who file both an IRS tax return and a tax return with Puerto Rico or another U.S. territory and the FTI from the IRS must be corrected to reflect the territory tax return and override the FTI from the FA-DDX, as instructed in the </a:t>
            </a:r>
            <a:r>
              <a:rPr lang="en-US" sz="2000" u="sng">
                <a:solidFill>
                  <a:srgbClr val="14567C"/>
                </a:solidFill>
                <a:highlight>
                  <a:srgbClr val="FFFFFF"/>
                </a:highlight>
                <a:latin typeface="Arial"/>
                <a:ea typeface="Arial"/>
                <a:cs typeface="Arial"/>
                <a:sym typeface="Arial"/>
                <a:hlinkClick r:id="rId3">
                  <a:extLst>
                    <a:ext uri="{A12FA001-AC4F-418D-AE19-62706E023703}">
                      <ahyp:hlinkClr xmlns:ahyp="http://schemas.microsoft.com/office/drawing/2018/hyperlinkcolor" val="tx"/>
                    </a:ext>
                  </a:extLst>
                </a:hlinkClick>
              </a:rPr>
              <a:t>December 19, 2023, Electronic Announcement</a:t>
            </a:r>
            <a:r>
              <a:rPr lang="en-US" sz="2000">
                <a:solidFill>
                  <a:srgbClr val="444444"/>
                </a:solidFill>
                <a:highlight>
                  <a:srgbClr val="FFFFFF"/>
                </a:highlight>
                <a:latin typeface="Arial"/>
                <a:ea typeface="Arial"/>
                <a:cs typeface="Arial"/>
                <a:sym typeface="Arial"/>
              </a:rPr>
              <a:t> (GENERAL-23-118); or</a:t>
            </a:r>
            <a:endParaRPr sz="2000">
              <a:solidFill>
                <a:srgbClr val="444444"/>
              </a:solidFill>
              <a:highlight>
                <a:srgbClr val="FFFFFF"/>
              </a:highlight>
              <a:latin typeface="Arial"/>
              <a:ea typeface="Arial"/>
              <a:cs typeface="Arial"/>
              <a:sym typeface="Arial"/>
            </a:endParaRPr>
          </a:p>
          <a:p>
            <a:pPr marL="457200" lvl="0" indent="-355600" algn="l" rtl="0">
              <a:lnSpc>
                <a:spcPct val="115000"/>
              </a:lnSpc>
              <a:spcBef>
                <a:spcPts val="0"/>
              </a:spcBef>
              <a:spcAft>
                <a:spcPts val="0"/>
              </a:spcAft>
              <a:buClr>
                <a:srgbClr val="444444"/>
              </a:buClr>
              <a:buSzPts val="2000"/>
              <a:buAutoNum type="arabicPeriod"/>
            </a:pPr>
            <a:r>
              <a:rPr lang="en-US" sz="2000">
                <a:solidFill>
                  <a:srgbClr val="444444"/>
                </a:solidFill>
                <a:highlight>
                  <a:srgbClr val="FFFFFF"/>
                </a:highlight>
                <a:latin typeface="Arial"/>
                <a:ea typeface="Arial"/>
                <a:cs typeface="Arial"/>
                <a:sym typeface="Arial"/>
              </a:rPr>
              <a:t>There are true PJ adjustments to non-FTI data (such as the Foreign Earned Income Exclusion, child support received, assets, etc.).</a:t>
            </a:r>
            <a:endParaRPr sz="2000">
              <a:solidFill>
                <a:srgbClr val="444444"/>
              </a:solidFill>
              <a:highlight>
                <a:srgbClr val="FFFFFF"/>
              </a:highlight>
              <a:latin typeface="Arial"/>
              <a:ea typeface="Arial"/>
              <a:cs typeface="Arial"/>
              <a:sym typeface="Arial"/>
            </a:endParaRPr>
          </a:p>
          <a:p>
            <a:pPr marL="0" lvl="0" indent="0" algn="l" rtl="0">
              <a:spcBef>
                <a:spcPts val="1200"/>
              </a:spcBef>
              <a:spcAft>
                <a:spcPts val="0"/>
              </a:spcAft>
              <a:buNone/>
            </a:pPr>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p44"/>
          <p:cNvSpPr/>
          <p:nvPr/>
        </p:nvSpPr>
        <p:spPr>
          <a:xfrm>
            <a:off x="67088" y="0"/>
            <a:ext cx="12192000" cy="6858000"/>
          </a:xfrm>
          <a:prstGeom prst="rect">
            <a:avLst/>
          </a:prstGeom>
          <a:solidFill>
            <a:srgbClr val="00355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2F5597"/>
              </a:solidFill>
              <a:latin typeface="Calibri"/>
              <a:ea typeface="Calibri"/>
              <a:cs typeface="Calibri"/>
              <a:sym typeface="Calibri"/>
            </a:endParaRPr>
          </a:p>
        </p:txBody>
      </p:sp>
      <p:pic>
        <p:nvPicPr>
          <p:cNvPr id="252" name="Google Shape;252;p44" descr="nasfaa_white.eps"/>
          <p:cNvPicPr preferRelativeResize="0"/>
          <p:nvPr/>
        </p:nvPicPr>
        <p:blipFill rotWithShape="1">
          <a:blip r:embed="rId3">
            <a:alphaModFix/>
          </a:blip>
          <a:srcRect/>
          <a:stretch/>
        </p:blipFill>
        <p:spPr>
          <a:xfrm>
            <a:off x="2953578" y="2438400"/>
            <a:ext cx="6419027" cy="1587501"/>
          </a:xfrm>
          <a:prstGeom prst="rect">
            <a:avLst/>
          </a:prstGeom>
          <a:noFill/>
          <a:ln>
            <a:noFill/>
          </a:ln>
        </p:spPr>
      </p:pic>
      <p:sp>
        <p:nvSpPr>
          <p:cNvPr id="253" name="Google Shape;253;p44"/>
          <p:cNvSpPr txBox="1">
            <a:spLocks noGrp="1"/>
          </p:cNvSpPr>
          <p:nvPr>
            <p:ph type="sldNum" idx="12"/>
          </p:nvPr>
        </p:nvSpPr>
        <p:spPr>
          <a:xfrm>
            <a:off x="8610600" y="6356350"/>
            <a:ext cx="27432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30</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52"/>
                                        </p:tgtEl>
                                        <p:attrNameLst>
                                          <p:attrName>style.visibility</p:attrName>
                                        </p:attrNameLst>
                                      </p:cBhvr>
                                      <p:to>
                                        <p:strVal val="visible"/>
                                      </p:to>
                                    </p:set>
                                    <p:animEffect transition="in" filter="fade">
                                      <p:cBhvr>
                                        <p:cTn id="7" dur="1000"/>
                                        <p:tgtEl>
                                          <p:spTgt spid="2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69598-D42E-5559-FC80-4419957A0060}"/>
              </a:ext>
            </a:extLst>
          </p:cNvPr>
          <p:cNvSpPr>
            <a:spLocks noGrp="1"/>
          </p:cNvSpPr>
          <p:nvPr>
            <p:ph type="title"/>
          </p:nvPr>
        </p:nvSpPr>
        <p:spPr/>
        <p:txBody>
          <a:bodyPr>
            <a:normAutofit fontScale="90000"/>
          </a:bodyPr>
          <a:lstStyle/>
          <a:p>
            <a:r>
              <a:rPr lang="en-US" b="1" i="0" dirty="0">
                <a:solidFill>
                  <a:srgbClr val="0D67A1"/>
                </a:solidFill>
                <a:effectLst/>
                <a:latin typeface="Open Sans" panose="020B0606030504020204" pitchFamily="34" charset="0"/>
              </a:rPr>
              <a:t>How Does a Student Answer the Sex Question On the FAFSA?</a:t>
            </a:r>
            <a:br>
              <a:rPr lang="en-US" b="1" i="0" dirty="0">
                <a:solidFill>
                  <a:srgbClr val="0D67A1"/>
                </a:solidFill>
                <a:effectLst/>
                <a:latin typeface="Open Sans" panose="020B0606030504020204" pitchFamily="34" charset="0"/>
              </a:rPr>
            </a:br>
            <a:endParaRPr lang="en-US" dirty="0"/>
          </a:p>
        </p:txBody>
      </p:sp>
      <p:sp>
        <p:nvSpPr>
          <p:cNvPr id="3" name="Text Placeholder 2">
            <a:extLst>
              <a:ext uri="{FF2B5EF4-FFF2-40B4-BE49-F238E27FC236}">
                <a16:creationId xmlns:a16="http://schemas.microsoft.com/office/drawing/2014/main" id="{D39D55BD-F468-0E88-479A-5D57D8F47E4F}"/>
              </a:ext>
            </a:extLst>
          </p:cNvPr>
          <p:cNvSpPr>
            <a:spLocks noGrp="1"/>
          </p:cNvSpPr>
          <p:nvPr>
            <p:ph type="body" idx="1"/>
          </p:nvPr>
        </p:nvSpPr>
        <p:spPr/>
        <p:txBody>
          <a:bodyPr/>
          <a:lstStyle/>
          <a:p>
            <a:r>
              <a:rPr lang="en-US" dirty="0">
                <a:latin typeface="+mj-lt"/>
              </a:rPr>
              <a:t>EO removed the “non-binary” and “prefer not to answer” option from the FAFSA.</a:t>
            </a:r>
          </a:p>
          <a:p>
            <a:pPr lvl="1">
              <a:buFont typeface="Courier New" panose="02070309020205020404" pitchFamily="49" charset="0"/>
              <a:buChar char="o"/>
            </a:pPr>
            <a:r>
              <a:rPr lang="en-US" b="0" i="0" dirty="0">
                <a:solidFill>
                  <a:srgbClr val="444444"/>
                </a:solidFill>
                <a:effectLst/>
                <a:latin typeface="Open Sans" panose="020B0606030504020204" pitchFamily="34" charset="0"/>
              </a:rPr>
              <a:t>The EO explains that "gender ideology" and "gender identity" are not the same as "sex."</a:t>
            </a:r>
            <a:endParaRPr lang="en-US" dirty="0">
              <a:latin typeface="+mj-lt"/>
            </a:endParaRPr>
          </a:p>
          <a:p>
            <a:r>
              <a:rPr lang="en-US" dirty="0">
                <a:latin typeface="+mj-lt"/>
              </a:rPr>
              <a:t>Two options are available, “male” and “female.”</a:t>
            </a:r>
          </a:p>
          <a:p>
            <a:r>
              <a:rPr lang="en-US" dirty="0">
                <a:latin typeface="+mj-lt"/>
              </a:rPr>
              <a:t>Failure to answer results in a rejected status for the FAFSA.</a:t>
            </a:r>
          </a:p>
          <a:p>
            <a:r>
              <a:rPr lang="en-US" dirty="0">
                <a:latin typeface="+mj-lt"/>
              </a:rPr>
              <a:t>Institutions will not see the answers to this question.</a:t>
            </a:r>
          </a:p>
          <a:p>
            <a:r>
              <a:rPr lang="en-US" dirty="0">
                <a:latin typeface="+mj-lt"/>
              </a:rPr>
              <a:t>24-25 corrects made by the student will result in the need to answer this question again.</a:t>
            </a:r>
          </a:p>
        </p:txBody>
      </p:sp>
    </p:spTree>
    <p:extLst>
      <p:ext uri="{BB962C8B-B14F-4D97-AF65-F5344CB8AC3E}">
        <p14:creationId xmlns:p14="http://schemas.microsoft.com/office/powerpoint/2010/main" val="662252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3"/>
          <p:cNvSpPr txBox="1">
            <a:spLocks noGrp="1"/>
          </p:cNvSpPr>
          <p:nvPr>
            <p:ph type="title"/>
          </p:nvPr>
        </p:nvSpPr>
        <p:spPr>
          <a:xfrm>
            <a:off x="312425" y="394125"/>
            <a:ext cx="11567100" cy="1103700"/>
          </a:xfrm>
          <a:prstGeom prst="rect">
            <a:avLst/>
          </a:prstGeom>
        </p:spPr>
        <p:txBody>
          <a:bodyPr spcFirstLastPara="1" wrap="square" lIns="91425" tIns="45700" rIns="91425" bIns="45700" anchor="ctr" anchorCtr="0">
            <a:normAutofit fontScale="90000"/>
          </a:bodyPr>
          <a:lstStyle/>
          <a:p>
            <a:pPr marL="0" lvl="0" indent="0" algn="l" rtl="0">
              <a:lnSpc>
                <a:spcPct val="120000"/>
              </a:lnSpc>
              <a:spcBef>
                <a:spcPts val="2300"/>
              </a:spcBef>
              <a:spcAft>
                <a:spcPts val="1900"/>
              </a:spcAft>
              <a:buClr>
                <a:schemeClr val="dk1"/>
              </a:buClr>
              <a:buSzPct val="33333"/>
              <a:buFont typeface="Arial"/>
              <a:buNone/>
            </a:pPr>
            <a:r>
              <a:rPr lang="en-US" sz="3300">
                <a:solidFill>
                  <a:srgbClr val="0D67A1"/>
                </a:solidFill>
                <a:highlight>
                  <a:srgbClr val="FFFFFF"/>
                </a:highlight>
                <a:latin typeface="Arial"/>
                <a:ea typeface="Arial"/>
                <a:cs typeface="Arial"/>
                <a:sym typeface="Arial"/>
              </a:rPr>
              <a:t>What Are the Rules For Updating the Student's Marital Status After the FAFSA Is Filed?</a:t>
            </a:r>
            <a:endParaRPr/>
          </a:p>
        </p:txBody>
      </p:sp>
      <p:sp>
        <p:nvSpPr>
          <p:cNvPr id="61" name="Google Shape;61;p13"/>
          <p:cNvSpPr txBox="1">
            <a:spLocks noGrp="1"/>
          </p:cNvSpPr>
          <p:nvPr>
            <p:ph type="body" idx="1"/>
          </p:nvPr>
        </p:nvSpPr>
        <p:spPr>
          <a:xfrm>
            <a:off x="312425" y="1611575"/>
            <a:ext cx="11567100" cy="37977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en-US" sz="2600">
                <a:solidFill>
                  <a:srgbClr val="444444"/>
                </a:solidFill>
                <a:highlight>
                  <a:srgbClr val="FFFFFF"/>
                </a:highlight>
                <a:latin typeface="Arial"/>
                <a:ea typeface="Arial"/>
                <a:cs typeface="Arial"/>
                <a:sym typeface="Arial"/>
              </a:rPr>
              <a:t>Generally, a student cannot update the FAFSA after filing unless:</a:t>
            </a:r>
            <a:endParaRPr sz="2600">
              <a:solidFill>
                <a:srgbClr val="444444"/>
              </a:solidFill>
              <a:highlight>
                <a:srgbClr val="FFFFFF"/>
              </a:highlight>
              <a:latin typeface="Arial"/>
              <a:ea typeface="Arial"/>
              <a:cs typeface="Arial"/>
              <a:sym typeface="Arial"/>
            </a:endParaRPr>
          </a:p>
          <a:p>
            <a:pPr marL="457200" lvl="0" indent="-381000" algn="l" rtl="0">
              <a:spcBef>
                <a:spcPts val="1000"/>
              </a:spcBef>
              <a:spcAft>
                <a:spcPts val="0"/>
              </a:spcAft>
              <a:buClr>
                <a:srgbClr val="444444"/>
              </a:buClr>
              <a:buSzPts val="2400"/>
              <a:buFont typeface="Arial"/>
              <a:buChar char="•"/>
            </a:pPr>
            <a:r>
              <a:rPr lang="en-US" sz="2400">
                <a:solidFill>
                  <a:srgbClr val="444444"/>
                </a:solidFill>
                <a:highlight>
                  <a:srgbClr val="FFFFFF"/>
                </a:highlight>
                <a:latin typeface="Arial"/>
                <a:ea typeface="Arial"/>
                <a:cs typeface="Arial"/>
                <a:sym typeface="Arial"/>
              </a:rPr>
              <a:t>If the applicant’s dependency status changes, that status must be updated throughout the award year, except when the update is due to the student's marital status changing</a:t>
            </a:r>
            <a:endParaRPr sz="2400">
              <a:solidFill>
                <a:srgbClr val="444444"/>
              </a:solidFill>
              <a:highlight>
                <a:srgbClr val="FFFFFF"/>
              </a:highlight>
              <a:latin typeface="Arial"/>
              <a:ea typeface="Arial"/>
              <a:cs typeface="Arial"/>
              <a:sym typeface="Arial"/>
            </a:endParaRPr>
          </a:p>
          <a:p>
            <a:pPr marL="457200" lvl="0" indent="-393700" algn="l" rtl="0">
              <a:spcBef>
                <a:spcPts val="0"/>
              </a:spcBef>
              <a:spcAft>
                <a:spcPts val="0"/>
              </a:spcAft>
              <a:buClr>
                <a:srgbClr val="444444"/>
              </a:buClr>
              <a:buSzPts val="2600"/>
              <a:buFont typeface="Arial"/>
              <a:buChar char="•"/>
            </a:pPr>
            <a:r>
              <a:rPr lang="en-US" sz="2400">
                <a:solidFill>
                  <a:srgbClr val="444444"/>
                </a:solidFill>
                <a:highlight>
                  <a:srgbClr val="FFFFFF"/>
                </a:highlight>
                <a:latin typeface="Arial"/>
                <a:ea typeface="Arial"/>
                <a:cs typeface="Arial"/>
                <a:sym typeface="Arial"/>
              </a:rPr>
              <a:t>If selected by the Department or a school for verification, family size must be updated to be correct as of the date of verification, unless the update is due to a change in the student’s marital status.</a:t>
            </a:r>
            <a:r>
              <a:rPr lang="en-US" sz="1200">
                <a:solidFill>
                  <a:srgbClr val="444444"/>
                </a:solidFill>
                <a:highlight>
                  <a:srgbClr val="FFFFFF"/>
                </a:highlight>
                <a:latin typeface="Arial"/>
                <a:ea typeface="Arial"/>
                <a:cs typeface="Arial"/>
                <a:sym typeface="Arial"/>
              </a:rPr>
              <a:t> </a:t>
            </a:r>
            <a:endParaRPr sz="1200">
              <a:solidFill>
                <a:srgbClr val="444444"/>
              </a:solidFill>
              <a:highlight>
                <a:srgbClr val="FFFFFF"/>
              </a:highlight>
              <a:latin typeface="Arial"/>
              <a:ea typeface="Arial"/>
              <a:cs typeface="Arial"/>
              <a:sym typeface="Arial"/>
            </a:endParaRPr>
          </a:p>
          <a:p>
            <a:pPr marL="457200" lvl="0" indent="-381000" algn="l" rtl="0">
              <a:spcBef>
                <a:spcPts val="0"/>
              </a:spcBef>
              <a:spcAft>
                <a:spcPts val="0"/>
              </a:spcAft>
              <a:buClr>
                <a:srgbClr val="444444"/>
              </a:buClr>
              <a:buSzPts val="2400"/>
              <a:buFont typeface="Arial"/>
              <a:buChar char="•"/>
            </a:pPr>
            <a:r>
              <a:rPr lang="en-US" sz="2400">
                <a:solidFill>
                  <a:srgbClr val="444444"/>
                </a:solidFill>
                <a:highlight>
                  <a:srgbClr val="FFFFFF"/>
                </a:highlight>
                <a:latin typeface="Arial"/>
                <a:ea typeface="Arial"/>
                <a:cs typeface="Arial"/>
                <a:sym typeface="Arial"/>
              </a:rPr>
              <a:t>Schools can update either dependency status or family size, even if the update is due to a change in the student’s marital status, if deemed necessary to address an inequity or to reflect more accurately the student's ability to pay. </a:t>
            </a:r>
            <a:endParaRPr sz="2400">
              <a:solidFill>
                <a:srgbClr val="444444"/>
              </a:solidFill>
              <a:highlight>
                <a:srgbClr val="FFFFFF"/>
              </a:highlight>
              <a:latin typeface="Arial"/>
              <a:ea typeface="Arial"/>
              <a:cs typeface="Arial"/>
              <a:sym typeface="Arial"/>
            </a:endParaRPr>
          </a:p>
          <a:p>
            <a:pPr marL="0" lvl="0" indent="0" algn="l" rtl="0">
              <a:spcBef>
                <a:spcPts val="1000"/>
              </a:spcBef>
              <a:spcAft>
                <a:spcPts val="0"/>
              </a:spcAft>
              <a:buNone/>
            </a:pPr>
            <a:endParaRPr sz="2600">
              <a:solidFill>
                <a:srgbClr val="444444"/>
              </a:solidFill>
              <a:highlight>
                <a:srgbClr val="FFFFFF"/>
              </a:highlight>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4"/>
          <p:cNvSpPr txBox="1">
            <a:spLocks noGrp="1"/>
          </p:cNvSpPr>
          <p:nvPr>
            <p:ph type="title"/>
          </p:nvPr>
        </p:nvSpPr>
        <p:spPr>
          <a:xfrm>
            <a:off x="312425" y="366451"/>
            <a:ext cx="11567100" cy="977400"/>
          </a:xfrm>
          <a:prstGeom prst="rect">
            <a:avLst/>
          </a:prstGeom>
        </p:spPr>
        <p:txBody>
          <a:bodyPr spcFirstLastPara="1" wrap="square" lIns="91425" tIns="45700" rIns="91425" bIns="45700" anchor="ctr" anchorCtr="0">
            <a:normAutofit fontScale="90000"/>
          </a:bodyPr>
          <a:lstStyle/>
          <a:p>
            <a:pPr algn="l">
              <a:spcBef>
                <a:spcPts val="2250"/>
              </a:spcBef>
              <a:spcAft>
                <a:spcPts val="1875"/>
              </a:spcAft>
            </a:pPr>
            <a:r>
              <a:rPr lang="en-US" dirty="0">
                <a:solidFill>
                  <a:srgbClr val="0D67A1"/>
                </a:solidFill>
                <a:latin typeface="Open Sans" panose="020B0606030504020204" pitchFamily="34" charset="0"/>
              </a:rPr>
              <a:t>Must I Deal with December Reprocessed  &amp; Rejected ISIRs for Students Who Did Not Return In the Spring?</a:t>
            </a:r>
            <a:br>
              <a:rPr lang="en-US" sz="1400" b="1" i="0" dirty="0">
                <a:solidFill>
                  <a:srgbClr val="0D67A1"/>
                </a:solidFill>
                <a:effectLst/>
                <a:latin typeface="Open Sans" panose="020B0606030504020204" pitchFamily="34" charset="0"/>
              </a:rPr>
            </a:br>
            <a:endParaRPr dirty="0"/>
          </a:p>
        </p:txBody>
      </p:sp>
      <p:sp>
        <p:nvSpPr>
          <p:cNvPr id="67" name="Google Shape;67;p14"/>
          <p:cNvSpPr txBox="1">
            <a:spLocks noGrp="1"/>
          </p:cNvSpPr>
          <p:nvPr>
            <p:ph type="body" idx="1"/>
          </p:nvPr>
        </p:nvSpPr>
        <p:spPr>
          <a:xfrm>
            <a:off x="312420" y="1479182"/>
            <a:ext cx="11567100" cy="3930300"/>
          </a:xfrm>
          <a:prstGeom prst="rect">
            <a:avLst/>
          </a:prstGeom>
        </p:spPr>
        <p:txBody>
          <a:bodyPr spcFirstLastPara="1" wrap="square" lIns="91425" tIns="45700" rIns="91425" bIns="45700" anchor="t" anchorCtr="0">
            <a:noAutofit/>
          </a:bodyPr>
          <a:lstStyle/>
          <a:p>
            <a:pPr marL="457200" lvl="0" indent="-381000" algn="l" rtl="0">
              <a:lnSpc>
                <a:spcPct val="115000"/>
              </a:lnSpc>
              <a:spcBef>
                <a:spcPts val="0"/>
              </a:spcBef>
              <a:spcAft>
                <a:spcPts val="0"/>
              </a:spcAft>
              <a:buClr>
                <a:srgbClr val="444444"/>
              </a:buClr>
              <a:buSzPts val="2400"/>
              <a:buChar char="●"/>
            </a:pPr>
            <a:r>
              <a:rPr lang="en-US" sz="2200" dirty="0">
                <a:solidFill>
                  <a:schemeClr val="tx1"/>
                </a:solidFill>
                <a:highlight>
                  <a:srgbClr val="FFFFFF"/>
                </a:highlight>
                <a:latin typeface="Arial"/>
                <a:ea typeface="Arial"/>
                <a:cs typeface="Arial"/>
                <a:sym typeface="Arial"/>
              </a:rPr>
              <a:t>Yes!</a:t>
            </a:r>
          </a:p>
          <a:p>
            <a:pPr marL="457200" lvl="0" indent="-381000" algn="l" rtl="0">
              <a:lnSpc>
                <a:spcPct val="115000"/>
              </a:lnSpc>
              <a:spcBef>
                <a:spcPts val="0"/>
              </a:spcBef>
              <a:spcAft>
                <a:spcPts val="0"/>
              </a:spcAft>
              <a:buClr>
                <a:srgbClr val="444444"/>
              </a:buClr>
              <a:buSzPts val="2400"/>
              <a:buChar char="●"/>
            </a:pPr>
            <a:r>
              <a:rPr lang="en-US" sz="2200" dirty="0">
                <a:solidFill>
                  <a:schemeClr val="tx1"/>
                </a:solidFill>
                <a:highlight>
                  <a:srgbClr val="FFFFFF"/>
                </a:highlight>
                <a:latin typeface="Arial"/>
                <a:ea typeface="Arial"/>
                <a:cs typeface="Arial"/>
                <a:sym typeface="Arial"/>
              </a:rPr>
              <a:t>While conflicting information rules do not require a resolution for conflicts that occur after a student is no longer enrolled, because of the </a:t>
            </a:r>
            <a:r>
              <a:rPr lang="en-US" sz="2200" b="0" i="0" u="sng" dirty="0">
                <a:solidFill>
                  <a:srgbClr val="14567C"/>
                </a:solidFill>
                <a:effectLst/>
                <a:latin typeface="+mj-lt"/>
                <a:hlinkClick r:id="rId3"/>
              </a:rPr>
              <a:t>June 17, 2024 Electronic Announcement (GENER AL-24-71</a:t>
            </a:r>
            <a:r>
              <a:rPr lang="en-US" sz="2200" b="0" i="0" dirty="0">
                <a:solidFill>
                  <a:srgbClr val="14567C"/>
                </a:solidFill>
                <a:effectLst/>
                <a:latin typeface="+mj-lt"/>
                <a:hlinkClick r:id="rId3"/>
              </a:rPr>
              <a:t>)</a:t>
            </a:r>
            <a:r>
              <a:rPr lang="en-US" sz="2200" b="0" i="0" dirty="0">
                <a:solidFill>
                  <a:srgbClr val="14567C"/>
                </a:solidFill>
                <a:effectLst/>
                <a:latin typeface="+mj-lt"/>
              </a:rPr>
              <a:t>  </a:t>
            </a:r>
            <a:r>
              <a:rPr lang="en-US" sz="2200" b="0" i="0" dirty="0">
                <a:solidFill>
                  <a:schemeClr val="tx1"/>
                </a:solidFill>
                <a:effectLst/>
                <a:latin typeface="+mj-lt"/>
              </a:rPr>
              <a:t>you are required treat these as conflicts that must be resolved.</a:t>
            </a:r>
            <a:endParaRPr sz="2200" dirty="0">
              <a:solidFill>
                <a:schemeClr val="tx1"/>
              </a:solidFill>
              <a:highlight>
                <a:srgbClr val="FFFFFF"/>
              </a:highlight>
              <a:latin typeface="+mj-lt"/>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5"/>
          <p:cNvSpPr txBox="1">
            <a:spLocks noGrp="1"/>
          </p:cNvSpPr>
          <p:nvPr>
            <p:ph type="title"/>
          </p:nvPr>
        </p:nvSpPr>
        <p:spPr>
          <a:xfrm>
            <a:off x="312425" y="366451"/>
            <a:ext cx="11567100" cy="977400"/>
          </a:xfrm>
          <a:prstGeom prst="rect">
            <a:avLst/>
          </a:prstGeom>
        </p:spPr>
        <p:txBody>
          <a:bodyPr spcFirstLastPara="1" wrap="square" lIns="91425" tIns="45700" rIns="91425" bIns="45700" anchor="ctr" anchorCtr="0">
            <a:normAutofit fontScale="90000"/>
          </a:bodyPr>
          <a:lstStyle/>
          <a:p>
            <a:pPr>
              <a:spcBef>
                <a:spcPts val="1900"/>
              </a:spcBef>
            </a:pPr>
            <a:r>
              <a:rPr lang="en-US" b="1" i="0" dirty="0">
                <a:solidFill>
                  <a:srgbClr val="0D67A1"/>
                </a:solidFill>
                <a:effectLst/>
                <a:latin typeface="Open Sans" panose="020B0606030504020204" pitchFamily="34" charset="0"/>
              </a:rPr>
              <a:t>Is There a 2023 Tax Return Comparison Tool To Assist With Verification and Professional Judgment?</a:t>
            </a:r>
            <a:br>
              <a:rPr lang="en-US" b="1" i="0" dirty="0">
                <a:solidFill>
                  <a:srgbClr val="0D67A1"/>
                </a:solidFill>
                <a:effectLst/>
                <a:latin typeface="Open Sans" panose="020B0606030504020204" pitchFamily="34" charset="0"/>
              </a:rPr>
            </a:br>
            <a:endParaRPr dirty="0"/>
          </a:p>
        </p:txBody>
      </p:sp>
      <p:sp>
        <p:nvSpPr>
          <p:cNvPr id="73" name="Google Shape;73;p15"/>
          <p:cNvSpPr txBox="1">
            <a:spLocks noGrp="1"/>
          </p:cNvSpPr>
          <p:nvPr>
            <p:ph type="body" idx="1"/>
          </p:nvPr>
        </p:nvSpPr>
        <p:spPr>
          <a:xfrm>
            <a:off x="312425" y="1125549"/>
            <a:ext cx="11567100" cy="4284000"/>
          </a:xfrm>
          <a:prstGeom prst="rect">
            <a:avLst/>
          </a:prstGeom>
        </p:spPr>
        <p:txBody>
          <a:bodyPr spcFirstLastPara="1" wrap="square" lIns="91425" tIns="45700" rIns="91425" bIns="45700" anchor="t" anchorCtr="0">
            <a:noAutofit/>
          </a:bodyPr>
          <a:lstStyle/>
          <a:p>
            <a:pPr marL="0" lvl="0" indent="0" algn="l" rtl="0">
              <a:spcBef>
                <a:spcPts val="1200"/>
              </a:spcBef>
              <a:spcAft>
                <a:spcPts val="0"/>
              </a:spcAft>
              <a:buNone/>
            </a:pPr>
            <a:r>
              <a:rPr lang="en-US" dirty="0"/>
              <a:t>Yes – see NASFAA’s Verification Data and Federal Tax Forms </a:t>
            </a:r>
            <a:r>
              <a:rPr lang="en-US" dirty="0" err="1"/>
              <a:t>Comparission</a:t>
            </a:r>
            <a:r>
              <a:rPr lang="en-US" dirty="0"/>
              <a:t>  </a:t>
            </a:r>
            <a:r>
              <a:rPr lang="en-US" dirty="0">
                <a:hlinkClick r:id="rId3"/>
              </a:rPr>
              <a:t>https://askregs.nasfaa.org/resources/GetResourceFile/85</a:t>
            </a:r>
            <a:endParaRPr lang="en-US" dirty="0"/>
          </a:p>
          <a:p>
            <a:pPr marL="0" lvl="0" indent="0" algn="l" rtl="0">
              <a:spcBef>
                <a:spcPts val="1200"/>
              </a:spcBef>
              <a:spcAft>
                <a:spcPts val="0"/>
              </a:spcAft>
              <a:buNone/>
            </a:pP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6"/>
          <p:cNvSpPr txBox="1">
            <a:spLocks noGrp="1"/>
          </p:cNvSpPr>
          <p:nvPr>
            <p:ph type="title"/>
          </p:nvPr>
        </p:nvSpPr>
        <p:spPr>
          <a:xfrm>
            <a:off x="312425" y="18250"/>
            <a:ext cx="11567100" cy="1776000"/>
          </a:xfrm>
          <a:prstGeom prst="rect">
            <a:avLst/>
          </a:prstGeom>
        </p:spPr>
        <p:txBody>
          <a:bodyPr spcFirstLastPara="1" wrap="square" lIns="91425" tIns="45700" rIns="91425" bIns="45700" anchor="ctr" anchorCtr="0">
            <a:normAutofit/>
          </a:bodyPr>
          <a:lstStyle/>
          <a:p>
            <a:pPr marL="0" lvl="0" indent="0" algn="l" rtl="0">
              <a:lnSpc>
                <a:spcPct val="120000"/>
              </a:lnSpc>
              <a:spcBef>
                <a:spcPts val="2300"/>
              </a:spcBef>
              <a:spcAft>
                <a:spcPts val="0"/>
              </a:spcAft>
              <a:buClr>
                <a:schemeClr val="dk1"/>
              </a:buClr>
              <a:buSzPct val="34615"/>
              <a:buFont typeface="Arial"/>
              <a:buNone/>
            </a:pPr>
            <a:r>
              <a:rPr lang="en-US" sz="3177">
                <a:solidFill>
                  <a:srgbClr val="0D67A1"/>
                </a:solidFill>
                <a:highlight>
                  <a:srgbClr val="FFFFFF"/>
                </a:highlight>
                <a:latin typeface="Arial"/>
                <a:ea typeface="Arial"/>
                <a:cs typeface="Arial"/>
                <a:sym typeface="Arial"/>
              </a:rPr>
              <a:t>Can an Unborn Child Count In Family Size Starting With the 2024-25 Award Year?</a:t>
            </a:r>
            <a:endParaRPr sz="3177">
              <a:solidFill>
                <a:srgbClr val="0D67A1"/>
              </a:solidFill>
              <a:highlight>
                <a:srgbClr val="FFFFFF"/>
              </a:highlight>
              <a:latin typeface="Arial"/>
              <a:ea typeface="Arial"/>
              <a:cs typeface="Arial"/>
              <a:sym typeface="Arial"/>
            </a:endParaRPr>
          </a:p>
          <a:p>
            <a:pPr marL="0" lvl="0" indent="0" algn="l" rtl="0">
              <a:spcBef>
                <a:spcPts val="1900"/>
              </a:spcBef>
              <a:spcAft>
                <a:spcPts val="0"/>
              </a:spcAft>
              <a:buNone/>
            </a:pPr>
            <a:endParaRPr/>
          </a:p>
        </p:txBody>
      </p:sp>
      <p:sp>
        <p:nvSpPr>
          <p:cNvPr id="79" name="Google Shape;79;p16"/>
          <p:cNvSpPr txBox="1">
            <a:spLocks noGrp="1"/>
          </p:cNvSpPr>
          <p:nvPr>
            <p:ph type="body" idx="1"/>
          </p:nvPr>
        </p:nvSpPr>
        <p:spPr>
          <a:xfrm>
            <a:off x="312420" y="1479182"/>
            <a:ext cx="11567100" cy="39303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en-US">
                <a:solidFill>
                  <a:srgbClr val="444444"/>
                </a:solidFill>
              </a:rPr>
              <a:t>No - </a:t>
            </a:r>
            <a:r>
              <a:rPr lang="en-US">
                <a:solidFill>
                  <a:srgbClr val="444444"/>
                </a:solidFill>
                <a:highlight>
                  <a:srgbClr val="FFFFFF"/>
                </a:highlight>
                <a:latin typeface="Arial"/>
                <a:ea typeface="Arial"/>
                <a:cs typeface="Arial"/>
                <a:sym typeface="Arial"/>
              </a:rPr>
              <a:t>Family size is now based on federal tax information (FTI) transferred directly from the IRS.</a:t>
            </a:r>
            <a:endParaRPr>
              <a:solidFill>
                <a:srgbClr val="444444"/>
              </a:solidFill>
              <a:highlight>
                <a:srgbClr val="FFFFFF"/>
              </a:highlight>
              <a:latin typeface="Arial"/>
              <a:ea typeface="Arial"/>
              <a:cs typeface="Arial"/>
              <a:sym typeface="Arial"/>
            </a:endParaRPr>
          </a:p>
          <a:p>
            <a:pPr marL="457200" lvl="0" indent="-374650" algn="l" rtl="0">
              <a:spcBef>
                <a:spcPts val="1000"/>
              </a:spcBef>
              <a:spcAft>
                <a:spcPts val="0"/>
              </a:spcAft>
              <a:buClr>
                <a:srgbClr val="444444"/>
              </a:buClr>
              <a:buSzPts val="2300"/>
              <a:buFont typeface="Arial"/>
              <a:buChar char="•"/>
            </a:pPr>
            <a:r>
              <a:rPr lang="en-US" sz="2300">
                <a:solidFill>
                  <a:srgbClr val="444444"/>
                </a:solidFill>
                <a:highlight>
                  <a:srgbClr val="FFFFFF"/>
                </a:highlight>
                <a:latin typeface="Arial"/>
                <a:ea typeface="Arial"/>
                <a:cs typeface="Arial"/>
                <a:sym typeface="Arial"/>
              </a:rPr>
              <a:t>When the child is born, the contributor or FAA must update family size if the addition of the newborn child changes the student’s dependency status under 668.55(a).</a:t>
            </a:r>
            <a:endParaRPr sz="2300">
              <a:solidFill>
                <a:srgbClr val="444444"/>
              </a:solidFill>
              <a:highlight>
                <a:srgbClr val="FFFFFF"/>
              </a:highlight>
              <a:latin typeface="Arial"/>
              <a:ea typeface="Arial"/>
              <a:cs typeface="Arial"/>
              <a:sym typeface="Arial"/>
            </a:endParaRPr>
          </a:p>
          <a:p>
            <a:pPr marL="457200" lvl="0" indent="0" algn="l" rtl="0">
              <a:spcBef>
                <a:spcPts val="1000"/>
              </a:spcBef>
              <a:spcAft>
                <a:spcPts val="0"/>
              </a:spcAft>
              <a:buNone/>
            </a:pPr>
            <a:endParaRPr sz="2300">
              <a:solidFill>
                <a:srgbClr val="444444"/>
              </a:solidFill>
              <a:highlight>
                <a:srgbClr val="FFFFFF"/>
              </a:highlight>
              <a:latin typeface="Arial"/>
              <a:ea typeface="Arial"/>
              <a:cs typeface="Arial"/>
              <a:sym typeface="Arial"/>
            </a:endParaRPr>
          </a:p>
          <a:p>
            <a:pPr marL="457200" lvl="0" indent="-374650" algn="l" rtl="0">
              <a:spcBef>
                <a:spcPts val="1000"/>
              </a:spcBef>
              <a:spcAft>
                <a:spcPts val="0"/>
              </a:spcAft>
              <a:buClr>
                <a:srgbClr val="444444"/>
              </a:buClr>
              <a:buSzPts val="2300"/>
              <a:buFont typeface="Arial"/>
              <a:buChar char="•"/>
            </a:pPr>
            <a:r>
              <a:rPr lang="en-US" sz="2300">
                <a:solidFill>
                  <a:srgbClr val="444444"/>
                </a:solidFill>
                <a:highlight>
                  <a:srgbClr val="FFFFFF"/>
                </a:highlight>
                <a:latin typeface="Arial"/>
                <a:ea typeface="Arial"/>
                <a:cs typeface="Arial"/>
                <a:sym typeface="Arial"/>
              </a:rPr>
              <a:t>Otherwise, as a general rule under 668.55(b), family size can only be updated to include the newborn child if the student is selected for verification by the FAFSA Processing System or the institution.</a:t>
            </a:r>
            <a:endParaRPr sz="3400">
              <a:solidFill>
                <a:srgbClr val="444444"/>
              </a:solidFill>
              <a:highlight>
                <a:srgbClr val="FFFFFF"/>
              </a:highlight>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7"/>
          <p:cNvSpPr txBox="1">
            <a:spLocks noGrp="1"/>
          </p:cNvSpPr>
          <p:nvPr>
            <p:ph type="title"/>
          </p:nvPr>
        </p:nvSpPr>
        <p:spPr>
          <a:xfrm>
            <a:off x="312425" y="18249"/>
            <a:ext cx="11567100" cy="1616400"/>
          </a:xfrm>
          <a:prstGeom prst="rect">
            <a:avLst/>
          </a:prstGeom>
        </p:spPr>
        <p:txBody>
          <a:bodyPr spcFirstLastPara="1" wrap="square" lIns="91425" tIns="45700" rIns="91425" bIns="45700" anchor="ctr" anchorCtr="0">
            <a:normAutofit fontScale="90000"/>
          </a:bodyPr>
          <a:lstStyle/>
          <a:p>
            <a:pPr algn="l">
              <a:spcBef>
                <a:spcPts val="2250"/>
              </a:spcBef>
              <a:spcAft>
                <a:spcPts val="1875"/>
              </a:spcAft>
            </a:pPr>
            <a:r>
              <a:rPr lang="en-US" sz="3200" b="1" i="0" dirty="0">
                <a:solidFill>
                  <a:srgbClr val="0D67A1"/>
                </a:solidFill>
                <a:effectLst/>
                <a:latin typeface="+mj-lt"/>
              </a:rPr>
              <a:t>How Do We Verify Rollovers of IRA, Pension, and Annuity Distributions?</a:t>
            </a:r>
            <a:br>
              <a:rPr lang="en-US" sz="1600" b="1" i="0" dirty="0">
                <a:solidFill>
                  <a:srgbClr val="0D67A1"/>
                </a:solidFill>
                <a:effectLst/>
                <a:latin typeface="Open Sans" panose="020B0606030504020204" pitchFamily="34" charset="0"/>
              </a:rPr>
            </a:br>
            <a:endParaRPr dirty="0"/>
          </a:p>
        </p:txBody>
      </p:sp>
      <p:sp>
        <p:nvSpPr>
          <p:cNvPr id="85" name="Google Shape;85;p17"/>
          <p:cNvSpPr txBox="1">
            <a:spLocks noGrp="1"/>
          </p:cNvSpPr>
          <p:nvPr>
            <p:ph type="body" idx="1"/>
          </p:nvPr>
        </p:nvSpPr>
        <p:spPr>
          <a:xfrm>
            <a:off x="312420" y="1479182"/>
            <a:ext cx="11567100" cy="3930300"/>
          </a:xfrm>
          <a:prstGeom prst="rect">
            <a:avLst/>
          </a:prstGeom>
        </p:spPr>
        <p:txBody>
          <a:bodyPr spcFirstLastPara="1" wrap="square" lIns="91425" tIns="45700" rIns="91425" bIns="45700" anchor="t" anchorCtr="0">
            <a:noAutofit/>
          </a:bodyPr>
          <a:lstStyle/>
          <a:p>
            <a:pPr marL="1257300" indent="-342900">
              <a:spcBef>
                <a:spcPts val="1200"/>
              </a:spcBef>
            </a:pPr>
            <a:r>
              <a:rPr lang="en-US" sz="2000" b="0" i="0" dirty="0">
                <a:solidFill>
                  <a:srgbClr val="444444"/>
                </a:solidFill>
                <a:effectLst/>
                <a:latin typeface="+mj-lt"/>
              </a:rPr>
              <a:t>The school is not required to confirm or verify the IRA, pension, or annuity rollover amount unless a rollover amount is reported on the FAFSA and the applicant is selected for federal verification or the school becomes aware of it.</a:t>
            </a:r>
          </a:p>
          <a:p>
            <a:pPr marL="1371600" indent="-457200">
              <a:spcBef>
                <a:spcPts val="1200"/>
              </a:spcBef>
            </a:pPr>
            <a:r>
              <a:rPr lang="en-US" sz="2000" b="0" i="0" dirty="0">
                <a:solidFill>
                  <a:srgbClr val="444444"/>
                </a:solidFill>
                <a:effectLst/>
                <a:latin typeface="+mj-lt"/>
              </a:rPr>
              <a:t>Unlike the rollover amount, the IRA, pension, and annuity distribution (withdrawal) amounts are FTI retrieved via the FA-DDX, so they are automatically considered verified if there are amounts in the FTI Module (FTI-M) section of the ISIR for the tax filer. </a:t>
            </a:r>
          </a:p>
          <a:p>
            <a:pPr marL="1371600" indent="-457200">
              <a:spcBef>
                <a:spcPts val="1200"/>
              </a:spcBef>
            </a:pPr>
            <a:r>
              <a:rPr lang="en-US" sz="2000" b="0" i="0" dirty="0">
                <a:solidFill>
                  <a:srgbClr val="444444"/>
                </a:solidFill>
                <a:effectLst/>
                <a:latin typeface="+mj-lt"/>
              </a:rPr>
              <a:t>If Verification is needed:</a:t>
            </a:r>
          </a:p>
          <a:p>
            <a:pPr marL="1828800" lvl="1" indent="-457200">
              <a:spcBef>
                <a:spcPts val="1200"/>
              </a:spcBef>
              <a:buFont typeface="Courier New" panose="02070309020205020404" pitchFamily="49" charset="0"/>
              <a:buChar char="o"/>
            </a:pPr>
            <a:r>
              <a:rPr lang="en-US" sz="1800" dirty="0">
                <a:solidFill>
                  <a:srgbClr val="444444"/>
                </a:solidFill>
                <a:latin typeface="+mj-lt"/>
              </a:rPr>
              <a:t>T</a:t>
            </a:r>
            <a:r>
              <a:rPr lang="en-US" sz="1800" b="0" i="0" dirty="0">
                <a:solidFill>
                  <a:srgbClr val="444444"/>
                </a:solidFill>
                <a:effectLst/>
                <a:latin typeface="+mj-lt"/>
              </a:rPr>
              <a:t>he school should verify the rollover amount with either:</a:t>
            </a:r>
          </a:p>
          <a:p>
            <a:pPr lvl="4">
              <a:buFont typeface="Courier New" panose="02070309020205020404" pitchFamily="49" charset="0"/>
              <a:buChar char="o"/>
            </a:pPr>
            <a:r>
              <a:rPr lang="en-US" b="0" i="0" dirty="0">
                <a:solidFill>
                  <a:srgbClr val="444444"/>
                </a:solidFill>
                <a:effectLst/>
                <a:latin typeface="+mj-lt"/>
              </a:rPr>
              <a:t>A signed and dated written statement from the tax filer confirming the IRS-authorized rollover amount;</a:t>
            </a:r>
          </a:p>
          <a:p>
            <a:pPr lvl="4">
              <a:buFont typeface="Courier New" panose="02070309020205020404" pitchFamily="49" charset="0"/>
              <a:buChar char="o"/>
            </a:pPr>
            <a:r>
              <a:rPr lang="en-US" b="0" i="0" dirty="0">
                <a:solidFill>
                  <a:srgbClr val="444444"/>
                </a:solidFill>
                <a:effectLst/>
                <a:latin typeface="+mj-lt"/>
              </a:rPr>
              <a:t>A copy of the Tax Return Transcript or alternative tax transcript with the word “rollover” handwritten or typed next to the applicable line items; or</a:t>
            </a:r>
          </a:p>
          <a:p>
            <a:pPr lvl="4">
              <a:buFont typeface="Courier New" panose="02070309020205020404" pitchFamily="49" charset="0"/>
              <a:buChar char="o"/>
            </a:pPr>
            <a:r>
              <a:rPr lang="en-US" b="0" i="0" dirty="0">
                <a:solidFill>
                  <a:srgbClr val="444444"/>
                </a:solidFill>
                <a:effectLst/>
                <a:latin typeface="+mj-lt"/>
              </a:rPr>
              <a:t>A signed and dated copy of the 1040 tax return that was filed with the IRS with the word “rollover” handwritten or typed next to the applicable line items.</a:t>
            </a:r>
          </a:p>
          <a:p>
            <a:pPr marL="1371600" indent="-457200">
              <a:spcBef>
                <a:spcPts val="1200"/>
              </a:spcBef>
            </a:pPr>
            <a:endParaRPr sz="2200" dirty="0">
              <a:solidFill>
                <a:srgbClr val="000000"/>
              </a:solidFill>
              <a:highlight>
                <a:srgbClr val="FFFFFF"/>
              </a:highlight>
              <a:latin typeface="+mj-lt"/>
              <a:ea typeface="Arial"/>
              <a:cs typeface="Arial"/>
              <a:sym typeface="Arial"/>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3614</Words>
  <Application>Microsoft Macintosh PowerPoint</Application>
  <PresentationFormat>Widescreen</PresentationFormat>
  <Paragraphs>191</Paragraphs>
  <Slides>30</Slides>
  <Notes>29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Arial</vt:lpstr>
      <vt:lpstr>Calibri</vt:lpstr>
      <vt:lpstr>Courier New</vt:lpstr>
      <vt:lpstr>Noto Sans Symbols</vt:lpstr>
      <vt:lpstr>Open Sans</vt:lpstr>
      <vt:lpstr>Trebuchet MS</vt:lpstr>
      <vt:lpstr>Verdana</vt:lpstr>
      <vt:lpstr>Office Theme</vt:lpstr>
      <vt:lpstr>Top AskRegs Questions</vt:lpstr>
      <vt:lpstr>How Does a Student Add a School If the ISIR Transaction Contains Corrections That Are Flagged As PJ? </vt:lpstr>
      <vt:lpstr>In What Instances Is the PJ Flag Required For 2024-25 &amp; 25-26? </vt:lpstr>
      <vt:lpstr>How Does a Student Answer the Sex Question On the FAFSA? </vt:lpstr>
      <vt:lpstr>What Are the Rules For Updating the Student's Marital Status After the FAFSA Is Filed?</vt:lpstr>
      <vt:lpstr>Must I Deal with December Reprocessed  &amp; Rejected ISIRs for Students Who Did Not Return In the Spring? </vt:lpstr>
      <vt:lpstr>Is There a 2023 Tax Return Comparison Tool To Assist With Verification and Professional Judgment? </vt:lpstr>
      <vt:lpstr>Can an Unborn Child Count In Family Size Starting With the 2024-25 Award Year? </vt:lpstr>
      <vt:lpstr>How Do We Verify Rollovers of IRA, Pension, and Annuity Distributions? </vt:lpstr>
      <vt:lpstr>Are Post-Enrollment Or Graduation Awards Or Prizes Considered Other Financial Assistance? </vt:lpstr>
      <vt:lpstr>Which Cost Components Must Be Included Up Front When Constructing the Cost of Attendance? </vt:lpstr>
      <vt:lpstr>Which Cost Components Must Be Included Up Front When Constructing the Cost of Attendance? (cont.)</vt:lpstr>
      <vt:lpstr> Will Emergency Aid Be Treated As Other Financial Assistance Starting In 2024-25? </vt:lpstr>
      <vt:lpstr> Can a School Have a Deadline For Submitting and Reviewing Professional Judgment Requests? </vt:lpstr>
      <vt:lpstr> Must We Obtain Documentation When Accepting Another Institution's Dependency Override Determination? </vt:lpstr>
      <vt:lpstr> Can We Prorate the Student Aid Index For Periods Other Than Nine Months? </vt:lpstr>
      <vt:lpstr> Is a Student Required To Acknowledge They Received Financial Aid Counseling Under Administrative Capability? </vt:lpstr>
      <vt:lpstr>  For Pell Enrollment Intensity, Is ED Redefining Full-Time For the Academic Year?  </vt:lpstr>
      <vt:lpstr>Pell Enrollment Intensity Chart</vt:lpstr>
      <vt:lpstr> If a Student Is Independent By One Of the Other Dependency Questions, Do We Need To Confirm Homelessness? </vt:lpstr>
      <vt:lpstr> What Is the Difference Between a Retroactive Disbursement and a Late Disbursement? </vt:lpstr>
      <vt:lpstr> Is There a Deadline For Making a Dependency Status Determination Or Dependency Override For Certain Students? </vt:lpstr>
      <vt:lpstr> Can We Use PJ To Include Income That Was Excluded From Need Analysis By the FAFSA Simplification Act? </vt:lpstr>
      <vt:lpstr>What are the new Rules for R2T4 that can be Early Implemented as of 2/4/25? </vt:lpstr>
      <vt:lpstr> What Is Considered FAFSA Data For Purposes Of Data Sharing? </vt:lpstr>
      <vt:lpstr>Do We Need To Separate Income Earned From Work When Verifying Or Resolving Conflicts For Joint Tax Filers? </vt:lpstr>
      <vt:lpstr>What Do the IRS Response Codes Mean? </vt:lpstr>
      <vt:lpstr>Is a Verification Of Nonfiling Required To Complete Verification? </vt:lpstr>
      <vt:lpstr>Thank you for your time!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Dana Kelly</cp:lastModifiedBy>
  <cp:revision>2</cp:revision>
  <dcterms:modified xsi:type="dcterms:W3CDTF">2025-03-21T16:28:38Z</dcterms:modified>
</cp:coreProperties>
</file>