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modernComment_116_0.xml" ContentType="application/vnd.ms-powerpoint.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2" r:id="rId18"/>
    <p:sldId id="272" r:id="rId19"/>
    <p:sldId id="273" r:id="rId20"/>
    <p:sldId id="274" r:id="rId21"/>
    <p:sldId id="275" r:id="rId22"/>
    <p:sldId id="276" r:id="rId23"/>
    <p:sldId id="277" r:id="rId24"/>
    <p:sldId id="278" r:id="rId25"/>
    <p:sldId id="281" r:id="rId26"/>
    <p:sldId id="283" r:id="rId27"/>
    <p:sldId id="279" r:id="rId28"/>
    <p:sldId id="280" r:id="rId2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D70408-F6FF-5EC8-4EF5-8138EAC5DF4C}" name="Dana Kelly" initials="" userId="S::kellyd@nasfaa.org::5f36750a-9001-4d26-aa75-a69ae1ec1f70" providerId="AD"/>
  <p188:author id="{6445FA35-7252-9AD4-BEC8-AF2CDAE56512}" name="David Futrell" initials="DF" userId="S::futrelld@nasfaa.org::aac189f9-631b-4edc-be9b-3139610e76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comments/modernComment_116_0.xml><?xml version="1.0" encoding="utf-8"?>
<p188:cmLst xmlns:a="http://schemas.openxmlformats.org/drawingml/2006/main" xmlns:r="http://schemas.openxmlformats.org/officeDocument/2006/relationships" xmlns:p188="http://schemas.microsoft.com/office/powerpoint/2018/8/main">
  <p188:cm id="{08B1E0C2-8851-4A4D-AD29-47C4A5B0F596}" authorId="{6445FA35-7252-9AD4-BEC8-AF2CDAE56512}" status="resolved" created="2025-03-21T19:42:43.841" complete="100000">
    <ac:deMkLst xmlns:ac="http://schemas.microsoft.com/office/drawing/2013/main/command">
      <pc:docMk xmlns:pc="http://schemas.microsoft.com/office/powerpoint/2013/main/command"/>
      <pc:sldMk xmlns:pc="http://schemas.microsoft.com/office/powerpoint/2013/main/command" cId="0" sldId="278"/>
      <ac:spMk id="176" creationId="{00000000-0000-0000-0000-000000000000}"/>
    </ac:deMkLst>
    <p188:txBody>
      <a:bodyPr/>
      <a:lstStyle/>
      <a:p>
        <a:r>
          <a:rPr lang="en-US"/>
          <a:t>Should be $6,000 COA minus $9,000 SAI = -$3,000</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3feb775744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3feb775744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3feb775744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33feb775744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3feb775744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3feb775744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3feb77574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3feb77574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3feb775744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3feb77574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3feb775744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3feb775744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3feb775744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3feb775744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3feb775744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3feb77574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3feb775744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3feb775744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3feb775744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3feb775744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3feb775744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33feb775744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3feb775744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3feb775744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3feb775744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3feb775744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3feb775744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33feb775744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3feb775744_0_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3feb775744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263d39ef8c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1400"/>
              <a:buFont typeface="Calibri"/>
              <a:buNone/>
            </a:pPr>
            <a:fld id="{00000000-1234-1234-1234-123412341234}" type="slidenum">
              <a:rPr lang="en-US"/>
              <a:t>28</a:t>
            </a:fld>
            <a:endParaRPr/>
          </a:p>
        </p:txBody>
      </p:sp>
      <p:sp>
        <p:nvSpPr>
          <p:cNvPr id="185" name="Google Shape;185;g2263d39ef8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6" name="Google Shape;186;g2263d39ef8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Calibri"/>
              <a:buNone/>
            </a:pPr>
            <a:r>
              <a:rPr lang="en-US"/>
              <a:t>JD</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3feb775744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3feb77574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feb77574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feb77574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feb77574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feb77574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feb775744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feb775744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3feb775744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3feb775744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3feb775744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3feb775744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3feb775744_0_7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3feb77574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blipFill>
          <a:blip r:embed="rId2">
            <a:alphaModFix amt="93744"/>
          </a:blip>
          <a:stretch>
            <a:fillRect/>
          </a:stretch>
        </a:blipFill>
        <a:effectLst/>
      </p:bgPr>
    </p:bg>
    <p:spTree>
      <p:nvGrpSpPr>
        <p:cNvPr id="1" name="Shape 7"/>
        <p:cNvGrpSpPr/>
        <p:nvPr/>
      </p:nvGrpSpPr>
      <p:grpSpPr>
        <a:xfrm>
          <a:off x="0" y="0"/>
          <a:ext cx="0" cy="0"/>
          <a:chOff x="0" y="0"/>
          <a:chExt cx="0" cy="0"/>
        </a:xfrm>
      </p:grpSpPr>
      <p:sp>
        <p:nvSpPr>
          <p:cNvPr id="8" name="Google Shape;8;p2"/>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Verdana"/>
              <a:buNone/>
              <a:defRPr sz="4800" b="1">
                <a:solidFill>
                  <a:schemeClr val="lt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 name="Google Shape;9;p2"/>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Verdana"/>
                <a:ea typeface="Verdana"/>
                <a:cs typeface="Verdana"/>
                <a:sym typeface="Verdana"/>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sp>
        <p:nvSpPr>
          <p:cNvPr id="11" name="Google Shape;11;p3"/>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5B99"/>
              </a:buClr>
              <a:buSzPts val="4800"/>
              <a:buFont typeface="Verdana"/>
              <a:buNone/>
              <a:defRPr sz="4800" b="1">
                <a:solidFill>
                  <a:srgbClr val="005B99"/>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body" idx="1"/>
          </p:nvPr>
        </p:nvSpPr>
        <p:spPr>
          <a:xfrm>
            <a:off x="306070" y="3588562"/>
            <a:ext cx="1156716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
        <p:nvSpPr>
          <p:cNvPr id="13" name="Google Shape;13;p3"/>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312420" y="1479182"/>
            <a:ext cx="11567160" cy="393026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7" name="Google Shape;17;p4"/>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5"/>
          <p:cNvSpPr txBox="1">
            <a:spLocks noGrp="1"/>
          </p:cNvSpPr>
          <p:nvPr>
            <p:ph type="body" idx="1"/>
          </p:nvPr>
        </p:nvSpPr>
        <p:spPr>
          <a:xfrm>
            <a:off x="259358"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5"/>
          <p:cNvSpPr txBox="1">
            <a:spLocks noGrp="1"/>
          </p:cNvSpPr>
          <p:nvPr>
            <p:ph type="body" idx="2"/>
          </p:nvPr>
        </p:nvSpPr>
        <p:spPr>
          <a:xfrm>
            <a:off x="6118654"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2" name="Google Shape;22;p5"/>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Custom Layout">
  <p:cSld name="3_Custom Layou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310832" y="1370623"/>
            <a:ext cx="5686743"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6" name="Google Shape;26;p6"/>
          <p:cNvSpPr txBox="1">
            <a:spLocks noGrp="1"/>
          </p:cNvSpPr>
          <p:nvPr>
            <p:ph type="body" idx="2"/>
          </p:nvPr>
        </p:nvSpPr>
        <p:spPr>
          <a:xfrm>
            <a:off x="6172200" y="1370623"/>
            <a:ext cx="571214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7" name="Google Shape;27;p6"/>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
        <p:nvSpPr>
          <p:cNvPr id="28" name="Google Shape;28;p6"/>
          <p:cNvSpPr txBox="1">
            <a:spLocks noGrp="1"/>
          </p:cNvSpPr>
          <p:nvPr>
            <p:ph type="body" idx="3"/>
          </p:nvPr>
        </p:nvSpPr>
        <p:spPr>
          <a:xfrm>
            <a:off x="31083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9" name="Google Shape;29;p6"/>
          <p:cNvSpPr txBox="1">
            <a:spLocks noGrp="1"/>
          </p:cNvSpPr>
          <p:nvPr>
            <p:ph type="body" idx="4"/>
          </p:nvPr>
        </p:nvSpPr>
        <p:spPr>
          <a:xfrm>
            <a:off x="618190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Custom Layout">
  <p:cSld name="4_Custom Layou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7"/>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_Slide">
  <p:cSld name="End_Slide">
    <p:spTree>
      <p:nvGrpSpPr>
        <p:cNvPr id="1"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4"/>
        <p:cNvGrpSpPr/>
        <p:nvPr/>
      </p:nvGrpSpPr>
      <p:grpSpPr>
        <a:xfrm>
          <a:off x="0" y="0"/>
          <a:ext cx="0" cy="0"/>
          <a:chOff x="0" y="0"/>
          <a:chExt cx="0" cy="0"/>
        </a:xfrm>
      </p:grpSpPr>
      <p:sp>
        <p:nvSpPr>
          <p:cNvPr id="35" name="Google Shape;35;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6" name="Google Shape;36;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7" name="Google Shape;37;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900"/>
            </a:lvl1pPr>
            <a:lvl2pPr marL="0" lvl="1" indent="0" algn="r" rtl="0">
              <a:spcBef>
                <a:spcPts val="0"/>
              </a:spcBef>
              <a:buNone/>
              <a:defRPr sz="1900"/>
            </a:lvl2pPr>
            <a:lvl3pPr marL="0" lvl="2" indent="0" algn="r" rtl="0">
              <a:spcBef>
                <a:spcPts val="0"/>
              </a:spcBef>
              <a:buNone/>
              <a:defRPr sz="1900"/>
            </a:lvl3pPr>
            <a:lvl4pPr marL="0" lvl="3" indent="0" algn="r" rtl="0">
              <a:spcBef>
                <a:spcPts val="0"/>
              </a:spcBef>
              <a:buNone/>
              <a:defRPr sz="1900"/>
            </a:lvl4pPr>
            <a:lvl5pPr marL="0" lvl="4" indent="0" algn="r" rtl="0">
              <a:spcBef>
                <a:spcPts val="0"/>
              </a:spcBef>
              <a:buNone/>
              <a:defRPr sz="1900"/>
            </a:lvl5pPr>
            <a:lvl6pPr marL="0" lvl="5" indent="0" algn="r" rtl="0">
              <a:spcBef>
                <a:spcPts val="0"/>
              </a:spcBef>
              <a:buNone/>
              <a:defRPr sz="1900"/>
            </a:lvl6pPr>
            <a:lvl7pPr marL="0" lvl="6" indent="0" algn="r" rtl="0">
              <a:spcBef>
                <a:spcPts val="0"/>
              </a:spcBef>
              <a:buNone/>
              <a:defRPr sz="1900"/>
            </a:lvl7pPr>
            <a:lvl8pPr marL="0" lvl="7" indent="0" algn="r" rtl="0">
              <a:spcBef>
                <a:spcPts val="0"/>
              </a:spcBef>
              <a:buNone/>
              <a:defRPr sz="1900"/>
            </a:lvl8pPr>
            <a:lvl9pPr marL="0" lvl="8" indent="0" algn="r" rtl="0">
              <a:spcBef>
                <a:spcPts val="0"/>
              </a:spcBef>
              <a:buNone/>
              <a:defRPr sz="19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mt="93744"/>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003554"/>
              </a:buClr>
              <a:buSzPts val="3600"/>
              <a:buFont typeface="Verdana"/>
              <a:buNone/>
              <a:defRPr sz="3600" b="1" i="0" u="none" strike="noStrike" cap="none">
                <a:solidFill>
                  <a:srgbClr val="003554"/>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microsoft.com/office/2018/10/relationships/comments" Target="../comments/modernComment_116_0.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10"/>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800"/>
              <a:buFont typeface="Verdana"/>
              <a:buNone/>
            </a:pPr>
            <a:r>
              <a:rPr lang="en-US"/>
              <a:t>Summer Aid</a:t>
            </a:r>
            <a:endParaRPr/>
          </a:p>
        </p:txBody>
      </p:sp>
      <p:sp>
        <p:nvSpPr>
          <p:cNvPr id="43" name="Google Shape;43;p10"/>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dirty="0"/>
              <a:t>Spring NCASFAA 2025</a:t>
            </a:r>
            <a:endParaRPr dirty="0"/>
          </a:p>
          <a:p>
            <a:pPr marL="0" lvl="0" indent="0" algn="ctr" rtl="0">
              <a:lnSpc>
                <a:spcPct val="90000"/>
              </a:lnSpc>
              <a:spcBef>
                <a:spcPts val="0"/>
              </a:spcBef>
              <a:spcAft>
                <a:spcPts val="0"/>
              </a:spcAft>
              <a:buClr>
                <a:schemeClr val="lt1"/>
              </a:buClr>
              <a:buSzPts val="2400"/>
              <a:buNone/>
            </a:pPr>
            <a:endParaRPr dirty="0"/>
          </a:p>
          <a:p>
            <a:pPr marL="0" lvl="0" indent="0" algn="ctr" rtl="0">
              <a:lnSpc>
                <a:spcPct val="90000"/>
              </a:lnSpc>
              <a:spcBef>
                <a:spcPts val="0"/>
              </a:spcBef>
              <a:spcAft>
                <a:spcPts val="0"/>
              </a:spcAft>
              <a:buClr>
                <a:schemeClr val="lt1"/>
              </a:buClr>
              <a:buSzPts val="2400"/>
              <a:buNone/>
            </a:pPr>
            <a:r>
              <a:rPr lang="en-US" dirty="0"/>
              <a:t>Dana Kelly, NASFAA</a:t>
            </a:r>
            <a:endParaRPr dirty="0"/>
          </a:p>
          <a:p>
            <a:pPr marL="0" lvl="0" indent="0" algn="ctr" rtl="0">
              <a:lnSpc>
                <a:spcPct val="90000"/>
              </a:lnSpc>
              <a:spcBef>
                <a:spcPts val="0"/>
              </a:spcBef>
              <a:spcAft>
                <a:spcPts val="0"/>
              </a:spcAft>
              <a:buClr>
                <a:schemeClr val="lt1"/>
              </a:buClr>
              <a:buSzPts val="2400"/>
              <a:buNone/>
            </a:pPr>
            <a:r>
              <a:rPr lang="en-US" dirty="0"/>
              <a:t>kellyd@nasfaa.org</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Pell Disbursement Under Year-Round Pell</a:t>
            </a:r>
            <a:endParaRPr/>
          </a:p>
        </p:txBody>
      </p:sp>
      <p:sp>
        <p:nvSpPr>
          <p:cNvPr id="98" name="Google Shape;98;p19"/>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Font typeface="Arial"/>
              <a:buChar char="•"/>
            </a:pPr>
            <a:r>
              <a:rPr lang="en-US" dirty="0">
                <a:latin typeface="Arial"/>
                <a:ea typeface="Arial"/>
                <a:cs typeface="Arial"/>
                <a:sym typeface="Arial"/>
              </a:rPr>
              <a:t>Students receive the same percentage-based calculation as in standard terms.</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Pell is awarded per enrollment intensity (</a:t>
            </a:r>
            <a:r>
              <a:rPr lang="en-US" dirty="0">
                <a:solidFill>
                  <a:schemeClr val="tx1"/>
                </a:solidFill>
                <a:latin typeface="Arial"/>
                <a:ea typeface="Arial"/>
                <a:cs typeface="Arial"/>
                <a:sym typeface="Arial"/>
              </a:rPr>
              <a:t>e.g., </a:t>
            </a:r>
            <a:r>
              <a:rPr lang="en-US" dirty="0">
                <a:latin typeface="Arial"/>
                <a:ea typeface="Arial"/>
                <a:cs typeface="Arial"/>
                <a:sym typeface="Arial"/>
              </a:rPr>
              <a:t>credit hours enrolled compared to full-time status).</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Students may use up to 100% of their Pell first, then an additional 50%, if eligible.</a:t>
            </a:r>
            <a:endParaRPr dirty="0">
              <a:latin typeface="Arial"/>
              <a:ea typeface="Arial"/>
              <a:cs typeface="Arial"/>
              <a:sym typeface="Arial"/>
            </a:endParaRPr>
          </a:p>
          <a:p>
            <a:pPr marL="0" lvl="0" indent="0" algn="l" rtl="0">
              <a:spcBef>
                <a:spcPts val="1000"/>
              </a:spcBef>
              <a:spcAft>
                <a:spcPts val="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Year-Round Pell (Semester School Example)</a:t>
            </a:r>
            <a:endParaRPr/>
          </a:p>
        </p:txBody>
      </p:sp>
      <p:sp>
        <p:nvSpPr>
          <p:cNvPr id="104" name="Google Shape;104;p20"/>
          <p:cNvSpPr txBox="1">
            <a:spLocks noGrp="1"/>
          </p:cNvSpPr>
          <p:nvPr>
            <p:ph type="body" idx="1"/>
          </p:nvPr>
        </p:nvSpPr>
        <p:spPr>
          <a:xfrm>
            <a:off x="312425" y="1268975"/>
            <a:ext cx="11567100" cy="4140600"/>
          </a:xfrm>
          <a:prstGeom prst="rect">
            <a:avLst/>
          </a:prstGeom>
        </p:spPr>
        <p:txBody>
          <a:bodyPr spcFirstLastPara="1" wrap="square" lIns="91425" tIns="45700" rIns="91425" bIns="45700" anchor="t" anchorCtr="0">
            <a:noAutofit/>
          </a:bodyPr>
          <a:lstStyle/>
          <a:p>
            <a:pPr marL="457200" lvl="0" indent="-342900" algn="l" rtl="0">
              <a:lnSpc>
                <a:spcPct val="115000"/>
              </a:lnSpc>
              <a:spcBef>
                <a:spcPts val="1200"/>
              </a:spcBef>
              <a:spcAft>
                <a:spcPts val="0"/>
              </a:spcAft>
              <a:buSzPts val="1800"/>
              <a:buChar char="●"/>
            </a:pPr>
            <a:r>
              <a:rPr lang="en-US" sz="1800" b="1" dirty="0">
                <a:latin typeface="Arial"/>
                <a:ea typeface="Arial"/>
                <a:cs typeface="Arial"/>
                <a:sym typeface="Arial"/>
              </a:rPr>
              <a:t>Student’s Scheduled Award:</a:t>
            </a:r>
            <a:r>
              <a:rPr lang="en-US" sz="1800" dirty="0">
                <a:latin typeface="Arial"/>
                <a:ea typeface="Arial"/>
                <a:cs typeface="Arial"/>
                <a:sym typeface="Arial"/>
              </a:rPr>
              <a:t> </a:t>
            </a:r>
            <a:r>
              <a:rPr lang="en-US" sz="1800" b="1" dirty="0">
                <a:latin typeface="Arial"/>
                <a:ea typeface="Arial"/>
                <a:cs typeface="Arial"/>
                <a:sym typeface="Arial"/>
              </a:rPr>
              <a:t>$7,000</a:t>
            </a:r>
            <a:r>
              <a:rPr lang="en-US" sz="1800" dirty="0">
                <a:latin typeface="Arial"/>
                <a:ea typeface="Arial"/>
                <a:cs typeface="Arial"/>
                <a:sym typeface="Arial"/>
              </a:rPr>
              <a:t> for 2024–25.</a:t>
            </a:r>
            <a:endParaRPr sz="1800" dirty="0">
              <a:latin typeface="Arial"/>
              <a:ea typeface="Arial"/>
              <a:cs typeface="Arial"/>
              <a:sym typeface="Arial"/>
            </a:endParaRPr>
          </a:p>
          <a:p>
            <a:pPr marL="457200" lvl="0" indent="-342900" algn="l" rtl="0">
              <a:lnSpc>
                <a:spcPct val="115000"/>
              </a:lnSpc>
              <a:spcBef>
                <a:spcPts val="0"/>
              </a:spcBef>
              <a:spcAft>
                <a:spcPts val="0"/>
              </a:spcAft>
              <a:buSzPts val="1800"/>
              <a:buChar char="●"/>
            </a:pPr>
            <a:r>
              <a:rPr lang="en-US" sz="1800" b="1" dirty="0">
                <a:latin typeface="Arial"/>
                <a:ea typeface="Arial"/>
                <a:cs typeface="Arial"/>
                <a:sym typeface="Arial"/>
              </a:rPr>
              <a:t>Summer Term (Header to 2024–25 Award Year):</a:t>
            </a:r>
            <a:endParaRPr sz="1800" b="1"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b="1" dirty="0">
                <a:latin typeface="Arial"/>
                <a:ea typeface="Arial"/>
                <a:cs typeface="Arial"/>
                <a:sym typeface="Arial"/>
              </a:rPr>
              <a:t>Enrolled in 9 credits</a:t>
            </a:r>
            <a:r>
              <a:rPr lang="en-US" sz="1800" dirty="0">
                <a:latin typeface="Arial"/>
                <a:ea typeface="Arial"/>
                <a:cs typeface="Arial"/>
                <a:sym typeface="Arial"/>
              </a:rPr>
              <a:t> (75% enrollment intensity).</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dirty="0">
                <a:latin typeface="Arial"/>
                <a:ea typeface="Arial"/>
                <a:cs typeface="Arial"/>
                <a:sym typeface="Arial"/>
              </a:rPr>
              <a:t>Pell calculation: </a:t>
            </a:r>
            <a:r>
              <a:rPr lang="en-US" sz="1800" b="1" dirty="0">
                <a:latin typeface="Arial"/>
                <a:ea typeface="Arial"/>
                <a:cs typeface="Arial"/>
                <a:sym typeface="Arial"/>
              </a:rPr>
              <a:t>$7,000 × 75% = $5,250 annual award</a:t>
            </a:r>
            <a:r>
              <a:rPr lang="en-US" sz="1800" dirty="0">
                <a:latin typeface="Arial"/>
                <a:ea typeface="Arial"/>
                <a:cs typeface="Arial"/>
                <a:sym typeface="Arial"/>
              </a:rPr>
              <a:t>.</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dirty="0">
                <a:latin typeface="Arial"/>
                <a:ea typeface="Arial"/>
                <a:cs typeface="Arial"/>
                <a:sym typeface="Arial"/>
              </a:rPr>
              <a:t>Payment per term: </a:t>
            </a:r>
            <a:r>
              <a:rPr lang="en-US" sz="1800" b="1" dirty="0">
                <a:latin typeface="Arial"/>
                <a:ea typeface="Arial"/>
                <a:cs typeface="Arial"/>
                <a:sym typeface="Arial"/>
              </a:rPr>
              <a:t>$5,250 ÷ 2 = $2,625</a:t>
            </a:r>
            <a:r>
              <a:rPr lang="en-US" sz="1800" dirty="0">
                <a:latin typeface="Arial"/>
                <a:ea typeface="Arial"/>
                <a:cs typeface="Arial"/>
                <a:sym typeface="Arial"/>
              </a:rPr>
              <a:t>.</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b="1" dirty="0">
                <a:latin typeface="Arial"/>
                <a:ea typeface="Arial"/>
                <a:cs typeface="Arial"/>
                <a:sym typeface="Arial"/>
              </a:rPr>
              <a:t>Total Pell Used:</a:t>
            </a:r>
            <a:r>
              <a:rPr lang="en-US" sz="1800" dirty="0">
                <a:latin typeface="Arial"/>
                <a:ea typeface="Arial"/>
                <a:cs typeface="Arial"/>
                <a:sym typeface="Arial"/>
              </a:rPr>
              <a:t> 37.5% of Scheduled Award.</a:t>
            </a:r>
            <a:endParaRPr sz="1800" dirty="0">
              <a:latin typeface="Arial"/>
              <a:ea typeface="Arial"/>
              <a:cs typeface="Arial"/>
              <a:sym typeface="Arial"/>
            </a:endParaRPr>
          </a:p>
          <a:p>
            <a:pPr marL="457200" lvl="0" indent="-342900" algn="l" rtl="0">
              <a:lnSpc>
                <a:spcPct val="115000"/>
              </a:lnSpc>
              <a:spcBef>
                <a:spcPts val="0"/>
              </a:spcBef>
              <a:spcAft>
                <a:spcPts val="0"/>
              </a:spcAft>
              <a:buSzPts val="1800"/>
              <a:buChar char="●"/>
            </a:pPr>
            <a:r>
              <a:rPr lang="en-US" sz="1800" b="1" dirty="0">
                <a:latin typeface="Arial"/>
                <a:ea typeface="Arial"/>
                <a:cs typeface="Arial"/>
                <a:sym typeface="Arial"/>
              </a:rPr>
              <a:t>Fall Term:</a:t>
            </a:r>
            <a:endParaRPr sz="1800" b="1"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b="1" dirty="0">
                <a:latin typeface="Arial"/>
                <a:ea typeface="Arial"/>
                <a:cs typeface="Arial"/>
                <a:sym typeface="Arial"/>
              </a:rPr>
              <a:t>Full-time enrollment (12+ credits)</a:t>
            </a:r>
            <a:r>
              <a:rPr lang="en-US" sz="1800" dirty="0">
                <a:latin typeface="Arial"/>
                <a:ea typeface="Arial"/>
                <a:cs typeface="Arial"/>
                <a:sym typeface="Arial"/>
              </a:rPr>
              <a:t> → </a:t>
            </a:r>
            <a:r>
              <a:rPr lang="en-US" sz="1800" b="1" dirty="0">
                <a:latin typeface="Arial"/>
                <a:ea typeface="Arial"/>
                <a:cs typeface="Arial"/>
                <a:sym typeface="Arial"/>
              </a:rPr>
              <a:t>$3,500 Pell (50%)</a:t>
            </a:r>
            <a:r>
              <a:rPr lang="en-US" sz="1800" dirty="0">
                <a:latin typeface="Arial"/>
                <a:ea typeface="Arial"/>
                <a:cs typeface="Arial"/>
                <a:sym typeface="Arial"/>
              </a:rPr>
              <a:t>.</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b="1" dirty="0">
                <a:latin typeface="Arial"/>
                <a:ea typeface="Arial"/>
                <a:cs typeface="Arial"/>
                <a:sym typeface="Arial"/>
              </a:rPr>
              <a:t>Total Pell Used:</a:t>
            </a:r>
            <a:r>
              <a:rPr lang="en-US" sz="1800" dirty="0">
                <a:latin typeface="Arial"/>
                <a:ea typeface="Arial"/>
                <a:cs typeface="Arial"/>
                <a:sym typeface="Arial"/>
              </a:rPr>
              <a:t> 87.5% of Scheduled Award.</a:t>
            </a:r>
            <a:endParaRPr sz="1800" dirty="0">
              <a:latin typeface="Arial"/>
              <a:ea typeface="Arial"/>
              <a:cs typeface="Arial"/>
              <a:sym typeface="Arial"/>
            </a:endParaRPr>
          </a:p>
          <a:p>
            <a:pPr marL="457200" lvl="0" indent="-342900" algn="l" rtl="0">
              <a:lnSpc>
                <a:spcPct val="115000"/>
              </a:lnSpc>
              <a:spcBef>
                <a:spcPts val="0"/>
              </a:spcBef>
              <a:spcAft>
                <a:spcPts val="0"/>
              </a:spcAft>
              <a:buSzPts val="1800"/>
              <a:buChar char="●"/>
            </a:pPr>
            <a:r>
              <a:rPr lang="en-US" sz="1800" b="1" dirty="0">
                <a:latin typeface="Arial"/>
                <a:ea typeface="Arial"/>
                <a:cs typeface="Arial"/>
                <a:sym typeface="Arial"/>
              </a:rPr>
              <a:t>Spring Term:</a:t>
            </a:r>
            <a:endParaRPr sz="1800" b="1"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dirty="0">
                <a:latin typeface="Arial"/>
                <a:ea typeface="Arial"/>
                <a:cs typeface="Arial"/>
                <a:sym typeface="Arial"/>
              </a:rPr>
              <a:t>Remaining eligibility: </a:t>
            </a:r>
            <a:r>
              <a:rPr lang="en-US" sz="1800" b="1" dirty="0">
                <a:latin typeface="Arial"/>
                <a:ea typeface="Arial"/>
                <a:cs typeface="Arial"/>
                <a:sym typeface="Arial"/>
              </a:rPr>
              <a:t>12.5% ($875) + 37.5% ($2,625) from YRP</a:t>
            </a:r>
            <a:r>
              <a:rPr lang="en-US" sz="1800" dirty="0">
                <a:latin typeface="Arial"/>
                <a:ea typeface="Arial"/>
                <a:cs typeface="Arial"/>
                <a:sym typeface="Arial"/>
              </a:rPr>
              <a:t>.</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dirty="0">
                <a:latin typeface="Arial"/>
                <a:ea typeface="Arial"/>
                <a:cs typeface="Arial"/>
                <a:sym typeface="Arial"/>
              </a:rPr>
              <a:t>Spring Pell Award: </a:t>
            </a:r>
            <a:r>
              <a:rPr lang="en-US" sz="1800" b="1" dirty="0">
                <a:latin typeface="Arial"/>
                <a:ea typeface="Arial"/>
                <a:cs typeface="Arial"/>
                <a:sym typeface="Arial"/>
              </a:rPr>
              <a:t>$3,500</a:t>
            </a:r>
            <a:r>
              <a:rPr lang="en-US" sz="1800" dirty="0">
                <a:latin typeface="Arial"/>
                <a:ea typeface="Arial"/>
                <a:cs typeface="Arial"/>
                <a:sym typeface="Arial"/>
              </a:rPr>
              <a:t>.</a:t>
            </a:r>
            <a:endParaRPr sz="1800" dirty="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b="1" dirty="0">
                <a:latin typeface="Arial"/>
                <a:ea typeface="Arial"/>
                <a:cs typeface="Arial"/>
                <a:sym typeface="Arial"/>
              </a:rPr>
              <a:t>Total Pell Used:</a:t>
            </a:r>
            <a:r>
              <a:rPr lang="en-US" sz="1800" dirty="0">
                <a:latin typeface="Arial"/>
                <a:ea typeface="Arial"/>
                <a:cs typeface="Arial"/>
                <a:sym typeface="Arial"/>
              </a:rPr>
              <a:t> 137.5% of Scheduled Award.</a:t>
            </a:r>
            <a:endParaRPr sz="18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800" dirty="0">
                <a:latin typeface="Arial"/>
                <a:ea typeface="Arial"/>
                <a:cs typeface="Arial"/>
                <a:sym typeface="Arial"/>
              </a:rPr>
              <a:t>✔ </a:t>
            </a:r>
            <a:r>
              <a:rPr lang="en-US" sz="1800" b="1" dirty="0">
                <a:latin typeface="Arial"/>
                <a:ea typeface="Arial"/>
                <a:cs typeface="Arial"/>
                <a:sym typeface="Arial"/>
              </a:rPr>
              <a:t>Result:</a:t>
            </a:r>
            <a:r>
              <a:rPr lang="en-US" sz="1800" dirty="0">
                <a:latin typeface="Arial"/>
                <a:ea typeface="Arial"/>
                <a:cs typeface="Arial"/>
                <a:sym typeface="Arial"/>
              </a:rPr>
              <a:t> Student receives a total of </a:t>
            </a:r>
            <a:r>
              <a:rPr lang="en-US" sz="1800" b="1" dirty="0">
                <a:latin typeface="Arial"/>
                <a:ea typeface="Arial"/>
                <a:cs typeface="Arial"/>
                <a:sym typeface="Arial"/>
              </a:rPr>
              <a:t>$9,625</a:t>
            </a:r>
            <a:r>
              <a:rPr lang="en-US" sz="1800" dirty="0">
                <a:latin typeface="Arial"/>
                <a:ea typeface="Arial"/>
                <a:cs typeface="Arial"/>
                <a:sym typeface="Arial"/>
              </a:rPr>
              <a:t>, which is less than the </a:t>
            </a:r>
            <a:r>
              <a:rPr lang="en-US" sz="1800" b="1" dirty="0">
                <a:latin typeface="Arial"/>
                <a:ea typeface="Arial"/>
                <a:cs typeface="Arial"/>
                <a:sym typeface="Arial"/>
              </a:rPr>
              <a:t>150% max</a:t>
            </a:r>
            <a:r>
              <a:rPr lang="en-US" sz="1800" dirty="0">
                <a:latin typeface="Arial"/>
                <a:ea typeface="Arial"/>
                <a:cs typeface="Arial"/>
                <a:sym typeface="Arial"/>
              </a:rPr>
              <a:t> ($10,500).</a:t>
            </a:r>
            <a:endParaRPr sz="1800" dirty="0">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Year-Round Pell (Clock-Hour Example)</a:t>
            </a:r>
            <a:endParaRPr dirty="0"/>
          </a:p>
        </p:txBody>
      </p:sp>
      <p:sp>
        <p:nvSpPr>
          <p:cNvPr id="110" name="Google Shape;110;p2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55600" algn="l" rtl="0">
              <a:lnSpc>
                <a:spcPct val="115000"/>
              </a:lnSpc>
              <a:spcBef>
                <a:spcPts val="1200"/>
              </a:spcBef>
              <a:spcAft>
                <a:spcPts val="0"/>
              </a:spcAft>
              <a:buSzPts val="2000"/>
              <a:buChar char="●"/>
            </a:pPr>
            <a:r>
              <a:rPr lang="en-US" sz="2000" dirty="0">
                <a:latin typeface="Arial"/>
                <a:ea typeface="Arial"/>
                <a:cs typeface="Arial"/>
                <a:sym typeface="Arial"/>
              </a:rPr>
              <a:t>Program Length: 1,125 clock hours over 32.5 weeks.</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Scheduled Pell Award: $7,000 for 2024–25.</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Payment Periods:</a:t>
            </a:r>
            <a:endParaRPr sz="2000" dirty="0">
              <a:latin typeface="Arial"/>
              <a:ea typeface="Arial"/>
              <a:cs typeface="Arial"/>
              <a:sym typeface="Arial"/>
            </a:endParaRPr>
          </a:p>
          <a:p>
            <a:pPr marL="914400" lvl="1" indent="-355600" algn="l" rtl="0">
              <a:lnSpc>
                <a:spcPct val="115000"/>
              </a:lnSpc>
              <a:spcBef>
                <a:spcPts val="0"/>
              </a:spcBef>
              <a:spcAft>
                <a:spcPts val="0"/>
              </a:spcAft>
              <a:buSzPts val="2000"/>
              <a:buFont typeface="Arial"/>
              <a:buChar char="○"/>
            </a:pPr>
            <a:r>
              <a:rPr lang="en-US" sz="2000" dirty="0">
                <a:latin typeface="Arial"/>
                <a:ea typeface="Arial"/>
                <a:cs typeface="Arial"/>
                <a:sym typeface="Arial"/>
              </a:rPr>
              <a:t>Period 1 (450 hours, 13 weeks): $3,500.</a:t>
            </a:r>
            <a:endParaRPr sz="2000" dirty="0">
              <a:latin typeface="Arial"/>
              <a:ea typeface="Arial"/>
              <a:cs typeface="Arial"/>
              <a:sym typeface="Arial"/>
            </a:endParaRPr>
          </a:p>
          <a:p>
            <a:pPr marL="914400" lvl="1" indent="-355600" algn="l" rtl="0">
              <a:lnSpc>
                <a:spcPct val="115000"/>
              </a:lnSpc>
              <a:spcBef>
                <a:spcPts val="0"/>
              </a:spcBef>
              <a:spcAft>
                <a:spcPts val="0"/>
              </a:spcAft>
              <a:buSzPts val="2000"/>
              <a:buFont typeface="Arial"/>
              <a:buChar char="○"/>
            </a:pPr>
            <a:r>
              <a:rPr lang="en-US" sz="2000" dirty="0">
                <a:latin typeface="Arial"/>
                <a:ea typeface="Arial"/>
                <a:cs typeface="Arial"/>
                <a:sym typeface="Arial"/>
              </a:rPr>
              <a:t>Period 2 (450 hours, 13 weeks): $3,500.</a:t>
            </a:r>
            <a:endParaRPr sz="2000" dirty="0">
              <a:latin typeface="Arial"/>
              <a:ea typeface="Arial"/>
              <a:cs typeface="Arial"/>
              <a:sym typeface="Arial"/>
            </a:endParaRPr>
          </a:p>
          <a:p>
            <a:pPr marL="914400" lvl="1" indent="-355600" algn="l" rtl="0">
              <a:lnSpc>
                <a:spcPct val="115000"/>
              </a:lnSpc>
              <a:spcBef>
                <a:spcPts val="0"/>
              </a:spcBef>
              <a:spcAft>
                <a:spcPts val="0"/>
              </a:spcAft>
              <a:buSzPts val="2000"/>
              <a:buFont typeface="Arial"/>
              <a:buChar char="○"/>
            </a:pPr>
            <a:r>
              <a:rPr lang="en-US" sz="2000" dirty="0">
                <a:latin typeface="Arial"/>
                <a:ea typeface="Arial"/>
                <a:cs typeface="Arial"/>
                <a:sym typeface="Arial"/>
              </a:rPr>
              <a:t>Period 3 (225 hours, 6.5 weeks):</a:t>
            </a:r>
            <a:endParaRPr sz="2000" dirty="0">
              <a:latin typeface="Arial"/>
              <a:ea typeface="Arial"/>
              <a:cs typeface="Arial"/>
              <a:sym typeface="Arial"/>
            </a:endParaRPr>
          </a:p>
          <a:p>
            <a:pPr marL="1371600" lvl="2" indent="-355600" algn="l" rtl="0">
              <a:lnSpc>
                <a:spcPct val="115000"/>
              </a:lnSpc>
              <a:spcBef>
                <a:spcPts val="0"/>
              </a:spcBef>
              <a:spcAft>
                <a:spcPts val="0"/>
              </a:spcAft>
              <a:buSzPts val="2000"/>
              <a:buFont typeface="Arial"/>
              <a:buChar char="■"/>
            </a:pPr>
            <a:r>
              <a:rPr lang="en-US" dirty="0">
                <a:latin typeface="Arial"/>
                <a:ea typeface="Arial"/>
                <a:cs typeface="Arial"/>
                <a:sym typeface="Arial"/>
              </a:rPr>
              <a:t>Without YRP: No Pell funds left.</a:t>
            </a:r>
            <a:endParaRPr dirty="0">
              <a:latin typeface="Arial"/>
              <a:ea typeface="Arial"/>
              <a:cs typeface="Arial"/>
              <a:sym typeface="Arial"/>
            </a:endParaRPr>
          </a:p>
          <a:p>
            <a:pPr marL="1371600" lvl="2" indent="-355600" algn="l" rtl="0">
              <a:lnSpc>
                <a:spcPct val="115000"/>
              </a:lnSpc>
              <a:spcBef>
                <a:spcPts val="0"/>
              </a:spcBef>
              <a:spcAft>
                <a:spcPts val="0"/>
              </a:spcAft>
              <a:buSzPts val="2000"/>
              <a:buFont typeface="Arial"/>
              <a:buChar char="■"/>
            </a:pPr>
            <a:r>
              <a:rPr lang="en-US" dirty="0">
                <a:latin typeface="Arial"/>
                <a:ea typeface="Arial"/>
                <a:cs typeface="Arial"/>
                <a:sym typeface="Arial"/>
              </a:rPr>
              <a:t>With YRP: Eligible for $1,750 (up to 150% of Scheduled Award).</a:t>
            </a:r>
            <a:endParaRPr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Total Pell Awarded: $8,750, staying within the $10,500 YRP maximum.</a:t>
            </a:r>
            <a:endParaRPr sz="20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2000" dirty="0">
                <a:latin typeface="Arial"/>
                <a:ea typeface="Arial"/>
                <a:cs typeface="Arial"/>
                <a:sym typeface="Arial"/>
              </a:rPr>
              <a:t>✔ Result: Student benefits from YRP without exceeding the cap, ensuring continued funding.</a:t>
            </a:r>
            <a:endParaRPr sz="2000" dirty="0">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solidFill>
                  <a:srgbClr val="005B99"/>
                </a:solidFill>
                <a:latin typeface="Arial"/>
                <a:ea typeface="Arial"/>
                <a:cs typeface="Arial"/>
                <a:sym typeface="Arial"/>
              </a:rPr>
              <a:t>Academic Year Definition &amp; Loan Periods</a:t>
            </a:r>
            <a:endParaRPr>
              <a:solidFill>
                <a:srgbClr val="005B99"/>
              </a:solidFill>
              <a:latin typeface="Arial"/>
              <a:ea typeface="Arial"/>
              <a:cs typeface="Arial"/>
              <a:sym typeface="Arial"/>
            </a:endParaRPr>
          </a:p>
        </p:txBody>
      </p:sp>
      <p:sp>
        <p:nvSpPr>
          <p:cNvPr id="116" name="Google Shape;116;p22"/>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lnSpc>
                <a:spcPct val="115000"/>
              </a:lnSpc>
              <a:spcBef>
                <a:spcPts val="800"/>
              </a:spcBef>
              <a:spcAft>
                <a:spcPts val="0"/>
              </a:spcAft>
              <a:buSzPts val="2800"/>
              <a:buFont typeface="Arial"/>
              <a:buChar char="•"/>
            </a:pPr>
            <a:r>
              <a:rPr lang="en-US" dirty="0">
                <a:latin typeface="Arial"/>
                <a:ea typeface="Arial"/>
                <a:cs typeface="Arial"/>
                <a:sym typeface="Arial"/>
              </a:rPr>
              <a:t>Federal Direct Loan awards are based on the institution’s defined academic year (AY).</a:t>
            </a:r>
            <a:endParaRPr dirty="0">
              <a:latin typeface="Arial"/>
              <a:ea typeface="Arial"/>
              <a:cs typeface="Arial"/>
              <a:sym typeface="Arial"/>
            </a:endParaRPr>
          </a:p>
          <a:p>
            <a:pPr marL="457200" lvl="0" indent="-406400" algn="l" rtl="0">
              <a:lnSpc>
                <a:spcPct val="115000"/>
              </a:lnSpc>
              <a:spcBef>
                <a:spcPts val="0"/>
              </a:spcBef>
              <a:spcAft>
                <a:spcPts val="0"/>
              </a:spcAft>
              <a:buSzPts val="2800"/>
              <a:buFont typeface="Arial"/>
              <a:buChar char="•"/>
            </a:pPr>
            <a:r>
              <a:rPr lang="en-US" dirty="0">
                <a:latin typeface="Arial"/>
                <a:ea typeface="Arial"/>
                <a:cs typeface="Arial"/>
                <a:sym typeface="Arial"/>
              </a:rPr>
              <a:t>If summer is part of the academic year (e.g., a required term or part of a borrower-based academic year), it is included in the student’s annual loan limit.</a:t>
            </a:r>
            <a:endParaRPr dirty="0">
              <a:latin typeface="Arial"/>
              <a:ea typeface="Arial"/>
              <a:cs typeface="Arial"/>
              <a:sym typeface="Arial"/>
            </a:endParaRPr>
          </a:p>
          <a:p>
            <a:pPr marL="457200" lvl="0" indent="-406400" algn="l" rtl="0">
              <a:lnSpc>
                <a:spcPct val="115000"/>
              </a:lnSpc>
              <a:spcBef>
                <a:spcPts val="0"/>
              </a:spcBef>
              <a:spcAft>
                <a:spcPts val="0"/>
              </a:spcAft>
              <a:buSzPts val="2800"/>
              <a:buFont typeface="Arial"/>
              <a:buChar char="•"/>
            </a:pPr>
            <a:r>
              <a:rPr lang="en-US" dirty="0">
                <a:latin typeface="Arial"/>
                <a:ea typeface="Arial"/>
                <a:cs typeface="Arial"/>
                <a:sym typeface="Arial"/>
              </a:rPr>
              <a:t>If summer is treated as a header or trailer to the academic year, summer borrowing may count toward the prior or upcoming award year, depending on the school’s policy.</a:t>
            </a:r>
            <a:endParaRPr dirty="0">
              <a:latin typeface="Arial"/>
              <a:ea typeface="Arial"/>
              <a:cs typeface="Arial"/>
              <a:sym typeface="Arial"/>
            </a:endParaRPr>
          </a:p>
          <a:p>
            <a:pPr marL="457200" lvl="0" indent="0" algn="l" rtl="0">
              <a:lnSpc>
                <a:spcPct val="115000"/>
              </a:lnSpc>
              <a:spcBef>
                <a:spcPts val="1200"/>
              </a:spcBef>
              <a:spcAft>
                <a:spcPts val="0"/>
              </a:spcAft>
              <a:buNone/>
            </a:pPr>
            <a:r>
              <a:rPr lang="en-US" sz="2000" i="1" dirty="0">
                <a:latin typeface="Arial"/>
                <a:ea typeface="Arial"/>
                <a:cs typeface="Arial"/>
                <a:sym typeface="Arial"/>
              </a:rPr>
              <a:t>34 CFR 685.301(a)(8)</a:t>
            </a:r>
            <a:endParaRPr sz="2000" i="1" dirty="0">
              <a:latin typeface="Arial"/>
              <a:ea typeface="Arial"/>
              <a:cs typeface="Arial"/>
              <a:sym typeface="Arial"/>
            </a:endParaRPr>
          </a:p>
          <a:p>
            <a:pPr marL="0" lvl="0" indent="0" algn="l" rtl="0">
              <a:lnSpc>
                <a:spcPct val="115000"/>
              </a:lnSpc>
              <a:spcBef>
                <a:spcPts val="1200"/>
              </a:spcBef>
              <a:spcAft>
                <a:spcPts val="0"/>
              </a:spcAft>
              <a:buNone/>
            </a:pPr>
            <a:endParaRPr sz="3200" dirty="0">
              <a:latin typeface="Calibri"/>
              <a:ea typeface="Calibri"/>
              <a:cs typeface="Calibri"/>
              <a:sym typeface="Calibri"/>
            </a:endParaRPr>
          </a:p>
          <a:p>
            <a:pPr marL="0" lvl="0" indent="0" algn="l" rtl="0">
              <a:spcBef>
                <a:spcPts val="1000"/>
              </a:spcBef>
              <a:spcAft>
                <a:spcPts val="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400">
                <a:solidFill>
                  <a:srgbClr val="005B99"/>
                </a:solidFill>
                <a:latin typeface="Arial"/>
                <a:ea typeface="Arial"/>
                <a:cs typeface="Arial"/>
                <a:sym typeface="Arial"/>
              </a:rPr>
              <a:t>Enrollment Requirements for Loan Eligibility</a:t>
            </a:r>
            <a:endParaRPr>
              <a:solidFill>
                <a:srgbClr val="005B99"/>
              </a:solidFill>
              <a:latin typeface="Arial"/>
              <a:ea typeface="Arial"/>
              <a:cs typeface="Arial"/>
              <a:sym typeface="Arial"/>
            </a:endParaRPr>
          </a:p>
        </p:txBody>
      </p:sp>
      <p:sp>
        <p:nvSpPr>
          <p:cNvPr id="122" name="Google Shape;122;p23"/>
          <p:cNvSpPr txBox="1">
            <a:spLocks noGrp="1"/>
          </p:cNvSpPr>
          <p:nvPr>
            <p:ph type="body" idx="1"/>
          </p:nvPr>
        </p:nvSpPr>
        <p:spPr>
          <a:xfrm>
            <a:off x="-5" y="1463857"/>
            <a:ext cx="11567100" cy="3930300"/>
          </a:xfrm>
          <a:prstGeom prst="rect">
            <a:avLst/>
          </a:prstGeom>
        </p:spPr>
        <p:txBody>
          <a:bodyPr spcFirstLastPara="1" wrap="square" lIns="91425" tIns="45700" rIns="91425" bIns="45700" anchor="t" anchorCtr="0">
            <a:noAutofit/>
          </a:bodyPr>
          <a:lstStyle/>
          <a:p>
            <a:pPr marL="457200" lvl="0" indent="-406400" algn="l" rtl="0">
              <a:lnSpc>
                <a:spcPct val="115000"/>
              </a:lnSpc>
              <a:spcBef>
                <a:spcPts val="800"/>
              </a:spcBef>
              <a:spcAft>
                <a:spcPts val="0"/>
              </a:spcAft>
              <a:buSzPts val="2800"/>
              <a:buChar char="•"/>
            </a:pPr>
            <a:r>
              <a:rPr lang="en-US" dirty="0">
                <a:latin typeface="Arial"/>
                <a:ea typeface="Arial"/>
                <a:cs typeface="Arial"/>
                <a:sym typeface="Arial"/>
              </a:rPr>
              <a:t>Students must be enrolled at least half-time (typically 6+ credits for undergraduates) to qualify for Direct Loans.</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dirty="0">
                <a:latin typeface="Arial"/>
                <a:ea typeface="Arial"/>
                <a:cs typeface="Arial"/>
                <a:sym typeface="Arial"/>
              </a:rPr>
              <a:t>If a student initially enrolled half-time but drops below half-time before disbursement, the loan may be canceled or adjusted.</a:t>
            </a:r>
          </a:p>
          <a:p>
            <a:pPr>
              <a:lnSpc>
                <a:spcPct val="115000"/>
              </a:lnSpc>
              <a:spcBef>
                <a:spcPts val="0"/>
              </a:spcBef>
            </a:pPr>
            <a:r>
              <a:rPr lang="en-US" dirty="0">
                <a:solidFill>
                  <a:srgbClr val="3F3F3F"/>
                </a:solidFill>
                <a:effectLst/>
                <a:latin typeface="Helvetica" pitchFamily="2" charset="0"/>
              </a:rPr>
              <a:t>If enrolled half-time at disbursement, no adjustment is necessary as long as the student begins attendance in at least one credit or clock hour.</a:t>
            </a:r>
          </a:p>
          <a:p>
            <a:pPr marL="457200" lvl="0" indent="-406400" algn="l" rtl="0">
              <a:lnSpc>
                <a:spcPct val="115000"/>
              </a:lnSpc>
              <a:spcBef>
                <a:spcPts val="0"/>
              </a:spcBef>
              <a:spcAft>
                <a:spcPts val="0"/>
              </a:spcAft>
              <a:buSzPts val="2800"/>
              <a:buChar char="•"/>
            </a:pPr>
            <a:endParaRPr dirty="0">
              <a:latin typeface="Arial"/>
              <a:ea typeface="Arial"/>
              <a:cs typeface="Arial"/>
              <a:sym typeface="Arial"/>
            </a:endParaRPr>
          </a:p>
          <a:p>
            <a:pPr marL="457200" lvl="0" indent="0" algn="l" rtl="0">
              <a:lnSpc>
                <a:spcPct val="115000"/>
              </a:lnSpc>
              <a:spcBef>
                <a:spcPts val="800"/>
              </a:spcBef>
              <a:spcAft>
                <a:spcPts val="0"/>
              </a:spcAft>
              <a:buNone/>
            </a:pPr>
            <a:endParaRPr sz="3200" dirty="0">
              <a:latin typeface="Calibri"/>
              <a:ea typeface="Calibri"/>
              <a:cs typeface="Calibri"/>
              <a:sym typeface="Calibri"/>
            </a:endParaRPr>
          </a:p>
          <a:p>
            <a:pPr marL="457200" lvl="0" indent="0" algn="l" rtl="0">
              <a:spcBef>
                <a:spcPts val="1000"/>
              </a:spcBef>
              <a:spcAft>
                <a:spcPts val="0"/>
              </a:spcAft>
              <a:buNone/>
            </a:pPr>
            <a:r>
              <a:rPr lang="en-US" dirty="0"/>
              <a:t>34 CFR 668.32(a)(1)</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4"/>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Annual Loan Limits &amp; Borrowing Capacity</a:t>
            </a:r>
            <a:endParaRPr/>
          </a:p>
        </p:txBody>
      </p:sp>
      <p:sp>
        <p:nvSpPr>
          <p:cNvPr id="128" name="Google Shape;128;p24"/>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dirty="0">
                <a:latin typeface="Arial"/>
                <a:ea typeface="Arial"/>
                <a:cs typeface="Arial"/>
                <a:sym typeface="Arial"/>
              </a:rPr>
              <a:t>Loan eligibility is limited by annual loan limits based on grade level and dependency status.</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If a student used their full annual loan limit during fall and spring, they may not have remaining loan eligibility for summer unless they advance in grade level.</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Remember crossover periods: Schools must apply a consistent policy and cannot change an award year once a loan has been disbursed.</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Remember loan proration rules for final term of study if summer is a header.</a:t>
            </a:r>
            <a:endParaRPr dirty="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Disbursement of Direct Loans for Summer</a:t>
            </a:r>
            <a:endParaRPr/>
          </a:p>
        </p:txBody>
      </p:sp>
      <p:sp>
        <p:nvSpPr>
          <p:cNvPr id="134" name="Google Shape;134;p25"/>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Font typeface="Arial"/>
              <a:buChar char="•"/>
            </a:pPr>
            <a:r>
              <a:rPr lang="en-US" dirty="0">
                <a:latin typeface="Arial"/>
                <a:ea typeface="Arial"/>
                <a:cs typeface="Arial"/>
                <a:sym typeface="Arial"/>
              </a:rPr>
              <a:t>Direct Loans must be disbursed in at least two payments over the loan period.</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If the summer term is split into modules, schools should make second disbursements based on enrollment, rather than waiting to confirm attendance, as this is in the student's best interest.</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If a student does not begin a later module before the scheduled 2</a:t>
            </a:r>
            <a:r>
              <a:rPr lang="en-US" baseline="30000" dirty="0">
                <a:latin typeface="Arial"/>
                <a:ea typeface="Arial"/>
                <a:cs typeface="Arial"/>
                <a:sym typeface="Arial"/>
              </a:rPr>
              <a:t>nd</a:t>
            </a:r>
            <a:r>
              <a:rPr lang="en-US" dirty="0">
                <a:latin typeface="Arial"/>
                <a:ea typeface="Arial"/>
                <a:cs typeface="Arial"/>
                <a:sym typeface="Arial"/>
              </a:rPr>
              <a:t> disbursement, their loan eligibility may be adjusted or canceled.</a:t>
            </a:r>
            <a:endParaRPr dirty="0">
              <a:latin typeface="Arial"/>
              <a:ea typeface="Arial"/>
              <a:cs typeface="Arial"/>
              <a:sym typeface="Arial"/>
            </a:endParaRPr>
          </a:p>
          <a:p>
            <a:pPr marL="457200" lvl="0" indent="0" algn="l" rtl="0">
              <a:lnSpc>
                <a:spcPct val="115000"/>
              </a:lnSpc>
              <a:spcBef>
                <a:spcPts val="1200"/>
              </a:spcBef>
              <a:spcAft>
                <a:spcPts val="1200"/>
              </a:spcAft>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3FAD4-B209-AEED-F79B-F9BD5786D098}"/>
              </a:ext>
            </a:extLst>
          </p:cNvPr>
          <p:cNvSpPr>
            <a:spLocks noGrp="1"/>
          </p:cNvSpPr>
          <p:nvPr>
            <p:ph type="title"/>
          </p:nvPr>
        </p:nvSpPr>
        <p:spPr/>
        <p:txBody>
          <a:bodyPr/>
          <a:lstStyle/>
          <a:p>
            <a:r>
              <a:rPr lang="en-US" dirty="0"/>
              <a:t>Updated ED Guidance for Direct Loans</a:t>
            </a:r>
          </a:p>
        </p:txBody>
      </p:sp>
      <p:sp>
        <p:nvSpPr>
          <p:cNvPr id="3" name="Text Placeholder 2">
            <a:extLst>
              <a:ext uri="{FF2B5EF4-FFF2-40B4-BE49-F238E27FC236}">
                <a16:creationId xmlns:a16="http://schemas.microsoft.com/office/drawing/2014/main" id="{1D375D30-5768-690B-DCD4-DD8CCA9FAC9E}"/>
              </a:ext>
            </a:extLst>
          </p:cNvPr>
          <p:cNvSpPr>
            <a:spLocks noGrp="1"/>
          </p:cNvSpPr>
          <p:nvPr>
            <p:ph type="body" idx="1"/>
          </p:nvPr>
        </p:nvSpPr>
        <p:spPr/>
        <p:txBody>
          <a:bodyPr/>
          <a:lstStyle/>
          <a:p>
            <a:r>
              <a:rPr lang="en-US" dirty="0">
                <a:solidFill>
                  <a:schemeClr val="tx1"/>
                </a:solidFill>
                <a:latin typeface="Arial" panose="020B0604020202020204" pitchFamily="34" charset="0"/>
              </a:rPr>
              <a:t>I</a:t>
            </a:r>
            <a:r>
              <a:rPr lang="en-US" b="0" i="0" u="none" strike="noStrike" dirty="0">
                <a:solidFill>
                  <a:schemeClr val="tx1"/>
                </a:solidFill>
                <a:effectLst/>
                <a:latin typeface="Arial" panose="020B0604020202020204" pitchFamily="34" charset="0"/>
              </a:rPr>
              <a:t>f the loan period for a Direct Loan begins and ends with terms in which the student is eligible for a loan but includes one or more intervening terms in which the student is ineligible (e.g., is not enrolled or is enrolled less than half-time), the loan period may include the ineligible term(s).</a:t>
            </a:r>
          </a:p>
          <a:p>
            <a:r>
              <a:rPr lang="en-US" b="0" i="0" u="none" strike="noStrike" dirty="0">
                <a:solidFill>
                  <a:schemeClr val="tx1"/>
                </a:solidFill>
                <a:effectLst/>
                <a:latin typeface="Arial" panose="020B0604020202020204" pitchFamily="34" charset="0"/>
              </a:rPr>
              <a:t>The school must reduce the COA to eliminate costs associated with the spring term that the student did not attend. Note that this clarification does not result in any change to enrollment reporting requirements.</a:t>
            </a:r>
            <a:endParaRPr lang="en-US" dirty="0">
              <a:solidFill>
                <a:schemeClr val="tx1"/>
              </a:solidFill>
            </a:endParaRPr>
          </a:p>
        </p:txBody>
      </p:sp>
    </p:spTree>
    <p:extLst>
      <p:ext uri="{BB962C8B-B14F-4D97-AF65-F5344CB8AC3E}">
        <p14:creationId xmlns:p14="http://schemas.microsoft.com/office/powerpoint/2010/main" val="1338665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400">
                <a:solidFill>
                  <a:srgbClr val="005B99"/>
                </a:solidFill>
                <a:latin typeface="Arial"/>
                <a:ea typeface="Arial"/>
                <a:cs typeface="Arial"/>
                <a:sym typeface="Arial"/>
              </a:rPr>
              <a:t>Understanding Fixed SAI Impact</a:t>
            </a:r>
            <a:endParaRPr>
              <a:solidFill>
                <a:srgbClr val="005B99"/>
              </a:solidFill>
              <a:latin typeface="Arial"/>
              <a:ea typeface="Arial"/>
              <a:cs typeface="Arial"/>
              <a:sym typeface="Arial"/>
            </a:endParaRPr>
          </a:p>
        </p:txBody>
      </p:sp>
      <p:sp>
        <p:nvSpPr>
          <p:cNvPr id="140" name="Google Shape;140;p26"/>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lnSpc>
                <a:spcPct val="115000"/>
              </a:lnSpc>
              <a:spcBef>
                <a:spcPts val="800"/>
              </a:spcBef>
              <a:spcAft>
                <a:spcPts val="0"/>
              </a:spcAft>
              <a:buSzPts val="2800"/>
              <a:buChar char="•"/>
            </a:pPr>
            <a:r>
              <a:rPr lang="en-US" sz="3200">
                <a:latin typeface="Arial"/>
                <a:ea typeface="Arial"/>
                <a:cs typeface="Arial"/>
                <a:sym typeface="Arial"/>
              </a:rPr>
              <a:t>SAI remains unchanged for summer</a:t>
            </a:r>
            <a:endParaRPr sz="320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sz="3200">
                <a:latin typeface="Arial"/>
                <a:ea typeface="Arial"/>
                <a:cs typeface="Arial"/>
                <a:sym typeface="Arial"/>
              </a:rPr>
              <a:t>Potential reduction in aid eligibility</a:t>
            </a:r>
            <a:endParaRPr sz="320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sz="3200">
                <a:latin typeface="Arial"/>
                <a:ea typeface="Arial"/>
                <a:cs typeface="Arial"/>
                <a:sym typeface="Arial"/>
              </a:rPr>
              <a:t>Impact on state and institutional aid</a:t>
            </a:r>
            <a:endParaRPr sz="320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sz="3200">
                <a:latin typeface="Arial"/>
                <a:ea typeface="Arial"/>
                <a:cs typeface="Arial"/>
                <a:sym typeface="Arial"/>
              </a:rPr>
              <a:t>Alternative funding options for students</a:t>
            </a:r>
            <a:endParaRPr sz="3200">
              <a:latin typeface="Arial"/>
              <a:ea typeface="Arial"/>
              <a:cs typeface="Arial"/>
              <a:sym typeface="Arial"/>
            </a:endParaRPr>
          </a:p>
          <a:p>
            <a:pPr marL="457200" lvl="0" indent="0" algn="l" rtl="0">
              <a:spcBef>
                <a:spcPts val="100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7"/>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Example: Pell Eligible Student</a:t>
            </a:r>
            <a:endParaRPr/>
          </a:p>
        </p:txBody>
      </p:sp>
      <p:sp>
        <p:nvSpPr>
          <p:cNvPr id="146" name="Google Shape;146;p27"/>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Student Profile:</a:t>
            </a:r>
            <a:endParaRPr b="1" dirty="0">
              <a:latin typeface="Arial"/>
              <a:ea typeface="Arial"/>
              <a:cs typeface="Arial"/>
              <a:sym typeface="Arial"/>
            </a:endParaRPr>
          </a:p>
          <a:p>
            <a:pPr marL="457200" lvl="0" indent="-406400" algn="l" rtl="0">
              <a:lnSpc>
                <a:spcPct val="115000"/>
              </a:lnSpc>
              <a:spcBef>
                <a:spcPts val="1200"/>
              </a:spcBef>
              <a:spcAft>
                <a:spcPts val="0"/>
              </a:spcAft>
              <a:buSzPts val="2800"/>
              <a:buChar char="●"/>
            </a:pPr>
            <a:r>
              <a:rPr lang="en-US" b="1" dirty="0">
                <a:latin typeface="Arial"/>
                <a:ea typeface="Arial"/>
                <a:cs typeface="Arial"/>
                <a:sym typeface="Arial"/>
              </a:rPr>
              <a:t>Name:</a:t>
            </a:r>
            <a:r>
              <a:rPr lang="en-US" dirty="0">
                <a:latin typeface="Arial"/>
                <a:ea typeface="Arial"/>
                <a:cs typeface="Arial"/>
                <a:sym typeface="Arial"/>
              </a:rPr>
              <a:t> Emily Martinez</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Academic Level:</a:t>
            </a:r>
            <a:r>
              <a:rPr lang="en-US" dirty="0">
                <a:latin typeface="Arial"/>
                <a:ea typeface="Arial"/>
                <a:cs typeface="Arial"/>
                <a:sym typeface="Arial"/>
              </a:rPr>
              <a:t> Junior (3rd Year)</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Dependency Status:</a:t>
            </a:r>
            <a:r>
              <a:rPr lang="en-US" dirty="0">
                <a:latin typeface="Arial"/>
                <a:ea typeface="Arial"/>
                <a:cs typeface="Arial"/>
                <a:sym typeface="Arial"/>
              </a:rPr>
              <a:t> Dependent Student</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FAFSA Student Aid Index (SAI):</a:t>
            </a:r>
            <a:r>
              <a:rPr lang="en-US" dirty="0">
                <a:latin typeface="Arial"/>
                <a:ea typeface="Arial"/>
                <a:cs typeface="Arial"/>
                <a:sym typeface="Arial"/>
              </a:rPr>
              <a:t> 2,000</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COA for Summer:</a:t>
            </a:r>
            <a:r>
              <a:rPr lang="en-US" dirty="0">
                <a:latin typeface="Arial"/>
                <a:ea typeface="Arial"/>
                <a:cs typeface="Arial"/>
                <a:sym typeface="Arial"/>
              </a:rPr>
              <a:t> $6,000</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Enrollment Status for Summer:</a:t>
            </a:r>
            <a:r>
              <a:rPr lang="en-US" dirty="0">
                <a:latin typeface="Arial"/>
                <a:ea typeface="Arial"/>
                <a:cs typeface="Arial"/>
                <a:sym typeface="Arial"/>
              </a:rPr>
              <a:t> 6 credits (half-time)</a:t>
            </a:r>
            <a:endParaRPr dirty="0">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1"/>
          <p:cNvSpPr txBox="1">
            <a:spLocks noGrp="1"/>
          </p:cNvSpPr>
          <p:nvPr>
            <p:ph type="title"/>
          </p:nvPr>
        </p:nvSpPr>
        <p:spPr>
          <a:xfrm>
            <a:off x="312420" y="18255"/>
            <a:ext cx="11567100" cy="1325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005B99"/>
              </a:buClr>
              <a:buSzPts val="4800"/>
              <a:buFont typeface="Verdana"/>
              <a:buNone/>
            </a:pPr>
            <a:r>
              <a:rPr lang="en-US"/>
              <a:t>Session Objectives</a:t>
            </a:r>
            <a:endParaRPr/>
          </a:p>
        </p:txBody>
      </p:sp>
      <p:sp>
        <p:nvSpPr>
          <p:cNvPr id="49" name="Google Shape;49;p11"/>
          <p:cNvSpPr txBox="1">
            <a:spLocks noGrp="1"/>
          </p:cNvSpPr>
          <p:nvPr>
            <p:ph type="body" idx="1"/>
          </p:nvPr>
        </p:nvSpPr>
        <p:spPr>
          <a:xfrm>
            <a:off x="312420" y="1479182"/>
            <a:ext cx="11567100" cy="3930300"/>
          </a:xfrm>
          <a:prstGeom prst="rect">
            <a:avLst/>
          </a:prstGeom>
          <a:noFill/>
          <a:ln>
            <a:noFill/>
          </a:ln>
        </p:spPr>
        <p:txBody>
          <a:bodyPr spcFirstLastPara="1" wrap="square" lIns="91425" tIns="45700" rIns="91425" bIns="45700" anchor="t" anchorCtr="0">
            <a:noAutofit/>
          </a:bodyPr>
          <a:lstStyle/>
          <a:p>
            <a:pPr marL="457200" lvl="0" indent="-431800" algn="l" rtl="0">
              <a:lnSpc>
                <a:spcPct val="90000"/>
              </a:lnSpc>
              <a:spcBef>
                <a:spcPts val="0"/>
              </a:spcBef>
              <a:spcAft>
                <a:spcPts val="0"/>
              </a:spcAft>
              <a:buSzPts val="3200"/>
              <a:buFont typeface="Calibri"/>
              <a:buChar char="•"/>
            </a:pPr>
            <a:r>
              <a:rPr lang="en-US" sz="3200" dirty="0">
                <a:latin typeface="Calibri"/>
                <a:ea typeface="Calibri"/>
                <a:cs typeface="Calibri"/>
                <a:sym typeface="Calibri"/>
              </a:rPr>
              <a:t>Understand Summer Aid Regulations</a:t>
            </a:r>
            <a:endParaRPr sz="3200" dirty="0">
              <a:latin typeface="Calibri"/>
              <a:ea typeface="Calibri"/>
              <a:cs typeface="Calibri"/>
              <a:sym typeface="Calibri"/>
            </a:endParaRPr>
          </a:p>
          <a:p>
            <a:pPr marL="457200" lvl="0" indent="-431800" algn="l" rtl="0">
              <a:lnSpc>
                <a:spcPct val="90000"/>
              </a:lnSpc>
              <a:spcBef>
                <a:spcPts val="0"/>
              </a:spcBef>
              <a:spcAft>
                <a:spcPts val="0"/>
              </a:spcAft>
              <a:buSzPts val="3200"/>
              <a:buFont typeface="Calibri"/>
              <a:buChar char="•"/>
            </a:pPr>
            <a:r>
              <a:rPr lang="en-US" sz="3200" dirty="0">
                <a:latin typeface="Calibri"/>
                <a:ea typeface="Calibri"/>
                <a:cs typeface="Calibri"/>
                <a:sym typeface="Calibri"/>
              </a:rPr>
              <a:t>Discuss Federal Pell Grants, Direct Loans, and Crossover Periods</a:t>
            </a:r>
            <a:endParaRPr sz="3200" dirty="0">
              <a:latin typeface="Calibri"/>
              <a:ea typeface="Calibri"/>
              <a:cs typeface="Calibri"/>
              <a:sym typeface="Calibri"/>
            </a:endParaRPr>
          </a:p>
          <a:p>
            <a:pPr marL="457200" lvl="0" indent="-431800" algn="l" rtl="0">
              <a:lnSpc>
                <a:spcPct val="90000"/>
              </a:lnSpc>
              <a:spcBef>
                <a:spcPts val="0"/>
              </a:spcBef>
              <a:spcAft>
                <a:spcPts val="0"/>
              </a:spcAft>
              <a:buSzPts val="3200"/>
              <a:buFont typeface="Calibri"/>
              <a:buChar char="•"/>
            </a:pPr>
            <a:r>
              <a:rPr lang="en-US" sz="3200" dirty="0">
                <a:latin typeface="Calibri"/>
                <a:ea typeface="Calibri"/>
                <a:cs typeface="Calibri"/>
                <a:sym typeface="Calibri"/>
              </a:rPr>
              <a:t>Identify FAFSA and Student Aid Index (SAI) Impacts</a:t>
            </a:r>
            <a:endParaRPr sz="3200" dirty="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dirty="0"/>
              <a:t>Determining Pell Grant Eligibility</a:t>
            </a:r>
            <a:endParaRPr dirty="0"/>
          </a:p>
        </p:txBody>
      </p:sp>
      <p:sp>
        <p:nvSpPr>
          <p:cNvPr id="152" name="Google Shape;152;p28"/>
          <p:cNvSpPr txBox="1">
            <a:spLocks noGrp="1"/>
          </p:cNvSpPr>
          <p:nvPr>
            <p:ph type="body" idx="1"/>
          </p:nvPr>
        </p:nvSpPr>
        <p:spPr>
          <a:xfrm>
            <a:off x="312425" y="998374"/>
            <a:ext cx="11567100" cy="441120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2000" b="1" dirty="0">
                <a:latin typeface="Arial"/>
                <a:ea typeface="Arial"/>
                <a:cs typeface="Arial"/>
                <a:sym typeface="Arial"/>
              </a:rPr>
              <a:t>Maximum Pell Grant for 2024-25:</a:t>
            </a:r>
            <a:r>
              <a:rPr lang="en-US" sz="2000" dirty="0">
                <a:latin typeface="Arial"/>
                <a:ea typeface="Arial"/>
                <a:cs typeface="Arial"/>
                <a:sym typeface="Arial"/>
              </a:rPr>
              <a:t> </a:t>
            </a:r>
            <a:r>
              <a:rPr lang="en-US" sz="2000" b="1" dirty="0">
                <a:latin typeface="Arial"/>
                <a:ea typeface="Arial"/>
                <a:cs typeface="Arial"/>
                <a:sym typeface="Arial"/>
              </a:rPr>
              <a:t>$7,395</a:t>
            </a:r>
            <a:endParaRPr sz="2000" b="1" dirty="0">
              <a:latin typeface="Arial"/>
              <a:ea typeface="Arial"/>
              <a:cs typeface="Arial"/>
              <a:sym typeface="Arial"/>
            </a:endParaRPr>
          </a:p>
          <a:p>
            <a:pPr marL="457200" lvl="0" indent="-355600" algn="l" rtl="0">
              <a:lnSpc>
                <a:spcPct val="115000"/>
              </a:lnSpc>
              <a:spcBef>
                <a:spcPts val="1200"/>
              </a:spcBef>
              <a:spcAft>
                <a:spcPts val="0"/>
              </a:spcAft>
              <a:buSzPts val="2000"/>
              <a:buChar char="●"/>
            </a:pPr>
            <a:r>
              <a:rPr lang="en-US" sz="2000" dirty="0">
                <a:latin typeface="Arial"/>
                <a:ea typeface="Arial"/>
                <a:cs typeface="Arial"/>
                <a:sym typeface="Arial"/>
              </a:rPr>
              <a:t>Based on an SAI of 2,000, Emily qualifies for a partial Pell Grant.</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Her Pell award for full-time enrollment would be $5,395 per year (instead of $7,395 due to her </a:t>
            </a:r>
            <a:r>
              <a:rPr lang="en-US" sz="2000" dirty="0">
                <a:solidFill>
                  <a:schemeClr val="tx1"/>
                </a:solidFill>
                <a:latin typeface="Arial"/>
                <a:ea typeface="Arial"/>
                <a:cs typeface="Arial"/>
                <a:sym typeface="Arial"/>
              </a:rPr>
              <a:t>SAI</a:t>
            </a:r>
            <a:r>
              <a:rPr lang="en-US" sz="2000" dirty="0">
                <a:latin typeface="Arial"/>
                <a:ea typeface="Arial"/>
                <a:cs typeface="Arial"/>
                <a:sym typeface="Arial"/>
              </a:rPr>
              <a:t>).</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Annual Pell Award (100%) = $5395</a:t>
            </a:r>
            <a:endParaRPr sz="2000" dirty="0">
              <a:latin typeface="Arial"/>
              <a:ea typeface="Arial"/>
              <a:cs typeface="Arial"/>
              <a:sym typeface="Arial"/>
            </a:endParaRPr>
          </a:p>
          <a:p>
            <a:pPr marL="914400" lvl="1" indent="-355600" algn="l" rtl="0">
              <a:lnSpc>
                <a:spcPct val="115000"/>
              </a:lnSpc>
              <a:spcBef>
                <a:spcPts val="0"/>
              </a:spcBef>
              <a:spcAft>
                <a:spcPts val="0"/>
              </a:spcAft>
              <a:buSzPts val="2000"/>
              <a:buFont typeface="Arial"/>
              <a:buChar char="⮚"/>
            </a:pPr>
            <a:r>
              <a:rPr lang="en-US" sz="2000" dirty="0">
                <a:latin typeface="Arial"/>
                <a:ea typeface="Arial"/>
                <a:cs typeface="Arial"/>
                <a:sym typeface="Arial"/>
              </a:rPr>
              <a:t>YRP Maximum (150%) = $5395 × 1.5 = $8092.5</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Since YRP allows up to 150% of a student’s scheduled Pell Grant, Emily could receive up to $8092.50 in total Pell for fall, spring, and summer if she meets eligibility requirements.</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dirty="0">
                <a:latin typeface="Arial"/>
                <a:ea typeface="Arial"/>
                <a:cs typeface="Arial"/>
                <a:sym typeface="Arial"/>
              </a:rPr>
              <a:t>Since Emily has </a:t>
            </a:r>
            <a:r>
              <a:rPr lang="en-US" sz="2000" b="1" dirty="0">
                <a:latin typeface="Arial"/>
                <a:ea typeface="Arial"/>
                <a:cs typeface="Arial"/>
                <a:sym typeface="Arial"/>
              </a:rPr>
              <a:t>used 100% of her scheduled Pell in fall/spring</a:t>
            </a:r>
            <a:r>
              <a:rPr lang="en-US" sz="2000" dirty="0">
                <a:latin typeface="Arial"/>
                <a:ea typeface="Arial"/>
                <a:cs typeface="Arial"/>
                <a:sym typeface="Arial"/>
              </a:rPr>
              <a:t>, she is eligible for </a:t>
            </a:r>
            <a:r>
              <a:rPr lang="en-US" sz="2000" b="1" dirty="0">
                <a:latin typeface="Arial"/>
                <a:ea typeface="Arial"/>
                <a:cs typeface="Arial"/>
                <a:sym typeface="Arial"/>
              </a:rPr>
              <a:t>YRP (an additional 50%)</a:t>
            </a:r>
            <a:r>
              <a:rPr lang="en-US" sz="2000" dirty="0">
                <a:latin typeface="Arial"/>
                <a:ea typeface="Arial"/>
                <a:cs typeface="Arial"/>
                <a:sym typeface="Arial"/>
              </a:rPr>
              <a:t> for summer.</a:t>
            </a:r>
            <a:endParaRPr sz="2000" dirty="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b="1" dirty="0">
                <a:latin typeface="Arial"/>
                <a:ea typeface="Arial"/>
                <a:cs typeface="Arial"/>
                <a:sym typeface="Arial"/>
              </a:rPr>
              <a:t>Remaining Pell for Summer:</a:t>
            </a:r>
            <a:r>
              <a:rPr lang="en-US" sz="2000" dirty="0">
                <a:latin typeface="Arial"/>
                <a:ea typeface="Arial"/>
                <a:cs typeface="Arial"/>
                <a:sym typeface="Arial"/>
              </a:rPr>
              <a:t> </a:t>
            </a:r>
            <a:r>
              <a:rPr lang="en-US" sz="2000" b="1" dirty="0">
                <a:latin typeface="Arial"/>
                <a:ea typeface="Arial"/>
                <a:cs typeface="Arial"/>
                <a:sym typeface="Arial"/>
              </a:rPr>
              <a:t>$2697.50 (50% of $5395 annual Pell award)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9"/>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Adjusting Summer Pell Based on Enrollment Intensity</a:t>
            </a:r>
            <a:endParaRPr/>
          </a:p>
        </p:txBody>
      </p:sp>
      <p:sp>
        <p:nvSpPr>
          <p:cNvPr id="158" name="Google Shape;158;p29"/>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55600" algn="l" rtl="0">
              <a:spcBef>
                <a:spcPts val="1000"/>
              </a:spcBef>
              <a:spcAft>
                <a:spcPts val="0"/>
              </a:spcAft>
              <a:buSzPts val="2000"/>
              <a:buFont typeface="Arial"/>
              <a:buChar char="•"/>
            </a:pPr>
            <a:r>
              <a:rPr lang="en-US" sz="2000" b="1" dirty="0">
                <a:latin typeface="Arial"/>
                <a:ea typeface="Arial"/>
                <a:cs typeface="Arial"/>
                <a:sym typeface="Arial"/>
              </a:rPr>
              <a:t>Pell Grants are awarded based on enrollment intensity.</a:t>
            </a:r>
            <a:endParaRPr sz="2000" b="1"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Full-time Pell for summer (12 credits) would be </a:t>
            </a:r>
            <a:r>
              <a:rPr lang="en-US" sz="2000" b="1" dirty="0">
                <a:latin typeface="Arial"/>
                <a:ea typeface="Arial"/>
                <a:cs typeface="Arial"/>
                <a:sym typeface="Arial"/>
              </a:rPr>
              <a:t>$2697.50</a:t>
            </a:r>
            <a:r>
              <a:rPr lang="en-US" sz="2000" dirty="0">
                <a:latin typeface="Arial"/>
                <a:ea typeface="Arial"/>
                <a:cs typeface="Arial"/>
                <a:sym typeface="Arial"/>
              </a:rPr>
              <a:t>, but Emily is only </a:t>
            </a:r>
            <a:r>
              <a:rPr lang="en-US" sz="2000" b="1" dirty="0">
                <a:latin typeface="Arial"/>
                <a:ea typeface="Arial"/>
                <a:cs typeface="Arial"/>
                <a:sym typeface="Arial"/>
              </a:rPr>
              <a:t>enrolled half-time (6 credits)</a:t>
            </a:r>
            <a:r>
              <a:rPr lang="en-US" sz="2000" dirty="0">
                <a:latin typeface="Arial"/>
                <a:ea typeface="Arial"/>
                <a:cs typeface="Arial"/>
                <a:sym typeface="Arial"/>
              </a:rPr>
              <a:t>.</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Pell Grant is </a:t>
            </a:r>
            <a:r>
              <a:rPr lang="en-US" sz="2000" b="1" dirty="0">
                <a:latin typeface="Arial"/>
                <a:ea typeface="Arial"/>
                <a:cs typeface="Arial"/>
                <a:sym typeface="Arial"/>
              </a:rPr>
              <a:t>prorated based on her enrollment level:</a:t>
            </a:r>
            <a:endParaRPr sz="2000" b="1" dirty="0">
              <a:latin typeface="Arial"/>
              <a:ea typeface="Arial"/>
              <a:cs typeface="Arial"/>
              <a:sym typeface="Arial"/>
            </a:endParaRPr>
          </a:p>
          <a:p>
            <a:pPr marL="0" lvl="0" indent="0" algn="l" rtl="0">
              <a:spcBef>
                <a:spcPts val="1000"/>
              </a:spcBef>
              <a:spcAft>
                <a:spcPts val="0"/>
              </a:spcAft>
              <a:buNone/>
            </a:pPr>
            <a:r>
              <a:rPr lang="en-US" sz="2000" b="1" dirty="0">
                <a:latin typeface="Arial"/>
                <a:ea typeface="Arial"/>
                <a:cs typeface="Arial"/>
                <a:sym typeface="Arial"/>
              </a:rPr>
              <a:t>	Summer Pell = Eligible Pell x Enrolled Credits / Full-Time Credits or</a:t>
            </a:r>
            <a:endParaRPr sz="2000" b="1" dirty="0">
              <a:latin typeface="Arial"/>
              <a:ea typeface="Arial"/>
              <a:cs typeface="Arial"/>
              <a:sym typeface="Arial"/>
            </a:endParaRPr>
          </a:p>
          <a:p>
            <a:pPr marL="0" lvl="0" indent="0" algn="l" rtl="0">
              <a:spcBef>
                <a:spcPts val="1000"/>
              </a:spcBef>
              <a:spcAft>
                <a:spcPts val="0"/>
              </a:spcAft>
              <a:buNone/>
            </a:pPr>
            <a:r>
              <a:rPr lang="en-US" sz="2000" b="1" dirty="0">
                <a:latin typeface="Arial"/>
                <a:ea typeface="Arial"/>
                <a:cs typeface="Arial"/>
                <a:sym typeface="Arial"/>
              </a:rPr>
              <a:t>	$2697.50 x .50 (6/12) = $1487.75</a:t>
            </a:r>
            <a:endParaRPr sz="2000" b="1" dirty="0">
              <a:latin typeface="Arial"/>
              <a:ea typeface="Arial"/>
              <a:cs typeface="Arial"/>
              <a:sym typeface="Arial"/>
            </a:endParaRPr>
          </a:p>
          <a:p>
            <a:pPr marL="0" lvl="0" indent="0" algn="l" rtl="0">
              <a:spcBef>
                <a:spcPts val="1000"/>
              </a:spcBef>
              <a:spcAft>
                <a:spcPts val="0"/>
              </a:spcAft>
              <a:buNone/>
            </a:pPr>
            <a:endParaRPr sz="2000" b="1" dirty="0">
              <a:latin typeface="Arial"/>
              <a:ea typeface="Arial"/>
              <a:cs typeface="Arial"/>
              <a:sym typeface="Arial"/>
            </a:endParaRPr>
          </a:p>
          <a:p>
            <a:pPr marL="457200" lvl="0" indent="-355600" algn="l" rtl="0">
              <a:spcBef>
                <a:spcPts val="1000"/>
              </a:spcBef>
              <a:spcAft>
                <a:spcPts val="0"/>
              </a:spcAft>
              <a:buSzPts val="2000"/>
              <a:buFont typeface="Arial"/>
              <a:buChar char="•"/>
            </a:pPr>
            <a:r>
              <a:rPr lang="en-US" sz="2000" b="1" dirty="0">
                <a:latin typeface="Arial"/>
                <a:ea typeface="Arial"/>
                <a:cs typeface="Arial"/>
                <a:sym typeface="Arial"/>
              </a:rPr>
              <a:t>Pell based on summer enrollment = $1487.75 rounded to $1488</a:t>
            </a:r>
            <a:endParaRPr sz="2000" b="1" dirty="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0"/>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Emily’s Aid Offer</a:t>
            </a:r>
            <a:endParaRPr/>
          </a:p>
        </p:txBody>
      </p:sp>
      <p:sp>
        <p:nvSpPr>
          <p:cNvPr id="164" name="Google Shape;164;p30"/>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latin typeface="Arial"/>
                <a:ea typeface="Arial"/>
                <a:cs typeface="Arial"/>
                <a:sym typeface="Arial"/>
              </a:rPr>
              <a:t>Summer COA – SAI (not prorated) = Need</a:t>
            </a:r>
            <a:endParaRPr dirty="0">
              <a:latin typeface="Arial"/>
              <a:ea typeface="Arial"/>
              <a:cs typeface="Arial"/>
              <a:sym typeface="Arial"/>
            </a:endParaRPr>
          </a:p>
          <a:p>
            <a:pPr marL="0" lvl="0" indent="0" algn="l" rtl="0">
              <a:spcBef>
                <a:spcPts val="1000"/>
              </a:spcBef>
              <a:spcAft>
                <a:spcPts val="0"/>
              </a:spcAft>
              <a:buNone/>
            </a:pPr>
            <a:r>
              <a:rPr lang="en-US" dirty="0">
                <a:latin typeface="Arial"/>
                <a:ea typeface="Arial"/>
                <a:cs typeface="Arial"/>
                <a:sym typeface="Arial"/>
              </a:rPr>
              <a:t> $6000 - 2000 = $4000</a:t>
            </a:r>
            <a:endParaRPr dirty="0">
              <a:latin typeface="Arial"/>
              <a:ea typeface="Arial"/>
              <a:cs typeface="Arial"/>
              <a:sym typeface="Arial"/>
            </a:endParaRPr>
          </a:p>
          <a:p>
            <a:pPr marL="457200" lvl="0" indent="-355600" algn="l" rtl="0">
              <a:spcBef>
                <a:spcPts val="1000"/>
              </a:spcBef>
              <a:spcAft>
                <a:spcPts val="0"/>
              </a:spcAft>
              <a:buSzPts val="2000"/>
              <a:buChar char="•"/>
            </a:pPr>
            <a:r>
              <a:rPr lang="en-US" sz="2000" dirty="0">
                <a:latin typeface="Arial"/>
                <a:ea typeface="Arial"/>
                <a:cs typeface="Arial"/>
                <a:sym typeface="Arial"/>
              </a:rPr>
              <a:t>Emily has $4000 in need.</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Emily qualifies for $1488 in Pell.</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Since Emily used her entire loan eligibility in fall and spring, she cannot receive any federal loans for summer because the school does </a:t>
            </a:r>
            <a:r>
              <a:rPr lang="en-US" sz="2000" dirty="0">
                <a:solidFill>
                  <a:schemeClr val="tx1"/>
                </a:solidFill>
                <a:latin typeface="Arial"/>
                <a:ea typeface="Arial"/>
                <a:cs typeface="Arial"/>
                <a:sym typeface="Arial"/>
              </a:rPr>
              <a:t>not</a:t>
            </a:r>
            <a:r>
              <a:rPr lang="en-US" sz="2000" dirty="0">
                <a:latin typeface="Arial"/>
                <a:ea typeface="Arial"/>
                <a:cs typeface="Arial"/>
                <a:sym typeface="Arial"/>
              </a:rPr>
              <a:t> use BBAY, by policy.</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No remaining federal student loan eligibility means she must explore alternative funding options for her remaining balance.</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School MAY have remaining campus-based or other institutional funding.</a:t>
            </a:r>
            <a:endParaRPr sz="2000" dirty="0">
              <a:latin typeface="Arial"/>
              <a:ea typeface="Arial"/>
              <a:cs typeface="Arial"/>
              <a:sym typeface="Arial"/>
            </a:endParaRPr>
          </a:p>
          <a:p>
            <a:pPr marL="457200" lvl="0" indent="-355600" algn="l" rtl="0">
              <a:spcBef>
                <a:spcPts val="0"/>
              </a:spcBef>
              <a:spcAft>
                <a:spcPts val="0"/>
              </a:spcAft>
              <a:buSzPts val="2000"/>
              <a:buFont typeface="Arial"/>
              <a:buChar char="•"/>
            </a:pPr>
            <a:r>
              <a:rPr lang="en-US" sz="2000" dirty="0">
                <a:latin typeface="Arial"/>
                <a:ea typeface="Arial"/>
                <a:cs typeface="Arial"/>
                <a:sym typeface="Arial"/>
              </a:rPr>
              <a:t>Parent PLUS and/or private loans are also an option.</a:t>
            </a:r>
            <a:endParaRPr sz="2000" dirty="0">
              <a:latin typeface="Arial"/>
              <a:ea typeface="Arial"/>
              <a:cs typeface="Arial"/>
              <a:sym typeface="Arial"/>
            </a:endParaRPr>
          </a:p>
          <a:p>
            <a:pPr marL="0" lvl="0" indent="0" algn="l" rtl="0">
              <a:spcBef>
                <a:spcPts val="1000"/>
              </a:spcBef>
              <a:spcAft>
                <a:spcPts val="0"/>
              </a:spcAft>
              <a:buNone/>
            </a:pPr>
            <a:endParaRPr dirty="0"/>
          </a:p>
          <a:p>
            <a:pPr marL="0" lvl="0" indent="0" algn="l" rtl="0">
              <a:spcBef>
                <a:spcPts val="1000"/>
              </a:spcBef>
              <a:spcAft>
                <a:spcPts val="0"/>
              </a:spcAft>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Same Scenario Without Pell</a:t>
            </a:r>
            <a:endParaRPr/>
          </a:p>
        </p:txBody>
      </p:sp>
      <p:sp>
        <p:nvSpPr>
          <p:cNvPr id="170" name="Google Shape;170;p3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Student Profile:</a:t>
            </a:r>
            <a:endParaRPr b="1" dirty="0">
              <a:latin typeface="Arial"/>
              <a:ea typeface="Arial"/>
              <a:cs typeface="Arial"/>
              <a:sym typeface="Arial"/>
            </a:endParaRPr>
          </a:p>
          <a:p>
            <a:pPr marL="457200" lvl="0" indent="-406400" algn="l" rtl="0">
              <a:lnSpc>
                <a:spcPct val="115000"/>
              </a:lnSpc>
              <a:spcBef>
                <a:spcPts val="1200"/>
              </a:spcBef>
              <a:spcAft>
                <a:spcPts val="0"/>
              </a:spcAft>
              <a:buSzPts val="2800"/>
              <a:buChar char="●"/>
            </a:pPr>
            <a:r>
              <a:rPr lang="en-US" b="1" dirty="0">
                <a:latin typeface="Arial"/>
                <a:ea typeface="Arial"/>
                <a:cs typeface="Arial"/>
                <a:sym typeface="Arial"/>
              </a:rPr>
              <a:t>Name:</a:t>
            </a:r>
            <a:r>
              <a:rPr lang="en-US" dirty="0">
                <a:latin typeface="Arial"/>
                <a:ea typeface="Arial"/>
                <a:cs typeface="Arial"/>
                <a:sym typeface="Arial"/>
              </a:rPr>
              <a:t> Mary Garcia</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Academic Level:</a:t>
            </a:r>
            <a:r>
              <a:rPr lang="en-US" dirty="0">
                <a:latin typeface="Arial"/>
                <a:ea typeface="Arial"/>
                <a:cs typeface="Arial"/>
                <a:sym typeface="Arial"/>
              </a:rPr>
              <a:t> Junior (3rd Year)</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Dependency Status:</a:t>
            </a:r>
            <a:r>
              <a:rPr lang="en-US" dirty="0">
                <a:latin typeface="Arial"/>
                <a:ea typeface="Arial"/>
                <a:cs typeface="Arial"/>
                <a:sym typeface="Arial"/>
              </a:rPr>
              <a:t> Dependent Student</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FAFSA Student Aid Index (SAI):</a:t>
            </a:r>
            <a:r>
              <a:rPr lang="en-US" dirty="0">
                <a:latin typeface="Arial"/>
                <a:ea typeface="Arial"/>
                <a:cs typeface="Arial"/>
                <a:sym typeface="Arial"/>
              </a:rPr>
              <a:t> 9,000</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COA for Summer:</a:t>
            </a:r>
            <a:r>
              <a:rPr lang="en-US" dirty="0">
                <a:latin typeface="Arial"/>
                <a:ea typeface="Arial"/>
                <a:cs typeface="Arial"/>
                <a:sym typeface="Arial"/>
              </a:rPr>
              <a:t> $6,000</a:t>
            </a:r>
            <a:endParaRPr dirty="0">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b="1" dirty="0">
                <a:latin typeface="Arial"/>
                <a:ea typeface="Arial"/>
                <a:cs typeface="Arial"/>
                <a:sym typeface="Arial"/>
              </a:rPr>
              <a:t>Enrollment Status for Summer:</a:t>
            </a:r>
            <a:r>
              <a:rPr lang="en-US" dirty="0">
                <a:latin typeface="Arial"/>
                <a:ea typeface="Arial"/>
                <a:cs typeface="Arial"/>
                <a:sym typeface="Arial"/>
              </a:rPr>
              <a:t> 6 credits (half-time)</a:t>
            </a:r>
            <a:endParaRPr dirty="0">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Mary’s Aid Offer</a:t>
            </a:r>
            <a:endParaRPr dirty="0"/>
          </a:p>
        </p:txBody>
      </p:sp>
      <p:sp>
        <p:nvSpPr>
          <p:cNvPr id="176" name="Google Shape;176;p32"/>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t>Summer COA – SAI (not prorated) = Need  </a:t>
            </a:r>
            <a:endParaRPr dirty="0"/>
          </a:p>
          <a:p>
            <a:pPr marL="0" lvl="0" indent="0" algn="l" rtl="0">
              <a:spcBef>
                <a:spcPts val="1000"/>
              </a:spcBef>
              <a:spcAft>
                <a:spcPts val="0"/>
              </a:spcAft>
              <a:buNone/>
            </a:pPr>
            <a:r>
              <a:rPr lang="en-US" dirty="0">
                <a:solidFill>
                  <a:schemeClr val="tx1"/>
                </a:solidFill>
              </a:rPr>
              <a:t>$9,000 - 6000 = $-2000</a:t>
            </a:r>
            <a:endParaRPr dirty="0">
              <a:solidFill>
                <a:schemeClr val="tx1"/>
              </a:solidFill>
            </a:endParaRPr>
          </a:p>
          <a:p>
            <a:pPr marL="0" lvl="0" indent="0" algn="l" rtl="0">
              <a:spcBef>
                <a:spcPts val="1000"/>
              </a:spcBef>
              <a:spcAft>
                <a:spcPts val="0"/>
              </a:spcAft>
              <a:buNone/>
            </a:pPr>
            <a:endParaRPr dirty="0"/>
          </a:p>
          <a:p>
            <a:pPr marL="0" lvl="0" indent="0" algn="l" rtl="0">
              <a:spcBef>
                <a:spcPts val="1000"/>
              </a:spcBef>
              <a:spcAft>
                <a:spcPts val="0"/>
              </a:spcAft>
              <a:buNone/>
            </a:pPr>
            <a:r>
              <a:rPr lang="en-US" dirty="0"/>
              <a:t>Mary does not qualify for summer only aid because her SAI could not be prorated and already exceeds her COA.</a:t>
            </a:r>
            <a:endParaRPr dirty="0"/>
          </a:p>
          <a:p>
            <a:pPr marL="0" lvl="0" indent="0" algn="l" rtl="0">
              <a:spcBef>
                <a:spcPts val="1000"/>
              </a:spcBef>
              <a:spcAft>
                <a:spcPts val="0"/>
              </a:spcAft>
              <a:buClr>
                <a:schemeClr val="dk1"/>
              </a:buClr>
              <a:buSzPts val="1100"/>
              <a:buFont typeface="Arial"/>
              <a:buNone/>
            </a:pPr>
            <a:endParaRPr dirty="0"/>
          </a:p>
        </p:txBody>
      </p:sp>
    </p:spTree>
  </p:cSld>
  <p:clrMapOvr>
    <a:masterClrMapping/>
  </p:clrMapOvr>
  <p:extLst>
    <p:ext uri="{6950BFC3-D8DA-4A85-94F7-54DA5524770B}">
      <p188:commentRel xmlns:p188="http://schemas.microsoft.com/office/powerpoint/2018/8/main" r:id="rId3"/>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DE946-07FB-48AC-1E56-835D64BC614E}"/>
              </a:ext>
            </a:extLst>
          </p:cNvPr>
          <p:cNvSpPr>
            <a:spLocks noGrp="1"/>
          </p:cNvSpPr>
          <p:nvPr>
            <p:ph type="title"/>
          </p:nvPr>
        </p:nvSpPr>
        <p:spPr/>
        <p:txBody>
          <a:bodyPr/>
          <a:lstStyle/>
          <a:p>
            <a:r>
              <a:rPr lang="en-US" dirty="0"/>
              <a:t>Extending the Loan Period to Accommodate Summer</a:t>
            </a:r>
          </a:p>
        </p:txBody>
      </p:sp>
      <p:sp>
        <p:nvSpPr>
          <p:cNvPr id="3" name="Text Placeholder 2">
            <a:extLst>
              <a:ext uri="{FF2B5EF4-FFF2-40B4-BE49-F238E27FC236}">
                <a16:creationId xmlns:a16="http://schemas.microsoft.com/office/drawing/2014/main" id="{E4A3FFF8-C2EB-9548-3636-1CBCEEFA3924}"/>
              </a:ext>
            </a:extLst>
          </p:cNvPr>
          <p:cNvSpPr>
            <a:spLocks noGrp="1"/>
          </p:cNvSpPr>
          <p:nvPr>
            <p:ph type="body" idx="1"/>
          </p:nvPr>
        </p:nvSpPr>
        <p:spPr>
          <a:xfrm>
            <a:off x="312420" y="1124608"/>
            <a:ext cx="11567160" cy="4284840"/>
          </a:xfrm>
        </p:spPr>
        <p:txBody>
          <a:bodyPr/>
          <a:lstStyle/>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Student Profile:</a:t>
            </a:r>
          </a:p>
          <a:p>
            <a:pPr marL="457200" lvl="0" indent="-406400" algn="l" rtl="0">
              <a:lnSpc>
                <a:spcPct val="115000"/>
              </a:lnSpc>
              <a:spcBef>
                <a:spcPts val="1200"/>
              </a:spcBef>
              <a:spcAft>
                <a:spcPts val="0"/>
              </a:spcAft>
              <a:buSzPts val="2800"/>
              <a:buChar char="●"/>
            </a:pPr>
            <a:r>
              <a:rPr lang="en-US" sz="2400" dirty="0">
                <a:latin typeface="Arial"/>
                <a:ea typeface="Arial"/>
                <a:cs typeface="Arial"/>
                <a:sym typeface="Arial"/>
              </a:rPr>
              <a:t>Name: Mark Elliott</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Academic Level: Freshman (1</a:t>
            </a:r>
            <a:r>
              <a:rPr lang="en-US" sz="2400" baseline="30000" dirty="0">
                <a:latin typeface="Arial"/>
                <a:ea typeface="Arial"/>
                <a:cs typeface="Arial"/>
                <a:sym typeface="Arial"/>
              </a:rPr>
              <a:t>st</a:t>
            </a:r>
            <a:r>
              <a:rPr lang="en-US" sz="2400" dirty="0">
                <a:latin typeface="Arial"/>
                <a:ea typeface="Arial"/>
                <a:cs typeface="Arial"/>
                <a:sym typeface="Arial"/>
              </a:rPr>
              <a:t> Year)</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Dependency Status: Dependent Student</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FAFSA Student Aid Index (SAI): 8,000</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COA Fall/Spring:$10,800</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Fall/Spring Aid: $2800 Direct Sub Loan only</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COA for Summer: $4,000 (Summer is a Trailor)</a:t>
            </a:r>
          </a:p>
          <a:p>
            <a:pPr marL="457200" lvl="0" indent="-406400" algn="l" rtl="0">
              <a:lnSpc>
                <a:spcPct val="115000"/>
              </a:lnSpc>
              <a:spcBef>
                <a:spcPts val="0"/>
              </a:spcBef>
              <a:spcAft>
                <a:spcPts val="0"/>
              </a:spcAft>
              <a:buSzPts val="2800"/>
              <a:buChar char="●"/>
            </a:pPr>
            <a:r>
              <a:rPr lang="en-US" sz="2400" dirty="0">
                <a:latin typeface="Arial"/>
                <a:ea typeface="Arial"/>
                <a:cs typeface="Arial"/>
                <a:sym typeface="Arial"/>
              </a:rPr>
              <a:t>Enrollment Status for Summer: 6 credits (half-time)</a:t>
            </a:r>
          </a:p>
          <a:p>
            <a:pPr marL="50800" indent="0">
              <a:lnSpc>
                <a:spcPct val="115000"/>
              </a:lnSpc>
              <a:spcBef>
                <a:spcPts val="0"/>
              </a:spcBef>
              <a:buNone/>
            </a:pPr>
            <a:r>
              <a:rPr lang="en-US" sz="2400" dirty="0"/>
              <a:t>If packaged on its own, Mark has no need and thus, no eligibility as the SAI exceeds the COA.</a:t>
            </a:r>
          </a:p>
          <a:p>
            <a:pPr marL="50800" lvl="0" indent="0" algn="l" rtl="0">
              <a:lnSpc>
                <a:spcPct val="115000"/>
              </a:lnSpc>
              <a:spcBef>
                <a:spcPts val="0"/>
              </a:spcBef>
              <a:spcAft>
                <a:spcPts val="0"/>
              </a:spcAft>
              <a:buSzPts val="2800"/>
              <a:buNone/>
            </a:pPr>
            <a:endParaRPr lang="en-US" sz="2400" dirty="0">
              <a:latin typeface="Arial"/>
              <a:ea typeface="Arial"/>
              <a:cs typeface="Arial"/>
              <a:sym typeface="Arial"/>
            </a:endParaRPr>
          </a:p>
          <a:p>
            <a:endParaRPr lang="en-US" dirty="0"/>
          </a:p>
        </p:txBody>
      </p:sp>
    </p:spTree>
    <p:extLst>
      <p:ext uri="{BB962C8B-B14F-4D97-AF65-F5344CB8AC3E}">
        <p14:creationId xmlns:p14="http://schemas.microsoft.com/office/powerpoint/2010/main" val="2115197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7482E-9612-0FE6-0C58-749598FDB7F4}"/>
              </a:ext>
            </a:extLst>
          </p:cNvPr>
          <p:cNvSpPr>
            <a:spLocks noGrp="1"/>
          </p:cNvSpPr>
          <p:nvPr>
            <p:ph type="title"/>
          </p:nvPr>
        </p:nvSpPr>
        <p:spPr/>
        <p:txBody>
          <a:bodyPr/>
          <a:lstStyle/>
          <a:p>
            <a:r>
              <a:rPr lang="en-US" dirty="0"/>
              <a:t>Extending the Loan Period to Accommodate Summer</a:t>
            </a:r>
          </a:p>
        </p:txBody>
      </p:sp>
      <p:sp>
        <p:nvSpPr>
          <p:cNvPr id="3" name="Text Placeholder 2">
            <a:extLst>
              <a:ext uri="{FF2B5EF4-FFF2-40B4-BE49-F238E27FC236}">
                <a16:creationId xmlns:a16="http://schemas.microsoft.com/office/drawing/2014/main" id="{50340656-E163-7EA2-35F9-D9AF185A2C62}"/>
              </a:ext>
            </a:extLst>
          </p:cNvPr>
          <p:cNvSpPr>
            <a:spLocks noGrp="1"/>
          </p:cNvSpPr>
          <p:nvPr>
            <p:ph type="body" idx="1"/>
          </p:nvPr>
        </p:nvSpPr>
        <p:spPr/>
        <p:txBody>
          <a:bodyPr/>
          <a:lstStyle/>
          <a:p>
            <a:pPr marL="50800" indent="0">
              <a:buNone/>
            </a:pPr>
            <a:r>
              <a:rPr lang="en-US" dirty="0"/>
              <a:t>An additional packaging option</a:t>
            </a:r>
            <a:r>
              <a:rPr lang="en-US" dirty="0">
                <a:solidFill>
                  <a:schemeClr val="tx1"/>
                </a:solidFill>
              </a:rPr>
              <a:t>: </a:t>
            </a:r>
            <a:r>
              <a:rPr lang="en-US" dirty="0">
                <a:solidFill>
                  <a:schemeClr val="tx1"/>
                </a:solidFill>
                <a:latin typeface="Arial" panose="020B0604020202020204" pitchFamily="34" charset="0"/>
              </a:rPr>
              <a:t>t</a:t>
            </a:r>
            <a:r>
              <a:rPr lang="en-US" b="0" i="0" u="none" strike="noStrike" dirty="0">
                <a:solidFill>
                  <a:schemeClr val="tx1"/>
                </a:solidFill>
                <a:effectLst/>
                <a:latin typeface="Arial" panose="020B0604020202020204" pitchFamily="34" charset="0"/>
              </a:rPr>
              <a:t>he school could choose to originate a single loan for a loan period covering the fall-spring SAY plus the summer trailer term.</a:t>
            </a:r>
          </a:p>
          <a:p>
            <a:r>
              <a:rPr lang="en-US" dirty="0">
                <a:solidFill>
                  <a:schemeClr val="tx1"/>
                </a:solidFill>
                <a:latin typeface="Arial" panose="020B0604020202020204" pitchFamily="34" charset="0"/>
              </a:rPr>
              <a:t>Fall/Spring/Summer COA: $14,800</a:t>
            </a:r>
          </a:p>
          <a:p>
            <a:r>
              <a:rPr lang="en-US" dirty="0">
                <a:solidFill>
                  <a:schemeClr val="tx1"/>
                </a:solidFill>
                <a:latin typeface="Arial" panose="020B0604020202020204" pitchFamily="34" charset="0"/>
              </a:rPr>
              <a:t>SAI: 8000</a:t>
            </a:r>
          </a:p>
          <a:p>
            <a:r>
              <a:rPr lang="en-US" dirty="0">
                <a:solidFill>
                  <a:schemeClr val="tx1"/>
                </a:solidFill>
                <a:latin typeface="Arial" panose="020B0604020202020204" pitchFamily="34" charset="0"/>
              </a:rPr>
              <a:t>Remaining need for Summer: $4000 (COA-SAI-OA)</a:t>
            </a:r>
          </a:p>
          <a:p>
            <a:r>
              <a:rPr lang="en-US" dirty="0">
                <a:solidFill>
                  <a:schemeClr val="tx1"/>
                </a:solidFill>
                <a:latin typeface="Arial" panose="020B0604020202020204" pitchFamily="34" charset="0"/>
              </a:rPr>
              <a:t>Remaining Sub Eligibility for Summer: $700 ($3500-$</a:t>
            </a:r>
            <a:r>
              <a:rPr lang="en-US">
                <a:solidFill>
                  <a:schemeClr val="tx1"/>
                </a:solidFill>
                <a:latin typeface="Arial" panose="020B0604020202020204" pitchFamily="34" charset="0"/>
              </a:rPr>
              <a:t>2800 received) </a:t>
            </a:r>
            <a:endParaRPr lang="en-US" dirty="0">
              <a:solidFill>
                <a:schemeClr val="tx1"/>
              </a:solidFill>
              <a:latin typeface="Arial" panose="020B0604020202020204" pitchFamily="34" charset="0"/>
            </a:endParaRPr>
          </a:p>
          <a:p>
            <a:r>
              <a:rPr lang="en-US" dirty="0">
                <a:solidFill>
                  <a:schemeClr val="tx1"/>
                </a:solidFill>
                <a:latin typeface="Arial" panose="020B0604020202020204" pitchFamily="34" charset="0"/>
              </a:rPr>
              <a:t>Unsub eligibility: $2000 </a:t>
            </a:r>
          </a:p>
        </p:txBody>
      </p:sp>
    </p:spTree>
    <p:extLst>
      <p:ext uri="{BB962C8B-B14F-4D97-AF65-F5344CB8AC3E}">
        <p14:creationId xmlns:p14="http://schemas.microsoft.com/office/powerpoint/2010/main" val="2526706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Practicalities and Takeaways</a:t>
            </a:r>
            <a:endParaRPr/>
          </a:p>
        </p:txBody>
      </p:sp>
      <p:sp>
        <p:nvSpPr>
          <p:cNvPr id="182" name="Google Shape;182;p33"/>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Font typeface="Arial"/>
              <a:buChar char="•"/>
            </a:pPr>
            <a:r>
              <a:rPr lang="en-US" dirty="0">
                <a:latin typeface="Arial"/>
                <a:ea typeface="Arial"/>
                <a:cs typeface="Arial"/>
                <a:sym typeface="Arial"/>
              </a:rPr>
              <a:t>SAI remains the same regardless of whether a student is attending summer only.</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This affects subsidized loans, and institutional/state aid eligibility.</a:t>
            </a:r>
          </a:p>
          <a:p>
            <a:pPr marL="457200" lvl="0" indent="-406400" algn="l" rtl="0">
              <a:spcBef>
                <a:spcPts val="0"/>
              </a:spcBef>
              <a:spcAft>
                <a:spcPts val="0"/>
              </a:spcAft>
              <a:buSzPts val="2800"/>
              <a:buChar char="•"/>
            </a:pPr>
            <a:r>
              <a:rPr lang="en-US" dirty="0">
                <a:latin typeface="Arial"/>
                <a:ea typeface="Arial"/>
                <a:cs typeface="Arial"/>
                <a:sym typeface="Arial"/>
              </a:rPr>
              <a:t>Without SAI proration, students may receive less summer aid than expected.</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YRP is impacted by enrollment intensity.</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Advising strategies: Encourage early planning, consider professional judgment cases, and offer alternative funding resources.</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Early communication with students on the realities of summer aid is vital.</a:t>
            </a:r>
            <a:endParaRPr dirty="0">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4"/>
          <p:cNvSpPr/>
          <p:nvPr/>
        </p:nvSpPr>
        <p:spPr>
          <a:xfrm>
            <a:off x="67088" y="0"/>
            <a:ext cx="12192000" cy="6858000"/>
          </a:xfrm>
          <a:prstGeom prst="rect">
            <a:avLst/>
          </a:prstGeom>
          <a:solidFill>
            <a:srgbClr val="00355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2F5597"/>
              </a:solidFill>
              <a:latin typeface="Calibri"/>
              <a:ea typeface="Calibri"/>
              <a:cs typeface="Calibri"/>
              <a:sym typeface="Calibri"/>
            </a:endParaRPr>
          </a:p>
        </p:txBody>
      </p:sp>
      <p:pic>
        <p:nvPicPr>
          <p:cNvPr id="189" name="Google Shape;189;p34" descr="nasfaa_white.eps"/>
          <p:cNvPicPr preferRelativeResize="0"/>
          <p:nvPr/>
        </p:nvPicPr>
        <p:blipFill rotWithShape="1">
          <a:blip r:embed="rId3">
            <a:alphaModFix/>
          </a:blip>
          <a:srcRect/>
          <a:stretch/>
        </p:blipFill>
        <p:spPr>
          <a:xfrm>
            <a:off x="2953578" y="2438400"/>
            <a:ext cx="6419027" cy="1587501"/>
          </a:xfrm>
          <a:prstGeom prst="rect">
            <a:avLst/>
          </a:prstGeom>
          <a:noFill/>
          <a:ln>
            <a:noFill/>
          </a:ln>
        </p:spPr>
      </p:pic>
      <p:sp>
        <p:nvSpPr>
          <p:cNvPr id="190" name="Google Shape;190;p34"/>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9"/>
                                        </p:tgtEl>
                                        <p:attrNameLst>
                                          <p:attrName>style.visibility</p:attrName>
                                        </p:attrNameLst>
                                      </p:cBhvr>
                                      <p:to>
                                        <p:strVal val="visible"/>
                                      </p:to>
                                    </p:set>
                                    <p:animEffect transition="in" filter="fade">
                                      <p:cBhvr>
                                        <p:cTn id="7" dur="1000"/>
                                        <p:tgtEl>
                                          <p:spTgt spid="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Regulatory Framework</a:t>
            </a:r>
            <a:endParaRPr/>
          </a:p>
        </p:txBody>
      </p:sp>
      <p:sp>
        <p:nvSpPr>
          <p:cNvPr id="55" name="Google Shape;55;p12"/>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31800" algn="l" rtl="0">
              <a:lnSpc>
                <a:spcPct val="115000"/>
              </a:lnSpc>
              <a:spcBef>
                <a:spcPts val="800"/>
              </a:spcBef>
              <a:spcAft>
                <a:spcPts val="0"/>
              </a:spcAft>
              <a:buSzPts val="3200"/>
              <a:buChar char="•"/>
            </a:pPr>
            <a:r>
              <a:rPr lang="en-US" sz="3200" dirty="0">
                <a:latin typeface="Arial"/>
                <a:ea typeface="Arial"/>
                <a:cs typeface="Arial"/>
                <a:sym typeface="Arial"/>
              </a:rPr>
              <a:t>Crossover Payment Periods</a:t>
            </a:r>
            <a:endParaRPr sz="3200" dirty="0">
              <a:latin typeface="Arial"/>
              <a:ea typeface="Arial"/>
              <a:cs typeface="Arial"/>
              <a:sym typeface="Arial"/>
            </a:endParaRPr>
          </a:p>
          <a:p>
            <a:pPr marL="457200" lvl="0" indent="-431800" algn="l" rtl="0">
              <a:lnSpc>
                <a:spcPct val="115000"/>
              </a:lnSpc>
              <a:spcBef>
                <a:spcPts val="0"/>
              </a:spcBef>
              <a:spcAft>
                <a:spcPts val="0"/>
              </a:spcAft>
              <a:buSzPts val="3200"/>
              <a:buChar char="•"/>
            </a:pPr>
            <a:r>
              <a:rPr lang="en-US" sz="3200" dirty="0">
                <a:latin typeface="Arial"/>
                <a:ea typeface="Arial"/>
                <a:cs typeface="Arial"/>
                <a:sym typeface="Arial"/>
              </a:rPr>
              <a:t>Cost of Attendance (COA)</a:t>
            </a:r>
            <a:endParaRPr sz="3200" dirty="0">
              <a:latin typeface="Arial"/>
              <a:ea typeface="Arial"/>
              <a:cs typeface="Arial"/>
              <a:sym typeface="Arial"/>
            </a:endParaRPr>
          </a:p>
          <a:p>
            <a:pPr marL="457200" lvl="0" indent="-431800" algn="l" rtl="0">
              <a:lnSpc>
                <a:spcPct val="115000"/>
              </a:lnSpc>
              <a:spcBef>
                <a:spcPts val="0"/>
              </a:spcBef>
              <a:spcAft>
                <a:spcPts val="0"/>
              </a:spcAft>
              <a:buSzPts val="3200"/>
              <a:buChar char="•"/>
            </a:pPr>
            <a:r>
              <a:rPr lang="en-US" sz="3200" dirty="0">
                <a:latin typeface="Arial"/>
                <a:ea typeface="Arial"/>
                <a:cs typeface="Arial"/>
                <a:sym typeface="Arial"/>
              </a:rPr>
              <a:t>Year-Round Pell Grant (YRP)</a:t>
            </a:r>
            <a:endParaRPr sz="3200" dirty="0">
              <a:latin typeface="Arial"/>
              <a:ea typeface="Arial"/>
              <a:cs typeface="Arial"/>
              <a:sym typeface="Arial"/>
            </a:endParaRPr>
          </a:p>
          <a:p>
            <a:pPr marL="457200" lvl="0" indent="-431800" algn="l" rtl="0">
              <a:lnSpc>
                <a:spcPct val="115000"/>
              </a:lnSpc>
              <a:spcBef>
                <a:spcPts val="0"/>
              </a:spcBef>
              <a:spcAft>
                <a:spcPts val="0"/>
              </a:spcAft>
              <a:buSzPts val="3200"/>
              <a:buChar char="•"/>
            </a:pPr>
            <a:r>
              <a:rPr lang="en-US" sz="3200" dirty="0">
                <a:latin typeface="Arial"/>
                <a:ea typeface="Arial"/>
                <a:cs typeface="Arial"/>
                <a:sym typeface="Arial"/>
              </a:rPr>
              <a:t>Direct Loan Considerations for Summer</a:t>
            </a:r>
            <a:endParaRPr sz="3200" dirty="0">
              <a:latin typeface="Arial"/>
              <a:ea typeface="Arial"/>
              <a:cs typeface="Arial"/>
              <a:sym typeface="Arial"/>
            </a:endParaRPr>
          </a:p>
          <a:p>
            <a:pPr marL="457200" lvl="0" indent="0" algn="l" rtl="0">
              <a:spcBef>
                <a:spcPts val="100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Crossover Payment Periods</a:t>
            </a:r>
            <a:endParaRPr dirty="0"/>
          </a:p>
        </p:txBody>
      </p:sp>
      <p:sp>
        <p:nvSpPr>
          <p:cNvPr id="61" name="Google Shape;61;p13"/>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dirty="0"/>
              <a:t>A summer term that spans two financial aid award years (e.g., a summer term that starts in May and ends in August).</a:t>
            </a:r>
            <a:endParaRPr dirty="0"/>
          </a:p>
          <a:p>
            <a:pPr marL="457200" lvl="0" indent="-406400" algn="l" rtl="0">
              <a:spcBef>
                <a:spcPts val="0"/>
              </a:spcBef>
              <a:spcAft>
                <a:spcPts val="0"/>
              </a:spcAft>
              <a:buSzPts val="2800"/>
              <a:buChar char="•"/>
            </a:pPr>
            <a:r>
              <a:rPr lang="en-US" dirty="0">
                <a:latin typeface="Arial"/>
                <a:ea typeface="Arial"/>
                <a:cs typeface="Arial"/>
                <a:sym typeface="Arial"/>
              </a:rPr>
              <a:t>Schools must determine which award year to apply aid from, based on institutional policies and student eligibility.</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Dependent on the treatment of summer (header or trailer)</a:t>
            </a:r>
            <a:endParaRPr dirty="0">
              <a:latin typeface="Arial"/>
              <a:ea typeface="Arial"/>
              <a:cs typeface="Arial"/>
              <a:sym typeface="Arial"/>
            </a:endParaRPr>
          </a:p>
          <a:p>
            <a:pPr lvl="1" indent="-406400">
              <a:spcBef>
                <a:spcPts val="0"/>
              </a:spcBef>
              <a:buSzPts val="2800"/>
              <a:buFont typeface="Wingdings" pitchFamily="2" charset="2"/>
              <a:buChar char="ü"/>
            </a:pPr>
            <a:r>
              <a:rPr lang="en-US" dirty="0">
                <a:solidFill>
                  <a:schemeClr val="tx1"/>
                </a:solidFill>
                <a:highlight>
                  <a:srgbClr val="FFFFFF"/>
                </a:highlight>
                <a:latin typeface="Arial"/>
                <a:ea typeface="Arial"/>
                <a:cs typeface="Arial"/>
                <a:sym typeface="Arial"/>
              </a:rPr>
              <a:t>You should, if possible, make the assignment based on what you determine will be most beneficial to the student.</a:t>
            </a:r>
            <a:endParaRPr dirty="0">
              <a:solidFill>
                <a:schemeClr val="tx1"/>
              </a:solidFill>
              <a:highlight>
                <a:srgbClr val="FFFFFF"/>
              </a:highlight>
              <a:latin typeface="Arial"/>
              <a:ea typeface="Arial"/>
              <a:cs typeface="Arial"/>
              <a:sym typeface="Arial"/>
            </a:endParaRPr>
          </a:p>
          <a:p>
            <a:pPr marL="457200" lvl="0" indent="-406400" algn="l" rtl="0">
              <a:spcBef>
                <a:spcPts val="0"/>
              </a:spcBef>
              <a:spcAft>
                <a:spcPts val="0"/>
              </a:spcAft>
              <a:buClr>
                <a:srgbClr val="17232E"/>
              </a:buClr>
              <a:buSzPts val="2800"/>
              <a:buChar char="•"/>
            </a:pPr>
            <a:r>
              <a:rPr lang="en-US" dirty="0">
                <a:solidFill>
                  <a:srgbClr val="17232E"/>
                </a:solidFill>
                <a:highlight>
                  <a:srgbClr val="FFFFFF"/>
                </a:highlight>
                <a:latin typeface="Arial"/>
                <a:ea typeface="Arial"/>
                <a:cs typeface="Arial"/>
                <a:sym typeface="Arial"/>
              </a:rPr>
              <a:t>This can be done by student.</a:t>
            </a:r>
            <a:endParaRPr dirty="0">
              <a:solidFill>
                <a:srgbClr val="17232E"/>
              </a:solidFill>
              <a:highlight>
                <a:srgbClr val="FFFFFF"/>
              </a:highlight>
              <a:latin typeface="Arial"/>
              <a:ea typeface="Arial"/>
              <a:cs typeface="Arial"/>
              <a:sym typeface="Arial"/>
            </a:endParaRPr>
          </a:p>
          <a:p>
            <a:pPr marL="457200" lvl="0" indent="-406400" algn="l" rtl="0">
              <a:spcBef>
                <a:spcPts val="0"/>
              </a:spcBef>
              <a:spcAft>
                <a:spcPts val="0"/>
              </a:spcAft>
              <a:buClr>
                <a:srgbClr val="17232E"/>
              </a:buClr>
              <a:buSzPts val="2800"/>
              <a:buChar char="•"/>
            </a:pPr>
            <a:r>
              <a:rPr lang="en-US" dirty="0">
                <a:solidFill>
                  <a:schemeClr val="tx1"/>
                </a:solidFill>
                <a:highlight>
                  <a:srgbClr val="FFFFFF"/>
                </a:highlight>
                <a:latin typeface="Arial"/>
                <a:ea typeface="Arial"/>
                <a:cs typeface="Arial"/>
                <a:sym typeface="Arial"/>
              </a:rPr>
              <a:t>Your school must apply its definition of full-time status for the summer term consistently (by program) for all federal student aid program purposes.</a:t>
            </a:r>
            <a:endParaRPr dirty="0">
              <a:solidFill>
                <a:schemeClr val="tx1"/>
              </a:solidFill>
              <a:highlight>
                <a:srgbClr val="FFFFFF"/>
              </a:highlight>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Cost of Attendance</a:t>
            </a:r>
            <a:endParaRPr/>
          </a:p>
        </p:txBody>
      </p:sp>
      <p:sp>
        <p:nvSpPr>
          <p:cNvPr id="67" name="Google Shape;67;p14"/>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00000"/>
              </a:lnSpc>
              <a:spcBef>
                <a:spcPts val="1000"/>
              </a:spcBef>
              <a:spcAft>
                <a:spcPts val="0"/>
              </a:spcAft>
              <a:buClr>
                <a:schemeClr val="dk1"/>
              </a:buClr>
              <a:buSzPts val="1100"/>
              <a:buFont typeface="Arial"/>
              <a:buNone/>
            </a:pPr>
            <a:r>
              <a:rPr lang="en-US" b="1" dirty="0">
                <a:latin typeface="Arial"/>
                <a:ea typeface="Arial"/>
                <a:cs typeface="Arial"/>
                <a:sym typeface="Arial"/>
              </a:rPr>
              <a:t>COA Calculation</a:t>
            </a:r>
            <a:br>
              <a:rPr lang="en-US" b="1" dirty="0">
                <a:latin typeface="Arial"/>
                <a:ea typeface="Arial"/>
                <a:cs typeface="Arial"/>
                <a:sym typeface="Arial"/>
              </a:rPr>
            </a:br>
            <a:endParaRPr b="1" dirty="0">
              <a:latin typeface="Arial"/>
              <a:ea typeface="Arial"/>
              <a:cs typeface="Arial"/>
              <a:sym typeface="Arial"/>
            </a:endParaRPr>
          </a:p>
          <a:p>
            <a:pPr marL="457200" lvl="0" indent="-368300" algn="l" rtl="0">
              <a:lnSpc>
                <a:spcPct val="115000"/>
              </a:lnSpc>
              <a:spcBef>
                <a:spcPts val="1200"/>
              </a:spcBef>
              <a:spcAft>
                <a:spcPts val="0"/>
              </a:spcAft>
              <a:buSzPts val="2200"/>
              <a:buChar char="●"/>
            </a:pPr>
            <a:r>
              <a:rPr lang="en-US" sz="2200" dirty="0">
                <a:latin typeface="Arial"/>
                <a:ea typeface="Arial"/>
                <a:cs typeface="Arial"/>
                <a:sym typeface="Arial"/>
              </a:rPr>
              <a:t>Summer term costs are calculated the same way as any other payment period.</a:t>
            </a:r>
            <a:endParaRPr sz="2200" dirty="0">
              <a:latin typeface="Arial"/>
              <a:ea typeface="Arial"/>
              <a:cs typeface="Arial"/>
              <a:sym typeface="Arial"/>
            </a:endParaRPr>
          </a:p>
          <a:p>
            <a:pPr marL="457200" lvl="0" indent="-368300" algn="l" rtl="0">
              <a:lnSpc>
                <a:spcPct val="115000"/>
              </a:lnSpc>
              <a:spcBef>
                <a:spcPts val="0"/>
              </a:spcBef>
              <a:spcAft>
                <a:spcPts val="0"/>
              </a:spcAft>
              <a:buSzPts val="2200"/>
              <a:buChar char="●"/>
            </a:pPr>
            <a:r>
              <a:rPr lang="en-US" sz="2200" dirty="0">
                <a:latin typeface="Arial"/>
                <a:ea typeface="Arial"/>
                <a:cs typeface="Arial"/>
                <a:sym typeface="Arial"/>
              </a:rPr>
              <a:t>COA is based on costs for a full-time student for a full academic year.</a:t>
            </a:r>
            <a:endParaRPr sz="2200" dirty="0">
              <a:latin typeface="Arial"/>
              <a:ea typeface="Arial"/>
              <a:cs typeface="Arial"/>
              <a:sym typeface="Arial"/>
            </a:endParaRPr>
          </a:p>
          <a:p>
            <a:pPr marL="0" lvl="0" indent="0" algn="l" rtl="0">
              <a:lnSpc>
                <a:spcPct val="100000"/>
              </a:lnSpc>
              <a:spcBef>
                <a:spcPts val="1200"/>
              </a:spcBef>
              <a:spcAft>
                <a:spcPts val="0"/>
              </a:spcAft>
              <a:buNone/>
            </a:pPr>
            <a:r>
              <a:rPr lang="en-US" b="1" dirty="0">
                <a:latin typeface="Arial"/>
                <a:ea typeface="Arial"/>
                <a:cs typeface="Arial"/>
                <a:sym typeface="Arial"/>
              </a:rPr>
              <a:t>Summer Costs and the Academic Year</a:t>
            </a:r>
            <a:br>
              <a:rPr lang="en-US" b="1" dirty="0">
                <a:latin typeface="Arial"/>
                <a:ea typeface="Arial"/>
                <a:cs typeface="Arial"/>
                <a:sym typeface="Arial"/>
              </a:rPr>
            </a:br>
            <a:endParaRPr lang="en-US" b="1" dirty="0">
              <a:latin typeface="Arial"/>
              <a:ea typeface="Arial"/>
              <a:cs typeface="Arial"/>
              <a:sym typeface="Arial"/>
            </a:endParaRPr>
          </a:p>
          <a:p>
            <a:pPr marL="457200" lvl="0" indent="-368300" algn="l" rtl="0">
              <a:lnSpc>
                <a:spcPct val="115000"/>
              </a:lnSpc>
              <a:spcBef>
                <a:spcPts val="0"/>
              </a:spcBef>
              <a:spcAft>
                <a:spcPts val="0"/>
              </a:spcAft>
              <a:buSzPts val="2200"/>
              <a:buFont typeface="Arial"/>
              <a:buChar char="●"/>
            </a:pPr>
            <a:r>
              <a:rPr lang="en-US" sz="2200" dirty="0">
                <a:latin typeface="Arial"/>
                <a:ea typeface="Arial"/>
                <a:cs typeface="Arial"/>
                <a:sym typeface="Arial"/>
              </a:rPr>
              <a:t>If the academic year definition consists of only fall and spring, you cannot add summer costs to those terms.</a:t>
            </a:r>
          </a:p>
          <a:p>
            <a:pPr marL="457200" lvl="0" indent="-368300" algn="l" rtl="0">
              <a:lnSpc>
                <a:spcPct val="115000"/>
              </a:lnSpc>
              <a:spcBef>
                <a:spcPts val="0"/>
              </a:spcBef>
              <a:spcAft>
                <a:spcPts val="0"/>
              </a:spcAft>
              <a:buSzPts val="2200"/>
              <a:buChar char="●"/>
            </a:pPr>
            <a:r>
              <a:rPr lang="en-US" sz="2200" dirty="0">
                <a:latin typeface="Arial"/>
                <a:ea typeface="Arial"/>
                <a:cs typeface="Arial"/>
                <a:sym typeface="Arial"/>
              </a:rPr>
              <a:t>If the academic year definition includes summer, then summer costs must be included in the full-year COA.</a:t>
            </a:r>
            <a:endParaRPr sz="2200"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Cost of Attendance</a:t>
            </a:r>
            <a:endParaRPr/>
          </a:p>
        </p:txBody>
      </p:sp>
      <p:sp>
        <p:nvSpPr>
          <p:cNvPr id="73" name="Google Shape;73;p15"/>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indent="0">
              <a:buNone/>
            </a:pPr>
            <a:r>
              <a:rPr lang="en-US" dirty="0">
                <a:latin typeface="Arial"/>
                <a:ea typeface="Arial"/>
                <a:cs typeface="Arial"/>
                <a:sym typeface="Arial"/>
              </a:rPr>
              <a:t>If a student is only enrolled in the summer term, COA must be calculated based on the prorated academic year equivalent, </a:t>
            </a:r>
            <a:r>
              <a:rPr lang="en-US" dirty="0">
                <a:solidFill>
                  <a:schemeClr val="tx1"/>
                </a:solidFill>
                <a:effectLst/>
                <a:latin typeface="Helvetica" pitchFamily="2" charset="0"/>
              </a:rPr>
              <a:t>or you can calculate the cost in any other reasonable way.</a:t>
            </a:r>
          </a:p>
          <a:p>
            <a:pPr marL="0" lvl="0" indent="0" algn="l" rtl="0">
              <a:spcBef>
                <a:spcPts val="1000"/>
              </a:spcBef>
              <a:spcAft>
                <a:spcPts val="0"/>
              </a:spcAft>
              <a:buNone/>
            </a:pPr>
            <a:r>
              <a:rPr lang="en-US" dirty="0">
                <a:latin typeface="Arial"/>
                <a:ea typeface="Arial"/>
                <a:cs typeface="Arial"/>
                <a:sym typeface="Arial"/>
              </a:rPr>
              <a:t>An example:</a:t>
            </a:r>
            <a:endParaRPr dirty="0">
              <a:latin typeface="Arial"/>
              <a:ea typeface="Arial"/>
              <a:cs typeface="Arial"/>
              <a:sym typeface="Arial"/>
            </a:endParaRPr>
          </a:p>
          <a:p>
            <a:pPr marL="0" lvl="0" indent="0" algn="l" rtl="0">
              <a:spcBef>
                <a:spcPts val="1000"/>
              </a:spcBef>
              <a:spcAft>
                <a:spcPts val="0"/>
              </a:spcAft>
              <a:buNone/>
            </a:pPr>
            <a:endParaRPr dirty="0">
              <a:latin typeface="Arial"/>
              <a:ea typeface="Arial"/>
              <a:cs typeface="Arial"/>
              <a:sym typeface="Arial"/>
            </a:endParaRPr>
          </a:p>
          <a:p>
            <a:pPr marL="0" lvl="0" indent="0" algn="l" rtl="0">
              <a:spcBef>
                <a:spcPts val="1000"/>
              </a:spcBef>
              <a:spcAft>
                <a:spcPts val="0"/>
              </a:spcAft>
              <a:buClr>
                <a:schemeClr val="dk1"/>
              </a:buClr>
              <a:buSzPts val="1100"/>
              <a:buFont typeface="Arial"/>
              <a:buNone/>
            </a:pPr>
            <a:endParaRPr dirty="0">
              <a:latin typeface="Arial"/>
              <a:ea typeface="Arial"/>
              <a:cs typeface="Arial"/>
              <a:sym typeface="Arial"/>
            </a:endParaRPr>
          </a:p>
          <a:p>
            <a:pPr marL="0" lvl="0" indent="0" algn="l" rtl="0">
              <a:spcBef>
                <a:spcPts val="100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1000"/>
              </a:spcBef>
              <a:spcAft>
                <a:spcPts val="0"/>
              </a:spcAft>
              <a:buNone/>
            </a:pPr>
            <a:endParaRPr dirty="0">
              <a:latin typeface="Arial"/>
              <a:ea typeface="Arial"/>
              <a:cs typeface="Arial"/>
              <a:sym typeface="Arial"/>
            </a:endParaRPr>
          </a:p>
        </p:txBody>
      </p:sp>
      <p:pic>
        <p:nvPicPr>
          <p:cNvPr id="74" name="Google Shape;74;p15" title="Screenshot 2025-03-14 at 4.27.30 PM.png"/>
          <p:cNvPicPr preferRelativeResize="0"/>
          <p:nvPr/>
        </p:nvPicPr>
        <p:blipFill>
          <a:blip r:embed="rId3">
            <a:alphaModFix/>
          </a:blip>
          <a:stretch>
            <a:fillRect/>
          </a:stretch>
        </p:blipFill>
        <p:spPr>
          <a:xfrm>
            <a:off x="1563072" y="3512294"/>
            <a:ext cx="8069775" cy="1708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Summer Modules</a:t>
            </a:r>
            <a:endParaRPr dirty="0"/>
          </a:p>
        </p:txBody>
      </p:sp>
      <p:sp>
        <p:nvSpPr>
          <p:cNvPr id="80" name="Google Shape;80;p16"/>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Font typeface="Arial"/>
              <a:buChar char="•"/>
            </a:pPr>
            <a:r>
              <a:rPr lang="en-US" dirty="0">
                <a:latin typeface="Arial"/>
                <a:ea typeface="Arial"/>
                <a:cs typeface="Arial"/>
                <a:sym typeface="Arial"/>
              </a:rPr>
              <a:t>Schools may combine multiple summer modules into a single standard term, but it is not required.</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If not combined:</a:t>
            </a:r>
          </a:p>
          <a:p>
            <a:pPr lvl="1" indent="-406400">
              <a:spcBef>
                <a:spcPts val="0"/>
              </a:spcBef>
              <a:buSzPts val="2800"/>
              <a:buFont typeface="Arial"/>
              <a:buChar char="•"/>
            </a:pPr>
            <a:r>
              <a:rPr lang="en-US" dirty="0">
                <a:solidFill>
                  <a:schemeClr val="tx1"/>
                </a:solidFill>
                <a:latin typeface="Arial"/>
                <a:ea typeface="Arial"/>
                <a:cs typeface="Arial"/>
                <a:sym typeface="Arial"/>
              </a:rPr>
              <a:t>Modules are nonstandard terms and all terms in the program are nonstandard terms (even fall, winter, and spring); and</a:t>
            </a:r>
          </a:p>
          <a:p>
            <a:pPr lvl="1" indent="-406400">
              <a:spcBef>
                <a:spcPts val="0"/>
              </a:spcBef>
              <a:buSzPts val="2800"/>
              <a:buFont typeface="Arial"/>
              <a:buChar char="•"/>
            </a:pPr>
            <a:r>
              <a:rPr lang="en-US" dirty="0">
                <a:latin typeface="Arial"/>
                <a:ea typeface="Arial"/>
                <a:cs typeface="Arial"/>
                <a:sym typeface="Arial"/>
              </a:rPr>
              <a:t>Overlapping modules must be treated as a nonterm program.</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When combined, the weeks of instructional time span from the start of the first module to the end of the last.</a:t>
            </a:r>
            <a:endParaRPr dirty="0">
              <a:latin typeface="Arial"/>
              <a:ea typeface="Arial"/>
              <a:cs typeface="Arial"/>
              <a:sym typeface="Arial"/>
            </a:endParaRPr>
          </a:p>
          <a:p>
            <a:pPr marL="457200" lvl="0" indent="-406400" algn="l" rtl="0">
              <a:spcBef>
                <a:spcPts val="0"/>
              </a:spcBef>
              <a:spcAft>
                <a:spcPts val="0"/>
              </a:spcAft>
              <a:buSzPts val="2800"/>
              <a:buFont typeface="Arial"/>
              <a:buChar char="•"/>
            </a:pPr>
            <a:r>
              <a:rPr lang="en-US" dirty="0">
                <a:latin typeface="Arial"/>
                <a:ea typeface="Arial"/>
                <a:cs typeface="Arial"/>
                <a:sym typeface="Arial"/>
              </a:rPr>
              <a:t>The student's enrollment intensity is based on all registered credits across the modules.</a:t>
            </a:r>
            <a:endParaRPr dirty="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Pell Grant Eligibility</a:t>
            </a:r>
            <a:endParaRPr/>
          </a:p>
        </p:txBody>
      </p:sp>
      <p:sp>
        <p:nvSpPr>
          <p:cNvPr id="86" name="Google Shape;86;p17"/>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t>Summer as a trailer:</a:t>
            </a:r>
            <a:endParaRPr dirty="0"/>
          </a:p>
          <a:p>
            <a:pPr marL="457200" lvl="0" indent="-406400" algn="l" rtl="0">
              <a:spcBef>
                <a:spcPts val="1000"/>
              </a:spcBef>
              <a:spcAft>
                <a:spcPts val="0"/>
              </a:spcAft>
              <a:buSzPts val="2800"/>
              <a:buChar char="•"/>
            </a:pPr>
            <a:r>
              <a:rPr lang="en-US" dirty="0">
                <a:solidFill>
                  <a:srgbClr val="404040"/>
                </a:solidFill>
                <a:highlight>
                  <a:srgbClr val="FFFFFF"/>
                </a:highlight>
                <a:latin typeface="Arial"/>
                <a:ea typeface="Arial"/>
                <a:cs typeface="Arial"/>
                <a:sym typeface="Arial"/>
              </a:rPr>
              <a:t>Students may be eligible to receive funds for up to 150% of the student’s Pell Grant Scheduled Award for an award year.</a:t>
            </a:r>
            <a:endParaRPr dirty="0">
              <a:solidFill>
                <a:srgbClr val="404040"/>
              </a:solidFill>
              <a:highlight>
                <a:srgbClr val="FFFFFF"/>
              </a:highlight>
              <a:latin typeface="Arial"/>
              <a:ea typeface="Arial"/>
              <a:cs typeface="Arial"/>
              <a:sym typeface="Arial"/>
            </a:endParaRPr>
          </a:p>
          <a:p>
            <a:pPr marL="457200" lvl="0" indent="-406400" algn="l" rtl="0">
              <a:spcBef>
                <a:spcPts val="0"/>
              </a:spcBef>
              <a:spcAft>
                <a:spcPts val="0"/>
              </a:spcAft>
              <a:buClr>
                <a:srgbClr val="404040"/>
              </a:buClr>
              <a:buSzPts val="2800"/>
              <a:buFont typeface="Arial"/>
              <a:buChar char="•"/>
            </a:pPr>
            <a:r>
              <a:rPr lang="en-US" dirty="0">
                <a:solidFill>
                  <a:srgbClr val="404040"/>
                </a:solidFill>
                <a:highlight>
                  <a:srgbClr val="FFFFFF"/>
                </a:highlight>
                <a:latin typeface="Arial"/>
                <a:ea typeface="Arial"/>
                <a:cs typeface="Arial"/>
                <a:sym typeface="Arial"/>
              </a:rPr>
              <a:t>Students are eligible if:</a:t>
            </a:r>
            <a:endParaRPr dirty="0">
              <a:solidFill>
                <a:srgbClr val="404040"/>
              </a:solidFill>
              <a:highlight>
                <a:srgbClr val="FFFFFF"/>
              </a:highlight>
              <a:latin typeface="Arial"/>
              <a:ea typeface="Arial"/>
              <a:cs typeface="Arial"/>
              <a:sym typeface="Arial"/>
            </a:endParaRPr>
          </a:p>
          <a:p>
            <a:pPr marL="914400" lvl="1" indent="-368300" algn="l" rtl="0">
              <a:lnSpc>
                <a:spcPct val="115000"/>
              </a:lnSpc>
              <a:spcBef>
                <a:spcPts val="0"/>
              </a:spcBef>
              <a:spcAft>
                <a:spcPts val="0"/>
              </a:spcAft>
              <a:buClr>
                <a:srgbClr val="404040"/>
              </a:buClr>
              <a:buSzPts val="2200"/>
              <a:buFont typeface="Arial"/>
              <a:buChar char="⮚"/>
            </a:pPr>
            <a:r>
              <a:rPr lang="en-US" sz="2200" dirty="0">
                <a:solidFill>
                  <a:srgbClr val="404040"/>
                </a:solidFill>
                <a:highlight>
                  <a:srgbClr val="FFFFFF"/>
                </a:highlight>
                <a:latin typeface="Arial"/>
                <a:ea typeface="Arial"/>
                <a:cs typeface="Arial"/>
                <a:sym typeface="Arial"/>
              </a:rPr>
              <a:t>Have Lifetime Pell Grant Eligibility remaining</a:t>
            </a:r>
            <a:endParaRPr sz="2200" dirty="0">
              <a:solidFill>
                <a:srgbClr val="404040"/>
              </a:solidFill>
              <a:highlight>
                <a:srgbClr val="FFFFFF"/>
              </a:highlight>
              <a:latin typeface="Arial"/>
              <a:ea typeface="Arial"/>
              <a:cs typeface="Arial"/>
              <a:sym typeface="Arial"/>
            </a:endParaRPr>
          </a:p>
          <a:p>
            <a:pPr marL="914400" lvl="1" indent="-368300" algn="l" rtl="0">
              <a:lnSpc>
                <a:spcPct val="115000"/>
              </a:lnSpc>
              <a:spcBef>
                <a:spcPts val="0"/>
              </a:spcBef>
              <a:spcAft>
                <a:spcPts val="0"/>
              </a:spcAft>
              <a:buClr>
                <a:srgbClr val="404040"/>
              </a:buClr>
              <a:buSzPts val="2200"/>
              <a:buFont typeface="Arial"/>
              <a:buChar char="⮚"/>
            </a:pPr>
            <a:r>
              <a:rPr lang="en-US" sz="2200" dirty="0">
                <a:solidFill>
                  <a:srgbClr val="404040"/>
                </a:solidFill>
                <a:highlight>
                  <a:srgbClr val="FFFFFF"/>
                </a:highlight>
                <a:latin typeface="Arial"/>
                <a:ea typeface="Arial"/>
                <a:cs typeface="Arial"/>
                <a:sym typeface="Arial"/>
              </a:rPr>
              <a:t>They are meeting all other eligibility requirements to receive financial aid</a:t>
            </a:r>
            <a:endParaRPr sz="2200" dirty="0">
              <a:solidFill>
                <a:srgbClr val="404040"/>
              </a:solidFill>
              <a:highlight>
                <a:srgbClr val="FFFFFF"/>
              </a:highlight>
              <a:latin typeface="Arial"/>
              <a:ea typeface="Arial"/>
              <a:cs typeface="Arial"/>
              <a:sym typeface="Arial"/>
            </a:endParaRPr>
          </a:p>
          <a:p>
            <a:pPr marL="914400" lvl="1" indent="-368300" algn="l" rtl="0">
              <a:lnSpc>
                <a:spcPct val="115000"/>
              </a:lnSpc>
              <a:spcBef>
                <a:spcPts val="0"/>
              </a:spcBef>
              <a:spcAft>
                <a:spcPts val="0"/>
              </a:spcAft>
              <a:buClr>
                <a:srgbClr val="404040"/>
              </a:buClr>
              <a:buSzPts val="2200"/>
              <a:buFont typeface="Arial"/>
              <a:buChar char="⮚"/>
            </a:pPr>
            <a:r>
              <a:rPr lang="en-US" sz="2200" dirty="0">
                <a:solidFill>
                  <a:srgbClr val="404040"/>
                </a:solidFill>
                <a:highlight>
                  <a:srgbClr val="FFFFFF"/>
                </a:highlight>
                <a:latin typeface="Arial"/>
                <a:ea typeface="Arial"/>
                <a:cs typeface="Arial"/>
                <a:sym typeface="Arial"/>
              </a:rPr>
              <a:t>They are meeting satisfactory academic progress (SAP) requirements</a:t>
            </a:r>
            <a:endParaRPr sz="2200" dirty="0">
              <a:solidFill>
                <a:srgbClr val="404040"/>
              </a:solidFill>
              <a:highlight>
                <a:srgbClr val="FFFFFF"/>
              </a:highlight>
              <a:latin typeface="Arial"/>
              <a:ea typeface="Arial"/>
              <a:cs typeface="Arial"/>
              <a:sym typeface="Arial"/>
            </a:endParaRPr>
          </a:p>
          <a:p>
            <a:pPr marL="914400" lvl="0" indent="0" algn="l" rtl="0">
              <a:spcBef>
                <a:spcPts val="1200"/>
              </a:spcBef>
              <a:spcAft>
                <a:spcPts val="0"/>
              </a:spcAft>
              <a:buNone/>
            </a:pPr>
            <a:endParaRPr dirty="0">
              <a:solidFill>
                <a:srgbClr val="404040"/>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Year-Round Pell</a:t>
            </a:r>
            <a:endParaRPr/>
          </a:p>
        </p:txBody>
      </p:sp>
      <p:sp>
        <p:nvSpPr>
          <p:cNvPr id="92" name="Google Shape;92;p18"/>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dirty="0">
                <a:latin typeface="Arial"/>
                <a:ea typeface="Arial"/>
                <a:cs typeface="Arial"/>
                <a:sym typeface="Arial"/>
              </a:rPr>
              <a:t>Allows students to receive up to 150% of their Pell Grant Scheduled Award in an award year.</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Designed to support students enrolled in summer terms or accelerated coursework without prematurely exhausting Pell eligibility.</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Normal Pell eligibility rules apply, including Lifetime Eligibility Used (LEU) limits.</a:t>
            </a:r>
            <a:endParaRPr dirty="0">
              <a:latin typeface="Arial"/>
              <a:ea typeface="Arial"/>
              <a:cs typeface="Arial"/>
              <a:sym typeface="Arial"/>
            </a:endParaRPr>
          </a:p>
          <a:p>
            <a:pPr marL="457200" lvl="0" indent="-406400" algn="l" rtl="0">
              <a:spcBef>
                <a:spcPts val="0"/>
              </a:spcBef>
              <a:spcAft>
                <a:spcPts val="0"/>
              </a:spcAft>
              <a:buSzPts val="2800"/>
              <a:buChar char="•"/>
            </a:pPr>
            <a:r>
              <a:rPr lang="en-US" dirty="0">
                <a:latin typeface="Arial"/>
                <a:ea typeface="Arial"/>
                <a:cs typeface="Arial"/>
                <a:sym typeface="Arial"/>
              </a:rPr>
              <a:t>YRP eligibility is indicated by the Additional Eligibility Indicator (AEI) in COD.</a:t>
            </a:r>
            <a:endParaRPr dirty="0">
              <a:latin typeface="Arial"/>
              <a:ea typeface="Arial"/>
              <a:cs typeface="Arial"/>
              <a:sym typeface="Arial"/>
            </a:endParaRPr>
          </a:p>
          <a:p>
            <a:pPr marL="0" lvl="0" indent="0" algn="l" rtl="0">
              <a:spcBef>
                <a:spcPts val="1000"/>
              </a:spcBef>
              <a:spcAft>
                <a:spcPts val="0"/>
              </a:spcAft>
              <a:buNone/>
            </a:pPr>
            <a:endParaRPr dirty="0">
              <a:latin typeface="Arial"/>
              <a:ea typeface="Arial"/>
              <a:cs typeface="Arial"/>
              <a:sym typeface="Arial"/>
            </a:endParaRPr>
          </a:p>
          <a:p>
            <a:pPr marL="0" lvl="0" indent="0" algn="l" rtl="0">
              <a:spcBef>
                <a:spcPts val="1000"/>
              </a:spcBef>
              <a:spcAft>
                <a:spcPts val="0"/>
              </a:spcAft>
              <a:buNone/>
            </a:pP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4337</TotalTime>
  <Words>2067</Words>
  <Application>Microsoft Macintosh PowerPoint</Application>
  <PresentationFormat>Widescreen</PresentationFormat>
  <Paragraphs>186</Paragraphs>
  <Slides>28</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Helvetica</vt:lpstr>
      <vt:lpstr>Noto Sans Symbols</vt:lpstr>
      <vt:lpstr>Trebuchet MS</vt:lpstr>
      <vt:lpstr>Verdana</vt:lpstr>
      <vt:lpstr>Wingdings</vt:lpstr>
      <vt:lpstr>Office Theme</vt:lpstr>
      <vt:lpstr>Summer Aid</vt:lpstr>
      <vt:lpstr>Session Objectives</vt:lpstr>
      <vt:lpstr>Regulatory Framework</vt:lpstr>
      <vt:lpstr>Crossover Payment Periods</vt:lpstr>
      <vt:lpstr>Cost of Attendance</vt:lpstr>
      <vt:lpstr>Cost of Attendance</vt:lpstr>
      <vt:lpstr>Summer Modules</vt:lpstr>
      <vt:lpstr>Pell Grant Eligibility</vt:lpstr>
      <vt:lpstr>Year-Round Pell</vt:lpstr>
      <vt:lpstr>Pell Disbursement Under Year-Round Pell</vt:lpstr>
      <vt:lpstr>Year-Round Pell (Semester School Example)</vt:lpstr>
      <vt:lpstr>Year-Round Pell (Clock-Hour Example)</vt:lpstr>
      <vt:lpstr>Academic Year Definition &amp; Loan Periods</vt:lpstr>
      <vt:lpstr>Enrollment Requirements for Loan Eligibility</vt:lpstr>
      <vt:lpstr>Annual Loan Limits &amp; Borrowing Capacity</vt:lpstr>
      <vt:lpstr>Disbursement of Direct Loans for Summer</vt:lpstr>
      <vt:lpstr>Updated ED Guidance for Direct Loans</vt:lpstr>
      <vt:lpstr>Understanding Fixed SAI Impact</vt:lpstr>
      <vt:lpstr>Example: Pell Eligible Student</vt:lpstr>
      <vt:lpstr>Determining Pell Grant Eligibility</vt:lpstr>
      <vt:lpstr>Adjusting Summer Pell Based on Enrollment Intensity</vt:lpstr>
      <vt:lpstr>Emily’s Aid Offer</vt:lpstr>
      <vt:lpstr>Same Scenario Without Pell</vt:lpstr>
      <vt:lpstr>Mary’s Aid Offer</vt:lpstr>
      <vt:lpstr>Extending the Loan Period to Accommodate Summer</vt:lpstr>
      <vt:lpstr>Extending the Loan Period to Accommodate Summer</vt:lpstr>
      <vt:lpstr>Practicalities and Takeaways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Dana Kelly</cp:lastModifiedBy>
  <cp:revision>24</cp:revision>
  <dcterms:modified xsi:type="dcterms:W3CDTF">2025-03-24T15:28:48Z</dcterms:modified>
</cp:coreProperties>
</file>