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sldIdLst>
    <p:sldId id="263" r:id="rId2"/>
    <p:sldId id="264" r:id="rId3"/>
    <p:sldId id="270" r:id="rId4"/>
    <p:sldId id="271" r:id="rId5"/>
    <p:sldId id="26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chez, Daniel L." initials="SD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E"/>
    <a:srgbClr val="1F4E79"/>
    <a:srgbClr val="8FA4C7"/>
    <a:srgbClr val="0323A0"/>
    <a:srgbClr val="708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5" autoAdjust="0"/>
    <p:restoredTop sz="95701"/>
  </p:normalViewPr>
  <p:slideViewPr>
    <p:cSldViewPr snapToGrid="0">
      <p:cViewPr varScale="1">
        <p:scale>
          <a:sx n="73" d="100"/>
          <a:sy n="73" d="100"/>
        </p:scale>
        <p:origin x="616" y="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A864-16D8-432B-A615-5B1882D8214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3F23-44E9-4726-BB4D-0C64B90949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3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288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631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8906" y="34738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NCASFAA would like to thank our Professional Affiliates!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3887" y="6356349"/>
            <a:ext cx="5564222" cy="365125"/>
          </a:xfrm>
        </p:spPr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8" y="1965960"/>
            <a:ext cx="2087560" cy="676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" y="1965960"/>
            <a:ext cx="1742175" cy="918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81" y="1965960"/>
            <a:ext cx="2415782" cy="453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73" y="3246120"/>
            <a:ext cx="2100453" cy="673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26567" r="21798" b="44107"/>
          <a:stretch/>
        </p:blipFill>
        <p:spPr>
          <a:xfrm>
            <a:off x="7903220" y="3246120"/>
            <a:ext cx="1620001" cy="1094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4" y="4709160"/>
            <a:ext cx="1708134" cy="898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36" y="4709160"/>
            <a:ext cx="2175622" cy="6255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65" y="1965960"/>
            <a:ext cx="1434217" cy="8307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77" y="1965960"/>
            <a:ext cx="1896369" cy="5309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76" y="4709160"/>
            <a:ext cx="1726223" cy="8631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4834" r="8379" b="17564"/>
          <a:stretch/>
        </p:blipFill>
        <p:spPr>
          <a:xfrm>
            <a:off x="8085003" y="4709160"/>
            <a:ext cx="1776046" cy="626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57" y="3246120"/>
            <a:ext cx="1699889" cy="6622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96" y="4709160"/>
            <a:ext cx="1118176" cy="11181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28329" y="4709160"/>
            <a:ext cx="1493760" cy="9156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312" y="3246120"/>
            <a:ext cx="2369966" cy="10398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824063" y="3246120"/>
            <a:ext cx="166435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6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A53E-5897-428B-894C-8E74C6BB9F4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6460"/>
          </a:xfrm>
          <a:prstGeom prst="rect">
            <a:avLst/>
          </a:prstGeom>
          <a:solidFill>
            <a:srgbClr val="00659E"/>
          </a:solidFill>
          <a:ln>
            <a:solidFill>
              <a:srgbClr val="006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" y="5884018"/>
            <a:ext cx="12192000" cy="126460"/>
          </a:xfrm>
          <a:prstGeom prst="rect">
            <a:avLst/>
          </a:prstGeom>
          <a:solidFill>
            <a:srgbClr val="00659E"/>
          </a:solidFill>
          <a:ln>
            <a:solidFill>
              <a:srgbClr val="006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5559" r="2378" b="21813"/>
          <a:stretch/>
        </p:blipFill>
        <p:spPr>
          <a:xfrm>
            <a:off x="0" y="6077564"/>
            <a:ext cx="2340077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5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AB377B-321D-4A76-B436-2B92AF46E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Grants Portal	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7E4FEC2-9D51-426B-892A-CE65E3C1B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Disbursements, Adjustments, and Reconciliation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6E849-B8E9-4115-AEBA-F6C75658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06ACE-C573-472C-BF99-8A88DA08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4005267" y="753069"/>
            <a:ext cx="82504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Combined disbursements</a:t>
            </a:r>
          </a:p>
          <a:p>
            <a:r>
              <a:rPr lang="en-US" dirty="0"/>
              <a:t>Report/file only- “made” disbursements only</a:t>
            </a:r>
          </a:p>
          <a:p>
            <a:endParaRPr lang="en-US" dirty="0"/>
          </a:p>
          <a:p>
            <a:r>
              <a:rPr lang="en-US" dirty="0"/>
              <a:t>Community Colleges: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reflects ONLY posted adjustments (Actual-Posted Adjustments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funds are due back and not yet posted by CFI, report shows pre-adjusted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reconciliation  won’t balance until funds are returned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 any erroneous adjustments</a:t>
            </a:r>
          </a:p>
          <a:p>
            <a:endParaRPr lang="en-US" dirty="0"/>
          </a:p>
          <a:p>
            <a:r>
              <a:rPr lang="en-US" dirty="0"/>
              <a:t>UNCs and Privates: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run in two modes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Pending- All Adjustments- amounts reflect unposted adjustments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Actual – Posted Adjustments – amounts only posted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 any erroneous adjustments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legitimate adjustments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31E06-E645-4C12-91E2-0AAB8A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75" y="782099"/>
            <a:ext cx="1666494" cy="16973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D974C3-17B2-4B0A-AFD1-D4E9653E98A3}"/>
              </a:ext>
            </a:extLst>
          </p:cNvPr>
          <p:cNvSpPr/>
          <p:nvPr/>
        </p:nvSpPr>
        <p:spPr>
          <a:xfrm>
            <a:off x="2430602" y="1896708"/>
            <a:ext cx="413080" cy="113247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330399-655C-4A14-8DC9-625E9528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21" y="2688812"/>
            <a:ext cx="3536633" cy="23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3420108" y="557131"/>
            <a:ext cx="6206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by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by Enrollment Period, or Academic Year (sum by grant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made, pending, or all disbursements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Shows pending and posted disbursements and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to report if desired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31E06-E645-4C12-91E2-0AAB8A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75" y="782099"/>
            <a:ext cx="1666494" cy="16973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D974C3-17B2-4B0A-AFD1-D4E9653E98A3}"/>
              </a:ext>
            </a:extLst>
          </p:cNvPr>
          <p:cNvSpPr/>
          <p:nvPr/>
        </p:nvSpPr>
        <p:spPr>
          <a:xfrm>
            <a:off x="2260389" y="2086489"/>
            <a:ext cx="413080" cy="113247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48590-5697-4451-85A9-04993A7B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2680234"/>
            <a:ext cx="75247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3549504" y="652022"/>
            <a:ext cx="6206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by Student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dirty="0"/>
              <a:t>By enrollment period, all disbursement statuses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31E06-E645-4C12-91E2-0AAB8A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75" y="782099"/>
            <a:ext cx="1666494" cy="16973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D974C3-17B2-4B0A-AFD1-D4E9653E98A3}"/>
              </a:ext>
            </a:extLst>
          </p:cNvPr>
          <p:cNvSpPr/>
          <p:nvPr/>
        </p:nvSpPr>
        <p:spPr>
          <a:xfrm>
            <a:off x="2260389" y="2086489"/>
            <a:ext cx="413080" cy="113247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BCCFE-1CC8-49BA-BFBB-C7343425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5222"/>
            <a:ext cx="12192000" cy="1467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5C73F-6F2F-4AD4-9A16-79F448072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775" y="2255616"/>
            <a:ext cx="10382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3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3549504" y="652022"/>
            <a:ext cx="6206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by Student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dirty="0"/>
              <a:t>By year summary, all disbursement statuses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31E06-E645-4C12-91E2-0AAB8A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75" y="782099"/>
            <a:ext cx="1666494" cy="16973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D974C3-17B2-4B0A-AFD1-D4E9653E98A3}"/>
              </a:ext>
            </a:extLst>
          </p:cNvPr>
          <p:cNvSpPr/>
          <p:nvPr/>
        </p:nvSpPr>
        <p:spPr>
          <a:xfrm>
            <a:off x="2260389" y="2086489"/>
            <a:ext cx="413080" cy="113247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15C73F-6F2F-4AD4-9A16-79F44807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775" y="2255616"/>
            <a:ext cx="1038225" cy="447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91051-A76D-4B81-A421-20F9DF17F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3831"/>
            <a:ext cx="12192000" cy="14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3144169" y="600528"/>
            <a:ext cx="6206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Adjustment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batch of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a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check to CFI- check amount = batch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status of batches, view adjustments due back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31E06-E645-4C12-91E2-0AAB8A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75" y="782099"/>
            <a:ext cx="1666494" cy="16973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D974C3-17B2-4B0A-AFD1-D4E9653E98A3}"/>
              </a:ext>
            </a:extLst>
          </p:cNvPr>
          <p:cNvSpPr/>
          <p:nvPr/>
        </p:nvSpPr>
        <p:spPr>
          <a:xfrm>
            <a:off x="2466929" y="1249727"/>
            <a:ext cx="413080" cy="113247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71074-C1E5-4E47-95F4-D0A2B195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51" y="2001025"/>
            <a:ext cx="4714018" cy="2121694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0293B058-F6F7-4FED-9194-04226F05BF4E}"/>
              </a:ext>
            </a:extLst>
          </p:cNvPr>
          <p:cNvSpPr/>
          <p:nvPr/>
        </p:nvSpPr>
        <p:spPr>
          <a:xfrm>
            <a:off x="4991329" y="3005248"/>
            <a:ext cx="413080" cy="113247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56B1B-16F9-4E44-BE63-B37D9191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56" y="3727121"/>
            <a:ext cx="9153144" cy="15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5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4844904" y="405420"/>
            <a:ext cx="6206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Adjustment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Add a Batch to view adjustments due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corrections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those to be returned to CFI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and request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 report from menu option Report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report with check if possible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B3E30-1459-4F61-A3CA-CDCE8B73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4" y="954611"/>
            <a:ext cx="3886200" cy="12287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08E4DEF-908D-4885-9973-AA7D9B1F841A}"/>
              </a:ext>
            </a:extLst>
          </p:cNvPr>
          <p:cNvSpPr/>
          <p:nvPr/>
        </p:nvSpPr>
        <p:spPr>
          <a:xfrm>
            <a:off x="2424023" y="1458270"/>
            <a:ext cx="1276709" cy="2849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E9DC6-2B9A-453B-957F-55576510C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5" y="2859507"/>
            <a:ext cx="10515600" cy="2314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B6B89D-0638-4166-984E-87997351A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5" y="5174082"/>
            <a:ext cx="4924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7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367794" y="612454"/>
            <a:ext cx="620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Adjustment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 report from menu option </a:t>
            </a:r>
            <a:r>
              <a:rPr lang="en-US" u="sng" dirty="0"/>
              <a:t>Report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report with check if possible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17E61-0CB0-4467-99B0-25EAE23D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4" y="1636558"/>
            <a:ext cx="11358563" cy="300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01FD4CE-6A3A-4793-AF20-95B296FC76D3}"/>
              </a:ext>
            </a:extLst>
          </p:cNvPr>
          <p:cNvSpPr/>
          <p:nvPr/>
        </p:nvSpPr>
        <p:spPr>
          <a:xfrm>
            <a:off x="9972136" y="1499197"/>
            <a:ext cx="577970" cy="5348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1A1B3-B727-4B3B-B0C3-ADCD75ED981B}"/>
              </a:ext>
            </a:extLst>
          </p:cNvPr>
          <p:cNvSpPr txBox="1"/>
          <p:nvPr/>
        </p:nvSpPr>
        <p:spPr>
          <a:xfrm>
            <a:off x="9672397" y="1267226"/>
            <a:ext cx="20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and print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0AA97-DB24-4E21-9121-101BD650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1" y="2108357"/>
            <a:ext cx="790575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33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3200" dirty="0"/>
              <a:t>Withdrawal Return of Funds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109001" y="572074"/>
            <a:ext cx="9906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8231D-3944-48C1-A532-47E98A6D7F6A}"/>
              </a:ext>
            </a:extLst>
          </p:cNvPr>
          <p:cNvSpPr txBox="1"/>
          <p:nvPr/>
        </p:nvSpPr>
        <p:spPr>
          <a:xfrm>
            <a:off x="258792" y="954085"/>
            <a:ext cx="11507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Withdrawal Return of Funds Policy through 2021-2022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Grant amount earned is % of term attended if withdrawing at or before 35%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Grant amount earned = 100% if withdrawing after 35%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no confirmed last date of attendance or documented academic activity and school found out after 35%, return amount is 50%. Prorated if on or before 35%.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37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-17342"/>
            <a:ext cx="10515600" cy="799441"/>
          </a:xfrm>
        </p:spPr>
        <p:txBody>
          <a:bodyPr>
            <a:normAutofit/>
          </a:bodyPr>
          <a:lstStyle/>
          <a:p>
            <a:r>
              <a:rPr lang="en-US" sz="3200" dirty="0"/>
              <a:t>Withdrawal Return of Funds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109001" y="572074"/>
            <a:ext cx="9906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8231D-3944-48C1-A532-47E98A6D7F6A}"/>
              </a:ext>
            </a:extLst>
          </p:cNvPr>
          <p:cNvSpPr txBox="1"/>
          <p:nvPr/>
        </p:nvSpPr>
        <p:spPr>
          <a:xfrm>
            <a:off x="258792" y="954085"/>
            <a:ext cx="11507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REVISED Withdrawal Return of Funds Policy for 2022-2023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is to allow the official withdrawal date to be used in cases where last date of attendance is not known and no last date of documented academic activity.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no LDA or official withdrawal rate, return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will be made to calculator for 2022-2023 on portal in August 2022.  Once the change is made, 2021-2022 calculations will need to be done manually.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67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CF990-778E-4A40-ACF5-F2AA76A9CD32}"/>
              </a:ext>
            </a:extLst>
          </p:cNvPr>
          <p:cNvSpPr txBox="1"/>
          <p:nvPr/>
        </p:nvSpPr>
        <p:spPr>
          <a:xfrm>
            <a:off x="1096153" y="337206"/>
            <a:ext cx="105017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Platinum Level Supporters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3A62E-1633-4778-B651-068E7C6F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02" y="1974602"/>
            <a:ext cx="4638025" cy="1908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87A73-7ECA-4294-9074-AE1EC9EFE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34" b="31037"/>
          <a:stretch/>
        </p:blipFill>
        <p:spPr>
          <a:xfrm>
            <a:off x="2611667" y="3929290"/>
            <a:ext cx="5514239" cy="1788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FCFC86-11C4-479A-88D5-FEC9F236F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25" y="2308937"/>
            <a:ext cx="4354970" cy="123954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3647B72-C479-4EEC-AC1A-A774201E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</p:spTree>
    <p:extLst>
      <p:ext uri="{BB962C8B-B14F-4D97-AF65-F5344CB8AC3E}">
        <p14:creationId xmlns:p14="http://schemas.microsoft.com/office/powerpoint/2010/main" val="177418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03E6-60FF-4AE9-869A-ADE17D1B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87"/>
            <a:ext cx="10515600" cy="962761"/>
          </a:xfrm>
        </p:spPr>
        <p:txBody>
          <a:bodyPr>
            <a:normAutofit/>
          </a:bodyPr>
          <a:lstStyle/>
          <a:p>
            <a:r>
              <a:rPr lang="en-US" sz="3200" dirty="0"/>
              <a:t>Disbursements and Adjustments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C586B-FCA7-4862-9660-09416611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71B76-DD04-4AFD-8EF6-4F4360A7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07B55-8012-472A-9C23-7875ABFD2449}"/>
              </a:ext>
            </a:extLst>
          </p:cNvPr>
          <p:cNvSpPr txBox="1"/>
          <p:nvPr/>
        </p:nvSpPr>
        <p:spPr>
          <a:xfrm>
            <a:off x="1023457" y="1174459"/>
            <a:ext cx="8095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Disbursement Statuses- Made disbursements and pending disbursements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Adjustment statuses- Posted adjustments and pending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Disbursements and Adjustments are transactional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disbursement amount does not decrease when there is an Adjustment.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Award amount is disbursement amount minus adjustment amount</a:t>
            </a:r>
          </a:p>
        </p:txBody>
      </p:sp>
    </p:spTree>
    <p:extLst>
      <p:ext uri="{BB962C8B-B14F-4D97-AF65-F5344CB8AC3E}">
        <p14:creationId xmlns:p14="http://schemas.microsoft.com/office/powerpoint/2010/main" val="245543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746" y="263236"/>
            <a:ext cx="91440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Gold Level Supporters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0EF54-8BDB-4C62-8676-B5EA01E1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35" y="4710473"/>
            <a:ext cx="3333927" cy="617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C7434-A01E-4C53-BA0E-6725EDD7C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99" y="1718284"/>
            <a:ext cx="3777273" cy="861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364E6-2CC2-4DD4-B32F-42E58B936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3" y="3116201"/>
            <a:ext cx="2892301" cy="994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E1E5E6-8A61-4BF5-9768-CEB244671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682" y="4070253"/>
            <a:ext cx="1217301" cy="1770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CCE432-C7AE-4159-B07D-3C6C86AC10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14" y="1843272"/>
            <a:ext cx="2795016" cy="454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613EFC-3AFE-40D4-B447-E6216D96B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43" y="3285799"/>
            <a:ext cx="3250521" cy="5573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A2F3CF-3236-4CBB-94C6-589F2C45B9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4" y="1141201"/>
            <a:ext cx="2068887" cy="1404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89652-7841-4CB9-B56B-2985EDCFB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4844" y="2488440"/>
            <a:ext cx="2345877" cy="1622712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A3DE1C9-508E-4680-AA05-19538E6B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</p:spTree>
    <p:extLst>
      <p:ext uri="{BB962C8B-B14F-4D97-AF65-F5344CB8AC3E}">
        <p14:creationId xmlns:p14="http://schemas.microsoft.com/office/powerpoint/2010/main" val="50829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958D-CBB3-4C1D-A53D-E4289E94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32A23-B3D0-4A24-B6C1-2D496561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21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0D3813-44F5-4064-BECA-60CA4AEA5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493" y="2987123"/>
            <a:ext cx="2776302" cy="12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B93FEF-9457-46E2-9291-DB1E215A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Silver Level Supporters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19ABD-EDC8-4B9B-9361-01B4F0CEC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3" y="1550371"/>
            <a:ext cx="4351257" cy="870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D7EF7D-3E81-49D2-A0C2-1E444263A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33" y="3124817"/>
            <a:ext cx="3145536" cy="68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E1BAE-A8A0-4955-BF57-2311616A36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" t="15962" r="2045" b="11629"/>
          <a:stretch/>
        </p:blipFill>
        <p:spPr>
          <a:xfrm>
            <a:off x="6648841" y="4707644"/>
            <a:ext cx="3333359" cy="1165664"/>
          </a:xfrm>
          <a:prstGeom prst="rect">
            <a:avLst/>
          </a:prstGeom>
        </p:spPr>
      </p:pic>
      <p:pic>
        <p:nvPicPr>
          <p:cNvPr id="1027" name="Picture 3" descr="f8cb5676-702d-4df1-bc83-e44584609fa3">
            <a:extLst>
              <a:ext uri="{FF2B5EF4-FFF2-40B4-BE49-F238E27FC236}">
                <a16:creationId xmlns:a16="http://schemas.microsoft.com/office/drawing/2014/main" id="{AE98AC95-6AB9-4B2E-91D1-1DFF7889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78" y="4528127"/>
            <a:ext cx="3634446" cy="10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B831B2-40BA-4F24-8CE8-08F99BAE37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53" y="1402827"/>
            <a:ext cx="2966299" cy="15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67D48-54A6-4A30-912C-1B016754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F092C-B23B-47F9-A406-7EE13C99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32161-915D-4702-8775-1B563EF5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Bronze Level Supporters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7D04A-F1E3-493C-95FE-D9A6D743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45" y="2347523"/>
            <a:ext cx="3228613" cy="15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03E6-60FF-4AE9-869A-ADE17D1B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87"/>
            <a:ext cx="10515600" cy="962761"/>
          </a:xfrm>
        </p:spPr>
        <p:txBody>
          <a:bodyPr>
            <a:normAutofit/>
          </a:bodyPr>
          <a:lstStyle/>
          <a:p>
            <a:r>
              <a:rPr lang="en-US" sz="3200" dirty="0"/>
              <a:t>Disbursements and Adjustments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C586B-FCA7-4862-9660-09416611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71B76-DD04-4AFD-8EF6-4F4360A7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64057-2B39-45FF-91A3-A26E4F08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1" y="927222"/>
            <a:ext cx="6213824" cy="4442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0E13D-F6D0-4881-8C01-8F97FF543014}"/>
              </a:ext>
            </a:extLst>
          </p:cNvPr>
          <p:cNvSpPr txBox="1"/>
          <p:nvPr/>
        </p:nvSpPr>
        <p:spPr>
          <a:xfrm>
            <a:off x="7352421" y="311543"/>
            <a:ext cx="294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Maintenance, Student screen</a:t>
            </a:r>
          </a:p>
          <a:p>
            <a:r>
              <a:rPr lang="en-US" dirty="0"/>
              <a:t>Transactions tab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385BB9A-BD8D-4BE8-8EDD-140E9F56E7F8}"/>
              </a:ext>
            </a:extLst>
          </p:cNvPr>
          <p:cNvSpPr/>
          <p:nvPr/>
        </p:nvSpPr>
        <p:spPr>
          <a:xfrm>
            <a:off x="6538823" y="4166558"/>
            <a:ext cx="785003" cy="20703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7EB8C-0C16-41F4-AEF5-398147AE01EA}"/>
              </a:ext>
            </a:extLst>
          </p:cNvPr>
          <p:cNvSpPr/>
          <p:nvPr/>
        </p:nvSpPr>
        <p:spPr>
          <a:xfrm>
            <a:off x="4623759" y="3864634"/>
            <a:ext cx="1846052" cy="61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77BAA-23C5-4DF9-A289-C9D9A90BC64C}"/>
              </a:ext>
            </a:extLst>
          </p:cNvPr>
          <p:cNvSpPr txBox="1"/>
          <p:nvPr/>
        </p:nvSpPr>
        <p:spPr>
          <a:xfrm>
            <a:off x="7608498" y="3804249"/>
            <a:ext cx="458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Disbursed date = disbursement has been made</a:t>
            </a:r>
          </a:p>
          <a:p>
            <a:r>
              <a:rPr lang="en-US" dirty="0"/>
              <a:t>Amount = amount of original disbursement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FBCE0F8-C465-4532-A2F9-0B8E55A0AD82}"/>
              </a:ext>
            </a:extLst>
          </p:cNvPr>
          <p:cNvSpPr/>
          <p:nvPr/>
        </p:nvSpPr>
        <p:spPr>
          <a:xfrm>
            <a:off x="6567418" y="4853796"/>
            <a:ext cx="785003" cy="20703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6C9DCB-2075-4F90-94DC-AC524BF42879}"/>
              </a:ext>
            </a:extLst>
          </p:cNvPr>
          <p:cNvSpPr/>
          <p:nvPr/>
        </p:nvSpPr>
        <p:spPr>
          <a:xfrm>
            <a:off x="3545457" y="4615132"/>
            <a:ext cx="1846052" cy="534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36003-58D1-485A-A675-036B8CD9333C}"/>
              </a:ext>
            </a:extLst>
          </p:cNvPr>
          <p:cNvSpPr txBox="1"/>
          <p:nvPr/>
        </p:nvSpPr>
        <p:spPr>
          <a:xfrm>
            <a:off x="7694762" y="4727275"/>
            <a:ext cx="408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Adjustment date pending = funds not yet </a:t>
            </a:r>
          </a:p>
          <a:p>
            <a:r>
              <a:rPr lang="en-US" dirty="0"/>
              <a:t>posted on this return.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DB25CF4-A9B1-4B9D-9825-932558080A11}"/>
              </a:ext>
            </a:extLst>
          </p:cNvPr>
          <p:cNvSpPr/>
          <p:nvPr/>
        </p:nvSpPr>
        <p:spPr>
          <a:xfrm>
            <a:off x="6524286" y="1334562"/>
            <a:ext cx="785003" cy="20703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1D8FB-5793-462B-8BC7-5594272C2E8A}"/>
              </a:ext>
            </a:extLst>
          </p:cNvPr>
          <p:cNvSpPr txBox="1"/>
          <p:nvPr/>
        </p:nvSpPr>
        <p:spPr>
          <a:xfrm>
            <a:off x="7548113" y="1334562"/>
            <a:ext cx="457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grants = zero</a:t>
            </a:r>
          </a:p>
          <a:p>
            <a:endParaRPr lang="en-US" dirty="0"/>
          </a:p>
          <a:p>
            <a:r>
              <a:rPr lang="en-US" dirty="0"/>
              <a:t>Disbursed amount – adjustments = total grants</a:t>
            </a:r>
          </a:p>
        </p:txBody>
      </p:sp>
    </p:spTree>
    <p:extLst>
      <p:ext uri="{BB962C8B-B14F-4D97-AF65-F5344CB8AC3E}">
        <p14:creationId xmlns:p14="http://schemas.microsoft.com/office/powerpoint/2010/main" val="37653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D5945-710C-4A44-8F7F-AF5D4DCC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8" y="665990"/>
            <a:ext cx="6795611" cy="493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3E6-60FF-4AE9-869A-ADE17D1B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87"/>
            <a:ext cx="10515600" cy="962761"/>
          </a:xfrm>
        </p:spPr>
        <p:txBody>
          <a:bodyPr>
            <a:normAutofit/>
          </a:bodyPr>
          <a:lstStyle/>
          <a:p>
            <a:r>
              <a:rPr lang="en-US" sz="3200" dirty="0"/>
              <a:t>Disbursements and Adjustments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C586B-FCA7-4862-9660-09416611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71B76-DD04-4AFD-8EF6-4F4360A7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0E13D-F6D0-4881-8C01-8F97FF543014}"/>
              </a:ext>
            </a:extLst>
          </p:cNvPr>
          <p:cNvSpPr txBox="1"/>
          <p:nvPr/>
        </p:nvSpPr>
        <p:spPr>
          <a:xfrm>
            <a:off x="7352421" y="311543"/>
            <a:ext cx="294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Maintenance, Student screen</a:t>
            </a:r>
          </a:p>
          <a:p>
            <a:r>
              <a:rPr lang="en-US" dirty="0"/>
              <a:t>Transactions tab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77BAA-23C5-4DF9-A289-C9D9A90BC64C}"/>
              </a:ext>
            </a:extLst>
          </p:cNvPr>
          <p:cNvSpPr txBox="1"/>
          <p:nvPr/>
        </p:nvSpPr>
        <p:spPr>
          <a:xfrm>
            <a:off x="7670919" y="3982222"/>
            <a:ext cx="458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Disbursed date = disbursement has been made</a:t>
            </a:r>
          </a:p>
          <a:p>
            <a:r>
              <a:rPr lang="en-US" dirty="0"/>
              <a:t>Amount = amount of original disbursement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6C9DCB-2075-4F90-94DC-AC524BF42879}"/>
              </a:ext>
            </a:extLst>
          </p:cNvPr>
          <p:cNvSpPr/>
          <p:nvPr/>
        </p:nvSpPr>
        <p:spPr>
          <a:xfrm>
            <a:off x="4977443" y="5086373"/>
            <a:ext cx="1846052" cy="534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36003-58D1-485A-A675-036B8CD9333C}"/>
              </a:ext>
            </a:extLst>
          </p:cNvPr>
          <p:cNvSpPr txBox="1"/>
          <p:nvPr/>
        </p:nvSpPr>
        <p:spPr>
          <a:xfrm>
            <a:off x="7808607" y="4842942"/>
            <a:ext cx="296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Adjustment date – date funds</a:t>
            </a:r>
          </a:p>
          <a:p>
            <a:r>
              <a:rPr lang="en-US" dirty="0"/>
              <a:t>posted on this return.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1D8FB-5793-462B-8BC7-5594272C2E8A}"/>
              </a:ext>
            </a:extLst>
          </p:cNvPr>
          <p:cNvSpPr txBox="1"/>
          <p:nvPr/>
        </p:nvSpPr>
        <p:spPr>
          <a:xfrm>
            <a:off x="7548113" y="1334562"/>
            <a:ext cx="457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grants = $3,470</a:t>
            </a:r>
          </a:p>
          <a:p>
            <a:endParaRPr lang="en-US" dirty="0"/>
          </a:p>
          <a:p>
            <a:r>
              <a:rPr lang="en-US" dirty="0"/>
              <a:t>Disbursed amount – adjustments = total grants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7EB8C-0C16-41F4-AEF5-398147AE01EA}"/>
              </a:ext>
            </a:extLst>
          </p:cNvPr>
          <p:cNvSpPr/>
          <p:nvPr/>
        </p:nvSpPr>
        <p:spPr>
          <a:xfrm>
            <a:off x="4917057" y="4303801"/>
            <a:ext cx="1846052" cy="61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385BB9A-BD8D-4BE8-8EDD-140E9F56E7F8}"/>
              </a:ext>
            </a:extLst>
          </p:cNvPr>
          <p:cNvSpPr/>
          <p:nvPr/>
        </p:nvSpPr>
        <p:spPr>
          <a:xfrm>
            <a:off x="6813271" y="4496592"/>
            <a:ext cx="785003" cy="20703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FBCE0F8-C465-4532-A2F9-0B8E55A0AD82}"/>
              </a:ext>
            </a:extLst>
          </p:cNvPr>
          <p:cNvSpPr/>
          <p:nvPr/>
        </p:nvSpPr>
        <p:spPr>
          <a:xfrm>
            <a:off x="6909759" y="5282240"/>
            <a:ext cx="785003" cy="20703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DB25CF4-A9B1-4B9D-9825-932558080A11}"/>
              </a:ext>
            </a:extLst>
          </p:cNvPr>
          <p:cNvSpPr/>
          <p:nvPr/>
        </p:nvSpPr>
        <p:spPr>
          <a:xfrm>
            <a:off x="6885916" y="1101985"/>
            <a:ext cx="785003" cy="207033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4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Disbursements- 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80BC6-F930-41CC-AD69-4D6B93C1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02" y="1144238"/>
            <a:ext cx="4688110" cy="228476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E5ACA09-E736-4DF0-9ABB-ED98B32FA213}"/>
              </a:ext>
            </a:extLst>
          </p:cNvPr>
          <p:cNvSpPr/>
          <p:nvPr/>
        </p:nvSpPr>
        <p:spPr>
          <a:xfrm>
            <a:off x="5198512" y="2054467"/>
            <a:ext cx="978408" cy="484632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9A0FC-7CA7-48BB-90F4-0022F7D5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700" y="2848261"/>
            <a:ext cx="7299579" cy="2865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322F7-E4C5-4C6E-910E-3E828FB62571}"/>
              </a:ext>
            </a:extLst>
          </p:cNvPr>
          <p:cNvSpPr txBox="1"/>
          <p:nvPr/>
        </p:nvSpPr>
        <p:spPr>
          <a:xfrm>
            <a:off x="6850847" y="1444943"/>
            <a:ext cx="400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Clicking detail shows a summary</a:t>
            </a:r>
          </a:p>
          <a:p>
            <a:r>
              <a:rPr lang="en-US" dirty="0"/>
              <a:t>Gross disbursements made and pending,</a:t>
            </a:r>
          </a:p>
          <a:p>
            <a:r>
              <a:rPr lang="en-US" dirty="0"/>
              <a:t>and Adjustments posted and pending</a:t>
            </a:r>
          </a:p>
        </p:txBody>
      </p:sp>
    </p:spTree>
    <p:extLst>
      <p:ext uri="{BB962C8B-B14F-4D97-AF65-F5344CB8AC3E}">
        <p14:creationId xmlns:p14="http://schemas.microsoft.com/office/powerpoint/2010/main" val="50123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002CF-18A7-4EDC-A94A-2C211395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9" y="1164566"/>
            <a:ext cx="1914525" cy="2162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5B4B4-B233-4290-BA3E-704E86FF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82" y="1748492"/>
            <a:ext cx="3630454" cy="296303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E5ACA09-E736-4DF0-9ABB-ED98B32FA213}"/>
              </a:ext>
            </a:extLst>
          </p:cNvPr>
          <p:cNvSpPr/>
          <p:nvPr/>
        </p:nvSpPr>
        <p:spPr>
          <a:xfrm>
            <a:off x="2079585" y="1394711"/>
            <a:ext cx="978408" cy="353781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A4A4C55-1FA9-4A51-8523-425EF6862A82}"/>
              </a:ext>
            </a:extLst>
          </p:cNvPr>
          <p:cNvSpPr/>
          <p:nvPr/>
        </p:nvSpPr>
        <p:spPr>
          <a:xfrm>
            <a:off x="4871668" y="2234356"/>
            <a:ext cx="978408" cy="353781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CF1212D-8118-45A5-9064-A09030A409E4}"/>
              </a:ext>
            </a:extLst>
          </p:cNvPr>
          <p:cNvSpPr/>
          <p:nvPr/>
        </p:nvSpPr>
        <p:spPr>
          <a:xfrm>
            <a:off x="6171381" y="2876229"/>
            <a:ext cx="978408" cy="353781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E1240-90AB-40EE-970E-EFBF27B35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059" y="3876590"/>
            <a:ext cx="5991225" cy="16573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7C3381B-3600-4066-BF87-7E496DE9665F}"/>
              </a:ext>
            </a:extLst>
          </p:cNvPr>
          <p:cNvSpPr/>
          <p:nvPr/>
        </p:nvSpPr>
        <p:spPr>
          <a:xfrm>
            <a:off x="10998679" y="3804249"/>
            <a:ext cx="966159" cy="508959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7349705" y="1164566"/>
            <a:ext cx="4158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Disbursements by Date screen</a:t>
            </a:r>
          </a:p>
          <a:p>
            <a:endParaRPr lang="en-US" dirty="0"/>
          </a:p>
          <a:p>
            <a:r>
              <a:rPr lang="en-US" dirty="0"/>
              <a:t>Drill down to detail for held, pending, and </a:t>
            </a:r>
          </a:p>
          <a:p>
            <a:r>
              <a:rPr lang="en-US" dirty="0"/>
              <a:t>made disbursements</a:t>
            </a:r>
          </a:p>
          <a:p>
            <a:endParaRPr lang="en-US" dirty="0"/>
          </a:p>
          <a:p>
            <a:r>
              <a:rPr lang="en-US" dirty="0"/>
              <a:t>Export to report if desired</a:t>
            </a:r>
          </a:p>
        </p:txBody>
      </p:sp>
    </p:spTree>
    <p:extLst>
      <p:ext uri="{BB962C8B-B14F-4D97-AF65-F5344CB8AC3E}">
        <p14:creationId xmlns:p14="http://schemas.microsoft.com/office/powerpoint/2010/main" val="224720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7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C3381B-3600-4066-BF87-7E496DE9665F}"/>
              </a:ext>
            </a:extLst>
          </p:cNvPr>
          <p:cNvSpPr/>
          <p:nvPr/>
        </p:nvSpPr>
        <p:spPr>
          <a:xfrm>
            <a:off x="10998679" y="3804249"/>
            <a:ext cx="966159" cy="508959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6227173" y="703578"/>
            <a:ext cx="36297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Adjustment Inquiry screen</a:t>
            </a:r>
          </a:p>
          <a:p>
            <a:endParaRPr lang="en-US" dirty="0"/>
          </a:p>
          <a:p>
            <a:r>
              <a:rPr lang="en-US" dirty="0"/>
              <a:t>Select term and status</a:t>
            </a:r>
          </a:p>
          <a:p>
            <a:endParaRPr lang="en-US" dirty="0"/>
          </a:p>
          <a:p>
            <a:r>
              <a:rPr lang="en-US" dirty="0"/>
              <a:t>Status:</a:t>
            </a:r>
          </a:p>
          <a:p>
            <a:r>
              <a:rPr lang="en-US" dirty="0"/>
              <a:t>Pending: not posted or batched</a:t>
            </a:r>
          </a:p>
          <a:p>
            <a:r>
              <a:rPr lang="en-US" dirty="0"/>
              <a:t>Submitted: in a batch but not posted</a:t>
            </a:r>
          </a:p>
          <a:p>
            <a:r>
              <a:rPr lang="en-US" dirty="0"/>
              <a:t>Completed: posted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F28D5-D211-4979-AF39-303B76E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74" y="1246427"/>
            <a:ext cx="1895475" cy="210502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E5ACA09-E736-4DF0-9ABB-ED98B32FA213}"/>
              </a:ext>
            </a:extLst>
          </p:cNvPr>
          <p:cNvSpPr/>
          <p:nvPr/>
        </p:nvSpPr>
        <p:spPr>
          <a:xfrm>
            <a:off x="2280346" y="1945158"/>
            <a:ext cx="978408" cy="353781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ABB80-0894-419F-B548-BA3AFB00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04" y="3349090"/>
            <a:ext cx="60639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6296185" y="365125"/>
            <a:ext cx="33636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Adjustment Inquiry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Amount of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 adjustment posted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check number and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check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to report if needed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4B6AE-99A9-4037-B82C-4878FD82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6" y="2506153"/>
            <a:ext cx="10772775" cy="21907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7C3381B-3600-4066-BF87-7E496DE9665F}"/>
              </a:ext>
            </a:extLst>
          </p:cNvPr>
          <p:cNvSpPr/>
          <p:nvPr/>
        </p:nvSpPr>
        <p:spPr>
          <a:xfrm>
            <a:off x="10300567" y="2569533"/>
            <a:ext cx="966159" cy="508959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E83DEC-62C0-41B6-9A47-B180FBFA58EE}"/>
              </a:ext>
            </a:extLst>
          </p:cNvPr>
          <p:cNvSpPr/>
          <p:nvPr/>
        </p:nvSpPr>
        <p:spPr>
          <a:xfrm>
            <a:off x="6176513" y="3601528"/>
            <a:ext cx="5029828" cy="3493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9E46F-8F8F-4A81-810A-663EDED4437D}"/>
              </a:ext>
            </a:extLst>
          </p:cNvPr>
          <p:cNvSpPr txBox="1"/>
          <p:nvPr/>
        </p:nvSpPr>
        <p:spPr>
          <a:xfrm>
            <a:off x="838200" y="4787660"/>
            <a:ext cx="1027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Harris adjustment is batched, but not yet returned and posted.  All others are batched, returned and posted</a:t>
            </a:r>
          </a:p>
        </p:txBody>
      </p:sp>
    </p:spTree>
    <p:extLst>
      <p:ext uri="{BB962C8B-B14F-4D97-AF65-F5344CB8AC3E}">
        <p14:creationId xmlns:p14="http://schemas.microsoft.com/office/powerpoint/2010/main" val="198666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F7C-6817-42AE-AAD8-2701105F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>
            <a:normAutofit/>
          </a:bodyPr>
          <a:lstStyle/>
          <a:p>
            <a:r>
              <a:rPr lang="en-US" sz="2400" dirty="0"/>
              <a:t>Disbursement/Adjustment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9C286-1577-4597-97BB-8CCF054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3 – 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6D3F-060C-4690-B709-E8A9A56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EB2B2-28ED-4C22-A6EB-C0FF817D26F5}"/>
              </a:ext>
            </a:extLst>
          </p:cNvPr>
          <p:cNvSpPr txBox="1"/>
          <p:nvPr/>
        </p:nvSpPr>
        <p:spPr>
          <a:xfrm>
            <a:off x="6964260" y="520822"/>
            <a:ext cx="2378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Checks screen</a:t>
            </a:r>
          </a:p>
          <a:p>
            <a:r>
              <a:rPr lang="en-US" dirty="0"/>
              <a:t>School check number</a:t>
            </a:r>
          </a:p>
          <a:p>
            <a:r>
              <a:rPr lang="en-US" dirty="0"/>
              <a:t>School check amount</a:t>
            </a:r>
          </a:p>
          <a:p>
            <a:r>
              <a:rPr lang="en-US" dirty="0"/>
              <a:t>School check date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Detail, export if desired</a:t>
            </a:r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31E06-E645-4C12-91E2-0AAB8A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4" y="981264"/>
            <a:ext cx="2057400" cy="20955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D974C3-17B2-4B0A-AFD1-D4E9653E98A3}"/>
              </a:ext>
            </a:extLst>
          </p:cNvPr>
          <p:cNvSpPr/>
          <p:nvPr/>
        </p:nvSpPr>
        <p:spPr>
          <a:xfrm>
            <a:off x="1647646" y="2055013"/>
            <a:ext cx="1319842" cy="189780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56CC0-253F-4D47-9B76-97C5413F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8" y="2788193"/>
            <a:ext cx="5753100" cy="16668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F4C126-7C35-4D7C-9A2B-77B504AB3E39}"/>
              </a:ext>
            </a:extLst>
          </p:cNvPr>
          <p:cNvSpPr/>
          <p:nvPr/>
        </p:nvSpPr>
        <p:spPr>
          <a:xfrm>
            <a:off x="5608683" y="3205974"/>
            <a:ext cx="422694" cy="146649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02FC9-4C28-47D7-8BC1-3BF82D1CA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32" y="3195434"/>
            <a:ext cx="5691378" cy="198758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948F53A-A5E2-406B-B12A-1884BF78126F}"/>
              </a:ext>
            </a:extLst>
          </p:cNvPr>
          <p:cNvSpPr/>
          <p:nvPr/>
        </p:nvSpPr>
        <p:spPr>
          <a:xfrm>
            <a:off x="11353800" y="3709358"/>
            <a:ext cx="705310" cy="284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3389</TotalTime>
  <Words>871</Words>
  <Application>Microsoft Office PowerPoint</Application>
  <PresentationFormat>Widescreen</PresentationFormat>
  <Paragraphs>208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Arabic Typesetting</vt:lpstr>
      <vt:lpstr>Arial</vt:lpstr>
      <vt:lpstr>Arial Black</vt:lpstr>
      <vt:lpstr>Calibri</vt:lpstr>
      <vt:lpstr>Calibri Light</vt:lpstr>
      <vt:lpstr>Courier New</vt:lpstr>
      <vt:lpstr>Office Theme</vt:lpstr>
      <vt:lpstr>State Grants Portal </vt:lpstr>
      <vt:lpstr>Disbursements and Adjustments</vt:lpstr>
      <vt:lpstr>Disbursements and Adjustments</vt:lpstr>
      <vt:lpstr>Disbursements and Adjustments</vt:lpstr>
      <vt:lpstr>Disbursements- Dashboard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Disbursement/Adjustment options</vt:lpstr>
      <vt:lpstr>Withdrawal Return of Funds</vt:lpstr>
      <vt:lpstr>Withdrawal Return of Funds</vt:lpstr>
      <vt:lpstr>PowerPoint Presentation</vt:lpstr>
      <vt:lpstr>Gold Level Supporters</vt:lpstr>
      <vt:lpstr>Silver Level Supporters</vt:lpstr>
      <vt:lpstr>Bronze Level Supporters</vt:lpstr>
    </vt:vector>
  </TitlesOfParts>
  <Company>UMO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Katrina K.</dc:creator>
  <cp:lastModifiedBy>Cedric Barksdale</cp:lastModifiedBy>
  <cp:revision>351</cp:revision>
  <cp:lastPrinted>2018-10-22T00:43:43Z</cp:lastPrinted>
  <dcterms:created xsi:type="dcterms:W3CDTF">2016-10-19T18:55:34Z</dcterms:created>
  <dcterms:modified xsi:type="dcterms:W3CDTF">2022-04-01T19:07:44Z</dcterms:modified>
</cp:coreProperties>
</file>