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9"/>
  </p:notesMasterIdLst>
  <p:sldIdLst>
    <p:sldId id="256" r:id="rId2"/>
    <p:sldId id="257" r:id="rId3"/>
    <p:sldId id="258" r:id="rId4"/>
    <p:sldId id="260" r:id="rId5"/>
    <p:sldId id="261" r:id="rId6"/>
    <p:sldId id="264" r:id="rId7"/>
    <p:sldId id="265" r:id="rId8"/>
    <p:sldId id="268" r:id="rId9"/>
    <p:sldId id="271" r:id="rId10"/>
    <p:sldId id="272" r:id="rId11"/>
    <p:sldId id="273" r:id="rId12"/>
    <p:sldId id="274" r:id="rId13"/>
    <p:sldId id="277" r:id="rId14"/>
    <p:sldId id="279" r:id="rId15"/>
    <p:sldId id="280" r:id="rId16"/>
    <p:sldId id="281" r:id="rId17"/>
    <p:sldId id="282" r:id="rId18"/>
    <p:sldId id="316" r:id="rId19"/>
    <p:sldId id="284" r:id="rId20"/>
    <p:sldId id="285" r:id="rId21"/>
    <p:sldId id="290" r:id="rId22"/>
    <p:sldId id="292" r:id="rId23"/>
    <p:sldId id="293" r:id="rId24"/>
    <p:sldId id="297" r:id="rId25"/>
    <p:sldId id="298" r:id="rId26"/>
    <p:sldId id="313" r:id="rId27"/>
    <p:sldId id="315" r:id="rId28"/>
  </p:sldIdLst>
  <p:sldSz cx="9144000" cy="5143500" type="screen16x9"/>
  <p:notesSz cx="6858000" cy="9144000"/>
  <p:embeddedFontLst>
    <p:embeddedFont>
      <p:font typeface="Amatic SC" pitchFamily="2" charset="-79"/>
      <p:regular r:id="rId30"/>
      <p:bold r:id="rId31"/>
    </p:embeddedFont>
    <p:embeddedFont>
      <p:font typeface="Avenir" panose="02000503020000020003" pitchFamily="2" charset="0"/>
      <p:regular r:id="rId32"/>
      <p:italic r:id="rId33"/>
    </p:embeddedFont>
    <p:embeddedFont>
      <p:font typeface="Impact" panose="020B0806030902050204" pitchFamily="34" charset="0"/>
      <p:regular r:id="rId34"/>
    </p:embeddedFont>
    <p:embeddedFont>
      <p:font typeface="Lato" panose="020F0502020204030203"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3649CF-885D-4BBE-B8F1-F17038E54BF7}">
  <a:tblStyle styleId="{783649CF-885D-4BBE-B8F1-F17038E54B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asfaa.org/uploads/documents/Career_Awareness_Thought_Force_Report_2024.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asfaa.org/presidential_search"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asfaa.org/search_feedbac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ldefense.proofpoint.com/v2/url?u=https-3A__nasfaa.egnyte.com_dl_g3O0xtZTzO&amp;d=DwMF-g&amp;c=eLbWYnpnzycBCgmb7vCI4uqNEB9RSjOdn_5nBEmmeq0&amp;r=07ybWp3QP43VfpKmhA3BAh3N4JIWlgIpv6R7QlCva_U&amp;m=krPP3zSoFhtHK7G0_N0kofxZ86MQV5RaL5Y3aQSjxRbThelpPE030N_W4SiFfL7d&amp;s=elCm8j_-X0cpELXTSfzAf-IGjn0hyL5FLmOkv3Ckt6Y&amp;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sfaa.org/communit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sfaa.org/Get_Involv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asfaa.org/DL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sfaa.org/mixed_immigration_statuses_fafs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sfaa.org/leadership"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asfaa.org/conference2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sfaa.org/certification_regist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22bc281438_0_1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g322bc281438_0_18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22bc281438_0_2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22bc281438_0_2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https://www.nasfaa.org/uploads/documents/Career_Awareness_Thought_Force_Report_2024.pdf</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22bc281438_0_2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22bc281438_0_2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 to Chair to use this slide as an opportunity to highlight any NASFAA Board &amp; staff members attending the conference.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22bc281438_0_2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322bc281438_0_2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Sets the mission, vision and strategic plan. Serves to advise the staff and CEO. Oversight and governance.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22bc281438_0_2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22bc281438_0_2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Aiming to have a candidate identified in early 2025</a:t>
            </a:r>
            <a:endParaRPr/>
          </a:p>
          <a:p>
            <a:pPr marL="0" lvl="0" indent="0" algn="l" rtl="0">
              <a:spcBef>
                <a:spcPts val="0"/>
              </a:spcBef>
              <a:spcAft>
                <a:spcPts val="0"/>
              </a:spcAft>
              <a:buNone/>
            </a:pPr>
            <a:r>
              <a:rPr lang="en"/>
              <a:t>Web Center: </a:t>
            </a:r>
            <a:r>
              <a:rPr lang="en" u="sng">
                <a:solidFill>
                  <a:schemeClr val="hlink"/>
                </a:solidFill>
                <a:hlinkClick r:id="rId3"/>
              </a:rPr>
              <a:t>https://www.nasfaa.org/presidential_search</a:t>
            </a:r>
            <a:endParaRPr/>
          </a:p>
          <a:p>
            <a:pPr marL="0" lvl="0" indent="0" algn="l" rtl="0">
              <a:spcBef>
                <a:spcPts val="0"/>
              </a:spcBef>
              <a:spcAft>
                <a:spcPts val="0"/>
              </a:spcAft>
              <a:buNone/>
            </a:pPr>
            <a:r>
              <a:rPr lang="en"/>
              <a:t>Feedback Form: </a:t>
            </a:r>
            <a:r>
              <a:rPr lang="en" u="sng">
                <a:solidFill>
                  <a:schemeClr val="hlink"/>
                </a:solidFill>
                <a:hlinkClick r:id="rId4"/>
              </a:rPr>
              <a:t>https://www.nasfaa.org/search_feedback</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22bc281438_0_2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22bc281438_0_2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22bc281438_0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22bc281438_0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to Chair to use this slide as an opportunity to highlight leaders from the individual states. Membership team provided this link, which always contain the </a:t>
            </a:r>
            <a:r>
              <a:rPr lang="en" u="sng">
                <a:solidFill>
                  <a:schemeClr val="hlink"/>
                </a:solidFill>
                <a:hlinkClick r:id="rId3"/>
              </a:rPr>
              <a:t>most up-to-date list of NASFAA volunteers</a:t>
            </a:r>
            <a:r>
              <a:rPr lang="en"/>
              <a:t>, sortable.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22bc281438_0_2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22bc281438_0_2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https://www.nasfaa.org/community</a:t>
            </a:r>
            <a:r>
              <a:rPr lang="en">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22bc281438_0_2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0D5CDF"/>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https://www.nasfaa.org/Get_Involved</a:t>
            </a:r>
            <a:r>
              <a:rPr lang="en" sz="1200">
                <a:solidFill>
                  <a:srgbClr val="0D5CDF"/>
                </a:solidFill>
                <a:latin typeface="Avenir"/>
                <a:ea typeface="Avenir"/>
                <a:cs typeface="Avenir"/>
                <a:sym typeface="Avenir"/>
              </a:rPr>
              <a:t> </a:t>
            </a:r>
            <a:endParaRPr sz="1200"/>
          </a:p>
        </p:txBody>
      </p:sp>
      <p:sp>
        <p:nvSpPr>
          <p:cNvPr id="426" name="Google Shape;426;g322bc281438_0_2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22bc281438_0_2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https://www.nasfaa.org/DLP</a:t>
            </a:r>
            <a:r>
              <a:rPr lang="en"/>
              <a:t> </a:t>
            </a:r>
            <a:endParaRPr/>
          </a:p>
        </p:txBody>
      </p:sp>
      <p:sp>
        <p:nvSpPr>
          <p:cNvPr id="446" name="Google Shape;446;g322bc281438_0_2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22c0730426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22c073042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2bc281438_0_1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22bc281438_0_19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 name="Google Shape;87;g322bc281438_0_19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22bc281438_0_2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The next two slides are examples of piecemeal efforts to address certain areas of concern in the HEA without a comprehensive review or approach and represent partisan approaches by both sides. The College Affordability Act, introduced by Democrats in 2019 was the last time we saw an effort at true reauthorization. These sort of patchwork/piecemeal acts are becoming more and more common in an increasingly partisan environment where it’s difficult to achieve bipartisan compromise needed to pass a comprehensive reauthorization bill. </a:t>
            </a:r>
            <a:endParaRPr/>
          </a:p>
        </p:txBody>
      </p:sp>
      <p:sp>
        <p:nvSpPr>
          <p:cNvPr id="526" name="Google Shape;526;g322bc281438_0_2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22bc281438_0_2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322bc281438_0_2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22bc281438_0_2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Verdana"/>
                <a:ea typeface="Verdana"/>
                <a:cs typeface="Verdana"/>
                <a:sym typeface="Verdana"/>
              </a:rPr>
              <a:t>Linda McMahon: President-elect Donald Trump has nominated former wrestling executive Linda McMahon to lead the Department of Education. McMahon served during Trump’s first term as head of the Small Business Administration. In the education space, McMahon served on the Connecticut State Board of Education in 2009. Trump’s campaign noted that McMahon would spearhead the administration's efforts to “send education back to the states.” REQUIRES SENATE CONFIRMATION. </a:t>
            </a:r>
            <a:endParaRPr>
              <a:solidFill>
                <a:schemeClr val="dk1"/>
              </a:solidFill>
              <a:latin typeface="Verdana"/>
              <a:ea typeface="Verdana"/>
              <a:cs typeface="Verdana"/>
              <a:sym typeface="Verdana"/>
            </a:endParaRPr>
          </a:p>
          <a:p>
            <a:pPr marL="0" lvl="0" indent="0" algn="l" rtl="0">
              <a:lnSpc>
                <a:spcPct val="115000"/>
              </a:lnSpc>
              <a:spcBef>
                <a:spcPts val="1200"/>
              </a:spcBef>
              <a:spcAft>
                <a:spcPts val="1200"/>
              </a:spcAft>
              <a:buNone/>
            </a:pPr>
            <a:r>
              <a:rPr lang="en">
                <a:solidFill>
                  <a:schemeClr val="dk1"/>
                </a:solidFill>
                <a:latin typeface="Verdana"/>
                <a:ea typeface="Verdana"/>
                <a:cs typeface="Verdana"/>
                <a:sym typeface="Verdana"/>
              </a:rPr>
              <a:t>We don’t know who will be appointed Under Secretary and take James Kvaal’s spot. We don’t know if current Principal Deputy FSA Chief Operating Officer Denise Carter (who took over for Richard Cordray) will remain with ED until they fill this position.  </a:t>
            </a:r>
            <a:endParaRPr>
              <a:solidFill>
                <a:schemeClr val="dk1"/>
              </a:solidFill>
              <a:latin typeface="Verdana"/>
              <a:ea typeface="Verdana"/>
              <a:cs typeface="Verdana"/>
              <a:sym typeface="Verdana"/>
            </a:endParaRPr>
          </a:p>
        </p:txBody>
      </p:sp>
      <p:sp>
        <p:nvSpPr>
          <p:cNvPr id="553" name="Google Shape;553;g322bc281438_0_2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230604d5a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230604d5a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NASFAA has created a webpage for this topic: </a:t>
            </a:r>
            <a:r>
              <a:rPr lang="en" u="sng">
                <a:solidFill>
                  <a:schemeClr val="hlink"/>
                </a:solidFill>
                <a:hlinkClick r:id="rId3"/>
              </a:rPr>
              <a:t>https://www.nasfaa.org/mixed_immigration_statuses_fafsa</a:t>
            </a:r>
            <a:endParaRPr/>
          </a:p>
          <a:p>
            <a:pPr marL="0" lvl="0" indent="0" algn="l" rtl="0">
              <a:spcBef>
                <a:spcPts val="0"/>
              </a:spcBef>
              <a:spcAft>
                <a:spcPts val="0"/>
              </a:spcAft>
              <a:buNone/>
            </a:pPr>
            <a:endParaRPr/>
          </a:p>
          <a:p>
            <a:pPr marL="0" lvl="0" indent="0" algn="l" rtl="0">
              <a:spcBef>
                <a:spcPts val="0"/>
              </a:spcBef>
              <a:spcAft>
                <a:spcPts val="0"/>
              </a:spcAft>
              <a:buNone/>
            </a:pPr>
            <a:r>
              <a:rPr lang="en"/>
              <a:t>I would suggest mentioning the webpage for where FAs can go to learn about the facts about FAFSA information collection as well as how to advise families who feel they may be affected by this. </a:t>
            </a:r>
            <a:endParaRPr/>
          </a:p>
          <a:p>
            <a:pPr marL="0" lvl="0" indent="0" algn="l" rtl="0">
              <a:spcBef>
                <a:spcPts val="0"/>
              </a:spcBef>
              <a:spcAft>
                <a:spcPts val="0"/>
              </a:spcAft>
              <a:buNone/>
            </a:pPr>
            <a:endParaRPr/>
          </a:p>
          <a:p>
            <a:pPr marL="0" lvl="0" indent="0" algn="l" rtl="0">
              <a:spcBef>
                <a:spcPts val="0"/>
              </a:spcBef>
              <a:spcAft>
                <a:spcPts val="0"/>
              </a:spcAft>
              <a:buNone/>
            </a:pPr>
            <a:r>
              <a:rPr lang="en"/>
              <a:t>QR code links to that webpage.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3230604d5a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3230604d5a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22bc281438_0_2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g322bc281438_0_2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22bc281438_0_2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g322bc281438_0_26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22bc281438_0_1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22bc281438_0_1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2bc281438_0_1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322bc281438_0_19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22bc281438_0_1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322bc281438_0_19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22bc281438_0_2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22bc281438_0_2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https://www.nasfaa.org/leadership</a:t>
            </a:r>
            <a:endParaRPr/>
          </a:p>
          <a:p>
            <a:pPr marL="0" lvl="0" indent="0" algn="l" rtl="0">
              <a:spcBef>
                <a:spcPts val="0"/>
              </a:spcBef>
              <a:spcAft>
                <a:spcPts val="0"/>
              </a:spcAft>
              <a:buNone/>
            </a:pPr>
            <a:r>
              <a:rPr lang="en" u="sng">
                <a:solidFill>
                  <a:schemeClr val="hlink"/>
                </a:solidFill>
                <a:hlinkClick r:id="rId4"/>
              </a:rPr>
              <a:t>https://www.nasfaa.org/conference25</a:t>
            </a: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22bc281438_0_2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322bc281438_0_20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22bc281438_0_2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322bc281438_0_20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u="sng">
                <a:solidFill>
                  <a:schemeClr val="hlink"/>
                </a:solidFill>
                <a:hlinkClick r:id="rId3"/>
              </a:rPr>
              <a:t>https://www.nasfaa.org/certification_registry</a:t>
            </a:r>
            <a:r>
              <a:rPr lang="en"/>
              <a:t> As of December 20, 2024, 756 across the country hold the the FAAC® designation.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22bc281438_0_2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322bc281438_0_2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0525" y="1748304"/>
            <a:ext cx="50757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300"/>
              <a:buFont typeface="Verdana"/>
              <a:buNone/>
              <a:defRPr sz="4300">
                <a:latin typeface="Avenir"/>
                <a:ea typeface="Avenir"/>
                <a:cs typeface="Avenir"/>
                <a:sym typeface="Avenir"/>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1" name="Google Shape;11;p2"/>
          <p:cNvSpPr txBox="1">
            <a:spLocks noGrp="1"/>
          </p:cNvSpPr>
          <p:nvPr>
            <p:ph type="subTitle" idx="1"/>
          </p:nvPr>
        </p:nvSpPr>
        <p:spPr>
          <a:xfrm>
            <a:off x="390525" y="2718159"/>
            <a:ext cx="50757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Font typeface="Verdana"/>
              <a:buNone/>
              <a:defRPr>
                <a:solidFill>
                  <a:schemeClr val="lt1"/>
                </a:solidFill>
                <a:latin typeface="Avenir"/>
                <a:ea typeface="Avenir"/>
                <a:cs typeface="Avenir"/>
                <a:sym typeface="Avenir"/>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p:nvPr/>
        </p:nvSpPr>
        <p:spPr>
          <a:xfrm rot="5400000">
            <a:off x="4049998" y="-4049997"/>
            <a:ext cx="1044000" cy="9144000"/>
          </a:xfrm>
          <a:prstGeom prst="rect">
            <a:avLst/>
          </a:prstGeom>
          <a:gradFill>
            <a:gsLst>
              <a:gs pos="0">
                <a:srgbClr val="002D48"/>
              </a:gs>
              <a:gs pos="100000">
                <a:srgbClr val="004E7D"/>
              </a:gs>
            </a:gsLst>
            <a:lin ang="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15;p3"/>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28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18" name="Google Shape;18;p3" descr="A blue and white logo&#10;&#10;Description automatically generated"/>
          <p:cNvPicPr preferRelativeResize="0"/>
          <p:nvPr/>
        </p:nvPicPr>
        <p:blipFill rotWithShape="1">
          <a:blip r:embed="rId2">
            <a:alphaModFix/>
          </a:blip>
          <a:srcRect t="35833" b="30035"/>
          <a:stretch/>
        </p:blipFill>
        <p:spPr>
          <a:xfrm>
            <a:off x="708949" y="4838701"/>
            <a:ext cx="670271" cy="2287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lt1"/>
        </a:solid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8650" y="1143000"/>
            <a:ext cx="3448200" cy="1268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b="1">
                <a:solidFill>
                  <a:srgbClr val="004E7D"/>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cxnSp>
        <p:nvCxnSpPr>
          <p:cNvPr id="22" name="Google Shape;22;p4"/>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23" name="Google Shape;23;p4" descr="A blue and white logo&#10;&#10;Description automatically generated"/>
          <p:cNvPicPr preferRelativeResize="0"/>
          <p:nvPr/>
        </p:nvPicPr>
        <p:blipFill rotWithShape="1">
          <a:blip r:embed="rId2">
            <a:alphaModFix/>
          </a:blip>
          <a:srcRect t="35833" b="30035"/>
          <a:stretch/>
        </p:blipFill>
        <p:spPr>
          <a:xfrm>
            <a:off x="708949" y="4838701"/>
            <a:ext cx="670271" cy="22877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2800" b="1">
                <a:solidFill>
                  <a:srgbClr val="004E7D"/>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pic>
        <p:nvPicPr>
          <p:cNvPr id="27" name="Google Shape;27;p5" descr="A blue and white logo&#10;&#10;Description automatically generated"/>
          <p:cNvPicPr preferRelativeResize="0"/>
          <p:nvPr/>
        </p:nvPicPr>
        <p:blipFill rotWithShape="1">
          <a:blip r:embed="rId2">
            <a:alphaModFix/>
          </a:blip>
          <a:srcRect t="35833" b="30035"/>
          <a:stretch/>
        </p:blipFill>
        <p:spPr>
          <a:xfrm>
            <a:off x="708949" y="4838701"/>
            <a:ext cx="670271" cy="2287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30" name="Google Shape;30;p6"/>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1pPr>
            <a:lvl2pPr marL="0" lvl="1"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2pPr>
            <a:lvl3pPr marL="0" lvl="2"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3pPr>
            <a:lvl4pPr marL="0" lvl="3"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4pPr>
            <a:lvl5pPr marL="0" lvl="4"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5pPr>
            <a:lvl6pPr marL="0" lvl="5"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6pPr>
            <a:lvl7pPr marL="0" lvl="6"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7pPr>
            <a:lvl8pPr marL="0" lvl="7"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8pPr>
            <a:lvl9pPr marL="0" lvl="8" indent="0" algn="r">
              <a:lnSpc>
                <a:spcPct val="100000"/>
              </a:lnSpc>
              <a:spcBef>
                <a:spcPts val="0"/>
              </a:spcBef>
              <a:spcAft>
                <a:spcPts val="0"/>
              </a:spcAft>
              <a:buSzPts val="1000"/>
              <a:buNone/>
              <a:defRPr sz="10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1113233" y="514350"/>
            <a:ext cx="7514100" cy="1314300"/>
          </a:xfrm>
          <a:prstGeom prst="rect">
            <a:avLst/>
          </a:prstGeom>
          <a:noFill/>
          <a:ln>
            <a:noFill/>
          </a:ln>
        </p:spPr>
        <p:txBody>
          <a:bodyPr spcFirstLastPara="1" wrap="square" lIns="68575" tIns="34275" rIns="68575" bIns="34275" anchor="ctr" anchorCtr="0">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33" name="Google Shape;33;p7"/>
          <p:cNvSpPr txBox="1">
            <a:spLocks noGrp="1"/>
          </p:cNvSpPr>
          <p:nvPr>
            <p:ph type="body" idx="1"/>
          </p:nvPr>
        </p:nvSpPr>
        <p:spPr>
          <a:xfrm>
            <a:off x="1113234" y="2000249"/>
            <a:ext cx="3671400" cy="2343300"/>
          </a:xfrm>
          <a:prstGeom prst="rect">
            <a:avLst/>
          </a:prstGeom>
          <a:noFill/>
          <a:ln>
            <a:noFill/>
          </a:ln>
        </p:spPr>
        <p:txBody>
          <a:bodyPr spcFirstLastPara="1" wrap="square" lIns="68575" tIns="34275" rIns="68575" bIns="34275" anchor="ctr" anchorCtr="0">
            <a:normAutofit/>
          </a:bodyPr>
          <a:lstStyle>
            <a:lvl1pPr marL="457200" lvl="0" indent="-355600" algn="l">
              <a:lnSpc>
                <a:spcPct val="100000"/>
              </a:lnSpc>
              <a:spcBef>
                <a:spcPts val="300"/>
              </a:spcBef>
              <a:spcAft>
                <a:spcPts val="0"/>
              </a:spcAft>
              <a:buSzPts val="2000"/>
              <a:buChar char="●"/>
              <a:defRPr sz="1400"/>
            </a:lvl1pPr>
            <a:lvl2pPr marL="914400" lvl="1" indent="-336550" algn="l">
              <a:lnSpc>
                <a:spcPct val="100000"/>
              </a:lnSpc>
              <a:spcBef>
                <a:spcPts val="500"/>
              </a:spcBef>
              <a:spcAft>
                <a:spcPts val="0"/>
              </a:spcAft>
              <a:buSzPts val="1700"/>
              <a:buChar char="○"/>
              <a:defRPr sz="1200"/>
            </a:lvl2pPr>
            <a:lvl3pPr marL="1371600" lvl="2" indent="-323850" algn="l">
              <a:lnSpc>
                <a:spcPct val="100000"/>
              </a:lnSpc>
              <a:spcBef>
                <a:spcPts val="500"/>
              </a:spcBef>
              <a:spcAft>
                <a:spcPts val="0"/>
              </a:spcAft>
              <a:buSzPts val="1500"/>
              <a:buChar char="■"/>
              <a:defRPr sz="1100"/>
            </a:lvl3pPr>
            <a:lvl4pPr marL="1828800" lvl="3" indent="-311150" algn="l">
              <a:lnSpc>
                <a:spcPct val="100000"/>
              </a:lnSpc>
              <a:spcBef>
                <a:spcPts val="500"/>
              </a:spcBef>
              <a:spcAft>
                <a:spcPts val="0"/>
              </a:spcAft>
              <a:buSzPts val="1300"/>
              <a:buChar char="●"/>
              <a:defRPr sz="900"/>
            </a:lvl4pPr>
            <a:lvl5pPr marL="2286000" lvl="4" indent="-311150" algn="l">
              <a:lnSpc>
                <a:spcPct val="100000"/>
              </a:lnSpc>
              <a:spcBef>
                <a:spcPts val="500"/>
              </a:spcBef>
              <a:spcAft>
                <a:spcPts val="0"/>
              </a:spcAft>
              <a:buSzPts val="1300"/>
              <a:buChar char="○"/>
              <a:defRPr sz="900"/>
            </a:lvl5pPr>
            <a:lvl6pPr marL="2743200" lvl="5" indent="-311150" algn="l">
              <a:lnSpc>
                <a:spcPct val="100000"/>
              </a:lnSpc>
              <a:spcBef>
                <a:spcPts val="500"/>
              </a:spcBef>
              <a:spcAft>
                <a:spcPts val="0"/>
              </a:spcAft>
              <a:buSzPts val="1300"/>
              <a:buChar char="■"/>
              <a:defRPr sz="900"/>
            </a:lvl6pPr>
            <a:lvl7pPr marL="3200400" lvl="6" indent="-311150" algn="l">
              <a:lnSpc>
                <a:spcPct val="100000"/>
              </a:lnSpc>
              <a:spcBef>
                <a:spcPts val="500"/>
              </a:spcBef>
              <a:spcAft>
                <a:spcPts val="0"/>
              </a:spcAft>
              <a:buSzPts val="1300"/>
              <a:buChar char="●"/>
              <a:defRPr sz="900"/>
            </a:lvl7pPr>
            <a:lvl8pPr marL="3657600" lvl="7" indent="-311150" algn="l">
              <a:lnSpc>
                <a:spcPct val="100000"/>
              </a:lnSpc>
              <a:spcBef>
                <a:spcPts val="500"/>
              </a:spcBef>
              <a:spcAft>
                <a:spcPts val="0"/>
              </a:spcAft>
              <a:buSzPts val="1300"/>
              <a:buChar char="○"/>
              <a:defRPr sz="900"/>
            </a:lvl8pPr>
            <a:lvl9pPr marL="4114800" lvl="8" indent="-311150" algn="l">
              <a:lnSpc>
                <a:spcPct val="100000"/>
              </a:lnSpc>
              <a:spcBef>
                <a:spcPts val="500"/>
              </a:spcBef>
              <a:spcAft>
                <a:spcPts val="500"/>
              </a:spcAft>
              <a:buSzPts val="1300"/>
              <a:buChar char="■"/>
              <a:defRPr sz="900"/>
            </a:lvl9pPr>
          </a:lstStyle>
          <a:p>
            <a:endParaRPr/>
          </a:p>
        </p:txBody>
      </p:sp>
      <p:sp>
        <p:nvSpPr>
          <p:cNvPr id="34" name="Google Shape;34;p7"/>
          <p:cNvSpPr txBox="1">
            <a:spLocks noGrp="1"/>
          </p:cNvSpPr>
          <p:nvPr>
            <p:ph type="body" idx="2"/>
          </p:nvPr>
        </p:nvSpPr>
        <p:spPr>
          <a:xfrm>
            <a:off x="4955975" y="2000250"/>
            <a:ext cx="3671400" cy="2343000"/>
          </a:xfrm>
          <a:prstGeom prst="rect">
            <a:avLst/>
          </a:prstGeom>
          <a:noFill/>
          <a:ln>
            <a:noFill/>
          </a:ln>
        </p:spPr>
        <p:txBody>
          <a:bodyPr spcFirstLastPara="1" wrap="square" lIns="68575" tIns="34275" rIns="68575" bIns="34275" anchor="ctr" anchorCtr="0">
            <a:normAutofit/>
          </a:bodyPr>
          <a:lstStyle>
            <a:lvl1pPr marL="457200" lvl="0" indent="-355600" algn="l">
              <a:lnSpc>
                <a:spcPct val="100000"/>
              </a:lnSpc>
              <a:spcBef>
                <a:spcPts val="300"/>
              </a:spcBef>
              <a:spcAft>
                <a:spcPts val="0"/>
              </a:spcAft>
              <a:buSzPts val="2000"/>
              <a:buChar char="●"/>
              <a:defRPr sz="1400"/>
            </a:lvl1pPr>
            <a:lvl2pPr marL="914400" lvl="1" indent="-336550" algn="l">
              <a:lnSpc>
                <a:spcPct val="100000"/>
              </a:lnSpc>
              <a:spcBef>
                <a:spcPts val="500"/>
              </a:spcBef>
              <a:spcAft>
                <a:spcPts val="0"/>
              </a:spcAft>
              <a:buSzPts val="1700"/>
              <a:buChar char="○"/>
              <a:defRPr sz="1200"/>
            </a:lvl2pPr>
            <a:lvl3pPr marL="1371600" lvl="2" indent="-323850" algn="l">
              <a:lnSpc>
                <a:spcPct val="100000"/>
              </a:lnSpc>
              <a:spcBef>
                <a:spcPts val="500"/>
              </a:spcBef>
              <a:spcAft>
                <a:spcPts val="0"/>
              </a:spcAft>
              <a:buSzPts val="1500"/>
              <a:buChar char="■"/>
              <a:defRPr sz="1100"/>
            </a:lvl3pPr>
            <a:lvl4pPr marL="1828800" lvl="3" indent="-311150" algn="l">
              <a:lnSpc>
                <a:spcPct val="100000"/>
              </a:lnSpc>
              <a:spcBef>
                <a:spcPts val="500"/>
              </a:spcBef>
              <a:spcAft>
                <a:spcPts val="0"/>
              </a:spcAft>
              <a:buSzPts val="1300"/>
              <a:buChar char="●"/>
              <a:defRPr sz="900"/>
            </a:lvl4pPr>
            <a:lvl5pPr marL="2286000" lvl="4" indent="-311150" algn="l">
              <a:lnSpc>
                <a:spcPct val="100000"/>
              </a:lnSpc>
              <a:spcBef>
                <a:spcPts val="500"/>
              </a:spcBef>
              <a:spcAft>
                <a:spcPts val="0"/>
              </a:spcAft>
              <a:buSzPts val="1300"/>
              <a:buChar char="○"/>
              <a:defRPr sz="900"/>
            </a:lvl5pPr>
            <a:lvl6pPr marL="2743200" lvl="5" indent="-311150" algn="l">
              <a:lnSpc>
                <a:spcPct val="100000"/>
              </a:lnSpc>
              <a:spcBef>
                <a:spcPts val="500"/>
              </a:spcBef>
              <a:spcAft>
                <a:spcPts val="0"/>
              </a:spcAft>
              <a:buSzPts val="1300"/>
              <a:buChar char="■"/>
              <a:defRPr sz="900"/>
            </a:lvl6pPr>
            <a:lvl7pPr marL="3200400" lvl="6" indent="-311150" algn="l">
              <a:lnSpc>
                <a:spcPct val="100000"/>
              </a:lnSpc>
              <a:spcBef>
                <a:spcPts val="500"/>
              </a:spcBef>
              <a:spcAft>
                <a:spcPts val="0"/>
              </a:spcAft>
              <a:buSzPts val="1300"/>
              <a:buChar char="●"/>
              <a:defRPr sz="900"/>
            </a:lvl7pPr>
            <a:lvl8pPr marL="3657600" lvl="7" indent="-311150" algn="l">
              <a:lnSpc>
                <a:spcPct val="100000"/>
              </a:lnSpc>
              <a:spcBef>
                <a:spcPts val="500"/>
              </a:spcBef>
              <a:spcAft>
                <a:spcPts val="0"/>
              </a:spcAft>
              <a:buSzPts val="1300"/>
              <a:buChar char="○"/>
              <a:defRPr sz="900"/>
            </a:lvl8pPr>
            <a:lvl9pPr marL="4114800" lvl="8" indent="-311150" algn="l">
              <a:lnSpc>
                <a:spcPct val="100000"/>
              </a:lnSpc>
              <a:spcBef>
                <a:spcPts val="500"/>
              </a:spcBef>
              <a:spcAft>
                <a:spcPts val="500"/>
              </a:spcAft>
              <a:buSzPts val="1300"/>
              <a:buChar char="■"/>
              <a:defRPr sz="900"/>
            </a:lvl9pPr>
          </a:lstStyle>
          <a:p>
            <a:endParaRPr/>
          </a:p>
        </p:txBody>
      </p:sp>
      <p:sp>
        <p:nvSpPr>
          <p:cNvPr id="35" name="Google Shape;35;p7"/>
          <p:cNvSpPr txBox="1">
            <a:spLocks noGrp="1"/>
          </p:cNvSpPr>
          <p:nvPr>
            <p:ph type="dt" idx="10"/>
          </p:nvPr>
        </p:nvSpPr>
        <p:spPr>
          <a:xfrm>
            <a:off x="7299492" y="4412456"/>
            <a:ext cx="857400" cy="273900"/>
          </a:xfrm>
          <a:prstGeom prst="rect">
            <a:avLst/>
          </a:prstGeom>
          <a:noFill/>
          <a:ln>
            <a:noFill/>
          </a:ln>
        </p:spPr>
        <p:txBody>
          <a:bodyPr spcFirstLastPara="1" wrap="square" lIns="68575" tIns="34275" rIns="68575" bIns="34275"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7"/>
          <p:cNvSpPr txBox="1">
            <a:spLocks noGrp="1"/>
          </p:cNvSpPr>
          <p:nvPr>
            <p:ph type="ftr" idx="11"/>
          </p:nvPr>
        </p:nvSpPr>
        <p:spPr>
          <a:xfrm>
            <a:off x="1929209" y="4412456"/>
            <a:ext cx="53130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7"/>
          <p:cNvSpPr txBox="1">
            <a:spLocks noGrp="1"/>
          </p:cNvSpPr>
          <p:nvPr>
            <p:ph type="sldNum" idx="12"/>
          </p:nvPr>
        </p:nvSpPr>
        <p:spPr>
          <a:xfrm>
            <a:off x="8213892" y="4412456"/>
            <a:ext cx="413400" cy="273900"/>
          </a:xfrm>
          <a:prstGeom prst="rect">
            <a:avLst/>
          </a:prstGeom>
          <a:noFill/>
          <a:ln>
            <a:noFill/>
          </a:ln>
        </p:spPr>
        <p:txBody>
          <a:bodyPr spcFirstLastPara="1" wrap="square" lIns="68575" tIns="34275" rIns="68575" bIns="34275" anchor="ctr" anchorCtr="0">
            <a:normAutofit/>
          </a:bodyPr>
          <a:lstStyle>
            <a:lvl1pPr marL="0" lvl="0"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1pPr>
            <a:lvl2pPr marL="0" lvl="1"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2pPr>
            <a:lvl3pPr marL="0" lvl="2"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3pPr>
            <a:lvl4pPr marL="0" lvl="3"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4pPr>
            <a:lvl5pPr marL="0" lvl="4"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5pPr>
            <a:lvl6pPr marL="0" lvl="5"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6pPr>
            <a:lvl7pPr marL="0" lvl="6"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7pPr>
            <a:lvl8pPr marL="0" lvl="7"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8pPr>
            <a:lvl9pPr marL="0" lvl="8" indent="0" algn="r">
              <a:lnSpc>
                <a:spcPct val="100000"/>
              </a:lnSpc>
              <a:spcBef>
                <a:spcPts val="0"/>
              </a:spcBef>
              <a:spcAft>
                <a:spcPts val="0"/>
              </a:spcAft>
              <a:buSzPts val="1000"/>
              <a:buNone/>
              <a:defRPr sz="1000" b="0" i="0" u="none" strike="noStrike" cap="none">
                <a:solidFill>
                  <a:schemeClr val="lt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chemeClr val="lt1"/>
        </a:solidFill>
        <a:effectLst/>
      </p:bgPr>
    </p:bg>
    <p:spTree>
      <p:nvGrpSpPr>
        <p:cNvPr id="1" name="Shape 38"/>
        <p:cNvGrpSpPr/>
        <p:nvPr/>
      </p:nvGrpSpPr>
      <p:grpSpPr>
        <a:xfrm>
          <a:off x="0" y="0"/>
          <a:ext cx="0" cy="0"/>
          <a:chOff x="0" y="0"/>
          <a:chExt cx="0" cy="0"/>
        </a:xfrm>
      </p:grpSpPr>
      <p:sp>
        <p:nvSpPr>
          <p:cNvPr id="39" name="Google Shape;39;p8"/>
          <p:cNvSpPr/>
          <p:nvPr/>
        </p:nvSpPr>
        <p:spPr>
          <a:xfrm rot="5400000">
            <a:off x="4049998" y="-4049997"/>
            <a:ext cx="1044000" cy="91440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 name="Google Shape;40;p8"/>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28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8"/>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cxnSp>
        <p:nvCxnSpPr>
          <p:cNvPr id="42" name="Google Shape;42;p8"/>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43" name="Google Shape;43;p8" descr="A blue and white logo&#10;&#10;Description automatically generated"/>
          <p:cNvPicPr preferRelativeResize="0"/>
          <p:nvPr/>
        </p:nvPicPr>
        <p:blipFill rotWithShape="1">
          <a:blip r:embed="rId2">
            <a:alphaModFix/>
          </a:blip>
          <a:srcRect/>
          <a:stretch/>
        </p:blipFill>
        <p:spPr>
          <a:xfrm>
            <a:off x="708949" y="4838701"/>
            <a:ext cx="670271" cy="228776"/>
          </a:xfrm>
          <a:prstGeom prst="rect">
            <a:avLst/>
          </a:prstGeom>
          <a:noFill/>
          <a:ln>
            <a:noFill/>
          </a:ln>
        </p:spPr>
      </p:pic>
      <p:sp>
        <p:nvSpPr>
          <p:cNvPr id="44" name="Google Shape;44;p8"/>
          <p:cNvSpPr txBox="1">
            <a:spLocks noGrp="1"/>
          </p:cNvSpPr>
          <p:nvPr>
            <p:ph type="body" idx="1"/>
          </p:nvPr>
        </p:nvSpPr>
        <p:spPr>
          <a:xfrm>
            <a:off x="628650" y="1449700"/>
            <a:ext cx="3713700" cy="283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a:solidFill>
                  <a:srgbClr val="004E7D"/>
                </a:solidFill>
                <a:latin typeface="Avenir"/>
                <a:ea typeface="Avenir"/>
                <a:cs typeface="Avenir"/>
                <a:sym typeface="Avenir"/>
              </a:defRPr>
            </a:lvl1pPr>
            <a:lvl2pPr marL="914400" lvl="1" indent="-228600" algn="l">
              <a:lnSpc>
                <a:spcPct val="100000"/>
              </a:lnSpc>
              <a:spcBef>
                <a:spcPts val="0"/>
              </a:spcBef>
              <a:spcAft>
                <a:spcPts val="0"/>
              </a:spcAft>
              <a:buSzPts val="1400"/>
              <a:buNone/>
              <a:defRPr>
                <a:solidFill>
                  <a:srgbClr val="004E7D"/>
                </a:solidFill>
                <a:latin typeface="Avenir"/>
                <a:ea typeface="Avenir"/>
                <a:cs typeface="Avenir"/>
                <a:sym typeface="Avenir"/>
              </a:defRPr>
            </a:lvl2pPr>
            <a:lvl3pPr marL="1371600" lvl="2" indent="-228600" algn="l">
              <a:lnSpc>
                <a:spcPct val="100000"/>
              </a:lnSpc>
              <a:spcBef>
                <a:spcPts val="0"/>
              </a:spcBef>
              <a:spcAft>
                <a:spcPts val="0"/>
              </a:spcAft>
              <a:buSzPts val="1400"/>
              <a:buNone/>
              <a:defRPr>
                <a:solidFill>
                  <a:srgbClr val="004E7D"/>
                </a:solidFill>
                <a:latin typeface="Avenir"/>
                <a:ea typeface="Avenir"/>
                <a:cs typeface="Avenir"/>
                <a:sym typeface="Avenir"/>
              </a:defRPr>
            </a:lvl3pPr>
            <a:lvl4pPr marL="1828800" lvl="3" indent="-228600" algn="l">
              <a:lnSpc>
                <a:spcPct val="100000"/>
              </a:lnSpc>
              <a:spcBef>
                <a:spcPts val="0"/>
              </a:spcBef>
              <a:spcAft>
                <a:spcPts val="0"/>
              </a:spcAft>
              <a:buSzPts val="1400"/>
              <a:buNone/>
              <a:defRPr>
                <a:solidFill>
                  <a:srgbClr val="004E7D"/>
                </a:solidFill>
                <a:latin typeface="Avenir"/>
                <a:ea typeface="Avenir"/>
                <a:cs typeface="Avenir"/>
                <a:sym typeface="Avenir"/>
              </a:defRPr>
            </a:lvl4pPr>
            <a:lvl5pPr marL="2286000" lvl="4" indent="-228600" algn="l">
              <a:lnSpc>
                <a:spcPct val="100000"/>
              </a:lnSpc>
              <a:spcBef>
                <a:spcPts val="0"/>
              </a:spcBef>
              <a:spcAft>
                <a:spcPts val="0"/>
              </a:spcAft>
              <a:buSzPts val="1400"/>
              <a:buNone/>
              <a:defRPr>
                <a:solidFill>
                  <a:srgbClr val="004E7D"/>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5" name="Google Shape;45;p8"/>
          <p:cNvSpPr txBox="1">
            <a:spLocks noGrp="1"/>
          </p:cNvSpPr>
          <p:nvPr>
            <p:ph type="body" idx="2"/>
          </p:nvPr>
        </p:nvSpPr>
        <p:spPr>
          <a:xfrm>
            <a:off x="4801509" y="1449700"/>
            <a:ext cx="3713700" cy="283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a:solidFill>
                  <a:srgbClr val="004E7D"/>
                </a:solidFill>
                <a:latin typeface="Avenir"/>
                <a:ea typeface="Avenir"/>
                <a:cs typeface="Avenir"/>
                <a:sym typeface="Avenir"/>
              </a:defRPr>
            </a:lvl1pPr>
            <a:lvl2pPr marL="914400" lvl="1" indent="-228600" algn="l">
              <a:lnSpc>
                <a:spcPct val="100000"/>
              </a:lnSpc>
              <a:spcBef>
                <a:spcPts val="0"/>
              </a:spcBef>
              <a:spcAft>
                <a:spcPts val="0"/>
              </a:spcAft>
              <a:buSzPts val="1400"/>
              <a:buNone/>
              <a:defRPr>
                <a:solidFill>
                  <a:srgbClr val="004E7D"/>
                </a:solidFill>
                <a:latin typeface="Avenir"/>
                <a:ea typeface="Avenir"/>
                <a:cs typeface="Avenir"/>
                <a:sym typeface="Avenir"/>
              </a:defRPr>
            </a:lvl2pPr>
            <a:lvl3pPr marL="1371600" lvl="2" indent="-228600" algn="l">
              <a:lnSpc>
                <a:spcPct val="100000"/>
              </a:lnSpc>
              <a:spcBef>
                <a:spcPts val="0"/>
              </a:spcBef>
              <a:spcAft>
                <a:spcPts val="0"/>
              </a:spcAft>
              <a:buSzPts val="1400"/>
              <a:buNone/>
              <a:defRPr>
                <a:solidFill>
                  <a:srgbClr val="004E7D"/>
                </a:solidFill>
                <a:latin typeface="Avenir"/>
                <a:ea typeface="Avenir"/>
                <a:cs typeface="Avenir"/>
                <a:sym typeface="Avenir"/>
              </a:defRPr>
            </a:lvl3pPr>
            <a:lvl4pPr marL="1828800" lvl="3" indent="-228600" algn="l">
              <a:lnSpc>
                <a:spcPct val="100000"/>
              </a:lnSpc>
              <a:spcBef>
                <a:spcPts val="0"/>
              </a:spcBef>
              <a:spcAft>
                <a:spcPts val="0"/>
              </a:spcAft>
              <a:buSzPts val="1400"/>
              <a:buNone/>
              <a:defRPr>
                <a:solidFill>
                  <a:srgbClr val="004E7D"/>
                </a:solidFill>
                <a:latin typeface="Avenir"/>
                <a:ea typeface="Avenir"/>
                <a:cs typeface="Avenir"/>
                <a:sym typeface="Avenir"/>
              </a:defRPr>
            </a:lvl4pPr>
            <a:lvl5pPr marL="2286000" lvl="4" indent="-228600" algn="l">
              <a:lnSpc>
                <a:spcPct val="100000"/>
              </a:lnSpc>
              <a:spcBef>
                <a:spcPts val="0"/>
              </a:spcBef>
              <a:spcAft>
                <a:spcPts val="0"/>
              </a:spcAft>
              <a:buSzPts val="1400"/>
              <a:buNone/>
              <a:defRPr>
                <a:solidFill>
                  <a:srgbClr val="004E7D"/>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lt1"/>
        </a:solidFill>
        <a:effectLst/>
      </p:bgPr>
    </p:bg>
    <p:spTree>
      <p:nvGrpSpPr>
        <p:cNvPr id="1" name="Shape 46"/>
        <p:cNvGrpSpPr/>
        <p:nvPr/>
      </p:nvGrpSpPr>
      <p:grpSpPr>
        <a:xfrm>
          <a:off x="0" y="0"/>
          <a:ext cx="0" cy="0"/>
          <a:chOff x="0" y="0"/>
          <a:chExt cx="0" cy="0"/>
        </a:xfrm>
      </p:grpSpPr>
      <p:sp>
        <p:nvSpPr>
          <p:cNvPr id="47" name="Google Shape;47;p9"/>
          <p:cNvSpPr/>
          <p:nvPr/>
        </p:nvSpPr>
        <p:spPr>
          <a:xfrm rot="5400000">
            <a:off x="4049998" y="-4049997"/>
            <a:ext cx="1044000" cy="91440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 name="Google Shape;48;p9"/>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28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cxnSp>
        <p:nvCxnSpPr>
          <p:cNvPr id="50" name="Google Shape;50;p9"/>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51" name="Google Shape;51;p9" descr="A blue and white logo&#10;&#10;Description automatically generated"/>
          <p:cNvPicPr preferRelativeResize="0"/>
          <p:nvPr/>
        </p:nvPicPr>
        <p:blipFill rotWithShape="1">
          <a:blip r:embed="rId2">
            <a:alphaModFix/>
          </a:blip>
          <a:srcRect/>
          <a:stretch/>
        </p:blipFill>
        <p:spPr>
          <a:xfrm>
            <a:off x="708949" y="4838701"/>
            <a:ext cx="670271" cy="228776"/>
          </a:xfrm>
          <a:prstGeom prst="rect">
            <a:avLst/>
          </a:prstGeom>
          <a:noFill/>
          <a:ln>
            <a:noFill/>
          </a:ln>
        </p:spPr>
      </p:pic>
      <p:sp>
        <p:nvSpPr>
          <p:cNvPr id="52" name="Google Shape;52;p9"/>
          <p:cNvSpPr txBox="1">
            <a:spLocks noGrp="1"/>
          </p:cNvSpPr>
          <p:nvPr>
            <p:ph type="body" idx="1"/>
          </p:nvPr>
        </p:nvSpPr>
        <p:spPr>
          <a:xfrm>
            <a:off x="628650" y="1449700"/>
            <a:ext cx="3713700" cy="283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a:solidFill>
                  <a:srgbClr val="004E7D"/>
                </a:solidFill>
                <a:latin typeface="Avenir"/>
                <a:ea typeface="Avenir"/>
                <a:cs typeface="Avenir"/>
                <a:sym typeface="Avenir"/>
              </a:defRPr>
            </a:lvl1pPr>
            <a:lvl2pPr marL="914400" lvl="1" indent="-228600" algn="l">
              <a:lnSpc>
                <a:spcPct val="100000"/>
              </a:lnSpc>
              <a:spcBef>
                <a:spcPts val="0"/>
              </a:spcBef>
              <a:spcAft>
                <a:spcPts val="0"/>
              </a:spcAft>
              <a:buSzPts val="1400"/>
              <a:buNone/>
              <a:defRPr>
                <a:solidFill>
                  <a:srgbClr val="004E7D"/>
                </a:solidFill>
                <a:latin typeface="Avenir"/>
                <a:ea typeface="Avenir"/>
                <a:cs typeface="Avenir"/>
                <a:sym typeface="Avenir"/>
              </a:defRPr>
            </a:lvl2pPr>
            <a:lvl3pPr marL="1371600" lvl="2" indent="-228600" algn="l">
              <a:lnSpc>
                <a:spcPct val="100000"/>
              </a:lnSpc>
              <a:spcBef>
                <a:spcPts val="0"/>
              </a:spcBef>
              <a:spcAft>
                <a:spcPts val="0"/>
              </a:spcAft>
              <a:buSzPts val="1400"/>
              <a:buNone/>
              <a:defRPr>
                <a:solidFill>
                  <a:srgbClr val="004E7D"/>
                </a:solidFill>
                <a:latin typeface="Avenir"/>
                <a:ea typeface="Avenir"/>
                <a:cs typeface="Avenir"/>
                <a:sym typeface="Avenir"/>
              </a:defRPr>
            </a:lvl3pPr>
            <a:lvl4pPr marL="1828800" lvl="3" indent="-228600" algn="l">
              <a:lnSpc>
                <a:spcPct val="100000"/>
              </a:lnSpc>
              <a:spcBef>
                <a:spcPts val="0"/>
              </a:spcBef>
              <a:spcAft>
                <a:spcPts val="0"/>
              </a:spcAft>
              <a:buSzPts val="1400"/>
              <a:buNone/>
              <a:defRPr>
                <a:solidFill>
                  <a:srgbClr val="004E7D"/>
                </a:solidFill>
                <a:latin typeface="Avenir"/>
                <a:ea typeface="Avenir"/>
                <a:cs typeface="Avenir"/>
                <a:sym typeface="Avenir"/>
              </a:defRPr>
            </a:lvl4pPr>
            <a:lvl5pPr marL="2286000" lvl="4" indent="-228600" algn="l">
              <a:lnSpc>
                <a:spcPct val="100000"/>
              </a:lnSpc>
              <a:spcBef>
                <a:spcPts val="0"/>
              </a:spcBef>
              <a:spcAft>
                <a:spcPts val="0"/>
              </a:spcAft>
              <a:buSzPts val="1400"/>
              <a:buNone/>
              <a:defRPr>
                <a:solidFill>
                  <a:srgbClr val="004E7D"/>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9"/>
          <p:cNvSpPr>
            <a:spLocks noGrp="1"/>
          </p:cNvSpPr>
          <p:nvPr>
            <p:ph type="pic" idx="2"/>
          </p:nvPr>
        </p:nvSpPr>
        <p:spPr>
          <a:xfrm>
            <a:off x="4572000" y="1449171"/>
            <a:ext cx="3943200" cy="28404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Custom Layout 1">
  <p:cSld name="5_Custom Layout_1">
    <p:bg>
      <p:bgPr>
        <a:solidFill>
          <a:schemeClr val="lt1"/>
        </a:solidFill>
        <a:effectLst/>
      </p:bgPr>
    </p:bg>
    <p:spTree>
      <p:nvGrpSpPr>
        <p:cNvPr id="1" name="Shape 54"/>
        <p:cNvGrpSpPr/>
        <p:nvPr/>
      </p:nvGrpSpPr>
      <p:grpSpPr>
        <a:xfrm>
          <a:off x="0" y="0"/>
          <a:ext cx="0" cy="0"/>
          <a:chOff x="0" y="0"/>
          <a:chExt cx="0" cy="0"/>
        </a:xfrm>
      </p:grpSpPr>
      <p:sp>
        <p:nvSpPr>
          <p:cNvPr id="55" name="Google Shape;55;p10"/>
          <p:cNvSpPr/>
          <p:nvPr/>
        </p:nvSpPr>
        <p:spPr>
          <a:xfrm rot="5400000">
            <a:off x="4049998" y="-4049997"/>
            <a:ext cx="1044000" cy="91440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 name="Google Shape;56;p10"/>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2800" b="1">
                <a:solidFill>
                  <a:schemeClr val="lt1"/>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0"/>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lvl1pPr marL="0" lvl="0"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1pPr>
            <a:lvl2pPr marL="0" lvl="1"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2pPr>
            <a:lvl3pPr marL="0" lvl="2"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3pPr>
            <a:lvl4pPr marL="0" lvl="3"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4pPr>
            <a:lvl5pPr marL="0" lvl="4"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5pPr>
            <a:lvl6pPr marL="0" lvl="5"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6pPr>
            <a:lvl7pPr marL="0" lvl="6"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7pPr>
            <a:lvl8pPr marL="0" lvl="7"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8pPr>
            <a:lvl9pPr marL="0" lvl="8" indent="0" algn="r">
              <a:lnSpc>
                <a:spcPct val="100000"/>
              </a:lnSpc>
              <a:spcBef>
                <a:spcPts val="0"/>
              </a:spcBef>
              <a:spcAft>
                <a:spcPts val="0"/>
              </a:spcAft>
              <a:buSzPts val="1000"/>
              <a:buNone/>
              <a:defRPr sz="1000" b="1" i="0" u="none" strike="noStrike" cap="none">
                <a:solidFill>
                  <a:srgbClr val="004E7D"/>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cxnSp>
        <p:nvCxnSpPr>
          <p:cNvPr id="58" name="Google Shape;58;p10"/>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59" name="Google Shape;59;p10" descr="A blue and white logo&#10;&#10;Description automatically generated"/>
          <p:cNvPicPr preferRelativeResize="0"/>
          <p:nvPr/>
        </p:nvPicPr>
        <p:blipFill rotWithShape="1">
          <a:blip r:embed="rId2">
            <a:alphaModFix/>
          </a:blip>
          <a:srcRect/>
          <a:stretch/>
        </p:blipFill>
        <p:spPr>
          <a:xfrm>
            <a:off x="708949" y="4838701"/>
            <a:ext cx="670271" cy="228776"/>
          </a:xfrm>
          <a:prstGeom prst="rect">
            <a:avLst/>
          </a:prstGeom>
          <a:noFill/>
          <a:ln>
            <a:noFill/>
          </a:ln>
        </p:spPr>
      </p:pic>
      <p:sp>
        <p:nvSpPr>
          <p:cNvPr id="60" name="Google Shape;60;p10"/>
          <p:cNvSpPr txBox="1">
            <a:spLocks noGrp="1"/>
          </p:cNvSpPr>
          <p:nvPr>
            <p:ph type="body" idx="1"/>
          </p:nvPr>
        </p:nvSpPr>
        <p:spPr>
          <a:xfrm>
            <a:off x="628650" y="1449700"/>
            <a:ext cx="3713700" cy="283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a:solidFill>
                  <a:srgbClr val="004E7D"/>
                </a:solidFill>
                <a:latin typeface="Avenir"/>
                <a:ea typeface="Avenir"/>
                <a:cs typeface="Avenir"/>
                <a:sym typeface="Avenir"/>
              </a:defRPr>
            </a:lvl1pPr>
            <a:lvl2pPr marL="914400" lvl="1" indent="-228600" algn="l">
              <a:lnSpc>
                <a:spcPct val="100000"/>
              </a:lnSpc>
              <a:spcBef>
                <a:spcPts val="0"/>
              </a:spcBef>
              <a:spcAft>
                <a:spcPts val="0"/>
              </a:spcAft>
              <a:buSzPts val="1400"/>
              <a:buNone/>
              <a:defRPr>
                <a:solidFill>
                  <a:srgbClr val="004E7D"/>
                </a:solidFill>
                <a:latin typeface="Avenir"/>
                <a:ea typeface="Avenir"/>
                <a:cs typeface="Avenir"/>
                <a:sym typeface="Avenir"/>
              </a:defRPr>
            </a:lvl2pPr>
            <a:lvl3pPr marL="1371600" lvl="2" indent="-228600" algn="l">
              <a:lnSpc>
                <a:spcPct val="100000"/>
              </a:lnSpc>
              <a:spcBef>
                <a:spcPts val="0"/>
              </a:spcBef>
              <a:spcAft>
                <a:spcPts val="0"/>
              </a:spcAft>
              <a:buSzPts val="1400"/>
              <a:buNone/>
              <a:defRPr>
                <a:solidFill>
                  <a:srgbClr val="004E7D"/>
                </a:solidFill>
                <a:latin typeface="Avenir"/>
                <a:ea typeface="Avenir"/>
                <a:cs typeface="Avenir"/>
                <a:sym typeface="Avenir"/>
              </a:defRPr>
            </a:lvl3pPr>
            <a:lvl4pPr marL="1828800" lvl="3" indent="-228600" algn="l">
              <a:lnSpc>
                <a:spcPct val="100000"/>
              </a:lnSpc>
              <a:spcBef>
                <a:spcPts val="0"/>
              </a:spcBef>
              <a:spcAft>
                <a:spcPts val="0"/>
              </a:spcAft>
              <a:buSzPts val="1400"/>
              <a:buNone/>
              <a:defRPr>
                <a:solidFill>
                  <a:srgbClr val="004E7D"/>
                </a:solidFill>
                <a:latin typeface="Avenir"/>
                <a:ea typeface="Avenir"/>
                <a:cs typeface="Avenir"/>
                <a:sym typeface="Avenir"/>
              </a:defRPr>
            </a:lvl4pPr>
            <a:lvl5pPr marL="2286000" lvl="4" indent="-228600" algn="l">
              <a:lnSpc>
                <a:spcPct val="100000"/>
              </a:lnSpc>
              <a:spcBef>
                <a:spcPts val="0"/>
              </a:spcBef>
              <a:spcAft>
                <a:spcPts val="0"/>
              </a:spcAft>
              <a:buSzPts val="1400"/>
              <a:buNone/>
              <a:defRPr>
                <a:solidFill>
                  <a:srgbClr val="004E7D"/>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10"/>
          <p:cNvSpPr txBox="1">
            <a:spLocks noGrp="1"/>
          </p:cNvSpPr>
          <p:nvPr>
            <p:ph type="body" idx="2"/>
          </p:nvPr>
        </p:nvSpPr>
        <p:spPr>
          <a:xfrm>
            <a:off x="4801509" y="1449700"/>
            <a:ext cx="3713700" cy="28392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400"/>
              <a:buNone/>
              <a:defRPr>
                <a:solidFill>
                  <a:srgbClr val="004E7D"/>
                </a:solidFill>
                <a:latin typeface="Avenir"/>
                <a:ea typeface="Avenir"/>
                <a:cs typeface="Avenir"/>
                <a:sym typeface="Avenir"/>
              </a:defRPr>
            </a:lvl1pPr>
            <a:lvl2pPr marL="914400" lvl="1" indent="-228600" algn="l">
              <a:lnSpc>
                <a:spcPct val="100000"/>
              </a:lnSpc>
              <a:spcBef>
                <a:spcPts val="0"/>
              </a:spcBef>
              <a:spcAft>
                <a:spcPts val="0"/>
              </a:spcAft>
              <a:buSzPts val="1400"/>
              <a:buNone/>
              <a:defRPr>
                <a:solidFill>
                  <a:srgbClr val="004E7D"/>
                </a:solidFill>
                <a:latin typeface="Avenir"/>
                <a:ea typeface="Avenir"/>
                <a:cs typeface="Avenir"/>
                <a:sym typeface="Avenir"/>
              </a:defRPr>
            </a:lvl2pPr>
            <a:lvl3pPr marL="1371600" lvl="2" indent="-228600" algn="l">
              <a:lnSpc>
                <a:spcPct val="100000"/>
              </a:lnSpc>
              <a:spcBef>
                <a:spcPts val="0"/>
              </a:spcBef>
              <a:spcAft>
                <a:spcPts val="0"/>
              </a:spcAft>
              <a:buSzPts val="1400"/>
              <a:buNone/>
              <a:defRPr>
                <a:solidFill>
                  <a:srgbClr val="004E7D"/>
                </a:solidFill>
                <a:latin typeface="Avenir"/>
                <a:ea typeface="Avenir"/>
                <a:cs typeface="Avenir"/>
                <a:sym typeface="Avenir"/>
              </a:defRPr>
            </a:lvl3pPr>
            <a:lvl4pPr marL="1828800" lvl="3" indent="-228600" algn="l">
              <a:lnSpc>
                <a:spcPct val="100000"/>
              </a:lnSpc>
              <a:spcBef>
                <a:spcPts val="0"/>
              </a:spcBef>
              <a:spcAft>
                <a:spcPts val="0"/>
              </a:spcAft>
              <a:buSzPts val="1400"/>
              <a:buNone/>
              <a:defRPr>
                <a:solidFill>
                  <a:srgbClr val="004E7D"/>
                </a:solidFill>
                <a:latin typeface="Avenir"/>
                <a:ea typeface="Avenir"/>
                <a:cs typeface="Avenir"/>
                <a:sym typeface="Avenir"/>
              </a:defRPr>
            </a:lvl4pPr>
            <a:lvl5pPr marL="2286000" lvl="4" indent="-228600" algn="l">
              <a:lnSpc>
                <a:spcPct val="100000"/>
              </a:lnSpc>
              <a:spcBef>
                <a:spcPts val="0"/>
              </a:spcBef>
              <a:spcAft>
                <a:spcPts val="0"/>
              </a:spcAft>
              <a:buSzPts val="1400"/>
              <a:buNone/>
              <a:defRPr>
                <a:solidFill>
                  <a:srgbClr val="004E7D"/>
                </a:solidFill>
                <a:latin typeface="Avenir"/>
                <a:ea typeface="Avenir"/>
                <a:cs typeface="Avenir"/>
                <a:sym typeface="Aveni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004E7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628650" y="274638"/>
            <a:ext cx="7886700" cy="9939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SzPts val="1400"/>
              <a:buNone/>
              <a:defRPr sz="2800" b="1" i="0" u="none" strike="noStrike" cap="none">
                <a:solidFill>
                  <a:schemeClr val="lt1"/>
                </a:solidFill>
                <a:latin typeface="Avenir"/>
                <a:ea typeface="Avenir"/>
                <a:cs typeface="Avenir"/>
                <a:sym typeface="Avenir"/>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628650" y="1370013"/>
            <a:ext cx="7886700" cy="3262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SzPts val="1400"/>
              <a:buNone/>
              <a:defRPr sz="1400" b="0" i="0" u="none" strike="noStrike" cap="none">
                <a:solidFill>
                  <a:schemeClr val="lt1"/>
                </a:solidFill>
                <a:latin typeface="Avenir"/>
                <a:ea typeface="Avenir"/>
                <a:cs typeface="Avenir"/>
                <a:sym typeface="Avenir"/>
              </a:defRPr>
            </a:lvl1pPr>
            <a:lvl2pPr marL="914400" marR="0" lvl="1"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nasfaa.org/presidential_search"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alpha val="73730"/>
          </a:schemeClr>
        </a:solidFill>
        <a:effectLst/>
      </p:bgPr>
    </p:bg>
    <p:spTree>
      <p:nvGrpSpPr>
        <p:cNvPr id="1" name="Shape 72"/>
        <p:cNvGrpSpPr/>
        <p:nvPr/>
      </p:nvGrpSpPr>
      <p:grpSpPr>
        <a:xfrm>
          <a:off x="0" y="0"/>
          <a:ext cx="0" cy="0"/>
          <a:chOff x="0" y="0"/>
          <a:chExt cx="0" cy="0"/>
        </a:xfrm>
      </p:grpSpPr>
      <p:sp>
        <p:nvSpPr>
          <p:cNvPr id="73" name="Google Shape;73;p12"/>
          <p:cNvSpPr/>
          <p:nvPr/>
        </p:nvSpPr>
        <p:spPr>
          <a:xfrm rot="5400000">
            <a:off x="3728700" y="-1168500"/>
            <a:ext cx="4246800" cy="65838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 name="Google Shape;74;p12"/>
          <p:cNvSpPr/>
          <p:nvPr/>
        </p:nvSpPr>
        <p:spPr>
          <a:xfrm rot="5400000">
            <a:off x="3839249" y="-161250"/>
            <a:ext cx="5143500" cy="54660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5" name="Google Shape;75;p12" descr="A person using a tablet&#10;&#10;Description automatically generated"/>
          <p:cNvPicPr preferRelativeResize="0"/>
          <p:nvPr/>
        </p:nvPicPr>
        <p:blipFill rotWithShape="1">
          <a:blip r:embed="rId3">
            <a:alphaModFix amt="37000"/>
          </a:blip>
          <a:srcRect l="29153"/>
          <a:stretch/>
        </p:blipFill>
        <p:spPr>
          <a:xfrm>
            <a:off x="3677916" y="0"/>
            <a:ext cx="5466081" cy="5143502"/>
          </a:xfrm>
          <a:prstGeom prst="rect">
            <a:avLst/>
          </a:prstGeom>
          <a:noFill/>
          <a:ln>
            <a:noFill/>
          </a:ln>
        </p:spPr>
      </p:pic>
      <p:sp>
        <p:nvSpPr>
          <p:cNvPr id="76" name="Google Shape;76;p12"/>
          <p:cNvSpPr/>
          <p:nvPr/>
        </p:nvSpPr>
        <p:spPr>
          <a:xfrm rot="5400000">
            <a:off x="1757784" y="-161309"/>
            <a:ext cx="1950600" cy="5466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 name="Google Shape;77;p12"/>
          <p:cNvSpPr txBox="1"/>
          <p:nvPr/>
        </p:nvSpPr>
        <p:spPr>
          <a:xfrm>
            <a:off x="360045" y="1852778"/>
            <a:ext cx="5106000" cy="933600"/>
          </a:xfrm>
          <a:prstGeom prst="rect">
            <a:avLst/>
          </a:prstGeom>
          <a:noFill/>
          <a:ln>
            <a:noFill/>
          </a:ln>
        </p:spPr>
        <p:txBody>
          <a:bodyPr spcFirstLastPara="1" wrap="square" lIns="91425" tIns="91425" rIns="91425" bIns="91425" anchor="b" anchorCtr="0">
            <a:normAutofit fontScale="70000" lnSpcReduction="20000"/>
          </a:bodyPr>
          <a:lstStyle/>
          <a:p>
            <a:pPr marL="0" marR="0" lvl="0" indent="0" algn="l" rtl="0">
              <a:lnSpc>
                <a:spcPct val="100000"/>
              </a:lnSpc>
              <a:spcBef>
                <a:spcPts val="0"/>
              </a:spcBef>
              <a:spcAft>
                <a:spcPts val="0"/>
              </a:spcAft>
              <a:buClr>
                <a:srgbClr val="000000"/>
              </a:buClr>
              <a:buSzPts val="4300"/>
              <a:buFont typeface="Verdana"/>
              <a:buNone/>
            </a:pPr>
            <a:r>
              <a:rPr lang="en-US" sz="4300" b="1" dirty="0">
                <a:solidFill>
                  <a:schemeClr val="lt1"/>
                </a:solidFill>
                <a:latin typeface="Avenir"/>
                <a:ea typeface="Avenir"/>
                <a:cs typeface="Avenir"/>
                <a:sym typeface="Avenir"/>
              </a:rPr>
              <a:t>Partnering for Success:  NASFAA Has Your Back</a:t>
            </a:r>
            <a:endParaRPr b="1" dirty="0">
              <a:latin typeface="Avenir"/>
              <a:ea typeface="Avenir"/>
              <a:cs typeface="Avenir"/>
              <a:sym typeface="Avenir"/>
            </a:endParaRPr>
          </a:p>
        </p:txBody>
      </p:sp>
      <p:sp>
        <p:nvSpPr>
          <p:cNvPr id="78" name="Google Shape;78;p12"/>
          <p:cNvSpPr txBox="1"/>
          <p:nvPr/>
        </p:nvSpPr>
        <p:spPr>
          <a:xfrm>
            <a:off x="360045" y="2726310"/>
            <a:ext cx="5075700" cy="432900"/>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chemeClr val="lt1"/>
              </a:buClr>
              <a:buSzPts val="1800"/>
              <a:buFont typeface="Verdana"/>
              <a:buNone/>
            </a:pPr>
            <a:r>
              <a:rPr lang="en" sz="1800" b="0" i="0" u="none" strike="noStrike" cap="none" dirty="0">
                <a:solidFill>
                  <a:srgbClr val="6ABD4B"/>
                </a:solidFill>
                <a:latin typeface="Avenir"/>
                <a:ea typeface="Avenir"/>
                <a:cs typeface="Avenir"/>
                <a:sym typeface="Avenir"/>
              </a:rPr>
              <a:t>April, 2025</a:t>
            </a:r>
            <a:endParaRPr dirty="0"/>
          </a:p>
        </p:txBody>
      </p:sp>
      <p:grpSp>
        <p:nvGrpSpPr>
          <p:cNvPr id="79" name="Google Shape;79;p12"/>
          <p:cNvGrpSpPr/>
          <p:nvPr/>
        </p:nvGrpSpPr>
        <p:grpSpPr>
          <a:xfrm>
            <a:off x="4956797" y="1722420"/>
            <a:ext cx="395952" cy="107140"/>
            <a:chOff x="360045" y="3614928"/>
            <a:chExt cx="1194064" cy="323100"/>
          </a:xfrm>
        </p:grpSpPr>
        <p:sp>
          <p:nvSpPr>
            <p:cNvPr id="80" name="Google Shape;80;p12"/>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 name="Google Shape;81;p12"/>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2" name="Google Shape;82;p12"/>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83" name="Google Shape;83;p12" descr="A blue and white logo&#10;&#10;Description automatically generated"/>
          <p:cNvPicPr preferRelativeResize="0"/>
          <p:nvPr/>
        </p:nvPicPr>
        <p:blipFill rotWithShape="1">
          <a:blip r:embed="rId4">
            <a:alphaModFix/>
          </a:blip>
          <a:srcRect t="35831" b="30036"/>
          <a:stretch/>
        </p:blipFill>
        <p:spPr>
          <a:xfrm>
            <a:off x="360045" y="511658"/>
            <a:ext cx="1737780" cy="5931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8"/>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2024 Career Awareness Thought Force Report</a:t>
            </a:r>
            <a:endParaRPr/>
          </a:p>
        </p:txBody>
      </p:sp>
      <p:sp>
        <p:nvSpPr>
          <p:cNvPr id="321" name="Google Shape;321;p28"/>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10</a:t>
            </a:fld>
            <a:endParaRPr/>
          </a:p>
        </p:txBody>
      </p:sp>
      <p:pic>
        <p:nvPicPr>
          <p:cNvPr id="322" name="Google Shape;322;p28"/>
          <p:cNvPicPr preferRelativeResize="0"/>
          <p:nvPr/>
        </p:nvPicPr>
        <p:blipFill rotWithShape="1">
          <a:blip r:embed="rId3">
            <a:alphaModFix/>
          </a:blip>
          <a:srcRect l="3993" r="3993"/>
          <a:stretch/>
        </p:blipFill>
        <p:spPr>
          <a:xfrm>
            <a:off x="3682428" y="1563314"/>
            <a:ext cx="1793002" cy="2320349"/>
          </a:xfrm>
          <a:prstGeom prst="rect">
            <a:avLst/>
          </a:prstGeom>
          <a:noFill/>
          <a:ln>
            <a:noFill/>
          </a:ln>
        </p:spPr>
      </p:pic>
      <p:sp>
        <p:nvSpPr>
          <p:cNvPr id="323" name="Google Shape;323;p28"/>
          <p:cNvSpPr/>
          <p:nvPr/>
        </p:nvSpPr>
        <p:spPr>
          <a:xfrm>
            <a:off x="283850" y="1258450"/>
            <a:ext cx="3079800" cy="2930100"/>
          </a:xfrm>
          <a:prstGeom prst="roundRect">
            <a:avLst>
              <a:gd name="adj" fmla="val 9873"/>
            </a:avLst>
          </a:prstGeom>
          <a:noFill/>
          <a:ln w="12700" cap="flat" cmpd="sng">
            <a:solidFill>
              <a:srgbClr val="B83F97"/>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rgbClr val="6ABD4B"/>
              </a:buClr>
              <a:buNone/>
            </a:pPr>
            <a:r>
              <a:rPr lang="en" sz="1000" b="1">
                <a:solidFill>
                  <a:srgbClr val="004E7D"/>
                </a:solidFill>
                <a:latin typeface="Avenir"/>
                <a:ea typeface="Avenir"/>
                <a:cs typeface="Avenir"/>
                <a:sym typeface="Avenir"/>
              </a:rPr>
              <a:t>Task Force Members: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Chair: Heidi Carl, Purdue University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Megan Chaffee, Governors State University</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Sarah Everitt, Gonzaga University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Steven Foster, University of Michigan - Dearborn</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Zack Goodwin, University of Nevada, Las Vegas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Daniel Barkowitz, University of Miami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Mary Bass Santiago, Spelman College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Amy Cable, Louisiana Community and Technical College System </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Patti Kohler, Western Governors University</a:t>
            </a:r>
            <a:endParaRPr sz="1000" b="1">
              <a:solidFill>
                <a:srgbClr val="004E7D"/>
              </a:solidFill>
              <a:latin typeface="Avenir"/>
              <a:ea typeface="Avenir"/>
              <a:cs typeface="Avenir"/>
              <a:sym typeface="Avenir"/>
            </a:endParaRPr>
          </a:p>
          <a:p>
            <a:pPr marL="457200" lvl="0" indent="-292100" algn="l" rtl="0">
              <a:spcBef>
                <a:spcPts val="0"/>
              </a:spcBef>
              <a:spcAft>
                <a:spcPts val="0"/>
              </a:spcAft>
              <a:buClr>
                <a:srgbClr val="B83F97"/>
              </a:buClr>
              <a:buSzPts val="1000"/>
              <a:buFont typeface="Avenir"/>
              <a:buChar char="●"/>
            </a:pPr>
            <a:r>
              <a:rPr lang="en" sz="1000" b="1">
                <a:solidFill>
                  <a:srgbClr val="004E7D"/>
                </a:solidFill>
                <a:latin typeface="Avenir"/>
                <a:ea typeface="Avenir"/>
                <a:cs typeface="Avenir"/>
                <a:sym typeface="Avenir"/>
              </a:rPr>
              <a:t>Sharon Wilson, Hawaii Pacific University</a:t>
            </a:r>
            <a:endParaRPr sz="10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0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000" b="1">
              <a:solidFill>
                <a:srgbClr val="004E7D"/>
              </a:solidFill>
              <a:latin typeface="Avenir"/>
              <a:ea typeface="Avenir"/>
              <a:cs typeface="Avenir"/>
              <a:sym typeface="Avenir"/>
            </a:endParaRPr>
          </a:p>
        </p:txBody>
      </p:sp>
      <p:sp>
        <p:nvSpPr>
          <p:cNvPr id="324" name="Google Shape;324;p28"/>
          <p:cNvSpPr/>
          <p:nvPr/>
        </p:nvSpPr>
        <p:spPr>
          <a:xfrm>
            <a:off x="5698975" y="1258450"/>
            <a:ext cx="3169800" cy="2930100"/>
          </a:xfrm>
          <a:prstGeom prst="roundRect">
            <a:avLst>
              <a:gd name="adj" fmla="val 9873"/>
            </a:avLst>
          </a:prstGeom>
          <a:noFill/>
          <a:ln w="12700" cap="flat" cmpd="sng">
            <a:solidFill>
              <a:srgbClr val="6ABD4B"/>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Clr>
                <a:srgbClr val="6ABD4B"/>
              </a:buClr>
              <a:buNone/>
            </a:pPr>
            <a:r>
              <a:rPr lang="en" sz="1500" b="1">
                <a:solidFill>
                  <a:srgbClr val="004E7D"/>
                </a:solidFill>
                <a:latin typeface="Avenir"/>
                <a:ea typeface="Avenir"/>
                <a:cs typeface="Avenir"/>
                <a:sym typeface="Avenir"/>
              </a:rPr>
              <a:t>  </a:t>
            </a:r>
            <a:endParaRPr sz="1500" b="1">
              <a:solidFill>
                <a:srgbClr val="004E7D"/>
              </a:solidFill>
              <a:latin typeface="Avenir"/>
              <a:ea typeface="Avenir"/>
              <a:cs typeface="Avenir"/>
              <a:sym typeface="Avenir"/>
            </a:endParaRPr>
          </a:p>
          <a:p>
            <a:pPr marL="0" lvl="0" indent="0"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0" lvl="0" indent="0"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0" lvl="0" indent="0"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0" lvl="0" indent="0" algn="l" rtl="0">
              <a:spcBef>
                <a:spcPts val="0"/>
              </a:spcBef>
              <a:spcAft>
                <a:spcPts val="0"/>
              </a:spcAft>
              <a:buClr>
                <a:srgbClr val="6ABD4B"/>
              </a:buClr>
              <a:buNone/>
            </a:pPr>
            <a:r>
              <a:rPr lang="en" sz="1500" b="1">
                <a:solidFill>
                  <a:srgbClr val="004E7D"/>
                </a:solidFill>
                <a:latin typeface="Avenir"/>
                <a:ea typeface="Avenir"/>
                <a:cs typeface="Avenir"/>
                <a:sym typeface="Avenir"/>
              </a:rPr>
              <a:t>NASFAA Staff Liaisons:</a:t>
            </a:r>
            <a:endParaRPr sz="1500" b="1">
              <a:solidFill>
                <a:srgbClr val="004E7D"/>
              </a:solidFill>
              <a:latin typeface="Avenir"/>
              <a:ea typeface="Avenir"/>
              <a:cs typeface="Avenir"/>
              <a:sym typeface="Avenir"/>
            </a:endParaRPr>
          </a:p>
          <a:p>
            <a:pPr marL="457200" lvl="0" indent="-323850" algn="l" rtl="0">
              <a:spcBef>
                <a:spcPts val="0"/>
              </a:spcBef>
              <a:spcAft>
                <a:spcPts val="0"/>
              </a:spcAft>
              <a:buClr>
                <a:srgbClr val="B83F97"/>
              </a:buClr>
              <a:buSzPts val="1500"/>
              <a:buFont typeface="Avenir"/>
              <a:buChar char="●"/>
            </a:pPr>
            <a:r>
              <a:rPr lang="en" sz="1500" b="1">
                <a:solidFill>
                  <a:srgbClr val="004E7D"/>
                </a:solidFill>
                <a:latin typeface="Avenir"/>
                <a:ea typeface="Avenir"/>
                <a:cs typeface="Avenir"/>
                <a:sym typeface="Avenir"/>
              </a:rPr>
              <a:t>Charlotte Etier</a:t>
            </a:r>
            <a:endParaRPr sz="1500" b="1">
              <a:solidFill>
                <a:srgbClr val="004E7D"/>
              </a:solidFill>
              <a:latin typeface="Avenir"/>
              <a:ea typeface="Avenir"/>
              <a:cs typeface="Avenir"/>
              <a:sym typeface="Avenir"/>
            </a:endParaRPr>
          </a:p>
          <a:p>
            <a:pPr marL="457200" lvl="0" indent="-323850" algn="l" rtl="0">
              <a:spcBef>
                <a:spcPts val="0"/>
              </a:spcBef>
              <a:spcAft>
                <a:spcPts val="0"/>
              </a:spcAft>
              <a:buClr>
                <a:srgbClr val="B83F97"/>
              </a:buClr>
              <a:buSzPts val="1500"/>
              <a:buFont typeface="Avenir"/>
              <a:buChar char="●"/>
            </a:pPr>
            <a:r>
              <a:rPr lang="en" sz="1500" b="1">
                <a:solidFill>
                  <a:srgbClr val="004E7D"/>
                </a:solidFill>
                <a:latin typeface="Avenir"/>
                <a:ea typeface="Avenir"/>
                <a:cs typeface="Avenir"/>
                <a:sym typeface="Avenir"/>
              </a:rPr>
              <a:t>Dana Kelly</a:t>
            </a:r>
            <a:endParaRPr sz="1500" b="1">
              <a:solidFill>
                <a:srgbClr val="004E7D"/>
              </a:solidFill>
              <a:latin typeface="Avenir"/>
              <a:ea typeface="Avenir"/>
              <a:cs typeface="Avenir"/>
              <a:sym typeface="Avenir"/>
            </a:endParaRPr>
          </a:p>
          <a:p>
            <a:pPr marL="457200" lvl="0" indent="-323850" algn="l" rtl="0">
              <a:spcBef>
                <a:spcPts val="0"/>
              </a:spcBef>
              <a:spcAft>
                <a:spcPts val="0"/>
              </a:spcAft>
              <a:buClr>
                <a:srgbClr val="B83F97"/>
              </a:buClr>
              <a:buSzPts val="1500"/>
              <a:buFont typeface="Avenir"/>
              <a:buChar char="●"/>
            </a:pPr>
            <a:r>
              <a:rPr lang="en" sz="1500" b="1">
                <a:solidFill>
                  <a:srgbClr val="004E7D"/>
                </a:solidFill>
                <a:latin typeface="Avenir"/>
                <a:ea typeface="Avenir"/>
                <a:cs typeface="Avenir"/>
                <a:sym typeface="Avenir"/>
              </a:rPr>
              <a:t>Margot Manning</a:t>
            </a:r>
            <a:endParaRPr sz="1500" b="1">
              <a:solidFill>
                <a:srgbClr val="004E7D"/>
              </a:solidFill>
              <a:latin typeface="Avenir"/>
              <a:ea typeface="Avenir"/>
              <a:cs typeface="Avenir"/>
              <a:sym typeface="Avenir"/>
            </a:endParaRPr>
          </a:p>
          <a:p>
            <a:pPr marL="457200" lvl="0" indent="-323850" algn="l" rtl="0">
              <a:spcBef>
                <a:spcPts val="0"/>
              </a:spcBef>
              <a:spcAft>
                <a:spcPts val="0"/>
              </a:spcAft>
              <a:buClr>
                <a:srgbClr val="B83F97"/>
              </a:buClr>
              <a:buSzPts val="1500"/>
              <a:buFont typeface="Avenir"/>
              <a:buChar char="●"/>
            </a:pPr>
            <a:r>
              <a:rPr lang="en" sz="1500" b="1">
                <a:solidFill>
                  <a:srgbClr val="004E7D"/>
                </a:solidFill>
                <a:latin typeface="Avenir"/>
                <a:ea typeface="Avenir"/>
                <a:cs typeface="Avenir"/>
                <a:sym typeface="Avenir"/>
              </a:rPr>
              <a:t>Susan Shogren</a:t>
            </a: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0" lvl="0" indent="0" algn="l" rtl="0">
              <a:spcBef>
                <a:spcPts val="0"/>
              </a:spcBef>
              <a:spcAft>
                <a:spcPts val="0"/>
              </a:spcAft>
              <a:buClr>
                <a:srgbClr val="6ABD4B"/>
              </a:buClr>
              <a:buSzPts val="1100"/>
              <a:buFont typeface="Arial"/>
              <a:buNone/>
            </a:pPr>
            <a:r>
              <a:rPr lang="en" sz="1500" b="1">
                <a:solidFill>
                  <a:srgbClr val="004E7D"/>
                </a:solidFill>
                <a:latin typeface="Avenir"/>
                <a:ea typeface="Avenir"/>
                <a:cs typeface="Avenir"/>
                <a:sym typeface="Avenir"/>
              </a:rPr>
              <a:t>Next Steps:</a:t>
            </a:r>
            <a:endParaRPr sz="1500" b="1">
              <a:solidFill>
                <a:srgbClr val="004E7D"/>
              </a:solidFill>
              <a:latin typeface="Avenir"/>
              <a:ea typeface="Avenir"/>
              <a:cs typeface="Avenir"/>
              <a:sym typeface="Avenir"/>
            </a:endParaRPr>
          </a:p>
          <a:p>
            <a:pPr marL="457200" lvl="0" indent="-323850" algn="l" rtl="0">
              <a:lnSpc>
                <a:spcPct val="115000"/>
              </a:lnSpc>
              <a:spcBef>
                <a:spcPts val="0"/>
              </a:spcBef>
              <a:spcAft>
                <a:spcPts val="0"/>
              </a:spcAft>
              <a:buClr>
                <a:srgbClr val="B83F97"/>
              </a:buClr>
              <a:buSzPts val="1500"/>
              <a:buFont typeface="Avenir"/>
              <a:buChar char="●"/>
            </a:pPr>
            <a:r>
              <a:rPr lang="en" sz="1500">
                <a:solidFill>
                  <a:srgbClr val="004E7D"/>
                </a:solidFill>
                <a:latin typeface="Avenir"/>
                <a:ea typeface="Avenir"/>
                <a:cs typeface="Avenir"/>
                <a:sym typeface="Avenir"/>
              </a:rPr>
              <a:t>Career Awareness Toolkit Thought Force </a:t>
            </a:r>
            <a:endParaRPr sz="1500">
              <a:solidFill>
                <a:srgbClr val="004E7D"/>
              </a:solidFill>
              <a:latin typeface="Avenir"/>
              <a:ea typeface="Avenir"/>
              <a:cs typeface="Avenir"/>
              <a:sym typeface="Avenir"/>
            </a:endParaRPr>
          </a:p>
          <a:p>
            <a:pPr marL="457200" lvl="0" indent="-323850" algn="l" rtl="0">
              <a:lnSpc>
                <a:spcPct val="115000"/>
              </a:lnSpc>
              <a:spcBef>
                <a:spcPts val="0"/>
              </a:spcBef>
              <a:spcAft>
                <a:spcPts val="0"/>
              </a:spcAft>
              <a:buClr>
                <a:srgbClr val="B83F97"/>
              </a:buClr>
              <a:buSzPts val="1500"/>
              <a:buFont typeface="Avenir"/>
              <a:buChar char="●"/>
            </a:pPr>
            <a:r>
              <a:rPr lang="en" sz="1500">
                <a:solidFill>
                  <a:srgbClr val="004E7D"/>
                </a:solidFill>
                <a:latin typeface="Avenir"/>
                <a:ea typeface="Avenir"/>
                <a:cs typeface="Avenir"/>
                <a:sym typeface="Avenir"/>
              </a:rPr>
              <a:t>Reclassification Working Group</a:t>
            </a: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SzPts val="1100"/>
              <a:buFont typeface="Arial"/>
              <a:buNone/>
            </a:pP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500" b="1">
              <a:solidFill>
                <a:srgbClr val="004E7D"/>
              </a:solidFill>
              <a:latin typeface="Avenir"/>
              <a:ea typeface="Avenir"/>
              <a:cs typeface="Avenir"/>
              <a:sym typeface="Avenir"/>
            </a:endParaRPr>
          </a:p>
          <a:p>
            <a:pPr marL="180975" lvl="0" indent="-92075" algn="l" rtl="0">
              <a:spcBef>
                <a:spcPts val="0"/>
              </a:spcBef>
              <a:spcAft>
                <a:spcPts val="0"/>
              </a:spcAft>
              <a:buClr>
                <a:srgbClr val="6ABD4B"/>
              </a:buClr>
              <a:buNone/>
            </a:pPr>
            <a:endParaRPr sz="1500" b="1">
              <a:solidFill>
                <a:srgbClr val="004E7D"/>
              </a:solidFill>
              <a:latin typeface="Avenir"/>
              <a:ea typeface="Avenir"/>
              <a:cs typeface="Avenir"/>
              <a:sym typeface="Avenir"/>
            </a:endParaRPr>
          </a:p>
        </p:txBody>
      </p:sp>
      <p:sp>
        <p:nvSpPr>
          <p:cNvPr id="325" name="Google Shape;325;p28"/>
          <p:cNvSpPr txBox="1"/>
          <p:nvPr/>
        </p:nvSpPr>
        <p:spPr>
          <a:xfrm>
            <a:off x="3217350" y="4106350"/>
            <a:ext cx="270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b="1">
              <a:solidFill>
                <a:srgbClr val="6ABD4B"/>
              </a:solidFill>
              <a:latin typeface="Avenir"/>
              <a:ea typeface="Avenir"/>
              <a:cs typeface="Avenir"/>
              <a:sym typeface="Aveni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9"/>
          <p:cNvSpPr txBox="1">
            <a:spLocks noGrp="1"/>
          </p:cNvSpPr>
          <p:nvPr>
            <p:ph type="title"/>
          </p:nvPr>
        </p:nvSpPr>
        <p:spPr>
          <a:xfrm>
            <a:off x="490250" y="488250"/>
            <a:ext cx="80334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NASFAA Board</a:t>
            </a:r>
            <a:endParaRPr/>
          </a:p>
          <a:p>
            <a:pPr marL="0" lvl="0" indent="0" algn="ctr" rtl="0">
              <a:spcBef>
                <a:spcPts val="0"/>
              </a:spcBef>
              <a:spcAft>
                <a:spcPts val="0"/>
              </a:spcAft>
              <a:buNone/>
            </a:pPr>
            <a:r>
              <a:rPr lang="en"/>
              <a:t>&amp;</a:t>
            </a:r>
            <a:endParaRPr/>
          </a:p>
          <a:p>
            <a:pPr marL="0" lvl="0" indent="0" algn="ctr" rtl="0">
              <a:spcBef>
                <a:spcPts val="0"/>
              </a:spcBef>
              <a:spcAft>
                <a:spcPts val="0"/>
              </a:spcAft>
              <a:buNone/>
            </a:pPr>
            <a:r>
              <a:rPr lang="en"/>
              <a:t>Staff</a:t>
            </a:r>
            <a:endParaRPr/>
          </a:p>
        </p:txBody>
      </p:sp>
      <p:sp>
        <p:nvSpPr>
          <p:cNvPr id="331" name="Google Shape;331;p2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0"/>
          <p:cNvSpPr/>
          <p:nvPr/>
        </p:nvSpPr>
        <p:spPr>
          <a:xfrm rot="5400000">
            <a:off x="4864199" y="271800"/>
            <a:ext cx="4551600" cy="4008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p30"/>
          <p:cNvSpPr txBox="1">
            <a:spLocks noGrp="1"/>
          </p:cNvSpPr>
          <p:nvPr>
            <p:ph type="title"/>
          </p:nvPr>
        </p:nvSpPr>
        <p:spPr>
          <a:xfrm>
            <a:off x="628650" y="1143000"/>
            <a:ext cx="3448200" cy="1268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a:t>NASFAA’s Board</a:t>
            </a:r>
            <a:br>
              <a:rPr lang="en"/>
            </a:br>
            <a:r>
              <a:rPr lang="en"/>
              <a:t>of Directors</a:t>
            </a:r>
            <a:endParaRPr/>
          </a:p>
        </p:txBody>
      </p:sp>
      <p:sp>
        <p:nvSpPr>
          <p:cNvPr id="338" name="Google Shape;338;p30"/>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12</a:t>
            </a:fld>
            <a:endParaRPr/>
          </a:p>
        </p:txBody>
      </p:sp>
      <p:cxnSp>
        <p:nvCxnSpPr>
          <p:cNvPr id="339" name="Google Shape;339;p30"/>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340" name="Google Shape;340;p30" descr="A blue and white logo&#10;&#10;Description automatically generated"/>
          <p:cNvPicPr preferRelativeResize="0"/>
          <p:nvPr/>
        </p:nvPicPr>
        <p:blipFill rotWithShape="1">
          <a:blip r:embed="rId3">
            <a:alphaModFix/>
          </a:blip>
          <a:srcRect/>
          <a:stretch/>
        </p:blipFill>
        <p:spPr>
          <a:xfrm>
            <a:off x="708949" y="4838701"/>
            <a:ext cx="670271" cy="228776"/>
          </a:xfrm>
          <a:prstGeom prst="rect">
            <a:avLst/>
          </a:prstGeom>
          <a:noFill/>
          <a:ln>
            <a:noFill/>
          </a:ln>
        </p:spPr>
      </p:pic>
      <p:sp>
        <p:nvSpPr>
          <p:cNvPr id="341" name="Google Shape;341;p30"/>
          <p:cNvSpPr txBox="1"/>
          <p:nvPr/>
        </p:nvSpPr>
        <p:spPr>
          <a:xfrm>
            <a:off x="628650" y="2411413"/>
            <a:ext cx="3555900" cy="180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0" i="0" u="none" strike="noStrike" cap="none">
                <a:solidFill>
                  <a:srgbClr val="6ABD4B"/>
                </a:solidFill>
                <a:latin typeface="Avenir"/>
                <a:ea typeface="Avenir"/>
                <a:cs typeface="Avenir"/>
                <a:sym typeface="Avenir"/>
              </a:rPr>
              <a:t>"If your actions create a legacy that inspires others to dream more, learn more, do more and become more, then, you are an excellent leader. "</a:t>
            </a:r>
            <a:endParaRPr/>
          </a:p>
          <a:p>
            <a:pPr marL="0" marR="0" lvl="0" indent="0" algn="l" rtl="0">
              <a:lnSpc>
                <a:spcPct val="100000"/>
              </a:lnSpc>
              <a:spcBef>
                <a:spcPts val="0"/>
              </a:spcBef>
              <a:spcAft>
                <a:spcPts val="0"/>
              </a:spcAft>
              <a:buNone/>
            </a:pPr>
            <a:endParaRPr sz="1600" b="0" i="0" u="none" strike="noStrike" cap="none">
              <a:solidFill>
                <a:srgbClr val="004E7D"/>
              </a:solidFill>
              <a:latin typeface="Avenir"/>
              <a:ea typeface="Avenir"/>
              <a:cs typeface="Avenir"/>
              <a:sym typeface="Avenir"/>
            </a:endParaRPr>
          </a:p>
          <a:p>
            <a:pPr marL="0" marR="0" lvl="0" indent="0" algn="l" rtl="0">
              <a:lnSpc>
                <a:spcPct val="100000"/>
              </a:lnSpc>
              <a:spcBef>
                <a:spcPts val="0"/>
              </a:spcBef>
              <a:spcAft>
                <a:spcPts val="0"/>
              </a:spcAft>
              <a:buNone/>
            </a:pPr>
            <a:r>
              <a:rPr lang="en" sz="1600" b="0" i="0" u="none" strike="noStrike" cap="none">
                <a:solidFill>
                  <a:srgbClr val="004E7D"/>
                </a:solidFill>
                <a:latin typeface="Avenir"/>
                <a:ea typeface="Avenir"/>
                <a:cs typeface="Avenir"/>
                <a:sym typeface="Avenir"/>
              </a:rPr>
              <a:t>Dolly Parton</a:t>
            </a:r>
            <a:endParaRPr/>
          </a:p>
        </p:txBody>
      </p:sp>
      <p:grpSp>
        <p:nvGrpSpPr>
          <p:cNvPr id="342" name="Google Shape;342;p30"/>
          <p:cNvGrpSpPr/>
          <p:nvPr/>
        </p:nvGrpSpPr>
        <p:grpSpPr>
          <a:xfrm>
            <a:off x="8515337" y="231525"/>
            <a:ext cx="395952" cy="107140"/>
            <a:chOff x="360045" y="3614928"/>
            <a:chExt cx="1194064" cy="323100"/>
          </a:xfrm>
        </p:grpSpPr>
        <p:sp>
          <p:nvSpPr>
            <p:cNvPr id="343" name="Google Shape;343;p30"/>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4" name="Google Shape;344;p30"/>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45" name="Google Shape;345;p30"/>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346" name="Google Shape;346;p30"/>
          <p:cNvPicPr preferRelativeResize="0"/>
          <p:nvPr/>
        </p:nvPicPr>
        <p:blipFill>
          <a:blip r:embed="rId4">
            <a:alphaModFix/>
          </a:blip>
          <a:stretch>
            <a:fillRect/>
          </a:stretch>
        </p:blipFill>
        <p:spPr>
          <a:xfrm>
            <a:off x="5557878" y="411437"/>
            <a:ext cx="3164247" cy="4061675"/>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3"/>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NASFAA Presidential Search</a:t>
            </a:r>
            <a:endParaRPr/>
          </a:p>
        </p:txBody>
      </p:sp>
      <p:sp>
        <p:nvSpPr>
          <p:cNvPr id="381" name="Google Shape;381;p33"/>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13</a:t>
            </a:fld>
            <a:endParaRPr/>
          </a:p>
        </p:txBody>
      </p:sp>
      <p:sp>
        <p:nvSpPr>
          <p:cNvPr id="382" name="Google Shape;382;p33"/>
          <p:cNvSpPr/>
          <p:nvPr/>
        </p:nvSpPr>
        <p:spPr>
          <a:xfrm>
            <a:off x="737425" y="1311700"/>
            <a:ext cx="2998200" cy="2872800"/>
          </a:xfrm>
          <a:prstGeom prst="roundRect">
            <a:avLst>
              <a:gd name="adj" fmla="val 5854"/>
            </a:avLst>
          </a:prstGeom>
          <a:noFill/>
          <a:ln w="12700" cap="flat" cmpd="sng">
            <a:solidFill>
              <a:srgbClr val="B94197"/>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 sz="1600" b="1">
                <a:solidFill>
                  <a:srgbClr val="B94197"/>
                </a:solidFill>
                <a:highlight>
                  <a:srgbClr val="FFFFFF"/>
                </a:highlight>
                <a:latin typeface="Avenir"/>
                <a:ea typeface="Avenir"/>
                <a:cs typeface="Avenir"/>
                <a:sym typeface="Avenir"/>
              </a:rPr>
              <a:t>Learn more about the progress of the presidential search at our</a:t>
            </a:r>
            <a:r>
              <a:rPr lang="en" sz="1600" b="1">
                <a:highlight>
                  <a:srgbClr val="FFFFFF"/>
                </a:highlight>
                <a:latin typeface="Avenir"/>
                <a:ea typeface="Avenir"/>
                <a:cs typeface="Avenir"/>
                <a:sym typeface="Avenir"/>
              </a:rPr>
              <a:t> </a:t>
            </a:r>
            <a:r>
              <a:rPr lang="en" sz="1600" b="1">
                <a:solidFill>
                  <a:srgbClr val="3498DB"/>
                </a:solidFill>
                <a:highlight>
                  <a:srgbClr val="FFFFFF"/>
                </a:highlight>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Presidential Search Web Center</a:t>
            </a:r>
            <a:r>
              <a:rPr lang="en" sz="1600" b="1">
                <a:highlight>
                  <a:srgbClr val="FFFFFF"/>
                </a:highlight>
                <a:latin typeface="Avenir"/>
                <a:ea typeface="Avenir"/>
                <a:cs typeface="Avenir"/>
                <a:sym typeface="Avenir"/>
              </a:rPr>
              <a:t>.</a:t>
            </a:r>
            <a:endParaRPr sz="1600" b="1">
              <a:solidFill>
                <a:srgbClr val="004E7D"/>
              </a:solidFill>
              <a:latin typeface="Avenir"/>
              <a:ea typeface="Avenir"/>
              <a:cs typeface="Avenir"/>
              <a:sym typeface="Avenir"/>
            </a:endParaRPr>
          </a:p>
        </p:txBody>
      </p:sp>
      <p:sp>
        <p:nvSpPr>
          <p:cNvPr id="383" name="Google Shape;383;p33"/>
          <p:cNvSpPr/>
          <p:nvPr/>
        </p:nvSpPr>
        <p:spPr>
          <a:xfrm>
            <a:off x="5285075" y="1311700"/>
            <a:ext cx="2998200" cy="2872800"/>
          </a:xfrm>
          <a:prstGeom prst="roundRect">
            <a:avLst>
              <a:gd name="adj" fmla="val 6164"/>
            </a:avLst>
          </a:prstGeom>
          <a:noFill/>
          <a:ln w="12700" cap="flat" cmpd="sng">
            <a:solidFill>
              <a:srgbClr val="E09424"/>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endParaRPr>
              <a:solidFill>
                <a:srgbClr val="004E7D"/>
              </a:solidFill>
              <a:highlight>
                <a:srgbClr val="FFFFFF"/>
              </a:highlight>
              <a:latin typeface="Avenir"/>
              <a:ea typeface="Avenir"/>
              <a:cs typeface="Avenir"/>
              <a:sym typeface="Avenir"/>
            </a:endParaRPr>
          </a:p>
          <a:p>
            <a:pPr marL="0" lvl="0" indent="0" algn="l" rtl="0">
              <a:spcBef>
                <a:spcPts val="0"/>
              </a:spcBef>
              <a:spcAft>
                <a:spcPts val="0"/>
              </a:spcAft>
              <a:buNone/>
            </a:pPr>
            <a:r>
              <a:rPr lang="en" b="1">
                <a:solidFill>
                  <a:srgbClr val="004E7D"/>
                </a:solidFill>
                <a:highlight>
                  <a:srgbClr val="FFFFFF"/>
                </a:highlight>
                <a:latin typeface="Avenir"/>
                <a:ea typeface="Avenir"/>
                <a:cs typeface="Avenir"/>
                <a:sym typeface="Avenir"/>
              </a:rPr>
              <a:t>Presidential Search Committee</a:t>
            </a:r>
            <a:r>
              <a:rPr lang="en" b="1">
                <a:solidFill>
                  <a:srgbClr val="004E7D"/>
                </a:solidFill>
                <a:latin typeface="Avenir"/>
                <a:ea typeface="Avenir"/>
                <a:cs typeface="Avenir"/>
                <a:sym typeface="Avenir"/>
              </a:rPr>
              <a:t>:</a:t>
            </a:r>
            <a:endParaRPr b="1">
              <a:solidFill>
                <a:srgbClr val="004E7D"/>
              </a:solidFill>
              <a:latin typeface="Avenir"/>
              <a:ea typeface="Avenir"/>
              <a:cs typeface="Avenir"/>
              <a:sym typeface="Avenir"/>
            </a:endParaRPr>
          </a:p>
          <a:p>
            <a:pPr marL="0" lvl="0" indent="0" algn="l" rtl="0">
              <a:spcBef>
                <a:spcPts val="0"/>
              </a:spcBef>
              <a:spcAft>
                <a:spcPts val="0"/>
              </a:spcAft>
              <a:buNone/>
            </a:pP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Dr. Sharon Oliver</a:t>
            </a:r>
            <a:r>
              <a:rPr lang="en" b="1">
                <a:solidFill>
                  <a:srgbClr val="004E7D"/>
                </a:solidFill>
                <a:latin typeface="Avenir"/>
                <a:ea typeface="Avenir"/>
                <a:cs typeface="Avenir"/>
                <a:sym typeface="Avenir"/>
              </a:rPr>
              <a:t>,</a:t>
            </a:r>
            <a:r>
              <a:rPr lang="en">
                <a:solidFill>
                  <a:srgbClr val="004E7D"/>
                </a:solidFill>
                <a:latin typeface="Avenir"/>
                <a:ea typeface="Avenir"/>
                <a:cs typeface="Avenir"/>
                <a:sym typeface="Avenir"/>
              </a:rPr>
              <a:t> Chair</a:t>
            </a:r>
            <a:endParaRPr>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Dr. Amy Cable</a:t>
            </a:r>
            <a:r>
              <a:rPr lang="en" b="1">
                <a:solidFill>
                  <a:srgbClr val="004E7D"/>
                </a:solidFill>
                <a:latin typeface="Avenir"/>
                <a:ea typeface="Avenir"/>
                <a:cs typeface="Avenir"/>
                <a:sym typeface="Avenir"/>
              </a:rPr>
              <a:t>, Member</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Heidi Carl</a:t>
            </a:r>
            <a:r>
              <a:rPr lang="en" b="1">
                <a:solidFill>
                  <a:srgbClr val="004E7D"/>
                </a:solidFill>
                <a:latin typeface="Avenir"/>
                <a:ea typeface="Avenir"/>
                <a:cs typeface="Avenir"/>
                <a:sym typeface="Avenir"/>
              </a:rPr>
              <a:t>, Member</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Amanda Cornelius</a:t>
            </a:r>
            <a:r>
              <a:rPr lang="en" b="1">
                <a:solidFill>
                  <a:srgbClr val="004E7D"/>
                </a:solidFill>
                <a:latin typeface="Avenir"/>
                <a:ea typeface="Avenir"/>
                <a:cs typeface="Avenir"/>
                <a:sym typeface="Avenir"/>
              </a:rPr>
              <a:t>, Member</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Alex DeLonis</a:t>
            </a:r>
            <a:r>
              <a:rPr lang="en" b="1">
                <a:solidFill>
                  <a:srgbClr val="004E7D"/>
                </a:solidFill>
                <a:latin typeface="Avenir"/>
                <a:ea typeface="Avenir"/>
                <a:cs typeface="Avenir"/>
                <a:sym typeface="Avenir"/>
              </a:rPr>
              <a:t>, Member</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Sarah Everitt</a:t>
            </a:r>
            <a:r>
              <a:rPr lang="en" b="1">
                <a:solidFill>
                  <a:srgbClr val="004E7D"/>
                </a:solidFill>
                <a:latin typeface="Avenir"/>
                <a:ea typeface="Avenir"/>
                <a:cs typeface="Avenir"/>
                <a:sym typeface="Avenir"/>
              </a:rPr>
              <a:t>, Member</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highlight>
                  <a:srgbClr val="FFFFFF"/>
                </a:highlight>
                <a:latin typeface="Avenir"/>
                <a:ea typeface="Avenir"/>
                <a:cs typeface="Avenir"/>
                <a:sym typeface="Avenir"/>
              </a:rPr>
              <a:t>Beth Maglione</a:t>
            </a:r>
            <a:r>
              <a:rPr lang="en" b="1">
                <a:solidFill>
                  <a:srgbClr val="004E7D"/>
                </a:solidFill>
                <a:latin typeface="Avenir"/>
                <a:ea typeface="Avenir"/>
                <a:cs typeface="Avenir"/>
                <a:sym typeface="Avenir"/>
              </a:rPr>
              <a:t>, NASFAA Staff Liaison</a:t>
            </a:r>
            <a:endParaRPr b="1">
              <a:solidFill>
                <a:srgbClr val="004E7D"/>
              </a:solidFill>
              <a:latin typeface="Avenir"/>
              <a:ea typeface="Avenir"/>
              <a:cs typeface="Avenir"/>
              <a:sym typeface="Avenir"/>
            </a:endParaRPr>
          </a:p>
          <a:p>
            <a:pPr marL="457200" lvl="0" indent="-317500" algn="l" rtl="0">
              <a:spcBef>
                <a:spcPts val="0"/>
              </a:spcBef>
              <a:spcAft>
                <a:spcPts val="0"/>
              </a:spcAft>
              <a:buClr>
                <a:srgbClr val="6ABD4B"/>
              </a:buClr>
              <a:buSzPts val="1400"/>
              <a:buFont typeface="Avenir"/>
              <a:buChar char="●"/>
            </a:pPr>
            <a:r>
              <a:rPr lang="en" b="1">
                <a:solidFill>
                  <a:srgbClr val="004E7D"/>
                </a:solidFill>
                <a:latin typeface="Avenir"/>
                <a:ea typeface="Avenir"/>
                <a:cs typeface="Avenir"/>
                <a:sym typeface="Avenir"/>
              </a:rPr>
              <a:t>Sydney Evans, NASFAA Staff Liaison</a:t>
            </a:r>
            <a:endParaRPr b="1">
              <a:solidFill>
                <a:srgbClr val="004E7D"/>
              </a:solidFill>
              <a:latin typeface="Avenir"/>
              <a:ea typeface="Avenir"/>
              <a:cs typeface="Avenir"/>
              <a:sym typeface="Avenir"/>
            </a:endParaRPr>
          </a:p>
          <a:p>
            <a:pPr marL="0" lvl="0" indent="0" algn="l" rtl="0">
              <a:spcBef>
                <a:spcPts val="0"/>
              </a:spcBef>
              <a:spcAft>
                <a:spcPts val="0"/>
              </a:spcAft>
              <a:buNone/>
            </a:pPr>
            <a:endParaRPr>
              <a:solidFill>
                <a:srgbClr val="004E7D"/>
              </a:solidFill>
              <a:latin typeface="Avenir"/>
              <a:ea typeface="Avenir"/>
              <a:cs typeface="Avenir"/>
              <a:sym typeface="Avenir"/>
            </a:endParaRPr>
          </a:p>
          <a:p>
            <a:pPr marL="0" lvl="0" indent="0" algn="l" rtl="0">
              <a:spcBef>
                <a:spcPts val="0"/>
              </a:spcBef>
              <a:spcAft>
                <a:spcPts val="0"/>
              </a:spcAft>
              <a:buNone/>
            </a:pPr>
            <a:endParaRPr>
              <a:solidFill>
                <a:srgbClr val="004E7D"/>
              </a:solidFill>
              <a:latin typeface="Avenir"/>
              <a:ea typeface="Avenir"/>
              <a:cs typeface="Avenir"/>
              <a:sym typeface="Avenir"/>
            </a:endParaRPr>
          </a:p>
        </p:txBody>
      </p:sp>
      <p:sp>
        <p:nvSpPr>
          <p:cNvPr id="384" name="Google Shape;384;p33"/>
          <p:cNvSpPr txBox="1"/>
          <p:nvPr/>
        </p:nvSpPr>
        <p:spPr>
          <a:xfrm>
            <a:off x="2492575" y="4274150"/>
            <a:ext cx="39963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rgbClr val="6ABD4B"/>
                </a:solidFill>
                <a:latin typeface="Avenir"/>
                <a:ea typeface="Avenir"/>
                <a:cs typeface="Avenir"/>
                <a:sym typeface="Avenir"/>
              </a:rPr>
              <a:t>https://www.nasfaa.org/presidential_search</a:t>
            </a:r>
            <a:endParaRPr sz="1500" b="1">
              <a:solidFill>
                <a:srgbClr val="6ABD4B"/>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NASFAA Executive Team</a:t>
            </a:r>
            <a:endParaRPr/>
          </a:p>
        </p:txBody>
      </p:sp>
      <p:sp>
        <p:nvSpPr>
          <p:cNvPr id="396" name="Google Shape;396;p35"/>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14</a:t>
            </a:fld>
            <a:endParaRPr/>
          </a:p>
        </p:txBody>
      </p:sp>
      <p:pic>
        <p:nvPicPr>
          <p:cNvPr id="397" name="Google Shape;397;p35"/>
          <p:cNvPicPr preferRelativeResize="0"/>
          <p:nvPr/>
        </p:nvPicPr>
        <p:blipFill>
          <a:blip r:embed="rId3">
            <a:alphaModFix/>
          </a:blip>
          <a:stretch>
            <a:fillRect/>
          </a:stretch>
        </p:blipFill>
        <p:spPr>
          <a:xfrm>
            <a:off x="253088" y="1302038"/>
            <a:ext cx="1275250" cy="1262375"/>
          </a:xfrm>
          <a:prstGeom prst="rect">
            <a:avLst/>
          </a:prstGeom>
          <a:noFill/>
          <a:ln>
            <a:noFill/>
          </a:ln>
        </p:spPr>
      </p:pic>
      <p:pic>
        <p:nvPicPr>
          <p:cNvPr id="398" name="Google Shape;398;p35"/>
          <p:cNvPicPr preferRelativeResize="0"/>
          <p:nvPr/>
        </p:nvPicPr>
        <p:blipFill>
          <a:blip r:embed="rId4">
            <a:alphaModFix/>
          </a:blip>
          <a:stretch>
            <a:fillRect/>
          </a:stretch>
        </p:blipFill>
        <p:spPr>
          <a:xfrm>
            <a:off x="7544625" y="1165275"/>
            <a:ext cx="1275250" cy="1201825"/>
          </a:xfrm>
          <a:prstGeom prst="rect">
            <a:avLst/>
          </a:prstGeom>
          <a:noFill/>
          <a:ln>
            <a:noFill/>
          </a:ln>
        </p:spPr>
      </p:pic>
      <p:pic>
        <p:nvPicPr>
          <p:cNvPr id="399" name="Google Shape;399;p35"/>
          <p:cNvPicPr preferRelativeResize="0"/>
          <p:nvPr/>
        </p:nvPicPr>
        <p:blipFill>
          <a:blip r:embed="rId5">
            <a:alphaModFix/>
          </a:blip>
          <a:stretch>
            <a:fillRect/>
          </a:stretch>
        </p:blipFill>
        <p:spPr>
          <a:xfrm>
            <a:off x="4732400" y="1302025"/>
            <a:ext cx="899501" cy="1262377"/>
          </a:xfrm>
          <a:prstGeom prst="rect">
            <a:avLst/>
          </a:prstGeom>
          <a:noFill/>
          <a:ln>
            <a:noFill/>
          </a:ln>
        </p:spPr>
      </p:pic>
      <p:pic>
        <p:nvPicPr>
          <p:cNvPr id="400" name="Google Shape;400;p35"/>
          <p:cNvPicPr preferRelativeResize="0"/>
          <p:nvPr/>
        </p:nvPicPr>
        <p:blipFill>
          <a:blip r:embed="rId6">
            <a:alphaModFix/>
          </a:blip>
          <a:stretch>
            <a:fillRect/>
          </a:stretch>
        </p:blipFill>
        <p:spPr>
          <a:xfrm>
            <a:off x="1753975" y="1356937"/>
            <a:ext cx="1161525" cy="1152575"/>
          </a:xfrm>
          <a:prstGeom prst="rect">
            <a:avLst/>
          </a:prstGeom>
          <a:noFill/>
          <a:ln>
            <a:noFill/>
          </a:ln>
        </p:spPr>
      </p:pic>
      <p:pic>
        <p:nvPicPr>
          <p:cNvPr id="401" name="Google Shape;401;p35"/>
          <p:cNvPicPr preferRelativeResize="0"/>
          <p:nvPr/>
        </p:nvPicPr>
        <p:blipFill>
          <a:blip r:embed="rId7">
            <a:alphaModFix/>
          </a:blip>
          <a:stretch>
            <a:fillRect/>
          </a:stretch>
        </p:blipFill>
        <p:spPr>
          <a:xfrm>
            <a:off x="3141125" y="1302025"/>
            <a:ext cx="1038701" cy="1262374"/>
          </a:xfrm>
          <a:prstGeom prst="rect">
            <a:avLst/>
          </a:prstGeom>
          <a:noFill/>
          <a:ln>
            <a:noFill/>
          </a:ln>
        </p:spPr>
      </p:pic>
      <p:pic>
        <p:nvPicPr>
          <p:cNvPr id="402" name="Google Shape;402;p35"/>
          <p:cNvPicPr preferRelativeResize="0"/>
          <p:nvPr/>
        </p:nvPicPr>
        <p:blipFill>
          <a:blip r:embed="rId8">
            <a:alphaModFix/>
          </a:blip>
          <a:stretch>
            <a:fillRect/>
          </a:stretch>
        </p:blipFill>
        <p:spPr>
          <a:xfrm>
            <a:off x="6045238" y="1212350"/>
            <a:ext cx="1275262" cy="1231500"/>
          </a:xfrm>
          <a:prstGeom prst="rect">
            <a:avLst/>
          </a:prstGeom>
          <a:noFill/>
          <a:ln>
            <a:noFill/>
          </a:ln>
        </p:spPr>
      </p:pic>
      <p:sp>
        <p:nvSpPr>
          <p:cNvPr id="403" name="Google Shape;403;p35"/>
          <p:cNvSpPr txBox="1"/>
          <p:nvPr/>
        </p:nvSpPr>
        <p:spPr>
          <a:xfrm>
            <a:off x="1771600" y="2571750"/>
            <a:ext cx="11949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Mindy Eline</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Blue Icon Executive Director, NASFAA Vice President</a:t>
            </a:r>
            <a:endParaRPr sz="1100" b="1">
              <a:solidFill>
                <a:srgbClr val="004E7D"/>
              </a:solidFill>
              <a:latin typeface="Avenir"/>
              <a:ea typeface="Avenir"/>
              <a:cs typeface="Avenir"/>
              <a:sym typeface="Avenir"/>
            </a:endParaRPr>
          </a:p>
        </p:txBody>
      </p:sp>
      <p:sp>
        <p:nvSpPr>
          <p:cNvPr id="404" name="Google Shape;404;p35"/>
          <p:cNvSpPr txBox="1"/>
          <p:nvPr/>
        </p:nvSpPr>
        <p:spPr>
          <a:xfrm>
            <a:off x="6085413" y="2612200"/>
            <a:ext cx="11949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Dana Kelly</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Vice President of Professional Development &amp; Institutional Compliance</a:t>
            </a:r>
            <a:endParaRPr sz="1100" b="1">
              <a:solidFill>
                <a:srgbClr val="004E7D"/>
              </a:solidFill>
              <a:latin typeface="Avenir"/>
              <a:ea typeface="Avenir"/>
              <a:cs typeface="Avenir"/>
              <a:sym typeface="Avenir"/>
            </a:endParaRPr>
          </a:p>
        </p:txBody>
      </p:sp>
      <p:sp>
        <p:nvSpPr>
          <p:cNvPr id="405" name="Google Shape;405;p35"/>
          <p:cNvSpPr txBox="1"/>
          <p:nvPr/>
        </p:nvSpPr>
        <p:spPr>
          <a:xfrm>
            <a:off x="159325" y="2571750"/>
            <a:ext cx="14628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Beth Maglione</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Interim President and CEO</a:t>
            </a:r>
            <a:endParaRPr sz="1100" b="1">
              <a:solidFill>
                <a:srgbClr val="004E7D"/>
              </a:solidFill>
              <a:latin typeface="Avenir"/>
              <a:ea typeface="Avenir"/>
              <a:cs typeface="Avenir"/>
              <a:sym typeface="Avenir"/>
            </a:endParaRPr>
          </a:p>
        </p:txBody>
      </p:sp>
      <p:sp>
        <p:nvSpPr>
          <p:cNvPr id="406" name="Google Shape;406;p35"/>
          <p:cNvSpPr txBox="1"/>
          <p:nvPr/>
        </p:nvSpPr>
        <p:spPr>
          <a:xfrm>
            <a:off x="3133113" y="2571750"/>
            <a:ext cx="1194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Sydney Evans</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Chief of Staff</a:t>
            </a:r>
            <a:endParaRPr sz="1100" b="1">
              <a:solidFill>
                <a:srgbClr val="004E7D"/>
              </a:solidFill>
              <a:latin typeface="Avenir"/>
              <a:ea typeface="Avenir"/>
              <a:cs typeface="Avenir"/>
              <a:sym typeface="Avenir"/>
            </a:endParaRPr>
          </a:p>
        </p:txBody>
      </p:sp>
      <p:sp>
        <p:nvSpPr>
          <p:cNvPr id="407" name="Google Shape;407;p35"/>
          <p:cNvSpPr txBox="1"/>
          <p:nvPr/>
        </p:nvSpPr>
        <p:spPr>
          <a:xfrm>
            <a:off x="7595063" y="2656500"/>
            <a:ext cx="13077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Carrie Conrad</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Vice President of Technology &amp; Member Experience</a:t>
            </a:r>
            <a:endParaRPr sz="1100" b="1">
              <a:solidFill>
                <a:srgbClr val="004E7D"/>
              </a:solidFill>
              <a:latin typeface="Avenir"/>
              <a:ea typeface="Avenir"/>
              <a:cs typeface="Avenir"/>
              <a:sym typeface="Avenir"/>
            </a:endParaRPr>
          </a:p>
        </p:txBody>
      </p:sp>
      <p:sp>
        <p:nvSpPr>
          <p:cNvPr id="408" name="Google Shape;408;p35"/>
          <p:cNvSpPr txBox="1"/>
          <p:nvPr/>
        </p:nvSpPr>
        <p:spPr>
          <a:xfrm>
            <a:off x="4475325" y="2656500"/>
            <a:ext cx="14628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rgbClr val="004E7D"/>
                </a:solidFill>
                <a:latin typeface="Avenir"/>
                <a:ea typeface="Avenir"/>
                <a:cs typeface="Avenir"/>
                <a:sym typeface="Avenir"/>
              </a:rPr>
              <a:t>Karen McCarthy</a:t>
            </a: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100" b="1">
                <a:solidFill>
                  <a:srgbClr val="004E7D"/>
                </a:solidFill>
                <a:latin typeface="Avenir"/>
                <a:ea typeface="Avenir"/>
                <a:cs typeface="Avenir"/>
                <a:sym typeface="Avenir"/>
              </a:rPr>
              <a:t>Vice President of Public Policy and Federal Relations</a:t>
            </a:r>
            <a:endParaRPr sz="1100" b="1">
              <a:solidFill>
                <a:srgbClr val="004E7D"/>
              </a:solidFill>
              <a:latin typeface="Avenir"/>
              <a:ea typeface="Avenir"/>
              <a:cs typeface="Avenir"/>
              <a:sym typeface="Avenir"/>
            </a:endParaRPr>
          </a:p>
        </p:txBody>
      </p:sp>
      <p:sp>
        <p:nvSpPr>
          <p:cNvPr id="409" name="Google Shape;409;p35"/>
          <p:cNvSpPr txBox="1"/>
          <p:nvPr/>
        </p:nvSpPr>
        <p:spPr>
          <a:xfrm>
            <a:off x="1830925" y="4074575"/>
            <a:ext cx="5111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B83F97"/>
                </a:solidFill>
                <a:latin typeface="Avenir"/>
                <a:ea typeface="Avenir"/>
                <a:cs typeface="Avenir"/>
                <a:sym typeface="Avenir"/>
              </a:rPr>
              <a:t>NASFAA is in good hands with a tenured leadership team! </a:t>
            </a:r>
            <a:endParaRPr b="1">
              <a:solidFill>
                <a:srgbClr val="B83F97"/>
              </a:solidFill>
              <a:latin typeface="Avenir"/>
              <a:ea typeface="Avenir"/>
              <a:cs typeface="Avenir"/>
              <a:sym typeface="Avenir"/>
            </a:endParaRPr>
          </a:p>
          <a:p>
            <a:pPr marL="0" lvl="0" indent="0" algn="l" rtl="0">
              <a:spcBef>
                <a:spcPts val="0"/>
              </a:spcBef>
              <a:spcAft>
                <a:spcPts val="0"/>
              </a:spcAft>
              <a:buNone/>
            </a:pPr>
            <a:endParaRPr>
              <a:solidFill>
                <a:schemeClr val="lt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6"/>
          <p:cNvSpPr txBox="1">
            <a:spLocks noGrp="1"/>
          </p:cNvSpPr>
          <p:nvPr>
            <p:ph type="title"/>
          </p:nvPr>
        </p:nvSpPr>
        <p:spPr>
          <a:xfrm>
            <a:off x="490250" y="488250"/>
            <a:ext cx="80334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Get Involved with NASFAA!</a:t>
            </a:r>
            <a:endParaRPr/>
          </a:p>
        </p:txBody>
      </p:sp>
      <p:sp>
        <p:nvSpPr>
          <p:cNvPr id="415" name="Google Shape;415;p3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7"/>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NASFAA Communities</a:t>
            </a:r>
            <a:endParaRPr/>
          </a:p>
        </p:txBody>
      </p:sp>
      <p:sp>
        <p:nvSpPr>
          <p:cNvPr id="421" name="Google Shape;421;p37"/>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16</a:t>
            </a:fld>
            <a:endParaRPr/>
          </a:p>
        </p:txBody>
      </p:sp>
      <p:sp>
        <p:nvSpPr>
          <p:cNvPr id="422" name="Google Shape;422;p37"/>
          <p:cNvSpPr txBox="1">
            <a:spLocks noGrp="1"/>
          </p:cNvSpPr>
          <p:nvPr>
            <p:ph type="body" idx="1"/>
          </p:nvPr>
        </p:nvSpPr>
        <p:spPr>
          <a:xfrm>
            <a:off x="628650" y="1449700"/>
            <a:ext cx="3713700" cy="2839200"/>
          </a:xfrm>
          <a:prstGeom prst="rect">
            <a:avLst/>
          </a:prstGeom>
        </p:spPr>
        <p:txBody>
          <a:bodyPr spcFirstLastPara="1" wrap="square" lIns="91425" tIns="45700" rIns="91425" bIns="45700" anchor="t" anchorCtr="0">
            <a:noAutofit/>
          </a:bodyPr>
          <a:lstStyle/>
          <a:p>
            <a:pPr marL="0" lvl="0" indent="0" algn="l" rtl="0">
              <a:lnSpc>
                <a:spcPct val="97058"/>
              </a:lnSpc>
              <a:spcBef>
                <a:spcPts val="1500"/>
              </a:spcBef>
              <a:spcAft>
                <a:spcPts val="0"/>
              </a:spcAft>
              <a:buNone/>
            </a:pPr>
            <a:r>
              <a:rPr lang="en" sz="1500" b="1">
                <a:solidFill>
                  <a:srgbClr val="004E7D"/>
                </a:solidFill>
                <a:highlight>
                  <a:srgbClr val="FFFFFF"/>
                </a:highlight>
              </a:rPr>
              <a:t>Benefits of Joining a NASFAA Community</a:t>
            </a:r>
            <a:endParaRPr sz="1500" b="1">
              <a:solidFill>
                <a:srgbClr val="004E7D"/>
              </a:solidFill>
              <a:highlight>
                <a:srgbClr val="FFFFFF"/>
              </a:highlight>
            </a:endParaRPr>
          </a:p>
          <a:p>
            <a:pPr marL="457200" lvl="0" indent="-323850" algn="l" rtl="0">
              <a:lnSpc>
                <a:spcPct val="115000"/>
              </a:lnSpc>
              <a:spcBef>
                <a:spcPts val="800"/>
              </a:spcBef>
              <a:spcAft>
                <a:spcPts val="0"/>
              </a:spcAft>
              <a:buClr>
                <a:srgbClr val="B94197"/>
              </a:buClr>
              <a:buSzPts val="1500"/>
              <a:buFont typeface="Avenir"/>
              <a:buChar char="●"/>
            </a:pPr>
            <a:r>
              <a:rPr lang="en" sz="1500">
                <a:solidFill>
                  <a:srgbClr val="004E7D"/>
                </a:solidFill>
                <a:highlight>
                  <a:srgbClr val="FFFFFF"/>
                </a:highlight>
              </a:rPr>
              <a:t>Quick and easy access to your aid colleagues</a:t>
            </a:r>
            <a:endParaRPr sz="1500">
              <a:solidFill>
                <a:srgbClr val="004E7D"/>
              </a:solidFill>
              <a:highlight>
                <a:srgbClr val="FFFFFF"/>
              </a:highlight>
            </a:endParaRPr>
          </a:p>
          <a:p>
            <a:pPr marL="457200" lvl="0" indent="-323850" algn="l" rtl="0">
              <a:lnSpc>
                <a:spcPct val="115000"/>
              </a:lnSpc>
              <a:spcBef>
                <a:spcPts val="0"/>
              </a:spcBef>
              <a:spcAft>
                <a:spcPts val="0"/>
              </a:spcAft>
              <a:buClr>
                <a:srgbClr val="B94197"/>
              </a:buClr>
              <a:buSzPts val="1500"/>
              <a:buFont typeface="Avenir"/>
              <a:buChar char="●"/>
            </a:pPr>
            <a:r>
              <a:rPr lang="en" sz="1500">
                <a:solidFill>
                  <a:srgbClr val="004E7D"/>
                </a:solidFill>
                <a:highlight>
                  <a:srgbClr val="FFFFFF"/>
                </a:highlight>
              </a:rPr>
              <a:t>Professional and personal development</a:t>
            </a:r>
            <a:endParaRPr sz="1500">
              <a:solidFill>
                <a:srgbClr val="004E7D"/>
              </a:solidFill>
              <a:highlight>
                <a:srgbClr val="FFFFFF"/>
              </a:highlight>
            </a:endParaRPr>
          </a:p>
          <a:p>
            <a:pPr marL="457200" lvl="0" indent="-323850" algn="l" rtl="0">
              <a:lnSpc>
                <a:spcPct val="115000"/>
              </a:lnSpc>
              <a:spcBef>
                <a:spcPts val="0"/>
              </a:spcBef>
              <a:spcAft>
                <a:spcPts val="0"/>
              </a:spcAft>
              <a:buClr>
                <a:srgbClr val="B94197"/>
              </a:buClr>
              <a:buSzPts val="1500"/>
              <a:buFont typeface="Avenir"/>
              <a:buChar char="●"/>
            </a:pPr>
            <a:r>
              <a:rPr lang="en" sz="1500">
                <a:solidFill>
                  <a:srgbClr val="004E7D"/>
                </a:solidFill>
                <a:highlight>
                  <a:srgbClr val="FFFFFF"/>
                </a:highlight>
              </a:rPr>
              <a:t>Network building</a:t>
            </a:r>
            <a:endParaRPr sz="1500">
              <a:solidFill>
                <a:srgbClr val="004E7D"/>
              </a:solidFill>
              <a:highlight>
                <a:srgbClr val="FFFFFF"/>
              </a:highlight>
            </a:endParaRPr>
          </a:p>
          <a:p>
            <a:pPr marL="457200" lvl="0" indent="-323850" algn="l" rtl="0">
              <a:lnSpc>
                <a:spcPct val="115000"/>
              </a:lnSpc>
              <a:spcBef>
                <a:spcPts val="0"/>
              </a:spcBef>
              <a:spcAft>
                <a:spcPts val="0"/>
              </a:spcAft>
              <a:buClr>
                <a:srgbClr val="B94197"/>
              </a:buClr>
              <a:buSzPts val="1500"/>
              <a:buFont typeface="Avenir"/>
              <a:buChar char="●"/>
            </a:pPr>
            <a:r>
              <a:rPr lang="en" sz="1500">
                <a:solidFill>
                  <a:srgbClr val="004E7D"/>
                </a:solidFill>
                <a:highlight>
                  <a:srgbClr val="FFFFFF"/>
                </a:highlight>
              </a:rPr>
              <a:t>Real-time conversations with financial aid professionals across the country</a:t>
            </a:r>
            <a:endParaRPr sz="1500">
              <a:solidFill>
                <a:srgbClr val="004E7D"/>
              </a:solidFill>
              <a:highlight>
                <a:srgbClr val="FFFFFF"/>
              </a:highlight>
            </a:endParaRPr>
          </a:p>
          <a:p>
            <a:pPr marL="0" lvl="0" indent="0" algn="l" rtl="0">
              <a:spcBef>
                <a:spcPts val="800"/>
              </a:spcBef>
              <a:spcAft>
                <a:spcPts val="0"/>
              </a:spcAft>
              <a:buNone/>
            </a:pPr>
            <a:endParaRPr sz="1500">
              <a:solidFill>
                <a:srgbClr val="004E7D"/>
              </a:solidFill>
            </a:endParaRPr>
          </a:p>
        </p:txBody>
      </p:sp>
      <p:pic>
        <p:nvPicPr>
          <p:cNvPr id="423" name="Google Shape;423;p37"/>
          <p:cNvPicPr preferRelativeResize="0"/>
          <p:nvPr/>
        </p:nvPicPr>
        <p:blipFill>
          <a:blip r:embed="rId3">
            <a:alphaModFix/>
          </a:blip>
          <a:stretch>
            <a:fillRect/>
          </a:stretch>
        </p:blipFill>
        <p:spPr>
          <a:xfrm>
            <a:off x="5601125" y="1449701"/>
            <a:ext cx="2381250" cy="2590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8"/>
          <p:cNvSpPr/>
          <p:nvPr/>
        </p:nvSpPr>
        <p:spPr>
          <a:xfrm>
            <a:off x="628650" y="1591350"/>
            <a:ext cx="2415000" cy="2700000"/>
          </a:xfrm>
          <a:prstGeom prst="roundRect">
            <a:avLst>
              <a:gd name="adj" fmla="val 5854"/>
            </a:avLst>
          </a:prstGeom>
          <a:noFill/>
          <a:ln w="12700" cap="flat" cmpd="sng">
            <a:solidFill>
              <a:srgbClr val="B94197"/>
            </a:solidFill>
            <a:prstDash val="solid"/>
            <a:round/>
            <a:headEnd type="none" w="sm" len="sm"/>
            <a:tailEnd type="none" w="sm" len="sm"/>
          </a:ln>
        </p:spPr>
        <p:txBody>
          <a:bodyPr spcFirstLastPara="1" wrap="square" lIns="91425" tIns="45700" rIns="91425" bIns="45700" anchor="ctr" anchorCtr="0">
            <a:noAutofit/>
          </a:bodyPr>
          <a:lstStyle/>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Enhance your professional development.</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Further your leadership potential.</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Expand your perspective.</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Bolster your resume.</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Strengthen your skills in financial aid administration.</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Learn new skills in related areas.</a:t>
            </a:r>
            <a:endParaRPr sz="1100" b="1">
              <a:solidFill>
                <a:srgbClr val="004E7D"/>
              </a:solidFill>
              <a:highlight>
                <a:srgbClr val="FFFFFF"/>
              </a:highlight>
              <a:latin typeface="Avenir"/>
              <a:ea typeface="Avenir"/>
              <a:cs typeface="Avenir"/>
              <a:sym typeface="Avenir"/>
            </a:endParaRPr>
          </a:p>
          <a:p>
            <a:pPr marL="457200" lvl="0" indent="-298450" algn="l" rtl="0">
              <a:lnSpc>
                <a:spcPct val="115000"/>
              </a:lnSpc>
              <a:spcBef>
                <a:spcPts val="0"/>
              </a:spcBef>
              <a:spcAft>
                <a:spcPts val="0"/>
              </a:spcAft>
              <a:buClr>
                <a:srgbClr val="004E7D"/>
              </a:buClr>
              <a:buSzPts val="1100"/>
              <a:buFont typeface="Avenir"/>
              <a:buChar char="●"/>
            </a:pPr>
            <a:r>
              <a:rPr lang="en" sz="1100" b="1">
                <a:solidFill>
                  <a:srgbClr val="004E7D"/>
                </a:solidFill>
                <a:highlight>
                  <a:srgbClr val="FFFFFF"/>
                </a:highlight>
                <a:latin typeface="Avenir"/>
                <a:ea typeface="Avenir"/>
                <a:cs typeface="Avenir"/>
                <a:sym typeface="Avenir"/>
              </a:rPr>
              <a:t>Widen your network of colleagues.</a:t>
            </a:r>
            <a:endParaRPr sz="1200" b="1">
              <a:solidFill>
                <a:srgbClr val="004E7D"/>
              </a:solidFill>
              <a:latin typeface="Avenir"/>
              <a:ea typeface="Avenir"/>
              <a:cs typeface="Avenir"/>
              <a:sym typeface="Avenir"/>
            </a:endParaRPr>
          </a:p>
        </p:txBody>
      </p:sp>
      <p:sp>
        <p:nvSpPr>
          <p:cNvPr id="429" name="Google Shape;429;p38"/>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a:t>Volunteering with NASFAA</a:t>
            </a:r>
            <a:endParaRPr/>
          </a:p>
        </p:txBody>
      </p:sp>
      <p:sp>
        <p:nvSpPr>
          <p:cNvPr id="430" name="Google Shape;430;p38"/>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17</a:t>
            </a:fld>
            <a:endParaRPr/>
          </a:p>
        </p:txBody>
      </p:sp>
      <p:sp>
        <p:nvSpPr>
          <p:cNvPr id="431" name="Google Shape;431;p38"/>
          <p:cNvSpPr/>
          <p:nvPr/>
        </p:nvSpPr>
        <p:spPr>
          <a:xfrm>
            <a:off x="5998100" y="1591350"/>
            <a:ext cx="2550000" cy="2700000"/>
          </a:xfrm>
          <a:prstGeom prst="roundRect">
            <a:avLst>
              <a:gd name="adj" fmla="val 6164"/>
            </a:avLst>
          </a:prstGeom>
          <a:noFill/>
          <a:ln w="12700" cap="flat" cmpd="sng">
            <a:solidFill>
              <a:srgbClr val="E09424"/>
            </a:solidFill>
            <a:prstDash val="solid"/>
            <a:round/>
            <a:headEnd type="none" w="sm" len="sm"/>
            <a:tailEnd type="none" w="sm" len="sm"/>
          </a:ln>
        </p:spPr>
        <p:txBody>
          <a:bodyPr spcFirstLastPara="1" wrap="square" lIns="91425" tIns="45700" rIns="91425" bIns="45700" anchor="ctr" anchorCtr="0">
            <a:noAutofit/>
          </a:bodyPr>
          <a:lstStyle/>
          <a:p>
            <a:pPr marL="457200" marR="0" lvl="0" indent="-288925" algn="l" rtl="0">
              <a:lnSpc>
                <a:spcPct val="100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2024-25 Associate Member Advisory Board</a:t>
            </a:r>
            <a:endParaRPr sz="950" dirty="0">
              <a:solidFill>
                <a:srgbClr val="004E7D"/>
              </a:solidFill>
            </a:endParaRPr>
          </a:p>
          <a:p>
            <a:pPr marL="457200" lvl="0" indent="-288925" algn="l" rtl="0">
              <a:lnSpc>
                <a:spcPct val="115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2024-25 Rapid Response Network</a:t>
            </a:r>
            <a:endParaRPr sz="950" dirty="0">
              <a:solidFill>
                <a:srgbClr val="004E7D"/>
              </a:solidFill>
              <a:highlight>
                <a:srgbClr val="FFFFFF"/>
              </a:highlight>
              <a:latin typeface="Avenir"/>
              <a:ea typeface="Avenir"/>
              <a:cs typeface="Avenir"/>
              <a:sym typeface="Avenir"/>
            </a:endParaRPr>
          </a:p>
          <a:p>
            <a:pPr marL="457200" lvl="0" indent="-288925" algn="l" rtl="0">
              <a:lnSpc>
                <a:spcPct val="115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2024-25 State Advocacy Network</a:t>
            </a:r>
            <a:endParaRPr sz="950" dirty="0">
              <a:solidFill>
                <a:srgbClr val="004E7D"/>
              </a:solidFill>
              <a:highlight>
                <a:srgbClr val="FFFFFF"/>
              </a:highlight>
              <a:latin typeface="Avenir"/>
              <a:ea typeface="Avenir"/>
              <a:cs typeface="Avenir"/>
              <a:sym typeface="Avenir"/>
            </a:endParaRPr>
          </a:p>
          <a:p>
            <a:pPr marL="457200" lvl="0" indent="-288925" algn="l" rtl="0">
              <a:lnSpc>
                <a:spcPct val="115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2024-25 Under-Resourced School Scholarship Selection Task Force</a:t>
            </a:r>
            <a:endParaRPr sz="950" dirty="0">
              <a:solidFill>
                <a:srgbClr val="004E7D"/>
              </a:solidFill>
              <a:highlight>
                <a:srgbClr val="FFFFFF"/>
              </a:highlight>
              <a:latin typeface="Avenir"/>
              <a:ea typeface="Avenir"/>
              <a:cs typeface="Avenir"/>
              <a:sym typeface="Avenir"/>
            </a:endParaRPr>
          </a:p>
          <a:p>
            <a:pPr marL="457200" lvl="0" indent="-288925" algn="l" rtl="0">
              <a:lnSpc>
                <a:spcPct val="115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Reclassification Working Group</a:t>
            </a:r>
            <a:endParaRPr sz="950" dirty="0">
              <a:solidFill>
                <a:srgbClr val="004E7D"/>
              </a:solidFill>
              <a:highlight>
                <a:srgbClr val="FFFFFF"/>
              </a:highlight>
              <a:latin typeface="Avenir"/>
              <a:ea typeface="Avenir"/>
              <a:cs typeface="Avenir"/>
              <a:sym typeface="Avenir"/>
            </a:endParaRPr>
          </a:p>
          <a:p>
            <a:pPr marL="457200" lvl="0" indent="-288925" algn="l" rtl="0">
              <a:lnSpc>
                <a:spcPct val="115000"/>
              </a:lnSpc>
              <a:spcBef>
                <a:spcPts val="0"/>
              </a:spcBef>
              <a:spcAft>
                <a:spcPts val="0"/>
              </a:spcAft>
              <a:buClr>
                <a:srgbClr val="004E7D"/>
              </a:buClr>
              <a:buSzPts val="950"/>
              <a:buFont typeface="Avenir"/>
              <a:buChar char="●"/>
            </a:pPr>
            <a:r>
              <a:rPr lang="en" sz="950" dirty="0">
                <a:solidFill>
                  <a:srgbClr val="004E7D"/>
                </a:solidFill>
                <a:highlight>
                  <a:srgbClr val="FFFFFF"/>
                </a:highlight>
                <a:latin typeface="Avenir"/>
                <a:ea typeface="Avenir"/>
                <a:cs typeface="Avenir"/>
                <a:sym typeface="Avenir"/>
              </a:rPr>
              <a:t>Career Awareness Toolkit TF</a:t>
            </a:r>
            <a:endParaRPr sz="950" dirty="0">
              <a:solidFill>
                <a:srgbClr val="004E7D"/>
              </a:solidFill>
              <a:highlight>
                <a:srgbClr val="FFFFFF"/>
              </a:highlight>
              <a:latin typeface="Avenir"/>
              <a:ea typeface="Avenir"/>
              <a:cs typeface="Avenir"/>
              <a:sym typeface="Avenir"/>
            </a:endParaRPr>
          </a:p>
          <a:p>
            <a:pPr marL="457200" lvl="0" indent="0" algn="l" rtl="0">
              <a:lnSpc>
                <a:spcPct val="115000"/>
              </a:lnSpc>
              <a:spcBef>
                <a:spcPts val="0"/>
              </a:spcBef>
              <a:spcAft>
                <a:spcPts val="0"/>
              </a:spcAft>
              <a:buNone/>
            </a:pPr>
            <a:r>
              <a:rPr lang="en" sz="950" dirty="0">
                <a:solidFill>
                  <a:srgbClr val="004E7D"/>
                </a:solidFill>
                <a:latin typeface="Avenir"/>
                <a:ea typeface="Avenir"/>
                <a:cs typeface="Avenir"/>
                <a:sym typeface="Avenir"/>
              </a:rPr>
              <a:t> </a:t>
            </a:r>
            <a:endParaRPr sz="950" i="0" u="none" strike="noStrike" cap="none" dirty="0">
              <a:solidFill>
                <a:srgbClr val="004E7D"/>
              </a:solidFill>
              <a:latin typeface="Avenir"/>
              <a:ea typeface="Avenir"/>
              <a:cs typeface="Avenir"/>
              <a:sym typeface="Avenir"/>
            </a:endParaRPr>
          </a:p>
        </p:txBody>
      </p:sp>
      <p:sp>
        <p:nvSpPr>
          <p:cNvPr id="432" name="Google Shape;432;p38"/>
          <p:cNvSpPr txBox="1"/>
          <p:nvPr/>
        </p:nvSpPr>
        <p:spPr>
          <a:xfrm>
            <a:off x="1007150" y="1191150"/>
            <a:ext cx="15153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4E7D"/>
                </a:solidFill>
                <a:latin typeface="Avenir"/>
                <a:ea typeface="Avenir"/>
                <a:cs typeface="Avenir"/>
                <a:sym typeface="Avenir"/>
              </a:rPr>
              <a:t>VOLUNTEER</a:t>
            </a:r>
            <a:endParaRPr sz="1500" b="1">
              <a:solidFill>
                <a:srgbClr val="004E7D"/>
              </a:solidFill>
              <a:latin typeface="Avenir"/>
              <a:ea typeface="Avenir"/>
              <a:cs typeface="Avenir"/>
              <a:sym typeface="Avenir"/>
            </a:endParaRPr>
          </a:p>
        </p:txBody>
      </p:sp>
      <p:sp>
        <p:nvSpPr>
          <p:cNvPr id="433" name="Google Shape;433;p38"/>
          <p:cNvSpPr txBox="1"/>
          <p:nvPr/>
        </p:nvSpPr>
        <p:spPr>
          <a:xfrm>
            <a:off x="6065600" y="1191150"/>
            <a:ext cx="2415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4E7D"/>
                </a:solidFill>
                <a:latin typeface="Avenir"/>
                <a:ea typeface="Avenir"/>
                <a:cs typeface="Avenir"/>
                <a:sym typeface="Avenir"/>
              </a:rPr>
              <a:t>CURRENT TASK FORCES</a:t>
            </a:r>
            <a:endParaRPr sz="1500" b="1">
              <a:solidFill>
                <a:srgbClr val="004E7D"/>
              </a:solidFill>
              <a:latin typeface="Avenir"/>
              <a:ea typeface="Avenir"/>
              <a:cs typeface="Avenir"/>
              <a:sym typeface="Avenir"/>
            </a:endParaRPr>
          </a:p>
        </p:txBody>
      </p:sp>
      <p:sp>
        <p:nvSpPr>
          <p:cNvPr id="434" name="Google Shape;434;p38"/>
          <p:cNvSpPr txBox="1"/>
          <p:nvPr/>
        </p:nvSpPr>
        <p:spPr>
          <a:xfrm>
            <a:off x="3208075" y="1971450"/>
            <a:ext cx="2625600" cy="1169700"/>
          </a:xfrm>
          <a:prstGeom prst="rect">
            <a:avLst/>
          </a:prstGeom>
          <a:noFill/>
          <a:ln w="9525" cap="flat" cmpd="sng">
            <a:solidFill>
              <a:srgbClr val="6ABD4B"/>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004E7D"/>
                </a:solidFill>
                <a:latin typeface="Avenir"/>
                <a:ea typeface="Avenir"/>
                <a:cs typeface="Avenir"/>
                <a:sym typeface="Avenir"/>
              </a:rPr>
              <a:t>Visit </a:t>
            </a:r>
            <a:br>
              <a:rPr lang="en" sz="1100" b="1">
                <a:solidFill>
                  <a:srgbClr val="004E7D"/>
                </a:solidFill>
                <a:latin typeface="Avenir"/>
                <a:ea typeface="Avenir"/>
                <a:cs typeface="Avenir"/>
                <a:sym typeface="Avenir"/>
              </a:rPr>
            </a:br>
            <a:r>
              <a:rPr lang="en" sz="1100" b="1">
                <a:solidFill>
                  <a:srgbClr val="004E7D"/>
                </a:solidFill>
                <a:latin typeface="Avenir"/>
                <a:ea typeface="Avenir"/>
                <a:cs typeface="Avenir"/>
                <a:sym typeface="Avenir"/>
              </a:rPr>
              <a:t>nasfaa.org/Get_Involved  </a:t>
            </a:r>
            <a:endParaRPr sz="1100" b="1">
              <a:solidFill>
                <a:srgbClr val="004E7D"/>
              </a:solidFill>
              <a:latin typeface="Avenir"/>
              <a:ea typeface="Avenir"/>
              <a:cs typeface="Avenir"/>
              <a:sym typeface="Avenir"/>
            </a:endParaRPr>
          </a:p>
          <a:p>
            <a:pPr marL="0" lvl="0" indent="0" algn="ctr" rtl="0">
              <a:spcBef>
                <a:spcPts val="0"/>
              </a:spcBef>
              <a:spcAft>
                <a:spcPts val="0"/>
              </a:spcAft>
              <a:buNone/>
            </a:pPr>
            <a:r>
              <a:rPr lang="en" sz="1300" b="1">
                <a:solidFill>
                  <a:srgbClr val="004E7D"/>
                </a:solidFill>
                <a:latin typeface="Avenir"/>
                <a:ea typeface="Avenir"/>
                <a:cs typeface="Avenir"/>
                <a:sym typeface="Avenir"/>
              </a:rPr>
              <a:t>for volunteer opportunities. </a:t>
            </a:r>
            <a:endParaRPr sz="1300" b="1">
              <a:solidFill>
                <a:srgbClr val="004E7D"/>
              </a:solidFill>
              <a:latin typeface="Avenir"/>
              <a:ea typeface="Avenir"/>
              <a:cs typeface="Avenir"/>
              <a:sym typeface="Avenir"/>
            </a:endParaRPr>
          </a:p>
          <a:p>
            <a:pPr marL="0" lvl="0" indent="0" algn="ctr" rtl="0">
              <a:spcBef>
                <a:spcPts val="0"/>
              </a:spcBef>
              <a:spcAft>
                <a:spcPts val="0"/>
              </a:spcAft>
              <a:buNone/>
            </a:pPr>
            <a:endParaRPr sz="1300" b="1">
              <a:solidFill>
                <a:srgbClr val="004E7D"/>
              </a:solidFill>
              <a:latin typeface="Avenir"/>
              <a:ea typeface="Avenir"/>
              <a:cs typeface="Avenir"/>
              <a:sym typeface="Avenir"/>
            </a:endParaRPr>
          </a:p>
          <a:p>
            <a:pPr marL="0" lvl="0" indent="0" algn="ctr" rtl="0">
              <a:spcBef>
                <a:spcPts val="0"/>
              </a:spcBef>
              <a:spcAft>
                <a:spcPts val="0"/>
              </a:spcAft>
              <a:buNone/>
            </a:pPr>
            <a:r>
              <a:rPr lang="en" sz="1300" b="1">
                <a:solidFill>
                  <a:srgbClr val="6ABD4B"/>
                </a:solidFill>
                <a:latin typeface="Avenir"/>
                <a:ea typeface="Avenir"/>
                <a:cs typeface="Avenir"/>
                <a:sym typeface="Avenir"/>
              </a:rPr>
              <a:t>We welcome new volunteers!</a:t>
            </a:r>
            <a:endParaRPr b="1">
              <a:solidFill>
                <a:srgbClr val="6ABD4B"/>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B3BC65-67BF-1094-7753-A7CE6B4B5086}"/>
              </a:ext>
            </a:extLst>
          </p:cNvPr>
          <p:cNvSpPr>
            <a:spLocks noGrp="1"/>
          </p:cNvSpPr>
          <p:nvPr>
            <p:ph type="title"/>
          </p:nvPr>
        </p:nvSpPr>
        <p:spPr>
          <a:xfrm>
            <a:off x="628650" y="286247"/>
            <a:ext cx="7886700" cy="757754"/>
          </a:xfrm>
        </p:spPr>
        <p:txBody>
          <a:bodyPr>
            <a:normAutofit fontScale="90000"/>
          </a:bodyPr>
          <a:lstStyle/>
          <a:p>
            <a:r>
              <a:rPr lang="en-US" sz="3600" dirty="0"/>
              <a:t>NC Volunteers:</a:t>
            </a:r>
            <a:br>
              <a:rPr lang="en-US" dirty="0"/>
            </a:br>
            <a:endParaRPr lang="en-US" dirty="0"/>
          </a:p>
        </p:txBody>
      </p:sp>
      <p:sp>
        <p:nvSpPr>
          <p:cNvPr id="3" name="Slide Number Placeholder 2">
            <a:extLst>
              <a:ext uri="{FF2B5EF4-FFF2-40B4-BE49-F238E27FC236}">
                <a16:creationId xmlns:a16="http://schemas.microsoft.com/office/drawing/2014/main" id="{836398E8-C226-0BC6-3DAA-D1903398C3A5}"/>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18</a:t>
            </a:fld>
            <a:endParaRPr lang="en"/>
          </a:p>
        </p:txBody>
      </p:sp>
      <p:sp>
        <p:nvSpPr>
          <p:cNvPr id="9" name="TextBox 8">
            <a:extLst>
              <a:ext uri="{FF2B5EF4-FFF2-40B4-BE49-F238E27FC236}">
                <a16:creationId xmlns:a16="http://schemas.microsoft.com/office/drawing/2014/main" id="{FD51EF5A-8F63-CDF2-E54E-2E136F7F0892}"/>
              </a:ext>
            </a:extLst>
          </p:cNvPr>
          <p:cNvSpPr txBox="1"/>
          <p:nvPr/>
        </p:nvSpPr>
        <p:spPr>
          <a:xfrm>
            <a:off x="564543" y="1240403"/>
            <a:ext cx="6512118" cy="3754874"/>
          </a:xfrm>
          <a:prstGeom prst="rect">
            <a:avLst/>
          </a:prstGeom>
          <a:noFill/>
        </p:spPr>
        <p:txBody>
          <a:bodyPr wrap="square" rtlCol="0">
            <a:spAutoFit/>
          </a:bodyPr>
          <a:lstStyle/>
          <a:p>
            <a:pPr marL="285750" indent="-285750">
              <a:buFont typeface="Arial" panose="020B0604020202020204" pitchFamily="34" charset="0"/>
              <a:buChar char="•"/>
            </a:pPr>
            <a:r>
              <a:rPr lang="en-US" dirty="0"/>
              <a:t>Lee Bray – Leadership Conference Task Forces, Rapid Response, NASFAA U Adjunct, Community Volunteer</a:t>
            </a:r>
          </a:p>
          <a:p>
            <a:pPr marL="285750" indent="-285750">
              <a:buFont typeface="Arial" panose="020B0604020202020204" pitchFamily="34" charset="0"/>
              <a:buChar char="•"/>
            </a:pPr>
            <a:r>
              <a:rPr lang="en-US" dirty="0"/>
              <a:t>Amanda </a:t>
            </a:r>
            <a:r>
              <a:rPr lang="en-US" dirty="0" err="1"/>
              <a:t>Buchannon</a:t>
            </a:r>
            <a:r>
              <a:rPr lang="en-US" dirty="0"/>
              <a:t> – NASFAA U Adjunct</a:t>
            </a:r>
          </a:p>
          <a:p>
            <a:pPr marL="285750" indent="-285750">
              <a:buFont typeface="Arial" panose="020B0604020202020204" pitchFamily="34" charset="0"/>
              <a:buChar char="•"/>
            </a:pPr>
            <a:r>
              <a:rPr lang="en-US" dirty="0"/>
              <a:t>Rachel </a:t>
            </a:r>
            <a:r>
              <a:rPr lang="en-US" dirty="0" err="1"/>
              <a:t>Cavenaugh</a:t>
            </a:r>
            <a:r>
              <a:rPr lang="en-US" dirty="0"/>
              <a:t> – State Advocacy Network</a:t>
            </a:r>
          </a:p>
          <a:p>
            <a:pPr marL="285750" indent="-285750">
              <a:buFont typeface="Arial" panose="020B0604020202020204" pitchFamily="34" charset="0"/>
              <a:buChar char="•"/>
            </a:pPr>
            <a:r>
              <a:rPr lang="en-US" dirty="0"/>
              <a:t>Jackie Copeland - Leadership Conference Task Force, Rapid Response</a:t>
            </a:r>
          </a:p>
          <a:p>
            <a:pPr marL="285750" indent="-285750">
              <a:buFont typeface="Arial" panose="020B0604020202020204" pitchFamily="34" charset="0"/>
              <a:buChar char="•"/>
            </a:pPr>
            <a:r>
              <a:rPr lang="en-US" dirty="0"/>
              <a:t>Paul Coscia - State Advocacy Network</a:t>
            </a:r>
          </a:p>
          <a:p>
            <a:pPr marL="285750" indent="-285750">
              <a:buFont typeface="Arial" panose="020B0604020202020204" pitchFamily="34" charset="0"/>
              <a:buChar char="•"/>
            </a:pPr>
            <a:r>
              <a:rPr lang="en-US" dirty="0"/>
              <a:t>Rachelle Feldman – Executive Leadership Collective, Rapid Response</a:t>
            </a:r>
          </a:p>
          <a:p>
            <a:pPr marL="285750" indent="-285750">
              <a:buFont typeface="Arial" panose="020B0604020202020204" pitchFamily="34" charset="0"/>
              <a:buChar char="•"/>
            </a:pPr>
            <a:r>
              <a:rPr lang="en-US" dirty="0"/>
              <a:t>Emily Jarrell – Rapid Response</a:t>
            </a:r>
          </a:p>
          <a:p>
            <a:pPr marL="285750" indent="-285750">
              <a:buFont typeface="Arial" panose="020B0604020202020204" pitchFamily="34" charset="0"/>
              <a:buChar char="•"/>
            </a:pPr>
            <a:r>
              <a:rPr lang="en-US" dirty="0"/>
              <a:t>Lori Lewis – Rapid Response</a:t>
            </a:r>
          </a:p>
          <a:p>
            <a:pPr marL="285750" indent="-285750">
              <a:buFont typeface="Arial" panose="020B0604020202020204" pitchFamily="34" charset="0"/>
              <a:buChar char="•"/>
            </a:pPr>
            <a:r>
              <a:rPr lang="en-US" dirty="0"/>
              <a:t>Sharon Oliver – BOD, Presidential Search Chair, Association Governance, DLP Task Force &amp; Mentor, Rapid Response</a:t>
            </a:r>
          </a:p>
          <a:p>
            <a:pPr marL="285750" indent="-285750">
              <a:buFont typeface="Arial" panose="020B0604020202020204" pitchFamily="34" charset="0"/>
              <a:buChar char="•"/>
            </a:pPr>
            <a:r>
              <a:rPr lang="en-US" dirty="0"/>
              <a:t>Craig Slaughter, CFAA Program Commission, Ethics Commission, Leadership Conference Task Force</a:t>
            </a:r>
          </a:p>
          <a:p>
            <a:pPr marL="285750" indent="-285750">
              <a:buFont typeface="Arial" panose="020B0604020202020204" pitchFamily="34" charset="0"/>
              <a:buChar char="•"/>
            </a:pPr>
            <a:r>
              <a:rPr lang="en-US" dirty="0"/>
              <a:t>Perry </a:t>
            </a:r>
            <a:r>
              <a:rPr lang="en-US" dirty="0" err="1"/>
              <a:t>Studevent</a:t>
            </a:r>
            <a:r>
              <a:rPr lang="en-US" dirty="0"/>
              <a:t> – Grad/Prof Task Force </a:t>
            </a:r>
          </a:p>
          <a:p>
            <a:pPr marL="285750" indent="-285750">
              <a:buFont typeface="Arial" panose="020B0604020202020204" pitchFamily="34" charset="0"/>
              <a:buChar char="•"/>
            </a:pPr>
            <a:r>
              <a:rPr lang="en-US"/>
              <a:t>William Voris </a:t>
            </a:r>
            <a:r>
              <a:rPr lang="en-US" dirty="0"/>
              <a:t>- State Advocacy Network</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055070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0"/>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a:t>The Diversity Leadership Program (DLP)</a:t>
            </a:r>
            <a:endParaRPr/>
          </a:p>
        </p:txBody>
      </p:sp>
      <p:sp>
        <p:nvSpPr>
          <p:cNvPr id="449" name="Google Shape;449;p40"/>
          <p:cNvSpPr txBox="1">
            <a:spLocks noGrp="1"/>
          </p:cNvSpPr>
          <p:nvPr>
            <p:ph type="body" idx="1"/>
          </p:nvPr>
        </p:nvSpPr>
        <p:spPr>
          <a:xfrm>
            <a:off x="628650" y="1348025"/>
            <a:ext cx="3713700" cy="2940900"/>
          </a:xfrm>
          <a:prstGeom prst="rect">
            <a:avLst/>
          </a:prstGeom>
          <a:noFill/>
          <a:ln>
            <a:noFill/>
          </a:ln>
        </p:spPr>
        <p:txBody>
          <a:bodyPr spcFirstLastPara="1" wrap="square" lIns="91425" tIns="45700" rIns="91425" bIns="45700" anchor="ctr" anchorCtr="0">
            <a:normAutofit fontScale="62500" lnSpcReduction="20000"/>
          </a:bodyPr>
          <a:lstStyle/>
          <a:p>
            <a:pPr marL="285750" lvl="0" indent="-274955" algn="l" rtl="0">
              <a:lnSpc>
                <a:spcPct val="110000"/>
              </a:lnSpc>
              <a:spcBef>
                <a:spcPts val="0"/>
              </a:spcBef>
              <a:spcAft>
                <a:spcPts val="0"/>
              </a:spcAft>
              <a:buClr>
                <a:srgbClr val="B94197"/>
              </a:buClr>
              <a:buSzPct val="100000"/>
              <a:buFont typeface="Arial"/>
              <a:buChar char="•"/>
            </a:pPr>
            <a:r>
              <a:rPr lang="en" sz="1942"/>
              <a:t>Application period is typically September </a:t>
            </a:r>
            <a:endParaRPr sz="1942"/>
          </a:p>
          <a:p>
            <a:pPr marL="0" lvl="0" indent="0" algn="l" rtl="0">
              <a:lnSpc>
                <a:spcPct val="110000"/>
              </a:lnSpc>
              <a:spcBef>
                <a:spcPts val="0"/>
              </a:spcBef>
              <a:spcAft>
                <a:spcPts val="0"/>
              </a:spcAft>
              <a:buNone/>
            </a:pPr>
            <a:endParaRPr sz="1942"/>
          </a:p>
          <a:p>
            <a:pPr marL="285750" lvl="0" indent="-274955" algn="l" rtl="0">
              <a:lnSpc>
                <a:spcPct val="110000"/>
              </a:lnSpc>
              <a:spcBef>
                <a:spcPts val="0"/>
              </a:spcBef>
              <a:spcAft>
                <a:spcPts val="0"/>
              </a:spcAft>
              <a:buClr>
                <a:srgbClr val="B94197"/>
              </a:buClr>
              <a:buSzPct val="100000"/>
              <a:buFont typeface="Arial"/>
              <a:buChar char="•"/>
            </a:pPr>
            <a:r>
              <a:rPr lang="en" sz="1942"/>
              <a:t>Aligns with NASFAA’s commitment to diversity and inclusion.</a:t>
            </a:r>
            <a:endParaRPr sz="1542"/>
          </a:p>
          <a:p>
            <a:pPr marL="285750" lvl="0" indent="-274955" algn="l" rtl="0">
              <a:lnSpc>
                <a:spcPct val="110000"/>
              </a:lnSpc>
              <a:spcBef>
                <a:spcPts val="1200"/>
              </a:spcBef>
              <a:spcAft>
                <a:spcPts val="0"/>
              </a:spcAft>
              <a:buClr>
                <a:srgbClr val="B94197"/>
              </a:buClr>
              <a:buSzPct val="100000"/>
              <a:buFont typeface="Arial"/>
              <a:buChar char="•"/>
            </a:pPr>
            <a:r>
              <a:rPr lang="en" sz="1942"/>
              <a:t>Creates a pipeline for support and access to mentors.</a:t>
            </a:r>
            <a:endParaRPr sz="1542"/>
          </a:p>
          <a:p>
            <a:pPr marL="285750" lvl="0" indent="-274955" algn="l" rtl="0">
              <a:lnSpc>
                <a:spcPct val="110000"/>
              </a:lnSpc>
              <a:spcBef>
                <a:spcPts val="1200"/>
              </a:spcBef>
              <a:spcAft>
                <a:spcPts val="0"/>
              </a:spcAft>
              <a:buClr>
                <a:srgbClr val="B94197"/>
              </a:buClr>
              <a:buSzPct val="100000"/>
              <a:buFont typeface="Arial"/>
              <a:buChar char="•"/>
            </a:pPr>
            <a:r>
              <a:rPr lang="en" sz="1942"/>
              <a:t>Under-represented groups within the aid community gain access to leadership opportunities.</a:t>
            </a:r>
            <a:endParaRPr sz="1542"/>
          </a:p>
          <a:p>
            <a:pPr marL="285750" lvl="0" indent="-274955" algn="l" rtl="0">
              <a:lnSpc>
                <a:spcPct val="110000"/>
              </a:lnSpc>
              <a:spcBef>
                <a:spcPts val="1200"/>
              </a:spcBef>
              <a:spcAft>
                <a:spcPts val="0"/>
              </a:spcAft>
              <a:buClr>
                <a:srgbClr val="B94197"/>
              </a:buClr>
              <a:buSzPct val="100000"/>
              <a:buFont typeface="Arial"/>
              <a:buChar char="•"/>
            </a:pPr>
            <a:r>
              <a:rPr lang="en" sz="1942"/>
              <a:t>Provides participants with important professional development.</a:t>
            </a:r>
            <a:endParaRPr sz="1942"/>
          </a:p>
          <a:p>
            <a:pPr marL="0" lvl="0" indent="0" algn="l" rtl="0">
              <a:lnSpc>
                <a:spcPct val="110000"/>
              </a:lnSpc>
              <a:spcBef>
                <a:spcPts val="1200"/>
              </a:spcBef>
              <a:spcAft>
                <a:spcPts val="0"/>
              </a:spcAft>
              <a:buNone/>
            </a:pPr>
            <a:r>
              <a:rPr lang="en" sz="1825" i="1"/>
              <a:t>nasfaa.org/DLP</a:t>
            </a:r>
            <a:endParaRPr sz="1825" i="1"/>
          </a:p>
        </p:txBody>
      </p:sp>
      <p:pic>
        <p:nvPicPr>
          <p:cNvPr id="450" name="Google Shape;450;p40"/>
          <p:cNvPicPr preferRelativeResize="0"/>
          <p:nvPr/>
        </p:nvPicPr>
        <p:blipFill rotWithShape="1">
          <a:blip r:embed="rId3">
            <a:alphaModFix/>
          </a:blip>
          <a:srcRect/>
          <a:stretch/>
        </p:blipFill>
        <p:spPr>
          <a:xfrm>
            <a:off x="4572001" y="1449171"/>
            <a:ext cx="3943351" cy="2839797"/>
          </a:xfrm>
          <a:prstGeom prst="rect">
            <a:avLst/>
          </a:prstGeom>
          <a:noFill/>
          <a:ln>
            <a:noFill/>
          </a:ln>
        </p:spPr>
      </p:pic>
      <p:sp>
        <p:nvSpPr>
          <p:cNvPr id="451" name="Google Shape;451;p40"/>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p:nvPr/>
        </p:nvSpPr>
        <p:spPr>
          <a:xfrm rot="5400000">
            <a:off x="4925400" y="28200"/>
            <a:ext cx="4246800" cy="41904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0" name="Google Shape;90;p13"/>
          <p:cNvSpPr/>
          <p:nvPr/>
        </p:nvSpPr>
        <p:spPr>
          <a:xfrm rot="5400000">
            <a:off x="5243200" y="994125"/>
            <a:ext cx="2959800" cy="35388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1" name="Google Shape;91;p13"/>
          <p:cNvSpPr/>
          <p:nvPr/>
        </p:nvSpPr>
        <p:spPr>
          <a:xfrm>
            <a:off x="793877" y="2362011"/>
            <a:ext cx="1501200" cy="897300"/>
          </a:xfrm>
          <a:prstGeom prst="roundRect">
            <a:avLst>
              <a:gd name="adj" fmla="val 9873"/>
            </a:avLst>
          </a:prstGeom>
          <a:solidFill>
            <a:schemeClr val="lt1"/>
          </a:solidFill>
          <a:ln w="12700" cap="flat" cmpd="sng">
            <a:solidFill>
              <a:srgbClr val="B9419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2" name="Google Shape;92;p13"/>
          <p:cNvSpPr/>
          <p:nvPr/>
        </p:nvSpPr>
        <p:spPr>
          <a:xfrm>
            <a:off x="2991880" y="2362011"/>
            <a:ext cx="1501200" cy="897300"/>
          </a:xfrm>
          <a:prstGeom prst="roundRect">
            <a:avLst>
              <a:gd name="adj" fmla="val 5627"/>
            </a:avLst>
          </a:prstGeom>
          <a:solidFill>
            <a:schemeClr val="lt1"/>
          </a:solidFill>
          <a:ln w="12700" cap="flat" cmpd="sng">
            <a:solidFill>
              <a:srgbClr val="B9419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 name="Google Shape;93;p13"/>
          <p:cNvSpPr/>
          <p:nvPr/>
        </p:nvSpPr>
        <p:spPr>
          <a:xfrm>
            <a:off x="2308348" y="2674275"/>
            <a:ext cx="670200" cy="286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2D48"/>
                </a:solidFill>
                <a:latin typeface="Avenir"/>
                <a:ea typeface="Avenir"/>
                <a:cs typeface="Avenir"/>
                <a:sym typeface="Avenir"/>
              </a:rPr>
              <a:t>at</a:t>
            </a:r>
            <a:endParaRPr sz="1400" b="0" i="0" u="none" strike="noStrike" cap="none">
              <a:solidFill>
                <a:srgbClr val="002D48"/>
              </a:solidFill>
              <a:latin typeface="Avenir"/>
              <a:ea typeface="Avenir"/>
              <a:cs typeface="Avenir"/>
              <a:sym typeface="Avenir"/>
            </a:endParaRPr>
          </a:p>
        </p:txBody>
      </p:sp>
      <p:sp>
        <p:nvSpPr>
          <p:cNvPr id="94" name="Google Shape;94;p13"/>
          <p:cNvSpPr/>
          <p:nvPr/>
        </p:nvSpPr>
        <p:spPr>
          <a:xfrm>
            <a:off x="628650" y="1395650"/>
            <a:ext cx="4099200" cy="966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4E7D"/>
                </a:solidFill>
                <a:latin typeface="Avenir"/>
                <a:ea typeface="Avenir"/>
                <a:cs typeface="Avenir"/>
                <a:sym typeface="Avenir"/>
              </a:rPr>
              <a:t>Who We Are</a:t>
            </a:r>
            <a:endParaRPr sz="1800" b="1" i="0" u="none" strike="noStrike" cap="none">
              <a:solidFill>
                <a:srgbClr val="004E7D"/>
              </a:solidFill>
              <a:latin typeface="Avenir"/>
              <a:ea typeface="Avenir"/>
              <a:cs typeface="Avenir"/>
              <a:sym typeface="Avenir"/>
            </a:endParaRPr>
          </a:p>
          <a:p>
            <a:pPr marL="0" marR="0" lvl="0" indent="0" algn="l" rtl="0">
              <a:lnSpc>
                <a:spcPct val="100000"/>
              </a:lnSpc>
              <a:spcBef>
                <a:spcPts val="0"/>
              </a:spcBef>
              <a:spcAft>
                <a:spcPts val="0"/>
              </a:spcAft>
              <a:buNone/>
            </a:pPr>
            <a:r>
              <a:rPr lang="en" sz="1200" b="0" i="0" u="none" strike="noStrike" cap="none">
                <a:solidFill>
                  <a:srgbClr val="002D48"/>
                </a:solidFill>
                <a:latin typeface="Avenir"/>
                <a:ea typeface="Avenir"/>
                <a:cs typeface="Avenir"/>
                <a:sym typeface="Avenir"/>
              </a:rPr>
              <a:t>Member institutions serve 9 out of every 10 undergraduates in the US.</a:t>
            </a:r>
            <a:endParaRPr sz="1200" b="0" i="0" u="none" strike="noStrike" cap="none">
              <a:solidFill>
                <a:srgbClr val="002D48"/>
              </a:solidFill>
              <a:latin typeface="Avenir"/>
              <a:ea typeface="Avenir"/>
              <a:cs typeface="Avenir"/>
              <a:sym typeface="Avenir"/>
            </a:endParaRPr>
          </a:p>
        </p:txBody>
      </p:sp>
      <p:sp>
        <p:nvSpPr>
          <p:cNvPr id="95" name="Google Shape;95;p13"/>
          <p:cNvSpPr/>
          <p:nvPr/>
        </p:nvSpPr>
        <p:spPr>
          <a:xfrm>
            <a:off x="628650" y="3438000"/>
            <a:ext cx="3795900" cy="966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800" b="1" i="0" u="none" strike="noStrike" cap="none">
                <a:solidFill>
                  <a:srgbClr val="004E7D"/>
                </a:solidFill>
                <a:latin typeface="Avenir"/>
                <a:ea typeface="Avenir"/>
                <a:cs typeface="Avenir"/>
                <a:sym typeface="Avenir"/>
              </a:rPr>
              <a:t>Our Vision</a:t>
            </a:r>
            <a:endParaRPr sz="1800" b="1" i="0" u="none" strike="noStrike" cap="none">
              <a:solidFill>
                <a:srgbClr val="004E7D"/>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2D48"/>
                </a:solidFill>
                <a:latin typeface="Avenir"/>
                <a:ea typeface="Avenir"/>
                <a:cs typeface="Avenir"/>
                <a:sym typeface="Avenir"/>
              </a:rPr>
              <a:t>To ensure all qualified students have access to postsecondary education, no matter their socioeconomic background.</a:t>
            </a:r>
            <a:endParaRPr sz="1200" b="0" i="0" u="none" strike="noStrike" cap="none">
              <a:solidFill>
                <a:srgbClr val="002D48"/>
              </a:solidFill>
              <a:latin typeface="Avenir"/>
              <a:ea typeface="Avenir"/>
              <a:cs typeface="Avenir"/>
              <a:sym typeface="Avenir"/>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rgbClr val="002D48"/>
              </a:solidFill>
              <a:latin typeface="Avenir"/>
              <a:ea typeface="Avenir"/>
              <a:cs typeface="Avenir"/>
              <a:sym typeface="Avenir"/>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venir"/>
              <a:ea typeface="Avenir"/>
              <a:cs typeface="Avenir"/>
              <a:sym typeface="Avenir"/>
            </a:endParaRPr>
          </a:p>
        </p:txBody>
      </p:sp>
      <p:sp>
        <p:nvSpPr>
          <p:cNvPr id="96" name="Google Shape;96;p13"/>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sz="3200" b="1" u="none">
                <a:latin typeface="Avenir"/>
                <a:ea typeface="Avenir"/>
                <a:cs typeface="Avenir"/>
                <a:sym typeface="Avenir"/>
              </a:rPr>
              <a:t>About NASFAA</a:t>
            </a:r>
            <a:endParaRPr/>
          </a:p>
        </p:txBody>
      </p:sp>
      <p:sp>
        <p:nvSpPr>
          <p:cNvPr id="97" name="Google Shape;97;p13"/>
          <p:cNvSpPr/>
          <p:nvPr/>
        </p:nvSpPr>
        <p:spPr>
          <a:xfrm>
            <a:off x="5068612" y="1395640"/>
            <a:ext cx="3309000" cy="281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800" b="1" i="0" u="none" strike="noStrike" cap="none">
                <a:solidFill>
                  <a:schemeClr val="lt1"/>
                </a:solidFill>
                <a:latin typeface="Avenir"/>
                <a:ea typeface="Avenir"/>
                <a:cs typeface="Avenir"/>
                <a:sym typeface="Avenir"/>
              </a:rPr>
              <a:t>Our Mission</a:t>
            </a:r>
            <a:endParaRPr sz="1500" b="1"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venir"/>
                <a:ea typeface="Avenir"/>
                <a:cs typeface="Avenir"/>
                <a:sym typeface="Avenir"/>
              </a:rPr>
              <a:t>NASFAA's mission is to:</a:t>
            </a:r>
            <a:endParaRPr sz="1200" b="0" i="0" u="none" strike="noStrike" cap="none">
              <a:solidFill>
                <a:schemeClr val="lt1"/>
              </a:solidFill>
              <a:latin typeface="Avenir"/>
              <a:ea typeface="Avenir"/>
              <a:cs typeface="Avenir"/>
              <a:sym typeface="Avenir"/>
            </a:endParaRPr>
          </a:p>
          <a:p>
            <a:pPr marL="358775" marR="0" lvl="0" indent="-219075" algn="l" rtl="0">
              <a:lnSpc>
                <a:spcPct val="100000"/>
              </a:lnSpc>
              <a:spcBef>
                <a:spcPts val="1200"/>
              </a:spcBef>
              <a:spcAft>
                <a:spcPts val="0"/>
              </a:spcAft>
              <a:buClr>
                <a:schemeClr val="lt1"/>
              </a:buClr>
              <a:buSzPts val="1200"/>
              <a:buFont typeface="Arial"/>
              <a:buChar char="•"/>
            </a:pPr>
            <a:r>
              <a:rPr lang="en" sz="1200">
                <a:solidFill>
                  <a:schemeClr val="lt1"/>
                </a:solidFill>
                <a:latin typeface="Avenir"/>
                <a:ea typeface="Avenir"/>
                <a:cs typeface="Avenir"/>
                <a:sym typeface="Avenir"/>
              </a:rPr>
              <a:t>P</a:t>
            </a:r>
            <a:r>
              <a:rPr lang="en" sz="1200" b="0" i="0" u="none" strike="noStrike" cap="none">
                <a:solidFill>
                  <a:schemeClr val="lt1"/>
                </a:solidFill>
                <a:latin typeface="Avenir"/>
                <a:ea typeface="Avenir"/>
                <a:cs typeface="Avenir"/>
                <a:sym typeface="Avenir"/>
              </a:rPr>
              <a:t>rovide essential professional development, information, and services to financial aid administrators.</a:t>
            </a:r>
            <a:endParaRPr sz="1200" b="0" i="0" u="none" strike="noStrike" cap="none">
              <a:solidFill>
                <a:schemeClr val="lt1"/>
              </a:solidFill>
              <a:latin typeface="Avenir"/>
              <a:ea typeface="Avenir"/>
              <a:cs typeface="Avenir"/>
              <a:sym typeface="Avenir"/>
            </a:endParaRPr>
          </a:p>
          <a:p>
            <a:pPr marL="358775" marR="0" lvl="0" indent="-219075" algn="l" rtl="0">
              <a:lnSpc>
                <a:spcPct val="100000"/>
              </a:lnSpc>
              <a:spcBef>
                <a:spcPts val="0"/>
              </a:spcBef>
              <a:spcAft>
                <a:spcPts val="0"/>
              </a:spcAft>
              <a:buClr>
                <a:schemeClr val="lt1"/>
              </a:buClr>
              <a:buSzPts val="1200"/>
              <a:buFont typeface="Arial"/>
              <a:buChar char="•"/>
            </a:pPr>
            <a:r>
              <a:rPr lang="en" sz="1200">
                <a:solidFill>
                  <a:schemeClr val="lt1"/>
                </a:solidFill>
                <a:latin typeface="Avenir"/>
                <a:ea typeface="Avenir"/>
                <a:cs typeface="Avenir"/>
                <a:sym typeface="Avenir"/>
              </a:rPr>
              <a:t>A</a:t>
            </a:r>
            <a:r>
              <a:rPr lang="en" sz="1200" b="0" i="0" u="none" strike="noStrike" cap="none">
                <a:solidFill>
                  <a:schemeClr val="lt1"/>
                </a:solidFill>
                <a:latin typeface="Avenir"/>
                <a:ea typeface="Avenir"/>
                <a:cs typeface="Avenir"/>
                <a:sym typeface="Avenir"/>
              </a:rPr>
              <a:t>dvocate for public policies that increase student access to and success in postsecondary education; and</a:t>
            </a:r>
            <a:endParaRPr sz="1200" b="0" i="0" u="none" strike="noStrike" cap="none">
              <a:solidFill>
                <a:schemeClr val="lt1"/>
              </a:solidFill>
              <a:latin typeface="Avenir"/>
              <a:ea typeface="Avenir"/>
              <a:cs typeface="Avenir"/>
              <a:sym typeface="Avenir"/>
            </a:endParaRPr>
          </a:p>
          <a:p>
            <a:pPr marL="358775" marR="0" lvl="0" indent="-219075" algn="l" rtl="0">
              <a:lnSpc>
                <a:spcPct val="100000"/>
              </a:lnSpc>
              <a:spcBef>
                <a:spcPts val="0"/>
              </a:spcBef>
              <a:spcAft>
                <a:spcPts val="0"/>
              </a:spcAft>
              <a:buClr>
                <a:schemeClr val="lt1"/>
              </a:buClr>
              <a:buSzPts val="1200"/>
              <a:buFont typeface="Arial"/>
              <a:buChar char="•"/>
            </a:pPr>
            <a:r>
              <a:rPr lang="en" sz="1200">
                <a:solidFill>
                  <a:schemeClr val="lt1"/>
                </a:solidFill>
                <a:latin typeface="Avenir"/>
                <a:ea typeface="Avenir"/>
                <a:cs typeface="Avenir"/>
                <a:sym typeface="Avenir"/>
              </a:rPr>
              <a:t>N</a:t>
            </a:r>
            <a:r>
              <a:rPr lang="en" sz="1200" b="0" i="0" u="none" strike="noStrike" cap="none">
                <a:solidFill>
                  <a:schemeClr val="lt1"/>
                </a:solidFill>
                <a:latin typeface="Avenir"/>
                <a:ea typeface="Avenir"/>
                <a:cs typeface="Avenir"/>
                <a:sym typeface="Avenir"/>
              </a:rPr>
              <a:t>urture community and belonging throughout the financial aid profession.</a:t>
            </a:r>
            <a:endParaRPr sz="1200" b="0"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Avenir"/>
                <a:ea typeface="Avenir"/>
                <a:cs typeface="Avenir"/>
                <a:sym typeface="Avenir"/>
              </a:rPr>
              <a:t>We are committed to diversity throughout</a:t>
            </a:r>
            <a:br>
              <a:rPr lang="en" sz="1200" b="0" i="0" u="none" strike="noStrike" cap="none">
                <a:solidFill>
                  <a:schemeClr val="lt1"/>
                </a:solidFill>
                <a:latin typeface="Avenir"/>
                <a:ea typeface="Avenir"/>
                <a:cs typeface="Avenir"/>
                <a:sym typeface="Avenir"/>
              </a:rPr>
            </a:br>
            <a:r>
              <a:rPr lang="en" sz="1200" b="0" i="0" u="none" strike="noStrike" cap="none">
                <a:solidFill>
                  <a:schemeClr val="lt1"/>
                </a:solidFill>
                <a:latin typeface="Avenir"/>
                <a:ea typeface="Avenir"/>
                <a:cs typeface="Avenir"/>
                <a:sym typeface="Avenir"/>
              </a:rPr>
              <a:t>all activities.</a:t>
            </a:r>
            <a:endParaRPr sz="1400" b="0" i="0" u="none" strike="noStrike" cap="none">
              <a:solidFill>
                <a:schemeClr val="lt1"/>
              </a:solidFill>
              <a:latin typeface="Avenir"/>
              <a:ea typeface="Avenir"/>
              <a:cs typeface="Avenir"/>
              <a:sym typeface="Avenir"/>
            </a:endParaRPr>
          </a:p>
        </p:txBody>
      </p:sp>
      <p:sp>
        <p:nvSpPr>
          <p:cNvPr id="98" name="Google Shape;98;p13"/>
          <p:cNvSpPr/>
          <p:nvPr/>
        </p:nvSpPr>
        <p:spPr>
          <a:xfrm>
            <a:off x="960442" y="2584473"/>
            <a:ext cx="1167900" cy="5286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D48"/>
                </a:solidFill>
                <a:latin typeface="Avenir"/>
                <a:ea typeface="Avenir"/>
                <a:cs typeface="Avenir"/>
                <a:sym typeface="Avenir"/>
              </a:rPr>
              <a:t>29,000+</a:t>
            </a:r>
            <a:endParaRPr sz="1200" b="1" i="0" u="none" strike="noStrike" cap="none">
              <a:solidFill>
                <a:srgbClr val="002D48"/>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2D48"/>
                </a:solidFill>
                <a:latin typeface="Avenir"/>
                <a:ea typeface="Avenir"/>
                <a:cs typeface="Avenir"/>
                <a:sym typeface="Avenir"/>
              </a:rPr>
              <a:t>financial assistance professionals</a:t>
            </a:r>
            <a:endParaRPr sz="900" b="0" i="0" u="none" strike="noStrike" cap="none">
              <a:solidFill>
                <a:srgbClr val="002D48"/>
              </a:solidFill>
              <a:latin typeface="Avenir"/>
              <a:ea typeface="Avenir"/>
              <a:cs typeface="Avenir"/>
              <a:sym typeface="Avenir"/>
            </a:endParaRPr>
          </a:p>
        </p:txBody>
      </p:sp>
      <p:sp>
        <p:nvSpPr>
          <p:cNvPr id="99" name="Google Shape;99;p13"/>
          <p:cNvSpPr/>
          <p:nvPr/>
        </p:nvSpPr>
        <p:spPr>
          <a:xfrm>
            <a:off x="3108266" y="2584473"/>
            <a:ext cx="1268400" cy="649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D48"/>
                </a:solidFill>
                <a:latin typeface="Avenir"/>
                <a:ea typeface="Avenir"/>
                <a:cs typeface="Avenir"/>
                <a:sym typeface="Avenir"/>
              </a:rPr>
              <a:t>3,000</a:t>
            </a:r>
            <a:br>
              <a:rPr lang="en" sz="1200" b="1" i="0" u="none" strike="noStrike" cap="none">
                <a:solidFill>
                  <a:srgbClr val="002D48"/>
                </a:solidFill>
                <a:latin typeface="Avenir"/>
                <a:ea typeface="Avenir"/>
                <a:cs typeface="Avenir"/>
                <a:sym typeface="Avenir"/>
              </a:rPr>
            </a:br>
            <a:r>
              <a:rPr lang="en" sz="900" b="0" i="0" u="none" strike="noStrike" cap="none">
                <a:solidFill>
                  <a:srgbClr val="002D48"/>
                </a:solidFill>
                <a:latin typeface="Avenir"/>
                <a:ea typeface="Avenir"/>
                <a:cs typeface="Avenir"/>
                <a:sym typeface="Avenir"/>
              </a:rPr>
              <a:t>colleges, universities, and career schools</a:t>
            </a:r>
            <a:endParaRPr sz="900" b="0" i="0" u="none" strike="noStrike" cap="none">
              <a:solidFill>
                <a:srgbClr val="002D48"/>
              </a:solidFill>
              <a:latin typeface="Avenir"/>
              <a:ea typeface="Avenir"/>
              <a:cs typeface="Avenir"/>
              <a:sym typeface="Avenir"/>
            </a:endParaRPr>
          </a:p>
        </p:txBody>
      </p:sp>
      <p:sp>
        <p:nvSpPr>
          <p:cNvPr id="100" name="Google Shape;100;p13"/>
          <p:cNvSpPr/>
          <p:nvPr/>
        </p:nvSpPr>
        <p:spPr>
          <a:xfrm>
            <a:off x="1360297" y="2164080"/>
            <a:ext cx="394800" cy="3948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 name="Google Shape;101;p13"/>
          <p:cNvSpPr/>
          <p:nvPr/>
        </p:nvSpPr>
        <p:spPr>
          <a:xfrm>
            <a:off x="3544976" y="2164080"/>
            <a:ext cx="394800" cy="3948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2" name="Google Shape;102;p13"/>
          <p:cNvGrpSpPr/>
          <p:nvPr/>
        </p:nvGrpSpPr>
        <p:grpSpPr>
          <a:xfrm>
            <a:off x="8515337" y="231525"/>
            <a:ext cx="395952" cy="107140"/>
            <a:chOff x="360045" y="3614928"/>
            <a:chExt cx="1194064" cy="323100"/>
          </a:xfrm>
        </p:grpSpPr>
        <p:sp>
          <p:nvSpPr>
            <p:cNvPr id="103" name="Google Shape;103;p13"/>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4" name="Google Shape;104;p13"/>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5" name="Google Shape;105;p13"/>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106" name="Google Shape;106;p13"/>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a:t>
            </a:fld>
            <a:endParaRPr/>
          </a:p>
        </p:txBody>
      </p:sp>
      <p:sp>
        <p:nvSpPr>
          <p:cNvPr id="107" name="Google Shape;107;p13"/>
          <p:cNvSpPr txBox="1"/>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 sz="1000" b="1" i="0" u="none" strike="noStrike" cap="none">
                <a:solidFill>
                  <a:srgbClr val="004E7D"/>
                </a:solidFill>
                <a:latin typeface="Avenir"/>
                <a:ea typeface="Avenir"/>
                <a:cs typeface="Avenir"/>
                <a:sym typeface="Avenir"/>
              </a:rPr>
              <a:t>2</a:t>
            </a:fld>
            <a:endParaRPr sz="1000" b="1" i="0" u="none" strike="noStrike" cap="none">
              <a:solidFill>
                <a:srgbClr val="004E7D"/>
              </a:solidFill>
              <a:latin typeface="Avenir"/>
              <a:ea typeface="Avenir"/>
              <a:cs typeface="Avenir"/>
              <a:sym typeface="Avenir"/>
            </a:endParaRPr>
          </a:p>
        </p:txBody>
      </p:sp>
      <p:cxnSp>
        <p:nvCxnSpPr>
          <p:cNvPr id="108" name="Google Shape;108;p13"/>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109" name="Google Shape;109;p13" descr="A blue and white logo&#10;&#10;Description automatically generated"/>
          <p:cNvPicPr preferRelativeResize="0"/>
          <p:nvPr/>
        </p:nvPicPr>
        <p:blipFill rotWithShape="1">
          <a:blip r:embed="rId3">
            <a:alphaModFix/>
          </a:blip>
          <a:srcRect t="35831" b="30036"/>
          <a:stretch/>
        </p:blipFill>
        <p:spPr>
          <a:xfrm>
            <a:off x="708949" y="4838701"/>
            <a:ext cx="670271" cy="228776"/>
          </a:xfrm>
          <a:prstGeom prst="rect">
            <a:avLst/>
          </a:prstGeom>
          <a:noFill/>
          <a:ln>
            <a:noFill/>
          </a:ln>
        </p:spPr>
      </p:pic>
      <p:pic>
        <p:nvPicPr>
          <p:cNvPr id="110" name="Google Shape;110;p13"/>
          <p:cNvPicPr preferRelativeResize="0"/>
          <p:nvPr/>
        </p:nvPicPr>
        <p:blipFill rotWithShape="1">
          <a:blip r:embed="rId4">
            <a:alphaModFix/>
          </a:blip>
          <a:srcRect/>
          <a:stretch/>
        </p:blipFill>
        <p:spPr>
          <a:xfrm>
            <a:off x="3639973" y="2218490"/>
            <a:ext cx="207274" cy="234501"/>
          </a:xfrm>
          <a:prstGeom prst="rect">
            <a:avLst/>
          </a:prstGeom>
          <a:noFill/>
          <a:ln>
            <a:noFill/>
          </a:ln>
        </p:spPr>
      </p:pic>
      <p:pic>
        <p:nvPicPr>
          <p:cNvPr id="111" name="Google Shape;111;p13"/>
          <p:cNvPicPr preferRelativeResize="0"/>
          <p:nvPr/>
        </p:nvPicPr>
        <p:blipFill rotWithShape="1">
          <a:blip r:embed="rId5">
            <a:alphaModFix/>
          </a:blip>
          <a:srcRect/>
          <a:stretch/>
        </p:blipFill>
        <p:spPr>
          <a:xfrm>
            <a:off x="1439231" y="2269166"/>
            <a:ext cx="237079" cy="2040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1"/>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2024-25 Diversity Leadership Program Class</a:t>
            </a:r>
            <a:endParaRPr/>
          </a:p>
        </p:txBody>
      </p:sp>
      <p:sp>
        <p:nvSpPr>
          <p:cNvPr id="457" name="Google Shape;457;p41"/>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20</a:t>
            </a:fld>
            <a:endParaRPr/>
          </a:p>
        </p:txBody>
      </p:sp>
      <p:sp>
        <p:nvSpPr>
          <p:cNvPr id="458" name="Google Shape;458;p41"/>
          <p:cNvSpPr txBox="1"/>
          <p:nvPr/>
        </p:nvSpPr>
        <p:spPr>
          <a:xfrm>
            <a:off x="1400100" y="3652750"/>
            <a:ext cx="1109400" cy="4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latin typeface="Avenir"/>
              <a:ea typeface="Avenir"/>
              <a:cs typeface="Avenir"/>
              <a:sym typeface="Avenir"/>
            </a:endParaRPr>
          </a:p>
        </p:txBody>
      </p:sp>
      <p:pic>
        <p:nvPicPr>
          <p:cNvPr id="459" name="Google Shape;459;p41"/>
          <p:cNvPicPr preferRelativeResize="0"/>
          <p:nvPr/>
        </p:nvPicPr>
        <p:blipFill>
          <a:blip r:embed="rId3">
            <a:alphaModFix/>
          </a:blip>
          <a:stretch>
            <a:fillRect/>
          </a:stretch>
        </p:blipFill>
        <p:spPr>
          <a:xfrm>
            <a:off x="152400" y="1196400"/>
            <a:ext cx="8608950" cy="3351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46"/>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a:t>College Cost Reduction Act (CCRA)</a:t>
            </a:r>
            <a:endParaRPr/>
          </a:p>
        </p:txBody>
      </p:sp>
      <p:sp>
        <p:nvSpPr>
          <p:cNvPr id="529" name="Google Shape;529;p46"/>
          <p:cNvSpPr txBox="1">
            <a:spLocks noGrp="1"/>
          </p:cNvSpPr>
          <p:nvPr>
            <p:ph type="body" idx="1"/>
          </p:nvPr>
        </p:nvSpPr>
        <p:spPr>
          <a:xfrm>
            <a:off x="628650" y="1132050"/>
            <a:ext cx="4415700" cy="3535800"/>
          </a:xfrm>
          <a:prstGeom prst="rect">
            <a:avLst/>
          </a:prstGeom>
          <a:noFill/>
          <a:ln>
            <a:noFill/>
          </a:ln>
        </p:spPr>
        <p:txBody>
          <a:bodyPr spcFirstLastPara="1" wrap="square" lIns="91425" tIns="45700" rIns="91425" bIns="45700" anchor="ctr" anchorCtr="0">
            <a:noAutofit/>
          </a:bodyPr>
          <a:lstStyle/>
          <a:p>
            <a:pPr marL="0" lvl="0" indent="0" algn="l" rtl="0">
              <a:spcBef>
                <a:spcPts val="600"/>
              </a:spcBef>
              <a:spcAft>
                <a:spcPts val="0"/>
              </a:spcAft>
              <a:buNone/>
            </a:pPr>
            <a:r>
              <a:rPr lang="en" sz="1900"/>
              <a:t>Introduced by Rep. Virginia Foxx</a:t>
            </a:r>
            <a:endParaRPr sz="1900" b="1"/>
          </a:p>
          <a:p>
            <a:pPr marL="457200" lvl="0" indent="-349250" algn="l" rtl="0">
              <a:spcBef>
                <a:spcPts val="600"/>
              </a:spcBef>
              <a:spcAft>
                <a:spcPts val="0"/>
              </a:spcAft>
              <a:buSzPts val="1900"/>
              <a:buChar char="●"/>
            </a:pPr>
            <a:r>
              <a:rPr lang="en" sz="1900"/>
              <a:t>Creates a standardized financial aid offer, and establishes new loan limits and loan repayment plans.</a:t>
            </a:r>
            <a:endParaRPr sz="1900"/>
          </a:p>
          <a:p>
            <a:pPr marL="457200" lvl="0" indent="-349250" algn="l" rtl="0">
              <a:spcBef>
                <a:spcPts val="0"/>
              </a:spcBef>
              <a:spcAft>
                <a:spcPts val="0"/>
              </a:spcAft>
              <a:buSzPts val="1900"/>
              <a:buChar char="●"/>
            </a:pPr>
            <a:r>
              <a:rPr lang="en" sz="1900"/>
              <a:t>Creates a risk-sharing program centered around direct loans and would eliminate many of the recent regulations created during negotiated rulemaking. </a:t>
            </a:r>
            <a:endParaRPr sz="1900"/>
          </a:p>
        </p:txBody>
      </p:sp>
      <p:sp>
        <p:nvSpPr>
          <p:cNvPr id="530" name="Google Shape;530;p46"/>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21</a:t>
            </a:fld>
            <a:endParaRPr/>
          </a:p>
        </p:txBody>
      </p:sp>
      <p:pic>
        <p:nvPicPr>
          <p:cNvPr id="531" name="Google Shape;531;p46"/>
          <p:cNvPicPr preferRelativeResize="0"/>
          <p:nvPr/>
        </p:nvPicPr>
        <p:blipFill>
          <a:blip r:embed="rId3">
            <a:alphaModFix/>
          </a:blip>
          <a:stretch>
            <a:fillRect/>
          </a:stretch>
        </p:blipFill>
        <p:spPr>
          <a:xfrm>
            <a:off x="5501574" y="925038"/>
            <a:ext cx="3013899" cy="3887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8"/>
          <p:cNvSpPr/>
          <p:nvPr/>
        </p:nvSpPr>
        <p:spPr>
          <a:xfrm rot="5400000">
            <a:off x="2000252" y="-2000249"/>
            <a:ext cx="5143500" cy="91440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5" name="Google Shape;545;p48"/>
          <p:cNvSpPr/>
          <p:nvPr/>
        </p:nvSpPr>
        <p:spPr>
          <a:xfrm rot="5400000">
            <a:off x="2743251" y="-792428"/>
            <a:ext cx="3866700" cy="80049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46" name="Google Shape;546;p48"/>
          <p:cNvGrpSpPr/>
          <p:nvPr/>
        </p:nvGrpSpPr>
        <p:grpSpPr>
          <a:xfrm>
            <a:off x="8085057" y="1510135"/>
            <a:ext cx="395952" cy="107140"/>
            <a:chOff x="360045" y="3614928"/>
            <a:chExt cx="1194064" cy="323100"/>
          </a:xfrm>
        </p:grpSpPr>
        <p:sp>
          <p:nvSpPr>
            <p:cNvPr id="547" name="Google Shape;547;p48"/>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8" name="Google Shape;548;p48"/>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9" name="Google Shape;549;p48"/>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50" name="Google Shape;550;p48"/>
          <p:cNvSpPr txBox="1"/>
          <p:nvPr/>
        </p:nvSpPr>
        <p:spPr>
          <a:xfrm>
            <a:off x="975043" y="2417965"/>
            <a:ext cx="7194000" cy="1584300"/>
          </a:xfrm>
          <a:prstGeom prst="rect">
            <a:avLst/>
          </a:prstGeom>
          <a:noFill/>
          <a:ln>
            <a:noFill/>
          </a:ln>
        </p:spPr>
        <p:txBody>
          <a:bodyPr spcFirstLastPara="1" wrap="square" lIns="91425" tIns="91425" rIns="91425" bIns="91425" anchor="ctr" anchorCtr="0">
            <a:normAutofit fontScale="92500" lnSpcReduction="10000"/>
          </a:bodyPr>
          <a:lstStyle/>
          <a:p>
            <a:pPr marL="0" marR="0" lvl="0" indent="0" algn="ctr" rtl="0">
              <a:lnSpc>
                <a:spcPct val="120000"/>
              </a:lnSpc>
              <a:spcBef>
                <a:spcPts val="0"/>
              </a:spcBef>
              <a:spcAft>
                <a:spcPts val="0"/>
              </a:spcAft>
              <a:buClr>
                <a:srgbClr val="000000"/>
              </a:buClr>
              <a:buSzPts val="4649"/>
              <a:buFont typeface="Verdana"/>
              <a:buNone/>
            </a:pPr>
            <a:r>
              <a:rPr lang="en" sz="4300" b="1" i="0" u="none" strike="noStrike" cap="none">
                <a:solidFill>
                  <a:schemeClr val="lt1"/>
                </a:solidFill>
                <a:latin typeface="Avenir"/>
                <a:ea typeface="Avenir"/>
                <a:cs typeface="Avenir"/>
                <a:sym typeface="Avenir"/>
              </a:rPr>
              <a:t>The Department</a:t>
            </a:r>
            <a:br>
              <a:rPr lang="en" sz="4300" b="1" i="0" u="none" strike="noStrike" cap="none">
                <a:solidFill>
                  <a:schemeClr val="lt1"/>
                </a:solidFill>
                <a:latin typeface="Avenir"/>
                <a:ea typeface="Avenir"/>
                <a:cs typeface="Avenir"/>
                <a:sym typeface="Avenir"/>
              </a:rPr>
            </a:br>
            <a:r>
              <a:rPr lang="en" sz="4300" b="1" i="0" u="none" strike="noStrike" cap="none">
                <a:solidFill>
                  <a:schemeClr val="lt1"/>
                </a:solidFill>
                <a:latin typeface="Avenir"/>
                <a:ea typeface="Avenir"/>
                <a:cs typeface="Avenir"/>
                <a:sym typeface="Avenir"/>
              </a:rPr>
              <a:t>of Education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9"/>
          <p:cNvSpPr/>
          <p:nvPr/>
        </p:nvSpPr>
        <p:spPr>
          <a:xfrm rot="5400000">
            <a:off x="3286202" y="-3286196"/>
            <a:ext cx="2571600" cy="9144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6" name="Google Shape;556;p49"/>
          <p:cNvSpPr/>
          <p:nvPr/>
        </p:nvSpPr>
        <p:spPr>
          <a:xfrm rot="5400000">
            <a:off x="1228469" y="1875185"/>
            <a:ext cx="2309100" cy="16536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7" name="Google Shape;557;p49"/>
          <p:cNvSpPr/>
          <p:nvPr/>
        </p:nvSpPr>
        <p:spPr>
          <a:xfrm rot="5400000">
            <a:off x="3512388" y="1875186"/>
            <a:ext cx="2309100" cy="16536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8" name="Google Shape;558;p49"/>
          <p:cNvSpPr/>
          <p:nvPr/>
        </p:nvSpPr>
        <p:spPr>
          <a:xfrm rot="5400000">
            <a:off x="5796307" y="1875186"/>
            <a:ext cx="2309100" cy="16536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9" name="Google Shape;559;p49"/>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sz="2800"/>
              <a:t>Faces of the 2025 Department of Education</a:t>
            </a:r>
            <a:endParaRPr/>
          </a:p>
        </p:txBody>
      </p:sp>
      <p:sp>
        <p:nvSpPr>
          <p:cNvPr id="560" name="Google Shape;560;p49"/>
          <p:cNvSpPr txBox="1"/>
          <p:nvPr/>
        </p:nvSpPr>
        <p:spPr>
          <a:xfrm>
            <a:off x="3493566" y="3958398"/>
            <a:ext cx="20934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rgbClr val="004E7D"/>
                </a:solidFill>
                <a:latin typeface="Avenir"/>
                <a:ea typeface="Avenir"/>
                <a:cs typeface="Avenir"/>
                <a:sym typeface="Avenir"/>
              </a:rPr>
              <a:t>Under Secretary of Education </a:t>
            </a:r>
            <a:r>
              <a:rPr lang="en" sz="1100" b="1" dirty="0">
                <a:solidFill>
                  <a:srgbClr val="6ABD4B"/>
                </a:solidFill>
                <a:latin typeface="Avenir"/>
                <a:ea typeface="Avenir"/>
                <a:cs typeface="Avenir"/>
                <a:sym typeface="Avenir"/>
              </a:rPr>
              <a:t>Nicholas Kent</a:t>
            </a:r>
            <a:endParaRPr sz="1100" b="1" i="0" u="none" strike="noStrike" cap="none" dirty="0">
              <a:solidFill>
                <a:srgbClr val="6ABD4B"/>
              </a:solidFill>
              <a:latin typeface="Avenir"/>
              <a:ea typeface="Avenir"/>
              <a:cs typeface="Avenir"/>
              <a:sym typeface="Avenir"/>
            </a:endParaRPr>
          </a:p>
        </p:txBody>
      </p:sp>
      <p:sp>
        <p:nvSpPr>
          <p:cNvPr id="561" name="Google Shape;561;p49"/>
          <p:cNvSpPr txBox="1"/>
          <p:nvPr/>
        </p:nvSpPr>
        <p:spPr>
          <a:xfrm>
            <a:off x="1428644" y="3958398"/>
            <a:ext cx="16440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4E7D"/>
                </a:solidFill>
                <a:latin typeface="Avenir"/>
                <a:ea typeface="Avenir"/>
                <a:cs typeface="Avenir"/>
                <a:sym typeface="Avenir"/>
              </a:rPr>
              <a:t>Secretary of Education </a:t>
            </a:r>
            <a:r>
              <a:rPr lang="en" sz="1100" b="1">
                <a:solidFill>
                  <a:srgbClr val="6ABD4B"/>
                </a:solidFill>
                <a:latin typeface="Avenir"/>
                <a:ea typeface="Avenir"/>
                <a:cs typeface="Avenir"/>
                <a:sym typeface="Avenir"/>
              </a:rPr>
              <a:t>Linda McMahon</a:t>
            </a:r>
            <a:endParaRPr sz="1100" b="1" i="0" u="none" strike="noStrike" cap="none">
              <a:solidFill>
                <a:srgbClr val="6ABD4B"/>
              </a:solidFill>
              <a:latin typeface="Avenir"/>
              <a:ea typeface="Avenir"/>
              <a:cs typeface="Avenir"/>
              <a:sym typeface="Avenir"/>
            </a:endParaRPr>
          </a:p>
        </p:txBody>
      </p:sp>
      <p:sp>
        <p:nvSpPr>
          <p:cNvPr id="562" name="Google Shape;562;p49"/>
          <p:cNvSpPr txBox="1"/>
          <p:nvPr/>
        </p:nvSpPr>
        <p:spPr>
          <a:xfrm>
            <a:off x="5837565" y="3958398"/>
            <a:ext cx="1984800" cy="52319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dirty="0">
                <a:solidFill>
                  <a:srgbClr val="004E7D"/>
                </a:solidFill>
                <a:latin typeface="Avenir"/>
                <a:ea typeface="Avenir"/>
                <a:cs typeface="Avenir"/>
                <a:sym typeface="Avenir"/>
              </a:rPr>
              <a:t>Chief Operating Officer</a:t>
            </a:r>
          </a:p>
          <a:p>
            <a:pPr marL="0" marR="0" lvl="0" indent="0" algn="ctr" rtl="0">
              <a:lnSpc>
                <a:spcPct val="100000"/>
              </a:lnSpc>
              <a:spcBef>
                <a:spcPts val="0"/>
              </a:spcBef>
              <a:spcAft>
                <a:spcPts val="0"/>
              </a:spcAft>
              <a:buClr>
                <a:srgbClr val="000000"/>
              </a:buClr>
              <a:buSzPts val="1100"/>
              <a:buFont typeface="Arial"/>
              <a:buNone/>
            </a:pPr>
            <a:r>
              <a:rPr lang="en" sz="1100" b="1" dirty="0">
                <a:solidFill>
                  <a:srgbClr val="6ABD4B"/>
                </a:solidFill>
                <a:latin typeface="Avenir"/>
                <a:ea typeface="Avenir"/>
                <a:cs typeface="Avenir"/>
                <a:sym typeface="Avenir"/>
              </a:rPr>
              <a:t>TBD</a:t>
            </a:r>
            <a:endParaRPr sz="1100" b="1" i="0" u="none" strike="noStrike" cap="none" dirty="0">
              <a:solidFill>
                <a:srgbClr val="6ABD4B"/>
              </a:solidFill>
              <a:latin typeface="Avenir"/>
              <a:ea typeface="Avenir"/>
              <a:cs typeface="Avenir"/>
              <a:sym typeface="Avenir"/>
            </a:endParaRPr>
          </a:p>
        </p:txBody>
      </p:sp>
      <p:sp>
        <p:nvSpPr>
          <p:cNvPr id="563" name="Google Shape;563;p49"/>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pic>
        <p:nvPicPr>
          <p:cNvPr id="565" name="Google Shape;565;p49" descr="File:White square with question mark.png - Wikimedia Commons"/>
          <p:cNvPicPr preferRelativeResize="0"/>
          <p:nvPr/>
        </p:nvPicPr>
        <p:blipFill>
          <a:blip r:embed="rId3">
            <a:alphaModFix amt="37000"/>
          </a:blip>
          <a:stretch>
            <a:fillRect/>
          </a:stretch>
        </p:blipFill>
        <p:spPr>
          <a:xfrm>
            <a:off x="6323713" y="2074837"/>
            <a:ext cx="1254275" cy="1254275"/>
          </a:xfrm>
          <a:prstGeom prst="rect">
            <a:avLst/>
          </a:prstGeom>
          <a:noFill/>
          <a:ln>
            <a:noFill/>
          </a:ln>
        </p:spPr>
      </p:pic>
      <p:pic>
        <p:nvPicPr>
          <p:cNvPr id="566" name="Google Shape;566;p49"/>
          <p:cNvPicPr preferRelativeResize="0"/>
          <p:nvPr/>
        </p:nvPicPr>
        <p:blipFill>
          <a:blip r:embed="rId4">
            <a:alphaModFix/>
          </a:blip>
          <a:stretch>
            <a:fillRect/>
          </a:stretch>
        </p:blipFill>
        <p:spPr>
          <a:xfrm>
            <a:off x="1556225" y="1658576"/>
            <a:ext cx="1533524" cy="2086799"/>
          </a:xfrm>
          <a:prstGeom prst="rect">
            <a:avLst/>
          </a:prstGeom>
          <a:noFill/>
          <a:ln>
            <a:noFill/>
          </a:ln>
        </p:spPr>
      </p:pic>
      <p:sp>
        <p:nvSpPr>
          <p:cNvPr id="567" name="Google Shape;567;p49"/>
          <p:cNvSpPr txBox="1"/>
          <p:nvPr/>
        </p:nvSpPr>
        <p:spPr>
          <a:xfrm rot="-1051794">
            <a:off x="1779736" y="3078215"/>
            <a:ext cx="1393410" cy="4930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rgbClr val="FFFFFF"/>
              </a:solidFill>
              <a:latin typeface="Amatic SC"/>
              <a:ea typeface="Amatic SC"/>
              <a:cs typeface="Amatic SC"/>
              <a:sym typeface="Amatic SC"/>
            </a:endParaRPr>
          </a:p>
        </p:txBody>
      </p:sp>
      <p:sp>
        <p:nvSpPr>
          <p:cNvPr id="2" name="Rectangle 1">
            <a:extLst>
              <a:ext uri="{FF2B5EF4-FFF2-40B4-BE49-F238E27FC236}">
                <a16:creationId xmlns:a16="http://schemas.microsoft.com/office/drawing/2014/main" id="{EE535FEA-A5E3-600B-16D7-30184E9A9A5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00" b="1"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a:ln>
                  <a:noFill/>
                </a:ln>
                <a:solidFill>
                  <a:schemeClr val="tx1"/>
                </a:solidFill>
                <a:effectLst/>
                <a:latin typeface="Arial" panose="020B0604020202020204" pitchFamily="34" charset="0"/>
              </a:rPr>
              <a:t>Yes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descr="A person in a suit and tie&#10;&#10;AI-generated content may be incorrect.">
            <a:extLst>
              <a:ext uri="{FF2B5EF4-FFF2-40B4-BE49-F238E27FC236}">
                <a16:creationId xmlns:a16="http://schemas.microsoft.com/office/drawing/2014/main" id="{5647A6E2-338F-C09C-2856-40D44F666434}"/>
              </a:ext>
            </a:extLst>
          </p:cNvPr>
          <p:cNvPicPr>
            <a:picLocks noChangeAspect="1"/>
          </p:cNvPicPr>
          <p:nvPr/>
        </p:nvPicPr>
        <p:blipFill>
          <a:blip r:embed="rId5"/>
          <a:stretch>
            <a:fillRect/>
          </a:stretch>
        </p:blipFill>
        <p:spPr>
          <a:xfrm>
            <a:off x="3878174" y="1794780"/>
            <a:ext cx="1565252" cy="1814388"/>
          </a:xfrm>
          <a:prstGeom prst="rect">
            <a:avLst/>
          </a:prstGeom>
        </p:spPr>
      </p:pic>
      <p:sp>
        <p:nvSpPr>
          <p:cNvPr id="7" name="TextBox 6">
            <a:extLst>
              <a:ext uri="{FF2B5EF4-FFF2-40B4-BE49-F238E27FC236}">
                <a16:creationId xmlns:a16="http://schemas.microsoft.com/office/drawing/2014/main" id="{524942FB-846D-A65B-423C-B1B27C5A87C3}"/>
              </a:ext>
            </a:extLst>
          </p:cNvPr>
          <p:cNvSpPr txBox="1"/>
          <p:nvPr/>
        </p:nvSpPr>
        <p:spPr>
          <a:xfrm rot="19576111">
            <a:off x="3778352" y="2921149"/>
            <a:ext cx="1587294" cy="307777"/>
          </a:xfrm>
          <a:prstGeom prst="rect">
            <a:avLst/>
          </a:prstGeom>
          <a:noFill/>
        </p:spPr>
        <p:txBody>
          <a:bodyPr wrap="none" rtlCol="0">
            <a:spAutoFit/>
          </a:bodyPr>
          <a:lstStyle/>
          <a:p>
            <a:r>
              <a:rPr lang="en-US" dirty="0">
                <a:solidFill>
                  <a:schemeClr val="bg1">
                    <a:lumMod val="75000"/>
                  </a:schemeClr>
                </a:solidFill>
              </a:rPr>
              <a:t>Not yet confirmed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3"/>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Mixed-Status Families</a:t>
            </a:r>
            <a:endParaRPr/>
          </a:p>
        </p:txBody>
      </p:sp>
      <p:sp>
        <p:nvSpPr>
          <p:cNvPr id="600" name="Google Shape;600;p53"/>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24</a:t>
            </a:fld>
            <a:endParaRPr/>
          </a:p>
        </p:txBody>
      </p:sp>
      <p:sp>
        <p:nvSpPr>
          <p:cNvPr id="601" name="Google Shape;601;p53"/>
          <p:cNvSpPr txBox="1"/>
          <p:nvPr/>
        </p:nvSpPr>
        <p:spPr>
          <a:xfrm>
            <a:off x="91600" y="1138175"/>
            <a:ext cx="8510700" cy="2167200"/>
          </a:xfrm>
          <a:prstGeom prst="rect">
            <a:avLst/>
          </a:prstGeom>
          <a:noFill/>
          <a:ln>
            <a:noFill/>
          </a:ln>
        </p:spPr>
        <p:txBody>
          <a:bodyPr spcFirstLastPara="1" wrap="square" lIns="91425" tIns="91425" rIns="91425" bIns="91425" anchor="t" anchorCtr="0">
            <a:spAutoFit/>
          </a:bodyPr>
          <a:lstStyle/>
          <a:p>
            <a:pPr marL="457200" lvl="0" indent="-374650" algn="l" rtl="0">
              <a:lnSpc>
                <a:spcPct val="115000"/>
              </a:lnSpc>
              <a:spcBef>
                <a:spcPts val="1000"/>
              </a:spcBef>
              <a:spcAft>
                <a:spcPts val="0"/>
              </a:spcAft>
              <a:buClr>
                <a:srgbClr val="000000"/>
              </a:buClr>
              <a:buSzPts val="2300"/>
              <a:buFont typeface="Avenir"/>
              <a:buChar char="●"/>
            </a:pPr>
            <a:r>
              <a:rPr lang="en" sz="2300">
                <a:latin typeface="Avenir"/>
                <a:ea typeface="Avenir"/>
                <a:cs typeface="Avenir"/>
                <a:sym typeface="Avenir"/>
              </a:rPr>
              <a:t>Public concerns that new administration will use FAFSA data for immigration enforcement</a:t>
            </a:r>
            <a:endParaRPr sz="2300">
              <a:latin typeface="Avenir"/>
              <a:ea typeface="Avenir"/>
              <a:cs typeface="Avenir"/>
              <a:sym typeface="Avenir"/>
            </a:endParaRPr>
          </a:p>
          <a:p>
            <a:pPr marL="457200" lvl="0" indent="-374650" algn="l" rtl="0">
              <a:lnSpc>
                <a:spcPct val="115000"/>
              </a:lnSpc>
              <a:spcBef>
                <a:spcPts val="0"/>
              </a:spcBef>
              <a:spcAft>
                <a:spcPts val="0"/>
              </a:spcAft>
              <a:buClr>
                <a:srgbClr val="000000"/>
              </a:buClr>
              <a:buSzPts val="2300"/>
              <a:buFont typeface="Avenir"/>
              <a:buChar char="●"/>
            </a:pPr>
            <a:r>
              <a:rPr lang="en" sz="2300">
                <a:latin typeface="Avenir"/>
                <a:ea typeface="Avenir"/>
                <a:cs typeface="Avenir"/>
                <a:sym typeface="Avenir"/>
              </a:rPr>
              <a:t>NASFAA is gathering facts to determine risks</a:t>
            </a:r>
            <a:endParaRPr sz="2300">
              <a:latin typeface="Avenir"/>
              <a:ea typeface="Avenir"/>
              <a:cs typeface="Avenir"/>
              <a:sym typeface="Avenir"/>
            </a:endParaRPr>
          </a:p>
          <a:p>
            <a:pPr marL="457200" lvl="0" indent="-374650" algn="l" rtl="0">
              <a:lnSpc>
                <a:spcPct val="115000"/>
              </a:lnSpc>
              <a:spcBef>
                <a:spcPts val="0"/>
              </a:spcBef>
              <a:spcAft>
                <a:spcPts val="0"/>
              </a:spcAft>
              <a:buClr>
                <a:srgbClr val="000000"/>
              </a:buClr>
              <a:buSzPts val="2300"/>
              <a:buFont typeface="Avenir"/>
              <a:buChar char="●"/>
            </a:pPr>
            <a:r>
              <a:rPr lang="en" sz="2300">
                <a:latin typeface="Avenir"/>
                <a:ea typeface="Avenir"/>
                <a:cs typeface="Avenir"/>
                <a:sym typeface="Avenir"/>
              </a:rPr>
              <a:t>Individual decisions for families as to whether they should complete FAFSA</a:t>
            </a:r>
            <a:endParaRPr sz="900">
              <a:latin typeface="Avenir"/>
              <a:ea typeface="Avenir"/>
              <a:cs typeface="Avenir"/>
              <a:sym typeface="Avenir"/>
            </a:endParaRPr>
          </a:p>
        </p:txBody>
      </p:sp>
      <p:pic>
        <p:nvPicPr>
          <p:cNvPr id="602" name="Google Shape;602;p53"/>
          <p:cNvPicPr preferRelativeResize="0"/>
          <p:nvPr/>
        </p:nvPicPr>
        <p:blipFill>
          <a:blip r:embed="rId3">
            <a:alphaModFix/>
          </a:blip>
          <a:stretch>
            <a:fillRect/>
          </a:stretch>
        </p:blipFill>
        <p:spPr>
          <a:xfrm>
            <a:off x="3315875" y="2945700"/>
            <a:ext cx="1590675" cy="1524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4"/>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Data Sharing</a:t>
            </a:r>
            <a:endParaRPr/>
          </a:p>
        </p:txBody>
      </p:sp>
      <p:sp>
        <p:nvSpPr>
          <p:cNvPr id="608" name="Google Shape;608;p54"/>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25</a:t>
            </a:fld>
            <a:endParaRPr/>
          </a:p>
        </p:txBody>
      </p:sp>
      <p:sp>
        <p:nvSpPr>
          <p:cNvPr id="609" name="Google Shape;609;p54"/>
          <p:cNvSpPr txBox="1"/>
          <p:nvPr/>
        </p:nvSpPr>
        <p:spPr>
          <a:xfrm>
            <a:off x="208350" y="1281000"/>
            <a:ext cx="2877600" cy="1065000"/>
          </a:xfrm>
          <a:prstGeom prst="rect">
            <a:avLst/>
          </a:prstGeom>
          <a:noFill/>
          <a:ln>
            <a:noFill/>
          </a:ln>
        </p:spPr>
        <p:txBody>
          <a:bodyPr spcFirstLastPara="1" wrap="square" lIns="91425" tIns="45700" rIns="91425" bIns="45700" anchor="t" anchorCtr="0">
            <a:normAutofit fontScale="77500" lnSpcReduction="10000"/>
          </a:bodyPr>
          <a:lstStyle/>
          <a:p>
            <a:pPr marL="0" lvl="0" indent="0" algn="ctr" rtl="0">
              <a:spcBef>
                <a:spcPts val="1000"/>
              </a:spcBef>
              <a:spcAft>
                <a:spcPts val="0"/>
              </a:spcAft>
              <a:buNone/>
            </a:pPr>
            <a:r>
              <a:rPr lang="en" sz="2400">
                <a:solidFill>
                  <a:srgbClr val="58595B"/>
                </a:solidFill>
                <a:latin typeface="Verdana"/>
                <a:ea typeface="Verdana"/>
                <a:cs typeface="Verdana"/>
                <a:sym typeface="Verdana"/>
              </a:rPr>
              <a:t>NASFAA has updated the data sharing decision trees</a:t>
            </a:r>
            <a:endParaRPr sz="2400">
              <a:solidFill>
                <a:srgbClr val="58595B"/>
              </a:solidFill>
              <a:latin typeface="Verdana"/>
              <a:ea typeface="Verdana"/>
              <a:cs typeface="Verdana"/>
              <a:sym typeface="Verdana"/>
            </a:endParaRPr>
          </a:p>
        </p:txBody>
      </p:sp>
      <p:pic>
        <p:nvPicPr>
          <p:cNvPr id="610" name="Google Shape;610;p54"/>
          <p:cNvPicPr preferRelativeResize="0"/>
          <p:nvPr/>
        </p:nvPicPr>
        <p:blipFill>
          <a:blip r:embed="rId3">
            <a:alphaModFix/>
          </a:blip>
          <a:stretch>
            <a:fillRect/>
          </a:stretch>
        </p:blipFill>
        <p:spPr>
          <a:xfrm>
            <a:off x="3240642" y="1074625"/>
            <a:ext cx="4968324" cy="1729621"/>
          </a:xfrm>
          <a:prstGeom prst="rect">
            <a:avLst/>
          </a:prstGeom>
          <a:noFill/>
          <a:ln>
            <a:noFill/>
          </a:ln>
        </p:spPr>
      </p:pic>
      <p:pic>
        <p:nvPicPr>
          <p:cNvPr id="611" name="Google Shape;611;p54"/>
          <p:cNvPicPr preferRelativeResize="0"/>
          <p:nvPr/>
        </p:nvPicPr>
        <p:blipFill>
          <a:blip r:embed="rId4">
            <a:alphaModFix/>
          </a:blip>
          <a:stretch>
            <a:fillRect/>
          </a:stretch>
        </p:blipFill>
        <p:spPr>
          <a:xfrm>
            <a:off x="3240642" y="3001359"/>
            <a:ext cx="4968334" cy="1796791"/>
          </a:xfrm>
          <a:prstGeom prst="rect">
            <a:avLst/>
          </a:prstGeom>
          <a:noFill/>
          <a:ln>
            <a:noFill/>
          </a:ln>
        </p:spPr>
      </p:pic>
      <p:pic>
        <p:nvPicPr>
          <p:cNvPr id="612" name="Google Shape;612;p54"/>
          <p:cNvPicPr preferRelativeResize="0"/>
          <p:nvPr/>
        </p:nvPicPr>
        <p:blipFill>
          <a:blip r:embed="rId5">
            <a:alphaModFix/>
          </a:blip>
          <a:stretch>
            <a:fillRect/>
          </a:stretch>
        </p:blipFill>
        <p:spPr>
          <a:xfrm>
            <a:off x="1111321" y="2257300"/>
            <a:ext cx="1071656" cy="106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69"/>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a:t>Prison Education Program Web Center</a:t>
            </a:r>
            <a:endParaRPr/>
          </a:p>
        </p:txBody>
      </p:sp>
      <p:sp>
        <p:nvSpPr>
          <p:cNvPr id="818" name="Google Shape;818;p69"/>
          <p:cNvSpPr txBox="1">
            <a:spLocks noGrp="1"/>
          </p:cNvSpPr>
          <p:nvPr>
            <p:ph type="body" idx="1"/>
          </p:nvPr>
        </p:nvSpPr>
        <p:spPr>
          <a:xfrm>
            <a:off x="628650" y="1449700"/>
            <a:ext cx="3713700" cy="1383900"/>
          </a:xfrm>
          <a:prstGeom prst="rect">
            <a:avLst/>
          </a:prstGeom>
          <a:noFill/>
          <a:ln>
            <a:noFill/>
          </a:ln>
        </p:spPr>
        <p:txBody>
          <a:bodyPr spcFirstLastPara="1" wrap="square" lIns="91425" tIns="45700" rIns="91425" bIns="45700" anchor="t" anchorCtr="0">
            <a:normAutofit/>
          </a:bodyPr>
          <a:lstStyle/>
          <a:p>
            <a:pPr marL="180975" lvl="0" indent="-180975" algn="l" rtl="0">
              <a:lnSpc>
                <a:spcPct val="100000"/>
              </a:lnSpc>
              <a:spcBef>
                <a:spcPts val="0"/>
              </a:spcBef>
              <a:spcAft>
                <a:spcPts val="0"/>
              </a:spcAft>
              <a:buClr>
                <a:srgbClr val="6ABD4B"/>
              </a:buClr>
              <a:buSzPts val="1400"/>
              <a:buFont typeface="Arial"/>
              <a:buChar char="•"/>
            </a:pPr>
            <a:r>
              <a:rPr lang="en"/>
              <a:t>Created to keep both financial aid community and prison education program administrators updated on tools, training, and news related to the implementation of financial aid in carceral settings</a:t>
            </a:r>
            <a:endParaRPr/>
          </a:p>
        </p:txBody>
      </p:sp>
      <p:sp>
        <p:nvSpPr>
          <p:cNvPr id="819" name="Google Shape;819;p69"/>
          <p:cNvSpPr txBox="1"/>
          <p:nvPr/>
        </p:nvSpPr>
        <p:spPr>
          <a:xfrm>
            <a:off x="3103193" y="4453032"/>
            <a:ext cx="2937600" cy="354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rgbClr val="004E7D"/>
                </a:solidFill>
                <a:latin typeface="Avenir"/>
                <a:ea typeface="Avenir"/>
                <a:cs typeface="Avenir"/>
                <a:sym typeface="Avenir"/>
              </a:rPr>
              <a:t>nasfaa.org/pep</a:t>
            </a:r>
            <a:endParaRPr sz="1100" b="0" i="0" u="none" strike="noStrike" cap="none">
              <a:solidFill>
                <a:srgbClr val="004E7D"/>
              </a:solidFill>
              <a:latin typeface="Avenir"/>
              <a:ea typeface="Avenir"/>
              <a:cs typeface="Avenir"/>
              <a:sym typeface="Avenir"/>
            </a:endParaRPr>
          </a:p>
        </p:txBody>
      </p:sp>
      <p:sp>
        <p:nvSpPr>
          <p:cNvPr id="820" name="Google Shape;820;p69"/>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26</a:t>
            </a:fld>
            <a:endParaRPr/>
          </a:p>
        </p:txBody>
      </p:sp>
      <p:pic>
        <p:nvPicPr>
          <p:cNvPr id="821" name="Google Shape;821;p69"/>
          <p:cNvPicPr preferRelativeResize="0"/>
          <p:nvPr/>
        </p:nvPicPr>
        <p:blipFill>
          <a:blip r:embed="rId3">
            <a:alphaModFix/>
          </a:blip>
          <a:stretch>
            <a:fillRect/>
          </a:stretch>
        </p:blipFill>
        <p:spPr>
          <a:xfrm>
            <a:off x="1406925" y="2757375"/>
            <a:ext cx="1905000" cy="1647825"/>
          </a:xfrm>
          <a:prstGeom prst="rect">
            <a:avLst/>
          </a:prstGeom>
          <a:noFill/>
          <a:ln>
            <a:noFill/>
          </a:ln>
        </p:spPr>
      </p:pic>
      <p:sp>
        <p:nvSpPr>
          <p:cNvPr id="822" name="Google Shape;822;p69"/>
          <p:cNvSpPr/>
          <p:nvPr/>
        </p:nvSpPr>
        <p:spPr>
          <a:xfrm>
            <a:off x="4530500" y="1449700"/>
            <a:ext cx="4380600" cy="3003300"/>
          </a:xfrm>
          <a:prstGeom prst="roundRect">
            <a:avLst>
              <a:gd name="adj" fmla="val 9873"/>
            </a:avLst>
          </a:prstGeom>
          <a:noFill/>
          <a:ln w="12700" cap="flat" cmpd="sng">
            <a:solidFill>
              <a:srgbClr val="B94197"/>
            </a:solidFill>
            <a:prstDash val="solid"/>
            <a:round/>
            <a:headEnd type="none" w="sm" len="sm"/>
            <a:tailEnd type="none" w="sm" len="sm"/>
          </a:ln>
        </p:spPr>
        <p:txBody>
          <a:bodyPr spcFirstLastPara="1" wrap="square" lIns="91425" tIns="45700" rIns="91425" bIns="45700" anchor="ctr" anchorCtr="0">
            <a:noAutofit/>
          </a:bodyPr>
          <a:lstStyle/>
          <a:p>
            <a:pPr marL="180975" lvl="0" indent="-180975" algn="l" rtl="0">
              <a:spcBef>
                <a:spcPts val="0"/>
              </a:spcBef>
              <a:spcAft>
                <a:spcPts val="0"/>
              </a:spcAft>
              <a:buClr>
                <a:srgbClr val="6ABD4B"/>
              </a:buClr>
              <a:buSzPts val="1400"/>
              <a:buChar char="•"/>
            </a:pPr>
            <a:r>
              <a:rPr lang="en">
                <a:solidFill>
                  <a:srgbClr val="004E7D"/>
                </a:solidFill>
                <a:latin typeface="Avenir"/>
                <a:ea typeface="Avenir"/>
                <a:cs typeface="Avenir"/>
                <a:sym typeface="Avenir"/>
              </a:rPr>
              <a:t>The webcenter features the following resources:</a:t>
            </a:r>
            <a:endParaRPr>
              <a:solidFill>
                <a:srgbClr val="004E7D"/>
              </a:solidFill>
              <a:latin typeface="Avenir"/>
              <a:ea typeface="Avenir"/>
              <a:cs typeface="Avenir"/>
              <a:sym typeface="Avenir"/>
            </a:endParaRPr>
          </a:p>
          <a:p>
            <a:pPr marL="541337" lvl="4" indent="-274637" algn="l" rtl="0">
              <a:spcBef>
                <a:spcPts val="600"/>
              </a:spcBef>
              <a:spcAft>
                <a:spcPts val="0"/>
              </a:spcAft>
              <a:buClr>
                <a:srgbClr val="004E7D"/>
              </a:buClr>
              <a:buSzPts val="1100"/>
              <a:buFont typeface="Courier New"/>
              <a:buChar char="o"/>
            </a:pPr>
            <a:r>
              <a:rPr lang="en" sz="1100">
                <a:solidFill>
                  <a:srgbClr val="004E7D"/>
                </a:solidFill>
                <a:latin typeface="Avenir"/>
                <a:ea typeface="Avenir"/>
                <a:cs typeface="Avenir"/>
                <a:sym typeface="Avenir"/>
              </a:rPr>
              <a:t>PEP Reference Sheets: COA; SAP; Verification; and Pell LEU</a:t>
            </a:r>
            <a:endParaRPr sz="1100">
              <a:solidFill>
                <a:srgbClr val="004E7D"/>
              </a:solidFill>
              <a:latin typeface="Avenir"/>
              <a:ea typeface="Avenir"/>
              <a:cs typeface="Avenir"/>
              <a:sym typeface="Avenir"/>
            </a:endParaRPr>
          </a:p>
          <a:p>
            <a:pPr marL="541337" lvl="4" indent="-274637" algn="l" rtl="0">
              <a:spcBef>
                <a:spcPts val="600"/>
              </a:spcBef>
              <a:spcAft>
                <a:spcPts val="0"/>
              </a:spcAft>
              <a:buClr>
                <a:srgbClr val="004E7D"/>
              </a:buClr>
              <a:buSzPts val="1100"/>
              <a:buFont typeface="Courier New"/>
              <a:buChar char="o"/>
            </a:pPr>
            <a:r>
              <a:rPr lang="en" sz="1100">
                <a:solidFill>
                  <a:srgbClr val="004E7D"/>
                </a:solidFill>
                <a:latin typeface="Avenir"/>
                <a:ea typeface="Avenir"/>
                <a:cs typeface="Avenir"/>
                <a:sym typeface="Avenir"/>
              </a:rPr>
              <a:t>PEP Slack Community</a:t>
            </a:r>
            <a:endParaRPr sz="1100">
              <a:solidFill>
                <a:srgbClr val="004E7D"/>
              </a:solidFill>
              <a:latin typeface="Avenir"/>
              <a:ea typeface="Avenir"/>
              <a:cs typeface="Avenir"/>
              <a:sym typeface="Avenir"/>
            </a:endParaRPr>
          </a:p>
          <a:p>
            <a:pPr marL="541337" lvl="4" indent="-274637" algn="l" rtl="0">
              <a:spcBef>
                <a:spcPts val="600"/>
              </a:spcBef>
              <a:spcAft>
                <a:spcPts val="0"/>
              </a:spcAft>
              <a:buClr>
                <a:srgbClr val="004E7D"/>
              </a:buClr>
              <a:buSzPts val="1100"/>
              <a:buFont typeface="Courier New"/>
              <a:buChar char="o"/>
            </a:pPr>
            <a:r>
              <a:rPr lang="en" sz="1100">
                <a:solidFill>
                  <a:srgbClr val="004E7D"/>
                </a:solidFill>
                <a:latin typeface="Avenir"/>
                <a:ea typeface="Avenir"/>
                <a:cs typeface="Avenir"/>
                <a:sym typeface="Avenir"/>
              </a:rPr>
              <a:t>PEP AskRegs Related Questions</a:t>
            </a:r>
            <a:endParaRPr sz="1100">
              <a:solidFill>
                <a:srgbClr val="004E7D"/>
              </a:solidFill>
              <a:latin typeface="Avenir"/>
              <a:ea typeface="Avenir"/>
              <a:cs typeface="Avenir"/>
              <a:sym typeface="Avenir"/>
            </a:endParaRPr>
          </a:p>
          <a:p>
            <a:pPr marL="541337" lvl="4" indent="-274637" algn="l" rtl="0">
              <a:spcBef>
                <a:spcPts val="600"/>
              </a:spcBef>
              <a:spcAft>
                <a:spcPts val="0"/>
              </a:spcAft>
              <a:buClr>
                <a:srgbClr val="004E7D"/>
              </a:buClr>
              <a:buSzPts val="1100"/>
              <a:buFont typeface="Courier New"/>
              <a:buChar char="o"/>
            </a:pPr>
            <a:r>
              <a:rPr lang="en" sz="1100">
                <a:solidFill>
                  <a:srgbClr val="004E7D"/>
                </a:solidFill>
                <a:latin typeface="Avenir"/>
                <a:ea typeface="Avenir"/>
                <a:cs typeface="Avenir"/>
                <a:sym typeface="Avenir"/>
              </a:rPr>
              <a:t>PEP Webinar Information</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alpha val="73730"/>
          </a:schemeClr>
        </a:solidFill>
        <a:effectLst/>
      </p:bgPr>
    </p:bg>
    <p:spTree>
      <p:nvGrpSpPr>
        <p:cNvPr id="1" name="Shape 833"/>
        <p:cNvGrpSpPr/>
        <p:nvPr/>
      </p:nvGrpSpPr>
      <p:grpSpPr>
        <a:xfrm>
          <a:off x="0" y="0"/>
          <a:ext cx="0" cy="0"/>
          <a:chOff x="0" y="0"/>
          <a:chExt cx="0" cy="0"/>
        </a:xfrm>
      </p:grpSpPr>
      <p:sp>
        <p:nvSpPr>
          <p:cNvPr id="834" name="Google Shape;834;p71"/>
          <p:cNvSpPr/>
          <p:nvPr/>
        </p:nvSpPr>
        <p:spPr>
          <a:xfrm rot="5400000">
            <a:off x="3728700" y="-1168500"/>
            <a:ext cx="4246800" cy="6583800"/>
          </a:xfrm>
          <a:prstGeom prst="rect">
            <a:avLst/>
          </a:prstGeom>
          <a:solidFill>
            <a:srgbClr val="58595B">
              <a:alpha val="1294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5" name="Google Shape;835;p71"/>
          <p:cNvSpPr/>
          <p:nvPr/>
        </p:nvSpPr>
        <p:spPr>
          <a:xfrm rot="5400000">
            <a:off x="3839249" y="-161250"/>
            <a:ext cx="5143500" cy="5466000"/>
          </a:xfrm>
          <a:prstGeom prst="rect">
            <a:avLst/>
          </a:prstGeom>
          <a:gradFill>
            <a:gsLst>
              <a:gs pos="0">
                <a:srgbClr val="002D48"/>
              </a:gs>
              <a:gs pos="100000">
                <a:srgbClr val="004E7D"/>
              </a:gs>
            </a:gsLst>
            <a:lin ang="59988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36" name="Google Shape;836;p71" descr="A person using a tablet&#10;&#10;Description automatically generated"/>
          <p:cNvPicPr preferRelativeResize="0"/>
          <p:nvPr/>
        </p:nvPicPr>
        <p:blipFill rotWithShape="1">
          <a:blip r:embed="rId3">
            <a:alphaModFix amt="37000"/>
          </a:blip>
          <a:srcRect l="29153"/>
          <a:stretch/>
        </p:blipFill>
        <p:spPr>
          <a:xfrm>
            <a:off x="3677916" y="0"/>
            <a:ext cx="5466081" cy="5143502"/>
          </a:xfrm>
          <a:prstGeom prst="rect">
            <a:avLst/>
          </a:prstGeom>
          <a:noFill/>
          <a:ln>
            <a:noFill/>
          </a:ln>
        </p:spPr>
      </p:pic>
      <p:grpSp>
        <p:nvGrpSpPr>
          <p:cNvPr id="837" name="Google Shape;837;p71"/>
          <p:cNvGrpSpPr/>
          <p:nvPr/>
        </p:nvGrpSpPr>
        <p:grpSpPr>
          <a:xfrm>
            <a:off x="4956797" y="1722420"/>
            <a:ext cx="395952" cy="107140"/>
            <a:chOff x="360045" y="3614928"/>
            <a:chExt cx="1194064" cy="323100"/>
          </a:xfrm>
        </p:grpSpPr>
        <p:sp>
          <p:nvSpPr>
            <p:cNvPr id="838" name="Google Shape;838;p71"/>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39" name="Google Shape;839;p71"/>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0" name="Google Shape;840;p71"/>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841" name="Google Shape;841;p71"/>
          <p:cNvPicPr preferRelativeResize="0"/>
          <p:nvPr/>
        </p:nvPicPr>
        <p:blipFill>
          <a:blip r:embed="rId4">
            <a:alphaModFix/>
          </a:blip>
          <a:stretch>
            <a:fillRect/>
          </a:stretch>
        </p:blipFill>
        <p:spPr>
          <a:xfrm>
            <a:off x="203625" y="1469075"/>
            <a:ext cx="2356575" cy="23566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NASFAA Resources: Reliable Information &amp; Training</a:t>
            </a:r>
            <a:endParaRPr/>
          </a:p>
        </p:txBody>
      </p:sp>
      <p:sp>
        <p:nvSpPr>
          <p:cNvPr id="117" name="Google Shape;117;p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6"/>
          <p:cNvSpPr/>
          <p:nvPr/>
        </p:nvSpPr>
        <p:spPr>
          <a:xfrm rot="5400000">
            <a:off x="4864199" y="271800"/>
            <a:ext cx="4551600" cy="4008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8" name="Google Shape;138;p16"/>
          <p:cNvSpPr txBox="1">
            <a:spLocks noGrp="1"/>
          </p:cNvSpPr>
          <p:nvPr>
            <p:ph type="title"/>
          </p:nvPr>
        </p:nvSpPr>
        <p:spPr>
          <a:xfrm>
            <a:off x="697700" y="1005453"/>
            <a:ext cx="4202100" cy="1268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 sz="2800"/>
              <a:t>The Ref Desk</a:t>
            </a:r>
            <a:endParaRPr sz="2800"/>
          </a:p>
        </p:txBody>
      </p:sp>
      <p:sp>
        <p:nvSpPr>
          <p:cNvPr id="139" name="Google Shape;139;p16"/>
          <p:cNvSpPr txBox="1"/>
          <p:nvPr/>
        </p:nvSpPr>
        <p:spPr>
          <a:xfrm>
            <a:off x="697700" y="2273866"/>
            <a:ext cx="36342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2D48"/>
                </a:solidFill>
                <a:latin typeface="Avenir"/>
                <a:ea typeface="Avenir"/>
                <a:cs typeface="Avenir"/>
                <a:sym typeface="Avenir"/>
              </a:rPr>
              <a:t>A comprehensive index developed by NASFAA and other education partners that has open access for aid professionals.</a:t>
            </a:r>
            <a:br>
              <a:rPr lang="en">
                <a:solidFill>
                  <a:srgbClr val="002D48"/>
                </a:solidFill>
                <a:latin typeface="Avenir"/>
                <a:ea typeface="Avenir"/>
                <a:cs typeface="Avenir"/>
                <a:sym typeface="Avenir"/>
              </a:rPr>
            </a:br>
            <a:r>
              <a:rPr lang="en" sz="1400" b="0" i="0" u="none" strike="noStrike" cap="none">
                <a:solidFill>
                  <a:srgbClr val="002D48"/>
                </a:solidFill>
                <a:latin typeface="Avenir"/>
                <a:ea typeface="Avenir"/>
                <a:cs typeface="Avenir"/>
                <a:sym typeface="Avenir"/>
              </a:rPr>
              <a:t>Find it fast!</a:t>
            </a:r>
            <a:endParaRPr/>
          </a:p>
          <a:p>
            <a:pPr marL="0" marR="0" lvl="0" indent="0" algn="l" rtl="0">
              <a:lnSpc>
                <a:spcPct val="100000"/>
              </a:lnSpc>
              <a:spcBef>
                <a:spcPts val="0"/>
              </a:spcBef>
              <a:spcAft>
                <a:spcPts val="0"/>
              </a:spcAft>
              <a:buClr>
                <a:srgbClr val="000000"/>
              </a:buClr>
              <a:buSzPts val="1400"/>
              <a:buFont typeface="Arial"/>
              <a:buNone/>
            </a:pPr>
            <a:br>
              <a:rPr lang="en" sz="1400" b="0" i="0" u="none" strike="noStrike" cap="none">
                <a:solidFill>
                  <a:srgbClr val="6ABD4B"/>
                </a:solidFill>
                <a:latin typeface="Avenir"/>
                <a:ea typeface="Avenir"/>
                <a:cs typeface="Avenir"/>
                <a:sym typeface="Avenir"/>
              </a:rPr>
            </a:br>
            <a:r>
              <a:rPr lang="en" sz="1400" b="0" i="0" u="none" strike="noStrike" cap="none">
                <a:solidFill>
                  <a:srgbClr val="6ABD4B"/>
                </a:solidFill>
                <a:latin typeface="Avenir"/>
                <a:ea typeface="Avenir"/>
                <a:cs typeface="Avenir"/>
                <a:sym typeface="Avenir"/>
              </a:rPr>
              <a:t>studentaidrefdesk.org</a:t>
            </a:r>
            <a:endParaRPr/>
          </a:p>
        </p:txBody>
      </p:sp>
      <p:sp>
        <p:nvSpPr>
          <p:cNvPr id="140" name="Google Shape;140;p16"/>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4</a:t>
            </a:fld>
            <a:endParaRPr/>
          </a:p>
        </p:txBody>
      </p:sp>
      <p:cxnSp>
        <p:nvCxnSpPr>
          <p:cNvPr id="141" name="Google Shape;141;p16"/>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142" name="Google Shape;142;p16" descr="A blue and white logo&#10;&#10;Description automatically generated"/>
          <p:cNvPicPr preferRelativeResize="0"/>
          <p:nvPr/>
        </p:nvPicPr>
        <p:blipFill rotWithShape="1">
          <a:blip r:embed="rId3">
            <a:alphaModFix/>
          </a:blip>
          <a:srcRect t="35831" b="30036"/>
          <a:stretch/>
        </p:blipFill>
        <p:spPr>
          <a:xfrm>
            <a:off x="708949" y="4838701"/>
            <a:ext cx="670271" cy="228776"/>
          </a:xfrm>
          <a:prstGeom prst="rect">
            <a:avLst/>
          </a:prstGeom>
          <a:noFill/>
          <a:ln>
            <a:noFill/>
          </a:ln>
        </p:spPr>
      </p:pic>
      <p:grpSp>
        <p:nvGrpSpPr>
          <p:cNvPr id="143" name="Google Shape;143;p16"/>
          <p:cNvGrpSpPr/>
          <p:nvPr/>
        </p:nvGrpSpPr>
        <p:grpSpPr>
          <a:xfrm>
            <a:off x="8515337" y="231525"/>
            <a:ext cx="395952" cy="107140"/>
            <a:chOff x="360045" y="3614928"/>
            <a:chExt cx="1194064" cy="323100"/>
          </a:xfrm>
        </p:grpSpPr>
        <p:sp>
          <p:nvSpPr>
            <p:cNvPr id="144" name="Google Shape;144;p16"/>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5" name="Google Shape;145;p16"/>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46" name="Google Shape;146;p16"/>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47" name="Google Shape;147;p16"/>
          <p:cNvPicPr preferRelativeResize="0"/>
          <p:nvPr/>
        </p:nvPicPr>
        <p:blipFill rotWithShape="1">
          <a:blip r:embed="rId4">
            <a:alphaModFix/>
          </a:blip>
          <a:srcRect/>
          <a:stretch/>
        </p:blipFill>
        <p:spPr>
          <a:xfrm>
            <a:off x="5256738" y="806420"/>
            <a:ext cx="3766403" cy="33336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p:nvPr/>
        </p:nvSpPr>
        <p:spPr>
          <a:xfrm rot="5400000">
            <a:off x="4864199" y="271800"/>
            <a:ext cx="4551600" cy="4008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3" name="Google Shape;153;p17"/>
          <p:cNvSpPr txBox="1">
            <a:spLocks noGrp="1"/>
          </p:cNvSpPr>
          <p:nvPr>
            <p:ph type="title"/>
          </p:nvPr>
        </p:nvSpPr>
        <p:spPr>
          <a:xfrm>
            <a:off x="697700" y="1005453"/>
            <a:ext cx="4202100" cy="1268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 sz="2800"/>
              <a:t>AskRegs</a:t>
            </a:r>
            <a:endParaRPr sz="2800"/>
          </a:p>
        </p:txBody>
      </p:sp>
      <p:sp>
        <p:nvSpPr>
          <p:cNvPr id="154" name="Google Shape;154;p17"/>
          <p:cNvSpPr txBox="1"/>
          <p:nvPr/>
        </p:nvSpPr>
        <p:spPr>
          <a:xfrm>
            <a:off x="697700" y="2273875"/>
            <a:ext cx="3432000" cy="169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6ABD4B"/>
                </a:solidFill>
                <a:latin typeface="Avenir"/>
                <a:ea typeface="Avenir"/>
                <a:cs typeface="Avenir"/>
                <a:sym typeface="Avenir"/>
              </a:rPr>
              <a:t>Search the database of “real world” questions and answers </a:t>
            </a:r>
            <a:endParaRPr>
              <a:solidFill>
                <a:srgbClr val="6ABD4B"/>
              </a:solidFi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9E"/>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629E"/>
                </a:solidFill>
                <a:latin typeface="Avenir"/>
                <a:ea typeface="Avenir"/>
                <a:cs typeface="Avenir"/>
                <a:sym typeface="Avenir"/>
              </a:rPr>
              <a:t>Or</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629E"/>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B94197"/>
                </a:solidFill>
                <a:latin typeface="Avenir"/>
                <a:ea typeface="Avenir"/>
                <a:cs typeface="Avenir"/>
                <a:sym typeface="Avenir"/>
              </a:rPr>
              <a:t>Ask the NASFAA Training &amp; Regulatory Assistance Team a question</a:t>
            </a:r>
            <a:endParaRPr>
              <a:solidFill>
                <a:srgbClr val="B94197"/>
              </a:solidFill>
            </a:endParaRPr>
          </a:p>
        </p:txBody>
      </p:sp>
      <p:sp>
        <p:nvSpPr>
          <p:cNvPr id="155" name="Google Shape;155;p17"/>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5</a:t>
            </a:fld>
            <a:endParaRPr/>
          </a:p>
        </p:txBody>
      </p:sp>
      <p:cxnSp>
        <p:nvCxnSpPr>
          <p:cNvPr id="156" name="Google Shape;156;p17"/>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157" name="Google Shape;157;p17" descr="A blue and white logo&#10;&#10;Description automatically generated"/>
          <p:cNvPicPr preferRelativeResize="0"/>
          <p:nvPr/>
        </p:nvPicPr>
        <p:blipFill rotWithShape="1">
          <a:blip r:embed="rId3">
            <a:alphaModFix/>
          </a:blip>
          <a:srcRect t="35831" b="30036"/>
          <a:stretch/>
        </p:blipFill>
        <p:spPr>
          <a:xfrm>
            <a:off x="708949" y="4838701"/>
            <a:ext cx="670271" cy="228776"/>
          </a:xfrm>
          <a:prstGeom prst="rect">
            <a:avLst/>
          </a:prstGeom>
          <a:noFill/>
          <a:ln>
            <a:noFill/>
          </a:ln>
        </p:spPr>
      </p:pic>
      <p:grpSp>
        <p:nvGrpSpPr>
          <p:cNvPr id="158" name="Google Shape;158;p17"/>
          <p:cNvGrpSpPr/>
          <p:nvPr/>
        </p:nvGrpSpPr>
        <p:grpSpPr>
          <a:xfrm>
            <a:off x="8515337" y="231525"/>
            <a:ext cx="395952" cy="107140"/>
            <a:chOff x="360045" y="3614928"/>
            <a:chExt cx="1194064" cy="323100"/>
          </a:xfrm>
        </p:grpSpPr>
        <p:sp>
          <p:nvSpPr>
            <p:cNvPr id="159" name="Google Shape;159;p17"/>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0" name="Google Shape;160;p17"/>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1" name="Google Shape;161;p17"/>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162" name="Google Shape;162;p17"/>
          <p:cNvPicPr preferRelativeResize="0"/>
          <p:nvPr/>
        </p:nvPicPr>
        <p:blipFill rotWithShape="1">
          <a:blip r:embed="rId4">
            <a:alphaModFix/>
          </a:blip>
          <a:srcRect/>
          <a:stretch/>
        </p:blipFill>
        <p:spPr>
          <a:xfrm>
            <a:off x="4283423" y="804389"/>
            <a:ext cx="4739719" cy="3333658"/>
          </a:xfrm>
          <a:prstGeom prst="rect">
            <a:avLst/>
          </a:prstGeom>
          <a:noFill/>
          <a:ln>
            <a:noFill/>
          </a:ln>
        </p:spPr>
      </p:pic>
      <p:sp>
        <p:nvSpPr>
          <p:cNvPr id="163" name="Google Shape;163;p17"/>
          <p:cNvSpPr txBox="1"/>
          <p:nvPr/>
        </p:nvSpPr>
        <p:spPr>
          <a:xfrm>
            <a:off x="471150" y="338675"/>
            <a:ext cx="235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a:spLocks noGrp="1"/>
          </p:cNvSpPr>
          <p:nvPr>
            <p:ph type="title"/>
          </p:nvPr>
        </p:nvSpPr>
        <p:spPr>
          <a:xfrm>
            <a:off x="628650" y="1"/>
            <a:ext cx="7886700" cy="1044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NASFAA 2025 - We Hope To See You There!</a:t>
            </a:r>
            <a:endParaRPr/>
          </a:p>
        </p:txBody>
      </p:sp>
      <p:sp>
        <p:nvSpPr>
          <p:cNvPr id="213" name="Google Shape;213;p20"/>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6</a:t>
            </a:fld>
            <a:endParaRPr/>
          </a:p>
        </p:txBody>
      </p:sp>
      <p:sp>
        <p:nvSpPr>
          <p:cNvPr id="214" name="Google Shape;214;p20"/>
          <p:cNvSpPr/>
          <p:nvPr/>
        </p:nvSpPr>
        <p:spPr>
          <a:xfrm>
            <a:off x="2223475" y="1230875"/>
            <a:ext cx="3552900" cy="3452100"/>
          </a:xfrm>
          <a:prstGeom prst="roundRect">
            <a:avLst>
              <a:gd name="adj" fmla="val 16667"/>
            </a:avLst>
          </a:prstGeom>
          <a:solidFill>
            <a:srgbClr val="3498D8"/>
          </a:solidFill>
          <a:ln w="9525" cap="flat" cmpd="sng">
            <a:solidFill>
              <a:srgbClr val="B9419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500" b="1">
              <a:solidFill>
                <a:srgbClr val="FFFFFF"/>
              </a:solidFill>
              <a:latin typeface="Lato"/>
              <a:ea typeface="Lato"/>
              <a:cs typeface="Lato"/>
              <a:sym typeface="Lato"/>
            </a:endParaRPr>
          </a:p>
          <a:p>
            <a:pPr marL="0" lvl="0" indent="0" algn="ctr" rtl="0">
              <a:lnSpc>
                <a:spcPct val="115000"/>
              </a:lnSpc>
              <a:spcBef>
                <a:spcPts val="800"/>
              </a:spcBef>
              <a:spcAft>
                <a:spcPts val="0"/>
              </a:spcAft>
              <a:buNone/>
            </a:pPr>
            <a:endParaRPr sz="1100" b="1">
              <a:solidFill>
                <a:srgbClr val="FFFFFF"/>
              </a:solidFill>
              <a:latin typeface="Lato"/>
              <a:ea typeface="Lato"/>
              <a:cs typeface="Lato"/>
              <a:sym typeface="Lato"/>
            </a:endParaRPr>
          </a:p>
          <a:p>
            <a:pPr marL="0" lvl="0" indent="0" algn="ctr" rtl="0">
              <a:lnSpc>
                <a:spcPct val="115000"/>
              </a:lnSpc>
              <a:spcBef>
                <a:spcPts val="800"/>
              </a:spcBef>
              <a:spcAft>
                <a:spcPts val="0"/>
              </a:spcAft>
              <a:buNone/>
            </a:pPr>
            <a:endParaRPr sz="1100" b="1">
              <a:solidFill>
                <a:srgbClr val="FFFFFF"/>
              </a:solidFill>
              <a:latin typeface="Lato"/>
              <a:ea typeface="Lato"/>
              <a:cs typeface="Lato"/>
              <a:sym typeface="Lato"/>
            </a:endParaRPr>
          </a:p>
          <a:p>
            <a:pPr marL="0" lvl="0" indent="0" algn="l" rtl="0">
              <a:lnSpc>
                <a:spcPct val="115000"/>
              </a:lnSpc>
              <a:spcBef>
                <a:spcPts val="800"/>
              </a:spcBef>
              <a:spcAft>
                <a:spcPts val="0"/>
              </a:spcAft>
              <a:buNone/>
            </a:pPr>
            <a:endParaRPr sz="1500" b="1">
              <a:solidFill>
                <a:srgbClr val="FFFFFF"/>
              </a:solidFill>
              <a:latin typeface="Lato"/>
              <a:ea typeface="Lato"/>
              <a:cs typeface="Lato"/>
              <a:sym typeface="Lato"/>
            </a:endParaRPr>
          </a:p>
          <a:p>
            <a:pPr marL="0" lvl="0" indent="0" algn="l" rtl="0">
              <a:lnSpc>
                <a:spcPct val="115000"/>
              </a:lnSpc>
              <a:spcBef>
                <a:spcPts val="800"/>
              </a:spcBef>
              <a:spcAft>
                <a:spcPts val="0"/>
              </a:spcAft>
              <a:buNone/>
            </a:pPr>
            <a:endParaRPr sz="1500" b="1">
              <a:solidFill>
                <a:srgbClr val="FFFFFF"/>
              </a:solidFill>
              <a:latin typeface="Lato"/>
              <a:ea typeface="Lato"/>
              <a:cs typeface="Lato"/>
              <a:sym typeface="Lato"/>
            </a:endParaRPr>
          </a:p>
          <a:p>
            <a:pPr marL="0" lvl="0" indent="0" algn="l" rtl="0">
              <a:lnSpc>
                <a:spcPct val="115000"/>
              </a:lnSpc>
              <a:spcBef>
                <a:spcPts val="800"/>
              </a:spcBef>
              <a:spcAft>
                <a:spcPts val="0"/>
              </a:spcAft>
              <a:buNone/>
            </a:pPr>
            <a:endParaRPr sz="1500" b="1">
              <a:solidFill>
                <a:srgbClr val="FFFFFF"/>
              </a:solidFill>
              <a:latin typeface="Lato"/>
              <a:ea typeface="Lato"/>
              <a:cs typeface="Lato"/>
              <a:sym typeface="Lato"/>
            </a:endParaRPr>
          </a:p>
          <a:p>
            <a:pPr marL="0" lvl="0" indent="0" algn="ctr" rtl="0">
              <a:lnSpc>
                <a:spcPct val="115000"/>
              </a:lnSpc>
              <a:spcBef>
                <a:spcPts val="800"/>
              </a:spcBef>
              <a:spcAft>
                <a:spcPts val="0"/>
              </a:spcAft>
              <a:buNone/>
            </a:pPr>
            <a:r>
              <a:rPr lang="en" sz="1500" b="1">
                <a:solidFill>
                  <a:srgbClr val="FFFFFF"/>
                </a:solidFill>
                <a:latin typeface="Lato"/>
                <a:ea typeface="Lato"/>
                <a:cs typeface="Lato"/>
                <a:sym typeface="Lato"/>
              </a:rPr>
              <a:t>June 24 - 27, 2025 | Anaheim, CA</a:t>
            </a:r>
            <a:endParaRPr sz="1100" b="1">
              <a:solidFill>
                <a:srgbClr val="FFFFFF"/>
              </a:solidFill>
              <a:latin typeface="Lato"/>
              <a:ea typeface="Lato"/>
              <a:cs typeface="Lato"/>
              <a:sym typeface="Lato"/>
            </a:endParaRPr>
          </a:p>
          <a:p>
            <a:pPr marL="0" lvl="0" indent="0" algn="ctr" rtl="0">
              <a:lnSpc>
                <a:spcPct val="115000"/>
              </a:lnSpc>
              <a:spcBef>
                <a:spcPts val="800"/>
              </a:spcBef>
              <a:spcAft>
                <a:spcPts val="800"/>
              </a:spcAft>
              <a:buNone/>
            </a:pPr>
            <a:r>
              <a:rPr lang="en" sz="1100" b="1">
                <a:solidFill>
                  <a:srgbClr val="FFFFFF"/>
                </a:solidFill>
                <a:latin typeface="Lato"/>
                <a:ea typeface="Lato"/>
                <a:cs typeface="Lato"/>
                <a:sym typeface="Lato"/>
              </a:rPr>
              <a:t>https://www.nasfaa.org/conference25</a:t>
            </a:r>
            <a:endParaRPr sz="1100" b="1">
              <a:solidFill>
                <a:srgbClr val="FFFFFF"/>
              </a:solidFill>
              <a:latin typeface="Lato"/>
              <a:ea typeface="Lato"/>
              <a:cs typeface="Lato"/>
              <a:sym typeface="Lato"/>
            </a:endParaRPr>
          </a:p>
        </p:txBody>
      </p:sp>
      <p:pic>
        <p:nvPicPr>
          <p:cNvPr id="215" name="Google Shape;215;p20"/>
          <p:cNvPicPr preferRelativeResize="0"/>
          <p:nvPr/>
        </p:nvPicPr>
        <p:blipFill>
          <a:blip r:embed="rId3">
            <a:alphaModFix/>
          </a:blip>
          <a:stretch>
            <a:fillRect/>
          </a:stretch>
        </p:blipFill>
        <p:spPr>
          <a:xfrm>
            <a:off x="2714050" y="2330050"/>
            <a:ext cx="2571750" cy="857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1"/>
          <p:cNvSpPr txBox="1">
            <a:spLocks noGrp="1"/>
          </p:cNvSpPr>
          <p:nvPr>
            <p:ph type="title"/>
          </p:nvPr>
        </p:nvSpPr>
        <p:spPr>
          <a:xfrm>
            <a:off x="628650" y="1"/>
            <a:ext cx="7886700" cy="10440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2800"/>
              <a:buNone/>
            </a:pPr>
            <a:r>
              <a:rPr lang="en"/>
              <a:t>NASFAA Training Opportunities for 2024-25</a:t>
            </a:r>
            <a:endParaRPr/>
          </a:p>
        </p:txBody>
      </p:sp>
      <p:sp>
        <p:nvSpPr>
          <p:cNvPr id="221" name="Google Shape;221;p21"/>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7</a:t>
            </a:fld>
            <a:endParaRPr/>
          </a:p>
        </p:txBody>
      </p:sp>
      <p:cxnSp>
        <p:nvCxnSpPr>
          <p:cNvPr id="222" name="Google Shape;222;p21"/>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223" name="Google Shape;223;p21" descr="A blue and white logo&#10;&#10;Description automatically generated"/>
          <p:cNvPicPr preferRelativeResize="0"/>
          <p:nvPr/>
        </p:nvPicPr>
        <p:blipFill rotWithShape="1">
          <a:blip r:embed="rId3">
            <a:alphaModFix/>
          </a:blip>
          <a:srcRect t="35831" b="30036"/>
          <a:stretch/>
        </p:blipFill>
        <p:spPr>
          <a:xfrm>
            <a:off x="708949" y="4838701"/>
            <a:ext cx="670271" cy="228776"/>
          </a:xfrm>
          <a:prstGeom prst="rect">
            <a:avLst/>
          </a:prstGeom>
          <a:noFill/>
          <a:ln>
            <a:noFill/>
          </a:ln>
        </p:spPr>
      </p:pic>
      <p:grpSp>
        <p:nvGrpSpPr>
          <p:cNvPr id="224" name="Google Shape;224;p21"/>
          <p:cNvGrpSpPr/>
          <p:nvPr/>
        </p:nvGrpSpPr>
        <p:grpSpPr>
          <a:xfrm>
            <a:off x="8515337" y="231525"/>
            <a:ext cx="395952" cy="107140"/>
            <a:chOff x="360045" y="3614928"/>
            <a:chExt cx="1194064" cy="323100"/>
          </a:xfrm>
        </p:grpSpPr>
        <p:sp>
          <p:nvSpPr>
            <p:cNvPr id="225" name="Google Shape;225;p21"/>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6" name="Google Shape;226;p21"/>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7" name="Google Shape;227;p21"/>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28" name="Google Shape;228;p21"/>
          <p:cNvPicPr preferRelativeResize="0"/>
          <p:nvPr/>
        </p:nvPicPr>
        <p:blipFill rotWithShape="1">
          <a:blip r:embed="rId4">
            <a:alphaModFix/>
          </a:blip>
          <a:srcRect t="15974" b="16191"/>
          <a:stretch/>
        </p:blipFill>
        <p:spPr>
          <a:xfrm>
            <a:off x="1379220" y="1866685"/>
            <a:ext cx="2763450" cy="1874521"/>
          </a:xfrm>
          <a:prstGeom prst="rect">
            <a:avLst/>
          </a:prstGeom>
          <a:noFill/>
          <a:ln>
            <a:noFill/>
          </a:ln>
        </p:spPr>
      </p:pic>
      <p:pic>
        <p:nvPicPr>
          <p:cNvPr id="229" name="Google Shape;229;p21"/>
          <p:cNvPicPr preferRelativeResize="0"/>
          <p:nvPr/>
        </p:nvPicPr>
        <p:blipFill rotWithShape="1">
          <a:blip r:embed="rId5">
            <a:alphaModFix/>
          </a:blip>
          <a:srcRect/>
          <a:stretch/>
        </p:blipFill>
        <p:spPr>
          <a:xfrm>
            <a:off x="5118647" y="1929334"/>
            <a:ext cx="2187373" cy="17492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4"/>
          <p:cNvSpPr/>
          <p:nvPr/>
        </p:nvSpPr>
        <p:spPr>
          <a:xfrm rot="5400000">
            <a:off x="4591049" y="-19049"/>
            <a:ext cx="4533900" cy="4572000"/>
          </a:xfrm>
          <a:prstGeom prst="rect">
            <a:avLst/>
          </a:prstGeom>
          <a:solidFill>
            <a:srgbClr val="004E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6" name="Google Shape;266;p24"/>
          <p:cNvSpPr txBox="1">
            <a:spLocks noGrp="1"/>
          </p:cNvSpPr>
          <p:nvPr>
            <p:ph type="title"/>
          </p:nvPr>
        </p:nvSpPr>
        <p:spPr>
          <a:xfrm>
            <a:off x="697700" y="1005453"/>
            <a:ext cx="3436800" cy="1268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Font typeface="Arial"/>
              <a:buNone/>
            </a:pPr>
            <a:r>
              <a:rPr lang="en"/>
              <a:t>NASFAA Certified Financial Aid Administrator® </a:t>
            </a:r>
            <a:br>
              <a:rPr lang="en"/>
            </a:br>
            <a:r>
              <a:rPr lang="en"/>
              <a:t>(CFAA) Program</a:t>
            </a:r>
            <a:endParaRPr/>
          </a:p>
        </p:txBody>
      </p:sp>
      <p:sp>
        <p:nvSpPr>
          <p:cNvPr id="267" name="Google Shape;267;p24"/>
          <p:cNvSpPr txBox="1">
            <a:spLocks noGrp="1"/>
          </p:cNvSpPr>
          <p:nvPr>
            <p:ph type="sldNum" idx="12"/>
          </p:nvPr>
        </p:nvSpPr>
        <p:spPr>
          <a:xfrm>
            <a:off x="7982365" y="4838701"/>
            <a:ext cx="533100" cy="228900"/>
          </a:xfrm>
          <a:prstGeom prst="rect">
            <a:avLst/>
          </a:prstGeom>
          <a:noFill/>
          <a:ln>
            <a:noFill/>
          </a:ln>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8</a:t>
            </a:fld>
            <a:endParaRPr/>
          </a:p>
        </p:txBody>
      </p:sp>
      <p:cxnSp>
        <p:nvCxnSpPr>
          <p:cNvPr id="268" name="Google Shape;268;p24"/>
          <p:cNvCxnSpPr/>
          <p:nvPr/>
        </p:nvCxnSpPr>
        <p:spPr>
          <a:xfrm>
            <a:off x="708949" y="4695179"/>
            <a:ext cx="7806300" cy="0"/>
          </a:xfrm>
          <a:prstGeom prst="straightConnector1">
            <a:avLst/>
          </a:prstGeom>
          <a:noFill/>
          <a:ln w="9525" cap="flat" cmpd="sng">
            <a:solidFill>
              <a:srgbClr val="DE7E26"/>
            </a:solidFill>
            <a:prstDash val="solid"/>
            <a:round/>
            <a:headEnd type="none" w="sm" len="sm"/>
            <a:tailEnd type="none" w="sm" len="sm"/>
          </a:ln>
        </p:spPr>
      </p:cxnSp>
      <p:pic>
        <p:nvPicPr>
          <p:cNvPr id="269" name="Google Shape;269;p24" descr="A blue and white logo&#10;&#10;Description automatically generated"/>
          <p:cNvPicPr preferRelativeResize="0"/>
          <p:nvPr/>
        </p:nvPicPr>
        <p:blipFill rotWithShape="1">
          <a:blip r:embed="rId3">
            <a:alphaModFix/>
          </a:blip>
          <a:srcRect t="35831" b="30036"/>
          <a:stretch/>
        </p:blipFill>
        <p:spPr>
          <a:xfrm>
            <a:off x="708949" y="4838701"/>
            <a:ext cx="670271" cy="228776"/>
          </a:xfrm>
          <a:prstGeom prst="rect">
            <a:avLst/>
          </a:prstGeom>
          <a:noFill/>
          <a:ln>
            <a:noFill/>
          </a:ln>
        </p:spPr>
      </p:pic>
      <p:grpSp>
        <p:nvGrpSpPr>
          <p:cNvPr id="270" name="Google Shape;270;p24"/>
          <p:cNvGrpSpPr/>
          <p:nvPr/>
        </p:nvGrpSpPr>
        <p:grpSpPr>
          <a:xfrm>
            <a:off x="8515337" y="231525"/>
            <a:ext cx="395952" cy="107140"/>
            <a:chOff x="360045" y="3614928"/>
            <a:chExt cx="1194064" cy="323100"/>
          </a:xfrm>
        </p:grpSpPr>
        <p:sp>
          <p:nvSpPr>
            <p:cNvPr id="271" name="Google Shape;271;p24"/>
            <p:cNvSpPr/>
            <p:nvPr/>
          </p:nvSpPr>
          <p:spPr>
            <a:xfrm>
              <a:off x="360045" y="3614928"/>
              <a:ext cx="323100" cy="323100"/>
            </a:xfrm>
            <a:prstGeom prst="ellipse">
              <a:avLst/>
            </a:prstGeom>
            <a:solidFill>
              <a:srgbClr val="6AB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2" name="Google Shape;272;p24"/>
            <p:cNvSpPr/>
            <p:nvPr/>
          </p:nvSpPr>
          <p:spPr>
            <a:xfrm>
              <a:off x="795527" y="3614928"/>
              <a:ext cx="323100" cy="323100"/>
            </a:xfrm>
            <a:prstGeom prst="ellipse">
              <a:avLst/>
            </a:prstGeom>
            <a:solidFill>
              <a:srgbClr val="B941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3" name="Google Shape;273;p24"/>
            <p:cNvSpPr/>
            <p:nvPr/>
          </p:nvSpPr>
          <p:spPr>
            <a:xfrm>
              <a:off x="1231009" y="3614928"/>
              <a:ext cx="323100" cy="323100"/>
            </a:xfrm>
            <a:prstGeom prst="ellipse">
              <a:avLst/>
            </a:prstGeom>
            <a:solidFill>
              <a:srgbClr val="DE7E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74" name="Google Shape;274;p24"/>
          <p:cNvPicPr preferRelativeResize="0"/>
          <p:nvPr/>
        </p:nvPicPr>
        <p:blipFill rotWithShape="1">
          <a:blip r:embed="rId4">
            <a:alphaModFix/>
          </a:blip>
          <a:srcRect/>
          <a:stretch/>
        </p:blipFill>
        <p:spPr>
          <a:xfrm>
            <a:off x="5280859" y="298103"/>
            <a:ext cx="3154281" cy="2235547"/>
          </a:xfrm>
          <a:prstGeom prst="rect">
            <a:avLst/>
          </a:prstGeom>
          <a:noFill/>
          <a:ln>
            <a:noFill/>
          </a:ln>
        </p:spPr>
      </p:pic>
      <p:sp>
        <p:nvSpPr>
          <p:cNvPr id="275" name="Google Shape;275;p24"/>
          <p:cNvSpPr/>
          <p:nvPr/>
        </p:nvSpPr>
        <p:spPr>
          <a:xfrm>
            <a:off x="4972993" y="2804169"/>
            <a:ext cx="3770100" cy="45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lt1"/>
                </a:solidFill>
                <a:latin typeface="Avenir"/>
                <a:ea typeface="Avenir"/>
                <a:cs typeface="Avenir"/>
                <a:sym typeface="Avenir"/>
              </a:rPr>
              <a:t>Advances and elevates the profession</a:t>
            </a:r>
            <a:endParaRPr/>
          </a:p>
        </p:txBody>
      </p:sp>
      <p:sp>
        <p:nvSpPr>
          <p:cNvPr id="276" name="Google Shape;276;p24"/>
          <p:cNvSpPr/>
          <p:nvPr/>
        </p:nvSpPr>
        <p:spPr>
          <a:xfrm>
            <a:off x="4972993" y="3377954"/>
            <a:ext cx="3770100" cy="45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lt1"/>
                </a:solidFill>
                <a:latin typeface="Avenir"/>
                <a:ea typeface="Avenir"/>
                <a:cs typeface="Avenir"/>
                <a:sym typeface="Avenir"/>
              </a:rPr>
              <a:t>Inspires quality job performance</a:t>
            </a:r>
            <a:endParaRPr/>
          </a:p>
        </p:txBody>
      </p:sp>
      <p:sp>
        <p:nvSpPr>
          <p:cNvPr id="277" name="Google Shape;277;p24"/>
          <p:cNvSpPr/>
          <p:nvPr/>
        </p:nvSpPr>
        <p:spPr>
          <a:xfrm>
            <a:off x="4972993" y="3951739"/>
            <a:ext cx="3770100" cy="451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1" i="0" u="none" strike="noStrike" cap="none">
                <a:solidFill>
                  <a:schemeClr val="lt1"/>
                </a:solidFill>
                <a:latin typeface="Avenir"/>
                <a:ea typeface="Avenir"/>
                <a:cs typeface="Avenir"/>
                <a:sym typeface="Avenir"/>
              </a:rPr>
              <a:t>Creates a competitive edge</a:t>
            </a:r>
            <a:endParaRPr/>
          </a:p>
        </p:txBody>
      </p:sp>
      <p:grpSp>
        <p:nvGrpSpPr>
          <p:cNvPr id="278" name="Google Shape;278;p24"/>
          <p:cNvGrpSpPr/>
          <p:nvPr/>
        </p:nvGrpSpPr>
        <p:grpSpPr>
          <a:xfrm>
            <a:off x="5281026" y="3316752"/>
            <a:ext cx="3154425" cy="573785"/>
            <a:chOff x="5194818" y="3316752"/>
            <a:chExt cx="3326400" cy="573785"/>
          </a:xfrm>
        </p:grpSpPr>
        <p:cxnSp>
          <p:nvCxnSpPr>
            <p:cNvPr id="279" name="Google Shape;279;p24"/>
            <p:cNvCxnSpPr/>
            <p:nvPr/>
          </p:nvCxnSpPr>
          <p:spPr>
            <a:xfrm>
              <a:off x="5194818" y="3316752"/>
              <a:ext cx="3326400" cy="0"/>
            </a:xfrm>
            <a:prstGeom prst="straightConnector1">
              <a:avLst/>
            </a:prstGeom>
            <a:noFill/>
            <a:ln w="12700" cap="flat" cmpd="sng">
              <a:solidFill>
                <a:srgbClr val="6ABD4B"/>
              </a:solidFill>
              <a:prstDash val="solid"/>
              <a:round/>
              <a:headEnd type="none" w="sm" len="sm"/>
              <a:tailEnd type="none" w="sm" len="sm"/>
            </a:ln>
          </p:spPr>
        </p:cxnSp>
        <p:cxnSp>
          <p:nvCxnSpPr>
            <p:cNvPr id="280" name="Google Shape;280;p24"/>
            <p:cNvCxnSpPr/>
            <p:nvPr/>
          </p:nvCxnSpPr>
          <p:spPr>
            <a:xfrm>
              <a:off x="5194818" y="3890537"/>
              <a:ext cx="3326400" cy="0"/>
            </a:xfrm>
            <a:prstGeom prst="straightConnector1">
              <a:avLst/>
            </a:prstGeom>
            <a:noFill/>
            <a:ln w="12700" cap="flat" cmpd="sng">
              <a:solidFill>
                <a:srgbClr val="6ABD4B"/>
              </a:solidFill>
              <a:prstDash val="solid"/>
              <a:round/>
              <a:headEnd type="none" w="sm" len="sm"/>
              <a:tailEnd type="none" w="sm" len="sm"/>
            </a:ln>
          </p:spPr>
        </p:cxnSp>
      </p:grpSp>
      <p:sp>
        <p:nvSpPr>
          <p:cNvPr id="281" name="Google Shape;281;p24"/>
          <p:cNvSpPr txBox="1"/>
          <p:nvPr/>
        </p:nvSpPr>
        <p:spPr>
          <a:xfrm>
            <a:off x="1271900" y="3172352"/>
            <a:ext cx="1007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AFAFA"/>
                </a:solidFill>
                <a:latin typeface="Impact"/>
                <a:ea typeface="Impact"/>
                <a:cs typeface="Impact"/>
                <a:sym typeface="Impact"/>
              </a:rPr>
              <a:t>645</a:t>
            </a:r>
            <a:endParaRPr sz="2200">
              <a:solidFill>
                <a:srgbClr val="FAFAFA"/>
              </a:solidFill>
              <a:latin typeface="Impact"/>
              <a:ea typeface="Impact"/>
              <a:cs typeface="Impact"/>
              <a:sym typeface="Impact"/>
            </a:endParaRPr>
          </a:p>
        </p:txBody>
      </p:sp>
      <p:pic>
        <p:nvPicPr>
          <p:cNvPr id="282" name="Google Shape;282;p24"/>
          <p:cNvPicPr preferRelativeResize="0"/>
          <p:nvPr/>
        </p:nvPicPr>
        <p:blipFill>
          <a:blip r:embed="rId5">
            <a:alphaModFix/>
          </a:blip>
          <a:stretch>
            <a:fillRect/>
          </a:stretch>
        </p:blipFill>
        <p:spPr>
          <a:xfrm>
            <a:off x="0" y="2273850"/>
            <a:ext cx="4572000" cy="25679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7"/>
          <p:cNvSpPr txBox="1">
            <a:spLocks noGrp="1"/>
          </p:cNvSpPr>
          <p:nvPr>
            <p:ph type="title"/>
          </p:nvPr>
        </p:nvSpPr>
        <p:spPr>
          <a:xfrm>
            <a:off x="628650" y="1"/>
            <a:ext cx="7886700" cy="1044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
              <a:t>Implicit Bias Toolkit</a:t>
            </a:r>
            <a:endParaRPr/>
          </a:p>
        </p:txBody>
      </p:sp>
      <p:sp>
        <p:nvSpPr>
          <p:cNvPr id="313" name="Google Shape;313;p27"/>
          <p:cNvSpPr txBox="1">
            <a:spLocks noGrp="1"/>
          </p:cNvSpPr>
          <p:nvPr>
            <p:ph type="body" idx="1"/>
          </p:nvPr>
        </p:nvSpPr>
        <p:spPr>
          <a:xfrm>
            <a:off x="628650" y="1449700"/>
            <a:ext cx="3713700" cy="2839200"/>
          </a:xfrm>
          <a:prstGeom prst="rect">
            <a:avLst/>
          </a:prstGeom>
          <a:noFill/>
          <a:ln>
            <a:noFill/>
          </a:ln>
        </p:spPr>
        <p:txBody>
          <a:bodyPr spcFirstLastPara="1" wrap="square" lIns="91425" tIns="45700" rIns="91425" bIns="45700" anchor="t" anchorCtr="0">
            <a:normAutofit fontScale="92500"/>
          </a:bodyPr>
          <a:lstStyle/>
          <a:p>
            <a:pPr marL="285750" lvl="0" indent="-285750" algn="l" rtl="0">
              <a:lnSpc>
                <a:spcPct val="110000"/>
              </a:lnSpc>
              <a:spcBef>
                <a:spcPts val="0"/>
              </a:spcBef>
              <a:spcAft>
                <a:spcPts val="0"/>
              </a:spcAft>
              <a:buClr>
                <a:srgbClr val="B94197"/>
              </a:buClr>
              <a:buSzPts val="1400"/>
              <a:buFont typeface="Arial"/>
              <a:buChar char="•"/>
            </a:pPr>
            <a:r>
              <a:rPr lang="en"/>
              <a:t>NASFAA invites you to </a:t>
            </a:r>
            <a:r>
              <a:rPr lang="en" b="1">
                <a:latin typeface="Avenir"/>
                <a:ea typeface="Avenir"/>
                <a:cs typeface="Avenir"/>
                <a:sym typeface="Avenir"/>
              </a:rPr>
              <a:t>reflect</a:t>
            </a:r>
            <a:r>
              <a:rPr lang="en" b="1"/>
              <a:t> </a:t>
            </a:r>
            <a:r>
              <a:rPr lang="en"/>
              <a:t>and </a:t>
            </a:r>
            <a:r>
              <a:rPr lang="en" b="1">
                <a:latin typeface="Avenir"/>
                <a:ea typeface="Avenir"/>
                <a:cs typeface="Avenir"/>
                <a:sym typeface="Avenir"/>
              </a:rPr>
              <a:t>consider </a:t>
            </a:r>
            <a:r>
              <a:rPr lang="en"/>
              <a:t>that as financial aid administrators, we directly </a:t>
            </a:r>
            <a:r>
              <a:rPr lang="en" b="1">
                <a:latin typeface="Avenir"/>
                <a:ea typeface="Avenir"/>
                <a:cs typeface="Avenir"/>
                <a:sym typeface="Avenir"/>
              </a:rPr>
              <a:t>influence</a:t>
            </a:r>
            <a:r>
              <a:rPr lang="en" b="1"/>
              <a:t> </a:t>
            </a:r>
            <a:r>
              <a:rPr lang="en"/>
              <a:t>the trajectory of our students' lives through our work.</a:t>
            </a:r>
            <a:endParaRPr/>
          </a:p>
          <a:p>
            <a:pPr marL="285750" lvl="0" indent="-285750" algn="l" rtl="0">
              <a:lnSpc>
                <a:spcPct val="110000"/>
              </a:lnSpc>
              <a:spcBef>
                <a:spcPts val="600"/>
              </a:spcBef>
              <a:spcAft>
                <a:spcPts val="0"/>
              </a:spcAft>
              <a:buClr>
                <a:srgbClr val="B94197"/>
              </a:buClr>
              <a:buSzPts val="1400"/>
              <a:buFont typeface="Arial"/>
              <a:buChar char="•"/>
            </a:pPr>
            <a:r>
              <a:rPr lang="en"/>
              <a:t>NASFAA, in conjunction with our member task force, created this toolkit to assist aid offices with awareness</a:t>
            </a:r>
            <a:br>
              <a:rPr lang="en"/>
            </a:br>
            <a:r>
              <a:rPr lang="en"/>
              <a:t>and suggestions to assist in eliminating bias from institutional policies</a:t>
            </a:r>
            <a:br>
              <a:rPr lang="en"/>
            </a:br>
            <a:r>
              <a:rPr lang="en"/>
              <a:t>and procedures. </a:t>
            </a:r>
            <a:endParaRPr/>
          </a:p>
          <a:p>
            <a:pPr marL="0" lvl="0" indent="0" algn="l" rtl="0">
              <a:lnSpc>
                <a:spcPct val="110000"/>
              </a:lnSpc>
              <a:spcBef>
                <a:spcPts val="600"/>
              </a:spcBef>
              <a:spcAft>
                <a:spcPts val="0"/>
              </a:spcAft>
              <a:buNone/>
            </a:pPr>
            <a:endParaRPr b="1"/>
          </a:p>
          <a:p>
            <a:pPr marL="0" lvl="0" indent="0" algn="l" rtl="0">
              <a:lnSpc>
                <a:spcPct val="110000"/>
              </a:lnSpc>
              <a:spcBef>
                <a:spcPts val="600"/>
              </a:spcBef>
              <a:spcAft>
                <a:spcPts val="0"/>
              </a:spcAft>
              <a:buNone/>
            </a:pPr>
            <a:r>
              <a:rPr lang="en" b="1" i="1">
                <a:latin typeface="Avenir"/>
                <a:ea typeface="Avenir"/>
                <a:cs typeface="Avenir"/>
                <a:sym typeface="Avenir"/>
              </a:rPr>
              <a:t>nasfaa.org/implicit_bias_toolkit </a:t>
            </a:r>
            <a:endParaRPr b="1" i="1"/>
          </a:p>
        </p:txBody>
      </p:sp>
      <p:pic>
        <p:nvPicPr>
          <p:cNvPr id="314" name="Google Shape;314;p27"/>
          <p:cNvPicPr preferRelativeResize="0"/>
          <p:nvPr/>
        </p:nvPicPr>
        <p:blipFill rotWithShape="1">
          <a:blip r:embed="rId3">
            <a:alphaModFix/>
          </a:blip>
          <a:srcRect/>
          <a:stretch/>
        </p:blipFill>
        <p:spPr>
          <a:xfrm>
            <a:off x="5443779" y="1448552"/>
            <a:ext cx="2199791" cy="2840873"/>
          </a:xfrm>
          <a:prstGeom prst="rect">
            <a:avLst/>
          </a:prstGeom>
          <a:noFill/>
          <a:ln>
            <a:noFill/>
          </a:ln>
        </p:spPr>
      </p:pic>
      <p:sp>
        <p:nvSpPr>
          <p:cNvPr id="315" name="Google Shape;315;p27"/>
          <p:cNvSpPr txBox="1">
            <a:spLocks noGrp="1"/>
          </p:cNvSpPr>
          <p:nvPr>
            <p:ph type="sldNum" idx="12"/>
          </p:nvPr>
        </p:nvSpPr>
        <p:spPr>
          <a:xfrm>
            <a:off x="7982365" y="4838701"/>
            <a:ext cx="533100" cy="228900"/>
          </a:xfrm>
          <a:prstGeom prst="rect">
            <a:avLst/>
          </a:prstGeom>
        </p:spPr>
        <p:txBody>
          <a:bodyPr spcFirstLastPara="1" wrap="square" lIns="0" tIns="45700" rIns="91425" bIns="45700" anchor="ctr" anchorCtr="0">
            <a:normAutofit lnSpcReduction="10000"/>
          </a:bodyPr>
          <a:lstStyle/>
          <a:p>
            <a:pPr marL="0" lvl="0" indent="0" algn="r" rtl="0">
              <a:spcBef>
                <a:spcPts val="0"/>
              </a:spcBef>
              <a:spcAft>
                <a:spcPts val="0"/>
              </a:spcAft>
              <a:buClr>
                <a:srgbClr val="000000"/>
              </a:buClr>
              <a:buSzPts val="1000"/>
              <a:buFont typeface="Arial"/>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1611</Words>
  <Application>Microsoft Macintosh PowerPoint</Application>
  <PresentationFormat>On-screen Show (16:9)</PresentationFormat>
  <Paragraphs>235</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Amatic SC</vt:lpstr>
      <vt:lpstr>Verdana</vt:lpstr>
      <vt:lpstr>Courier New</vt:lpstr>
      <vt:lpstr>Arial</vt:lpstr>
      <vt:lpstr>Impact</vt:lpstr>
      <vt:lpstr>Avenir</vt:lpstr>
      <vt:lpstr>Lato</vt:lpstr>
      <vt:lpstr>Material</vt:lpstr>
      <vt:lpstr>PowerPoint Presentation</vt:lpstr>
      <vt:lpstr>About NASFAA</vt:lpstr>
      <vt:lpstr>NASFAA Resources: Reliable Information &amp; Training</vt:lpstr>
      <vt:lpstr>The Ref Desk</vt:lpstr>
      <vt:lpstr>AskRegs</vt:lpstr>
      <vt:lpstr>NASFAA 2025 - We Hope To See You There!</vt:lpstr>
      <vt:lpstr>NASFAA Training Opportunities for 2024-25</vt:lpstr>
      <vt:lpstr>NASFAA Certified Financial Aid Administrator®  (CFAA) Program</vt:lpstr>
      <vt:lpstr>Implicit Bias Toolkit</vt:lpstr>
      <vt:lpstr>2024 Career Awareness Thought Force Report</vt:lpstr>
      <vt:lpstr>NASFAA Board &amp; Staff</vt:lpstr>
      <vt:lpstr>NASFAA’s Board of Directors</vt:lpstr>
      <vt:lpstr>NASFAA Presidential Search</vt:lpstr>
      <vt:lpstr>NASFAA Executive Team</vt:lpstr>
      <vt:lpstr>Get Involved with NASFAA!</vt:lpstr>
      <vt:lpstr>NASFAA Communities</vt:lpstr>
      <vt:lpstr>Volunteering with NASFAA</vt:lpstr>
      <vt:lpstr>NC Volunteers: </vt:lpstr>
      <vt:lpstr>The Diversity Leadership Program (DLP)</vt:lpstr>
      <vt:lpstr>2024-25 Diversity Leadership Program Class</vt:lpstr>
      <vt:lpstr>College Cost Reduction Act (CCRA)</vt:lpstr>
      <vt:lpstr>PowerPoint Presentation</vt:lpstr>
      <vt:lpstr>Faces of the 2025 Department of Education</vt:lpstr>
      <vt:lpstr>Mixed-Status Families</vt:lpstr>
      <vt:lpstr>Data Sharing</vt:lpstr>
      <vt:lpstr>Prison Education Program Web Center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Dana Kelly</cp:lastModifiedBy>
  <cp:revision>3</cp:revision>
  <dcterms:modified xsi:type="dcterms:W3CDTF">2025-03-21T20:30:12Z</dcterms:modified>
</cp:coreProperties>
</file>