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4" r:id="rId3"/>
    <p:sldId id="291" r:id="rId4"/>
    <p:sldId id="292" r:id="rId5"/>
    <p:sldId id="293" r:id="rId6"/>
    <p:sldId id="277" r:id="rId7"/>
    <p:sldId id="288" r:id="rId8"/>
    <p:sldId id="262" r:id="rId9"/>
    <p:sldId id="294" r:id="rId10"/>
    <p:sldId id="278" r:id="rId11"/>
    <p:sldId id="297" r:id="rId12"/>
    <p:sldId id="298" r:id="rId13"/>
    <p:sldId id="299" r:id="rId14"/>
    <p:sldId id="300" r:id="rId15"/>
    <p:sldId id="286" r:id="rId16"/>
    <p:sldId id="279" r:id="rId17"/>
    <p:sldId id="280" r:id="rId18"/>
    <p:sldId id="301" r:id="rId19"/>
    <p:sldId id="281" r:id="rId20"/>
    <p:sldId id="302" r:id="rId21"/>
    <p:sldId id="303" r:id="rId22"/>
    <p:sldId id="284" r:id="rId23"/>
    <p:sldId id="285" r:id="rId24"/>
    <p:sldId id="304" r:id="rId25"/>
    <p:sldId id="261" r:id="rId26"/>
    <p:sldId id="259" r:id="rId27"/>
    <p:sldId id="305" r:id="rId28"/>
    <p:sldId id="257" r:id="rId29"/>
    <p:sldId id="306" r:id="rId30"/>
    <p:sldId id="275" r:id="rId31"/>
    <p:sldId id="30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chez, Daniel L." initials="SDL" lastIdx="0" clrIdx="0"/>
  <p:cmAuthor id="2" name="Greene, Aesha" initials="GA" lastIdx="7" clrIdx="1">
    <p:extLst>
      <p:ext uri="{19B8F6BF-5375-455C-9EA6-DF929625EA0E}">
        <p15:presenceInfo xmlns:p15="http://schemas.microsoft.com/office/powerpoint/2012/main" userId="S::aabdulla@ad.unc.edu::bbd84814-7cd5-41a8-87fe-4c76c4bce2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E"/>
    <a:srgbClr val="1F4E79"/>
    <a:srgbClr val="8FA4C7"/>
    <a:srgbClr val="0323A0"/>
    <a:srgbClr val="708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5701"/>
  </p:normalViewPr>
  <p:slideViewPr>
    <p:cSldViewPr snapToGrid="0">
      <p:cViewPr varScale="1">
        <p:scale>
          <a:sx n="63" d="100"/>
          <a:sy n="63" d="100"/>
        </p:scale>
        <p:origin x="1108" y="6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4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88D2E0-483D-4D3C-8B89-3C442424EF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B9BD1-0FC7-4552-8158-2B56F89E24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4647B-AA65-49A5-89DD-9C2B3CE49FD0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01E71-F633-4F1E-8680-43B80CFE54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36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BA864-16D8-432B-A615-5B1882D8214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3F23-44E9-4726-BB4D-0C64B9094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36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20F7-FD4E-4448-B84E-E1281CB5DD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20F7-FD4E-4448-B84E-E1281CB5DD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20F7-FD4E-4448-B84E-E1281CB5DD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9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6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8288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631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8906" y="347386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NCASFAA would like to thank our Professional Affiliates!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3887" y="6356349"/>
            <a:ext cx="5564222" cy="365125"/>
          </a:xfrm>
        </p:spPr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78" y="1965960"/>
            <a:ext cx="2087560" cy="6762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97" y="1965960"/>
            <a:ext cx="1742175" cy="9180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81" y="1965960"/>
            <a:ext cx="2415782" cy="4539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773" y="3246120"/>
            <a:ext cx="2100453" cy="6736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1" t="26567" r="21798" b="44107"/>
          <a:stretch/>
        </p:blipFill>
        <p:spPr>
          <a:xfrm>
            <a:off x="7903220" y="3246120"/>
            <a:ext cx="1620001" cy="109459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14" y="4709160"/>
            <a:ext cx="1708134" cy="89847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736" y="4709160"/>
            <a:ext cx="2175622" cy="6255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65" y="1965960"/>
            <a:ext cx="1434217" cy="8307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877" y="1965960"/>
            <a:ext cx="1896369" cy="53098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476" y="4709160"/>
            <a:ext cx="1726223" cy="86311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8" t="14834" r="8379" b="17564"/>
          <a:stretch/>
        </p:blipFill>
        <p:spPr>
          <a:xfrm>
            <a:off x="8085003" y="4709160"/>
            <a:ext cx="1776046" cy="62628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357" y="3246120"/>
            <a:ext cx="1699889" cy="6622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96" y="4709160"/>
            <a:ext cx="1118176" cy="11181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328329" y="4709160"/>
            <a:ext cx="1493760" cy="91567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3312" y="3246120"/>
            <a:ext cx="2369966" cy="10398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824063" y="3246120"/>
            <a:ext cx="16643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7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6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8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Spring Conference    April 5 - 8,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A53E-5897-428B-894C-8E74C6BB9F4E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Spring Conference    April 7 – 10,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E4F6-5DBB-467A-B1C4-2E27796DE4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26460"/>
          </a:xfrm>
          <a:prstGeom prst="rect">
            <a:avLst/>
          </a:prstGeom>
          <a:solidFill>
            <a:srgbClr val="00659E"/>
          </a:solidFill>
          <a:ln>
            <a:solidFill>
              <a:srgbClr val="006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2" y="5884018"/>
            <a:ext cx="12192000" cy="126460"/>
          </a:xfrm>
          <a:prstGeom prst="rect">
            <a:avLst/>
          </a:prstGeom>
          <a:solidFill>
            <a:srgbClr val="00659E"/>
          </a:solidFill>
          <a:ln>
            <a:solidFill>
              <a:srgbClr val="006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" t="15559" r="2378" b="21813"/>
          <a:stretch/>
        </p:blipFill>
        <p:spPr>
          <a:xfrm>
            <a:off x="0" y="6077564"/>
            <a:ext cx="2340077" cy="71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1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58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013" y="985498"/>
            <a:ext cx="10107827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200" dirty="0"/>
              <a:t> </a:t>
            </a:r>
            <a:r>
              <a:rPr lang="en-US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Lunch and Learn:</a:t>
            </a:r>
            <a:br>
              <a:rPr lang="en-US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are current events affecting you?</a:t>
            </a:r>
            <a:b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what can you do about it?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040" y="3192981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Jodi Flick, ACSW, LCSW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Behavioral Health Springboard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UNC School of Social Work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joflick@email.unc.edu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3337905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5432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about kids?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3" y="1669293"/>
            <a:ext cx="11311894" cy="508929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Kids pick up on parent’s anxiety, sadness </a:t>
            </a:r>
            <a:br>
              <a:rPr lang="en-US" dirty="0"/>
            </a:br>
            <a:r>
              <a:rPr lang="en-US" dirty="0"/>
              <a:t>or anger much more than you’re aware of.</a:t>
            </a:r>
          </a:p>
          <a:p>
            <a:pPr>
              <a:spcBef>
                <a:spcPts val="1800"/>
              </a:spcBef>
            </a:pPr>
            <a:r>
              <a:rPr lang="en-US" dirty="0"/>
              <a:t>It’s OK for parents to say, “We’re sad that…”, or </a:t>
            </a:r>
            <a:br>
              <a:rPr lang="en-US" dirty="0"/>
            </a:br>
            <a:r>
              <a:rPr lang="en-US" dirty="0"/>
              <a:t>“We’re upset because…” </a:t>
            </a:r>
            <a:br>
              <a:rPr lang="en-US" dirty="0"/>
            </a:br>
            <a:r>
              <a:rPr lang="en-US" dirty="0"/>
              <a:t>without giving too much detail about it; they don’t need to feel responsible for taking care of you.</a:t>
            </a:r>
          </a:p>
          <a:p>
            <a:pPr>
              <a:spcBef>
                <a:spcPts val="1800"/>
              </a:spcBef>
            </a:pPr>
            <a:r>
              <a:rPr lang="en-US" dirty="0"/>
              <a:t>They just need to know that you’re </a:t>
            </a:r>
            <a:br>
              <a:rPr lang="en-US" dirty="0"/>
            </a:br>
            <a:r>
              <a:rPr lang="en-US" dirty="0"/>
              <a:t>protecting them and taking care of them.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1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E13B1-B507-450F-97B0-5C570BBBC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1" y="821495"/>
            <a:ext cx="10237714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can you do to help with these feelings?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E53BE-7B66-4257-9BFB-310C1ED6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87" y="2385876"/>
            <a:ext cx="9221076" cy="3880773"/>
          </a:xfrm>
        </p:spPr>
        <p:txBody>
          <a:bodyPr/>
          <a:lstStyle/>
          <a:p>
            <a:pPr marL="514350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Turn the losses into a </a:t>
            </a:r>
            <a:r>
              <a:rPr lang="en-US" b="1" dirty="0">
                <a:solidFill>
                  <a:schemeClr val="tx1"/>
                </a:solidFill>
              </a:rPr>
              <a:t>bucket list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things you’ll do when conditions change.</a:t>
            </a:r>
          </a:p>
          <a:p>
            <a:pPr marL="514350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Turn your distress and anger into </a:t>
            </a:r>
            <a:r>
              <a:rPr lang="en-US" b="1" dirty="0">
                <a:solidFill>
                  <a:schemeClr val="tx1"/>
                </a:solidFill>
              </a:rPr>
              <a:t>action</a:t>
            </a:r>
            <a:r>
              <a:rPr lang="en-US" dirty="0">
                <a:solidFill>
                  <a:schemeClr val="tx1"/>
                </a:solidFill>
              </a:rPr>
              <a:t>:</a:t>
            </a:r>
            <a:br>
              <a:rPr lang="en-US" dirty="0"/>
            </a:br>
            <a:r>
              <a:rPr lang="en-US" dirty="0"/>
              <a:t>volunteer, work for change, donate to causes</a:t>
            </a:r>
          </a:p>
        </p:txBody>
      </p:sp>
    </p:spTree>
    <p:extLst>
      <p:ext uri="{BB962C8B-B14F-4D97-AF65-F5344CB8AC3E}">
        <p14:creationId xmlns:p14="http://schemas.microsoft.com/office/powerpoint/2010/main" val="275198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04" y="788636"/>
            <a:ext cx="10762596" cy="13208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Activity: What are three things you fear right now?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Fear tells you what matters to you.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Two sides of the same coin.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04" y="2494221"/>
            <a:ext cx="10442238" cy="43637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3600" b="1" dirty="0"/>
              <a:t>What can you do?   </a:t>
            </a:r>
            <a:r>
              <a:rPr lang="en-US" sz="3600" dirty="0"/>
              <a:t>Live in line with your values.  </a:t>
            </a:r>
          </a:p>
          <a:p>
            <a:pPr marL="0" indent="0">
              <a:buNone/>
            </a:pPr>
            <a:r>
              <a:rPr lang="en-US" sz="3600" dirty="0"/>
              <a:t>Justice / Kindness / Fairness / Connections</a:t>
            </a:r>
            <a:br>
              <a:rPr lang="en-US" sz="3600" dirty="0"/>
            </a:br>
            <a:endParaRPr lang="en-US" sz="6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Activity: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one small thing you could do today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demonstrate this value?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(Even though I would prefer bigger ones!)</a:t>
            </a:r>
          </a:p>
        </p:txBody>
      </p:sp>
    </p:spTree>
    <p:extLst>
      <p:ext uri="{BB962C8B-B14F-4D97-AF65-F5344CB8AC3E}">
        <p14:creationId xmlns:p14="http://schemas.microsoft.com/office/powerpoint/2010/main" val="2528237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73" y="368350"/>
            <a:ext cx="9440562" cy="1320800"/>
          </a:xfrm>
        </p:spPr>
        <p:txBody>
          <a:bodyPr>
            <a:noAutofit/>
          </a:bodyPr>
          <a:lstStyle/>
          <a:p>
            <a:pPr marL="1262063" indent="-1262063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Flow: Being so completely absorbed in a project that you lose track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91" y="1855793"/>
            <a:ext cx="9037444" cy="4215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People in quarantine: Those who tolerated best were NOT those who were the most optimistic or the most introverted or the most mindful.  </a:t>
            </a:r>
            <a:br>
              <a:rPr lang="en-US" dirty="0"/>
            </a:br>
            <a:r>
              <a:rPr lang="en-US" sz="3600" dirty="0"/>
              <a:t>They were those who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found the most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flow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dirty="0"/>
              <a:t>Flow requires a stretch of uninterrupted time. </a:t>
            </a:r>
            <a:br>
              <a:rPr lang="en-US" dirty="0"/>
            </a:br>
            <a:r>
              <a:rPr lang="en-US" dirty="0"/>
              <a:t>Hard to get at home with kids, pets, another person working, back to back Zoom meetings, home schooling.</a:t>
            </a:r>
          </a:p>
        </p:txBody>
      </p:sp>
    </p:spTree>
    <p:extLst>
      <p:ext uri="{BB962C8B-B14F-4D97-AF65-F5344CB8AC3E}">
        <p14:creationId xmlns:p14="http://schemas.microsoft.com/office/powerpoint/2010/main" val="306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89" y="691245"/>
            <a:ext cx="8596668" cy="13208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1. What’s one recent activity </a:t>
            </a:r>
            <a:br>
              <a:rPr lang="en-US" sz="3800" dirty="0">
                <a:solidFill>
                  <a:schemeClr val="tx1"/>
                </a:solidFill>
              </a:rPr>
            </a:br>
            <a:r>
              <a:rPr lang="en-US" sz="3800" dirty="0">
                <a:solidFill>
                  <a:schemeClr val="tx1"/>
                </a:solidFill>
              </a:rPr>
              <a:t>where you’ve been able to find </a:t>
            </a:r>
            <a:r>
              <a:rPr lang="en-US" sz="3800" b="1" dirty="0">
                <a:solidFill>
                  <a:schemeClr val="tx1"/>
                </a:solidFill>
              </a:rPr>
              <a:t>flow?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1" y="2487169"/>
            <a:ext cx="89340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2. What are some things that have been getting in the way of flow for you lately?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3600" dirty="0"/>
              <a:t>3. What is one small thing you might do </a:t>
            </a:r>
            <a:br>
              <a:rPr lang="en-US" sz="3600" dirty="0"/>
            </a:br>
            <a:r>
              <a:rPr lang="en-US" sz="3600" dirty="0"/>
              <a:t>this week that would allow for more flow?</a:t>
            </a:r>
          </a:p>
        </p:txBody>
      </p:sp>
    </p:spTree>
    <p:extLst>
      <p:ext uri="{BB962C8B-B14F-4D97-AF65-F5344CB8AC3E}">
        <p14:creationId xmlns:p14="http://schemas.microsoft.com/office/powerpoint/2010/main" val="83809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2689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Technology available 24 /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3680"/>
            <a:ext cx="8956407" cy="515163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Upside: Flexibility.  If you are caring for kids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 others, being able to respond outside of normal work hours is great.  Make clear you don’t expect immediate response.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Downsides: 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Available 24/7 doesn’t mean you have </a:t>
            </a:r>
            <a:br>
              <a:rPr lang="en-US" sz="2800" dirty="0"/>
            </a:br>
            <a:r>
              <a:rPr lang="en-US" sz="2800" dirty="0"/>
              <a:t>an obligation to respond at all times. </a:t>
            </a:r>
            <a:br>
              <a:rPr lang="en-US" sz="2800" dirty="0"/>
            </a:br>
            <a:r>
              <a:rPr lang="en-US" sz="2800" dirty="0"/>
              <a:t>Interferes with being “off.”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Can interfere with getting work done. Interrupts flow.</a:t>
            </a:r>
          </a:p>
        </p:txBody>
      </p:sp>
    </p:spTree>
    <p:extLst>
      <p:ext uri="{BB962C8B-B14F-4D97-AF65-F5344CB8AC3E}">
        <p14:creationId xmlns:p14="http://schemas.microsoft.com/office/powerpoint/2010/main" val="112248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89" y="691245"/>
            <a:ext cx="8596668" cy="13208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What’s one recent activity </a:t>
            </a:r>
            <a:b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you’ve been able to find </a:t>
            </a:r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1" y="2487169"/>
            <a:ext cx="89340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2. What are some things that have been getting in the way of flow for you lately?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3600" dirty="0"/>
              <a:t>3. What is one small thing you might do </a:t>
            </a:r>
            <a:br>
              <a:rPr lang="en-US" sz="3600" dirty="0"/>
            </a:br>
            <a:r>
              <a:rPr lang="en-US" sz="3600" dirty="0"/>
              <a:t>this week that would allow for more flow?</a:t>
            </a:r>
          </a:p>
        </p:txBody>
      </p:sp>
    </p:spTree>
    <p:extLst>
      <p:ext uri="{BB962C8B-B14F-4D97-AF65-F5344CB8AC3E}">
        <p14:creationId xmlns:p14="http://schemas.microsoft.com/office/powerpoint/2010/main" val="97209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Humans HATE being out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Forces beyond your control can take away everything you possess except one thing, your freedom to choose </a:t>
            </a:r>
            <a:br>
              <a:rPr lang="en-US" dirty="0"/>
            </a:br>
            <a:r>
              <a:rPr lang="en-US" dirty="0"/>
              <a:t>how you will respond to the situation.</a:t>
            </a:r>
          </a:p>
          <a:p>
            <a:pPr marL="457200" lvl="1" indent="0">
              <a:buNone/>
            </a:pPr>
            <a:r>
              <a:rPr lang="en-US" dirty="0"/>
              <a:t>										</a:t>
            </a:r>
          </a:p>
          <a:p>
            <a:pPr marL="457200" lvl="1" indent="0">
              <a:buNone/>
            </a:pPr>
            <a:r>
              <a:rPr lang="en-US" dirty="0"/>
              <a:t>Victor Frankl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324" y="5148651"/>
            <a:ext cx="8139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Recommended reading: Man’s Search for Meaning</a:t>
            </a:r>
          </a:p>
        </p:txBody>
      </p:sp>
    </p:spTree>
    <p:extLst>
      <p:ext uri="{BB962C8B-B14F-4D97-AF65-F5344CB8AC3E}">
        <p14:creationId xmlns:p14="http://schemas.microsoft.com/office/powerpoint/2010/main" val="16389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659"/>
            <a:ext cx="10491411" cy="5649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  So,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 control?  </a:t>
            </a:r>
          </a:p>
          <a:p>
            <a:pPr marL="457200" lvl="1" indent="0">
              <a:buNone/>
            </a:pPr>
            <a:r>
              <a:rPr lang="en-US" sz="3200" dirty="0"/>
              <a:t>Most importantly, you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control your own thoughts.</a:t>
            </a:r>
          </a:p>
          <a:p>
            <a:pPr marL="457200" lvl="1" indent="0">
              <a:buNone/>
            </a:pPr>
            <a:r>
              <a:rPr lang="en-US" sz="3200" dirty="0"/>
              <a:t>It’s not just what happens.  </a:t>
            </a:r>
            <a:br>
              <a:rPr lang="en-US" sz="3200" dirty="0"/>
            </a:br>
            <a:r>
              <a:rPr lang="en-US" sz="3200" dirty="0"/>
              <a:t>It’s what you </a:t>
            </a:r>
            <a:r>
              <a:rPr lang="en-US" sz="3200" u="sng" dirty="0"/>
              <a:t>tell yourself</a:t>
            </a:r>
            <a:r>
              <a:rPr lang="en-US" sz="3200" dirty="0"/>
              <a:t> about what happens.</a:t>
            </a:r>
          </a:p>
          <a:p>
            <a:pPr marL="457200" lvl="1" indent="0">
              <a:buNone/>
            </a:pPr>
            <a:endParaRPr lang="en-US" sz="2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3200" dirty="0"/>
              <a:t>Example: “I was irritable with my kids today </a:t>
            </a:r>
            <a:br>
              <a:rPr lang="en-US" sz="3200" dirty="0"/>
            </a:br>
            <a:r>
              <a:rPr lang="en-US" sz="3200" dirty="0"/>
              <a:t>because I’m so stressed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I’m a terrible parent.”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Or:  “I was irritable with my kids today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because I’m so stressed. I’m doing the best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can right now.”</a:t>
            </a:r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317526" y="4318281"/>
            <a:ext cx="56047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Example:  I can’t take this any longer!</a:t>
            </a:r>
          </a:p>
          <a:p>
            <a:r>
              <a:rPr lang="en-US" sz="2800" dirty="0"/>
              <a:t>Or: This won’t last forever. </a:t>
            </a:r>
            <a:br>
              <a:rPr lang="en-US" sz="2800" dirty="0"/>
            </a:br>
            <a:r>
              <a:rPr lang="en-US" sz="2800" dirty="0"/>
              <a:t>      I can manage right now.</a:t>
            </a:r>
          </a:p>
        </p:txBody>
      </p:sp>
    </p:spTree>
    <p:extLst>
      <p:ext uri="{BB962C8B-B14F-4D97-AF65-F5344CB8AC3E}">
        <p14:creationId xmlns:p14="http://schemas.microsoft.com/office/powerpoint/2010/main" val="428018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63" y="881747"/>
            <a:ext cx="8836779" cy="1320800"/>
          </a:xfrm>
        </p:spPr>
        <p:txBody>
          <a:bodyPr>
            <a:normAutofit fontScale="90000"/>
          </a:bodyPr>
          <a:lstStyle/>
          <a:p>
            <a:pPr marL="347663" indent="-347663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How to know when it’s a problem?</a:t>
            </a:r>
            <a:br>
              <a:rPr lang="en-US" sz="4000" dirty="0"/>
            </a:b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Anxiety and sadness are different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an anxiety disorder or depression.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55" y="3051626"/>
            <a:ext cx="9402838" cy="4666342"/>
          </a:xfrm>
        </p:spPr>
        <p:txBody>
          <a:bodyPr>
            <a:normAutofit/>
          </a:bodyPr>
          <a:lstStyle/>
          <a:p>
            <a:r>
              <a:rPr lang="en-US" sz="3200" b="1" dirty="0"/>
              <a:t>Everybody</a:t>
            </a:r>
            <a:r>
              <a:rPr lang="en-US" sz="3200" dirty="0"/>
              <a:t> has times when they’re worried </a:t>
            </a:r>
            <a:br>
              <a:rPr lang="en-US" sz="3200" dirty="0"/>
            </a:br>
            <a:r>
              <a:rPr lang="en-US" sz="3200" dirty="0"/>
              <a:t>or anxious.  Tha</a:t>
            </a:r>
            <a:r>
              <a:rPr lang="en-US" dirty="0"/>
              <a:t>t’s normal and </a:t>
            </a:r>
            <a:r>
              <a:rPr lang="en-US" u="sng" dirty="0"/>
              <a:t>not</a:t>
            </a:r>
            <a:r>
              <a:rPr lang="en-US" dirty="0"/>
              <a:t> a disorder.</a:t>
            </a:r>
          </a:p>
          <a:p>
            <a:r>
              <a:rPr lang="en-US" sz="3200" b="1" dirty="0"/>
              <a:t>Everybody</a:t>
            </a:r>
            <a:r>
              <a:rPr lang="en-US" sz="3200" dirty="0"/>
              <a:t> has times when they’re sad </a:t>
            </a:r>
            <a:br>
              <a:rPr lang="en-US" sz="3200" dirty="0"/>
            </a:br>
            <a:r>
              <a:rPr lang="en-US" sz="3200" dirty="0"/>
              <a:t>or upset. That’s normal and </a:t>
            </a:r>
            <a:r>
              <a:rPr lang="en-US" sz="3200" u="sng" dirty="0"/>
              <a:t>not</a:t>
            </a:r>
            <a:r>
              <a:rPr lang="en-US" sz="3200" dirty="0"/>
              <a:t> depression.</a:t>
            </a:r>
          </a:p>
        </p:txBody>
      </p:sp>
    </p:spTree>
    <p:extLst>
      <p:ext uri="{BB962C8B-B14F-4D97-AF65-F5344CB8AC3E}">
        <p14:creationId xmlns:p14="http://schemas.microsoft.com/office/powerpoint/2010/main" val="424926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3" y="121280"/>
            <a:ext cx="8960936" cy="1320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Normal reactions to very abnormal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17" y="1442080"/>
            <a:ext cx="9424607" cy="54264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Physical, cognitive, emotional arousal </a:t>
            </a:r>
            <a:br>
              <a:rPr lang="en-US" dirty="0"/>
            </a:br>
            <a:r>
              <a:rPr lang="en-US" dirty="0"/>
              <a:t>is automatic natural reaction to threat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Fight, flight, freeze: great short-term response, not so great for long-term. Can exhaust us physically, mentally and emotionally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Intended outcome is: expend energy!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has to be opportunity to discharge stress</a:t>
            </a:r>
          </a:p>
          <a:p>
            <a:pPr lvl="1">
              <a:spcBef>
                <a:spcPts val="1800"/>
              </a:spcBef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why exercise works: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expends energy, releases pent-up tension</a:t>
            </a:r>
          </a:p>
        </p:txBody>
      </p:sp>
    </p:spTree>
    <p:extLst>
      <p:ext uri="{BB962C8B-B14F-4D97-AF65-F5344CB8AC3E}">
        <p14:creationId xmlns:p14="http://schemas.microsoft.com/office/powerpoint/2010/main" val="918196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2" y="636812"/>
            <a:ext cx="8709542" cy="1320800"/>
          </a:xfrm>
        </p:spPr>
        <p:txBody>
          <a:bodyPr>
            <a:normAutofit/>
          </a:bodyPr>
          <a:lstStyle/>
          <a:p>
            <a:pPr marL="347663" indent="-347663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you see a 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change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a person,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lasts more than a short period: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44" y="2368707"/>
            <a:ext cx="9626498" cy="4666342"/>
          </a:xfrm>
        </p:spPr>
        <p:txBody>
          <a:bodyPr>
            <a:normAutofit/>
          </a:bodyPr>
          <a:lstStyle/>
          <a:p>
            <a:r>
              <a:rPr lang="en-US" sz="3600" dirty="0"/>
              <a:t>Affecting their thinking, emotions, behavior </a:t>
            </a:r>
          </a:p>
          <a:p>
            <a:r>
              <a:rPr lang="en-US" sz="3600" dirty="0"/>
              <a:t>Severe enough to interfere with </a:t>
            </a:r>
            <a:br>
              <a:rPr lang="en-US" sz="3600" dirty="0"/>
            </a:br>
            <a:r>
              <a:rPr lang="en-US" sz="3600" dirty="0"/>
              <a:t>their ability to: </a:t>
            </a:r>
          </a:p>
          <a:p>
            <a:pPr lvl="1"/>
            <a:r>
              <a:rPr lang="en-US" sz="3200" dirty="0"/>
              <a:t>work or learn</a:t>
            </a:r>
          </a:p>
          <a:p>
            <a:pPr lvl="1"/>
            <a:r>
              <a:rPr lang="en-US" sz="3200" dirty="0"/>
              <a:t>carry out daily activities</a:t>
            </a:r>
          </a:p>
          <a:p>
            <a:pPr lvl="1"/>
            <a:r>
              <a:rPr lang="en-US" sz="3200" dirty="0"/>
              <a:t>engage in satisfying relationships with others</a:t>
            </a:r>
          </a:p>
        </p:txBody>
      </p:sp>
    </p:spTree>
    <p:extLst>
      <p:ext uri="{BB962C8B-B14F-4D97-AF65-F5344CB8AC3E}">
        <p14:creationId xmlns:p14="http://schemas.microsoft.com/office/powerpoint/2010/main" val="3466791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5AD7-E4E4-4B5F-8B0D-F2931DBD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11" y="770964"/>
            <a:ext cx="9189819" cy="13208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Not your job to diagnose…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Notice, listen, and encourage professional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44974-768B-41E8-A27D-DF9FED1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2091764"/>
            <a:ext cx="9309946" cy="388077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“I’ve noticed…   and I’m concerned about you.”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Do you have a doctor or therapist that you </a:t>
            </a:r>
            <a:br>
              <a:rPr lang="en-US" sz="2800" dirty="0"/>
            </a:br>
            <a:r>
              <a:rPr lang="en-US" sz="2800" dirty="0"/>
              <a:t>could talk to about your symptoms?  </a:t>
            </a:r>
            <a:br>
              <a:rPr lang="en-US" sz="2800" dirty="0"/>
            </a:br>
            <a:r>
              <a:rPr lang="en-US" sz="2800" dirty="0"/>
              <a:t>(Many illnesses have symptoms that mimic </a:t>
            </a:r>
            <a:br>
              <a:rPr lang="en-US" sz="2800" dirty="0"/>
            </a:br>
            <a:r>
              <a:rPr lang="en-US" sz="2800" dirty="0"/>
              <a:t>those of anxiety and depression)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Encourage self-help 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Offer resources for treatment and support,</a:t>
            </a:r>
            <a:br>
              <a:rPr lang="en-US" sz="2800" dirty="0"/>
            </a:br>
            <a:r>
              <a:rPr lang="en-US" sz="2800" dirty="0"/>
              <a:t>(if it’s a friend, including yourself!)</a:t>
            </a:r>
          </a:p>
        </p:txBody>
      </p:sp>
    </p:spTree>
    <p:extLst>
      <p:ext uri="{BB962C8B-B14F-4D97-AF65-F5344CB8AC3E}">
        <p14:creationId xmlns:p14="http://schemas.microsoft.com/office/powerpoint/2010/main" val="1841589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868" y="585789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Listen for comments that worry you: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1838856"/>
            <a:ext cx="9101933" cy="4249836"/>
          </a:xfrm>
        </p:spPr>
        <p:txBody>
          <a:bodyPr>
            <a:normAutofit/>
          </a:bodyPr>
          <a:lstStyle/>
          <a:p>
            <a:r>
              <a:rPr lang="en-US" dirty="0"/>
              <a:t>I just wish I wouldn’t wake up tomorrow.</a:t>
            </a:r>
          </a:p>
          <a:p>
            <a:r>
              <a:rPr lang="en-US" dirty="0"/>
              <a:t>Sometimes I don’t feel like going on.</a:t>
            </a:r>
          </a:p>
          <a:p>
            <a:r>
              <a:rPr lang="en-US" dirty="0"/>
              <a:t>I can’t take it any longer.</a:t>
            </a:r>
          </a:p>
          <a:p>
            <a:r>
              <a:rPr lang="en-US" dirty="0"/>
              <a:t>I think everyone would just be better off without me. </a:t>
            </a:r>
          </a:p>
          <a:p>
            <a:r>
              <a:rPr lang="en-US" dirty="0"/>
              <a:t>Sometimes I wish I were dead.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It’s a </a:t>
            </a:r>
            <a:r>
              <a:rPr lang="en-US" b="1" dirty="0"/>
              <a:t>myth</a:t>
            </a:r>
            <a:r>
              <a:rPr lang="en-US" dirty="0"/>
              <a:t> that asking someone if they are suicidal till put the idea in their head.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55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04" y="239169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would you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951" y="1036299"/>
            <a:ext cx="11063363" cy="479538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Ask the question directly: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Are you having thoughts of suicide?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Are you thinking of killing yourself?</a:t>
            </a:r>
            <a:endParaRPr lang="en-US" sz="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yes, then: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Tell me more about that.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have you thought about doing? 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you have a plan?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Have you started to collect the things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you’d need to act on that?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	National Crisis Line: (1-800-273-TALK)  </a:t>
            </a:r>
            <a:r>
              <a:rPr lang="en-US" sz="3200" dirty="0">
                <a:solidFill>
                  <a:schemeClr val="accent5"/>
                </a:solidFill>
              </a:rPr>
              <a:t>988</a:t>
            </a:r>
          </a:p>
        </p:txBody>
      </p:sp>
    </p:spTree>
    <p:extLst>
      <p:ext uri="{BB962C8B-B14F-4D97-AF65-F5344CB8AC3E}">
        <p14:creationId xmlns:p14="http://schemas.microsoft.com/office/powerpoint/2010/main" val="333222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515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Taking Care of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72331"/>
            <a:ext cx="9826235" cy="3880773"/>
          </a:xfrm>
        </p:spPr>
        <p:txBody>
          <a:bodyPr>
            <a:normAutofit/>
          </a:bodyPr>
          <a:lstStyle/>
          <a:p>
            <a:r>
              <a:rPr lang="en-US" dirty="0"/>
              <a:t>Recognize stress in your co-workers and respond: “I know you said you’re OK, but you sound…”  </a:t>
            </a:r>
            <a:br>
              <a:rPr lang="en-US" dirty="0"/>
            </a:br>
            <a:r>
              <a:rPr lang="en-US" dirty="0"/>
              <a:t>or “but I’ve noticed”</a:t>
            </a:r>
          </a:p>
          <a:p>
            <a:r>
              <a:rPr lang="en-US" dirty="0"/>
              <a:t>Listen,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without trying to problem-solve</a:t>
            </a:r>
          </a:p>
          <a:p>
            <a:endParaRPr lang="en-US" sz="1100" dirty="0"/>
          </a:p>
          <a:p>
            <a:r>
              <a:rPr lang="en-US" dirty="0"/>
              <a:t>Where appropriate, offer help or resources.  </a:t>
            </a:r>
            <a:br>
              <a:rPr lang="en-US" dirty="0"/>
            </a:br>
            <a:r>
              <a:rPr lang="en-US" dirty="0"/>
              <a:t>Start with, “If you’d like, I could…”</a:t>
            </a:r>
          </a:p>
        </p:txBody>
      </p:sp>
    </p:spTree>
    <p:extLst>
      <p:ext uri="{BB962C8B-B14F-4D97-AF65-F5344CB8AC3E}">
        <p14:creationId xmlns:p14="http://schemas.microsoft.com/office/powerpoint/2010/main" val="1011695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D3B5-DADE-D549-A087-7B5B90D8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529"/>
            <a:ext cx="10515600" cy="682839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Don’t: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C3D2-FF9A-5949-860C-1290CD6F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342"/>
            <a:ext cx="10515600" cy="55891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914400" lvl="1" indent="-457200"/>
            <a:r>
              <a:rPr lang="en-US" sz="3200" dirty="0">
                <a:solidFill>
                  <a:schemeClr val="tx1"/>
                </a:solidFill>
              </a:rPr>
              <a:t>Have the same standards or expectations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for people as you would pre-pandemic. </a:t>
            </a:r>
          </a:p>
          <a:p>
            <a:pPr marL="457200" lvl="1" indent="0"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 marL="739775" lvl="1" indent="0">
              <a:buNone/>
            </a:pP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“You are not ‘working from home’.  </a:t>
            </a:r>
            <a:b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You are ‘at your home’ during a crisis, </a:t>
            </a:r>
            <a:b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trying to work.”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	     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Canadian federal government</a:t>
            </a:r>
          </a:p>
          <a:p>
            <a:pPr marL="457200" lvl="1" indent="0">
              <a:buNone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That is a big distinction!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6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D3B5-DADE-D549-A087-7B5B90D8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34" y="311537"/>
            <a:ext cx="10515600" cy="682839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Do: 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Discuss openly with others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C3D2-FF9A-5949-860C-1290CD6F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533" y="1309993"/>
            <a:ext cx="11311409" cy="6071055"/>
          </a:xfrm>
        </p:spPr>
        <p:txBody>
          <a:bodyPr>
            <a:normAutofit lnSpcReduction="10000"/>
          </a:bodyPr>
          <a:lstStyle/>
          <a:p>
            <a:pPr marL="790575" lvl="2" indent="-395288">
              <a:spcBef>
                <a:spcPts val="1200"/>
              </a:spcBef>
              <a:buSzPct val="60000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Remind people to monitor how they’re doing;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stress will affect us differently over the course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the pandemic</a:t>
            </a:r>
          </a:p>
          <a:p>
            <a:pPr marL="790575" lvl="2" indent="-395288">
              <a:spcBef>
                <a:spcPts val="1200"/>
              </a:spcBef>
              <a:buSzPct val="60000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There’s a wide range of normal human reactions.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Respect where people are as they cope with this. </a:t>
            </a:r>
          </a:p>
          <a:p>
            <a:pPr marL="790575" lvl="2" indent="-395288">
              <a:spcBef>
                <a:spcPts val="1200"/>
              </a:spcBef>
              <a:buSzPct val="60000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how they usually are – not how they are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this moment.  Snippy or irritable?   You don’t have to show up to every argument you’re invited to!   Instead, try, “That’s not like you. How are you doing, really?”</a:t>
            </a:r>
          </a:p>
          <a:p>
            <a:pPr marL="790575" lvl="2" indent="-395288">
              <a:spcBef>
                <a:spcPts val="1200"/>
              </a:spcBef>
              <a:buSzPct val="60000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Decrease stigma.  “All of us will have good days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bad days.”  It’s not about who’s strong. </a:t>
            </a:r>
          </a:p>
          <a:p>
            <a:pPr marL="790575" lvl="2" indent="-395288">
              <a:spcBef>
                <a:spcPts val="1200"/>
              </a:spcBef>
              <a:buSzPct val="60000"/>
            </a:pP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34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D3B5-DADE-D549-A087-7B5B90D8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57" y="515554"/>
            <a:ext cx="10515600" cy="682839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agencies, don’t: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C3D2-FF9A-5949-860C-1290CD6F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4" y="1482615"/>
            <a:ext cx="10515600" cy="5589141"/>
          </a:xfrm>
        </p:spPr>
        <p:txBody>
          <a:bodyPr>
            <a:normAutofit/>
          </a:bodyPr>
          <a:lstStyle/>
          <a:p>
            <a:pPr marL="914400" lvl="1" indent="-457200">
              <a:spcBef>
                <a:spcPts val="1800"/>
              </a:spcBef>
            </a:pPr>
            <a:r>
              <a:rPr lang="en-US" sz="3200" dirty="0">
                <a:solidFill>
                  <a:schemeClr val="tx1"/>
                </a:solidFill>
              </a:rPr>
              <a:t>Say things like, “While most of us are doing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fine, we know that some people are not….”</a:t>
            </a:r>
          </a:p>
          <a:p>
            <a:pPr marL="914400" lvl="1" indent="-457200">
              <a:spcBef>
                <a:spcPts val="1800"/>
              </a:spcBef>
            </a:pPr>
            <a:r>
              <a:rPr lang="en-US" sz="3200" dirty="0">
                <a:solidFill>
                  <a:schemeClr val="tx1"/>
                </a:solidFill>
              </a:rPr>
              <a:t>Dismiss or negate feelings (yours or others!)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“I shouldn’t feel like that.”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“Others have it worse.”</a:t>
            </a:r>
          </a:p>
          <a:p>
            <a:pPr marL="914400" lvl="1" indent="-457200">
              <a:spcBef>
                <a:spcPts val="1800"/>
              </a:spcBef>
            </a:pPr>
            <a:r>
              <a:rPr lang="en-US" sz="3200" dirty="0">
                <a:solidFill>
                  <a:schemeClr val="tx1"/>
                </a:solidFill>
              </a:rPr>
              <a:t>Show irritation when people are struggling: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you may not know all the things they are facing.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Give people some grace right now.</a:t>
            </a: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01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4" y="57294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80" y="849472"/>
            <a:ext cx="11565646" cy="3880773"/>
          </a:xfrm>
        </p:spPr>
        <p:txBody>
          <a:bodyPr>
            <a:noAutofit/>
          </a:bodyPr>
          <a:lstStyle/>
          <a:p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Model taking care of yourself 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for your staff/coworkers  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9900" indent="-469900">
              <a:buFont typeface="Wingdings" panose="05000000000000000000" pitchFamily="2" charset="2"/>
              <a:buChar char="ü"/>
            </a:pPr>
            <a:r>
              <a:rPr lang="en-US" sz="3600" dirty="0"/>
              <a:t>“I’m taking time off this afternoon, </a:t>
            </a:r>
            <a:br>
              <a:rPr lang="en-US" sz="3600" dirty="0"/>
            </a:br>
            <a:r>
              <a:rPr lang="en-US" sz="3600" dirty="0"/>
              <a:t>so I won’t be answering email.”  </a:t>
            </a:r>
          </a:p>
          <a:p>
            <a:pPr marL="469900" indent="-469900">
              <a:buFont typeface="Wingdings" panose="05000000000000000000" pitchFamily="2" charset="2"/>
              <a:buChar char="ü"/>
            </a:pPr>
            <a:r>
              <a:rPr lang="en-US" sz="3600" dirty="0"/>
              <a:t>“As soon as we’re done, </a:t>
            </a:r>
            <a:br>
              <a:rPr lang="en-US" sz="3600" dirty="0"/>
            </a:br>
            <a:r>
              <a:rPr lang="en-US" sz="3600" dirty="0"/>
              <a:t>I’m going out for some exercise.”</a:t>
            </a:r>
          </a:p>
          <a:p>
            <a:pPr marL="469900" indent="-469900">
              <a:buFont typeface="Wingdings" panose="05000000000000000000" pitchFamily="2" charset="2"/>
              <a:buChar char="ü"/>
            </a:pPr>
            <a:r>
              <a:rPr lang="en-US" sz="3600" dirty="0"/>
              <a:t>“I’m having a hard time some days, too.”</a:t>
            </a:r>
          </a:p>
        </p:txBody>
      </p:sp>
    </p:spTree>
    <p:extLst>
      <p:ext uri="{BB962C8B-B14F-4D97-AF65-F5344CB8AC3E}">
        <p14:creationId xmlns:p14="http://schemas.microsoft.com/office/powerpoint/2010/main" val="26361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6" y="-113205"/>
            <a:ext cx="8596668" cy="13208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Helpful Tips: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6" y="1050584"/>
            <a:ext cx="10989729" cy="502045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Express </a:t>
            </a:r>
            <a:r>
              <a:rPr lang="en-US" sz="3200" b="1" dirty="0"/>
              <a:t>gratitude</a:t>
            </a:r>
            <a:r>
              <a:rPr lang="en-US" sz="3200" dirty="0"/>
              <a:t> for what you </a:t>
            </a:r>
            <a:r>
              <a:rPr lang="en-US" sz="3200" u="sng" dirty="0"/>
              <a:t>do</a:t>
            </a:r>
            <a:r>
              <a:rPr lang="en-US" sz="3200" dirty="0"/>
              <a:t> have.</a:t>
            </a:r>
            <a:br>
              <a:rPr lang="en-US" sz="3200" dirty="0"/>
            </a:b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“Grief and gratitude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can sit at the same table.”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Be mindful: Find the beauty, peace and comfort in things around you (flowers, art, good food, kindness of others, great music)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Focus on what you CAN control. </a:t>
            </a:r>
            <a:br>
              <a:rPr lang="en-US" sz="3200" dirty="0"/>
            </a:br>
            <a:r>
              <a:rPr lang="en-US" sz="3200" dirty="0"/>
              <a:t>Here’s what I </a:t>
            </a:r>
            <a:r>
              <a:rPr lang="en-US" sz="3200" u="sng" dirty="0"/>
              <a:t>can</a:t>
            </a:r>
            <a:r>
              <a:rPr lang="en-US" sz="3200" dirty="0"/>
              <a:t> do. 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Chunk it = make it through this week, day, hour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693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400006" y="1097280"/>
            <a:ext cx="9901518" cy="5541264"/>
          </a:xfrm>
        </p:spPr>
        <p:txBody>
          <a:bodyPr>
            <a:normAutofit/>
          </a:bodyPr>
          <a:lstStyle/>
          <a:p>
            <a:r>
              <a:rPr lang="en-US" dirty="0"/>
              <a:t>Ability to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bounce back from adversity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 who are more resilient are: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/>
              <a:t>allow themselves to feel bad in adversity, </a:t>
            </a:r>
            <a:br>
              <a:rPr lang="en-US" dirty="0"/>
            </a:br>
            <a:r>
              <a:rPr lang="en-US" dirty="0"/>
              <a:t>but believe in their ability to cope and resolve problems, resulting in sense of well-being</a:t>
            </a:r>
            <a:endParaRPr lang="en-US" sz="1700" dirty="0"/>
          </a:p>
          <a:p>
            <a:r>
              <a:rPr lang="en-US" dirty="0"/>
              <a:t>Resilient people allow sorrow and joy to coexist, </a:t>
            </a:r>
            <a:br>
              <a:rPr lang="en-US" dirty="0"/>
            </a:br>
            <a:r>
              <a:rPr lang="en-US" dirty="0"/>
              <a:t>to celebrate life’s blessings </a:t>
            </a:r>
            <a:br>
              <a:rPr lang="en-US" dirty="0"/>
            </a:br>
            <a:r>
              <a:rPr lang="en-US" dirty="0"/>
              <a:t>while acknowledging their grief.</a:t>
            </a:r>
          </a:p>
          <a:p>
            <a:r>
              <a:rPr lang="en-US" dirty="0"/>
              <a:t>Resilient people know when and how </a:t>
            </a:r>
            <a:br>
              <a:rPr lang="en-US" dirty="0"/>
            </a:br>
            <a:r>
              <a:rPr lang="en-US" dirty="0"/>
              <a:t>to ask for help.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8548" y="235912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Resiliency</a:t>
            </a:r>
          </a:p>
        </p:txBody>
      </p:sp>
    </p:spTree>
    <p:extLst>
      <p:ext uri="{BB962C8B-B14F-4D97-AF65-F5344CB8AC3E}">
        <p14:creationId xmlns:p14="http://schemas.microsoft.com/office/powerpoint/2010/main" val="1403389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78" y="-105646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Helpful Tips: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55" y="1094977"/>
            <a:ext cx="10398185" cy="502045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Share your feelings with others. Be honest about irritation, sadness, guilt, anger, anxiety you feel.  </a:t>
            </a:r>
            <a:br>
              <a:rPr lang="en-US" dirty="0"/>
            </a:br>
            <a:r>
              <a:rPr lang="en-US" dirty="0"/>
              <a:t>You are </a:t>
            </a:r>
            <a:r>
              <a:rPr lang="en-US" b="1" u="sng" dirty="0"/>
              <a:t>not alone</a:t>
            </a:r>
            <a:r>
              <a:rPr lang="en-US" b="1" dirty="0"/>
              <a:t> in it</a:t>
            </a:r>
            <a:r>
              <a:rPr lang="en-US" dirty="0"/>
              <a:t>. </a:t>
            </a:r>
          </a:p>
          <a:p>
            <a:pPr>
              <a:spcBef>
                <a:spcPts val="1800"/>
              </a:spcBef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sure how it’s affecting you?  </a:t>
            </a:r>
            <a:r>
              <a:rPr lang="en-US" dirty="0"/>
              <a:t>Ask someone you really trust to tell you the truth. How am I doing? What have you noticed that’s different about me?</a:t>
            </a:r>
          </a:p>
          <a:p>
            <a:pPr>
              <a:spcBef>
                <a:spcPts val="1800"/>
              </a:spcBef>
            </a:pPr>
            <a:r>
              <a:rPr lang="en-US" dirty="0"/>
              <a:t>It’s a sign of strength to ask for help </a:t>
            </a:r>
            <a:br>
              <a:rPr lang="en-US" dirty="0"/>
            </a:br>
            <a:r>
              <a:rPr lang="en-US" dirty="0"/>
              <a:t>when you need it. </a:t>
            </a:r>
          </a:p>
          <a:p>
            <a:pPr>
              <a:spcBef>
                <a:spcPts val="1800"/>
              </a:spcBef>
            </a:pPr>
            <a:r>
              <a:rPr lang="en-US" dirty="0"/>
              <a:t>Self-soothing: Activities that have a repetitive, left-right action: knit, run, swim, drum, crochet</a:t>
            </a:r>
            <a:br>
              <a:rPr lang="en-US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8375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863" y="543954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Activity: 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the lesson in it for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36" y="2352245"/>
            <a:ext cx="1034571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is something I have learned, experienced, started doing (or picked back up) during this time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I want to keep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my life?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is one small thing I commit to do </a:t>
            </a:r>
            <a:br>
              <a:rPr lang="en-US" sz="3600" dirty="0"/>
            </a:br>
            <a:r>
              <a:rPr lang="en-US" sz="3600" dirty="0"/>
              <a:t>that will improve my resilience?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428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39" y="298990"/>
            <a:ext cx="9135758" cy="1320800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Tired, sad, difficulty concentrating?</a:t>
            </a:r>
            <a:br>
              <a:rPr lang="en-US" sz="3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Normal reactions to very abnormal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48" y="1773885"/>
            <a:ext cx="10055975" cy="5426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Trauma can lead to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long-term growth</a:t>
            </a:r>
          </a:p>
          <a:p>
            <a:pPr marL="696913" lvl="1" indent="-282575"/>
            <a:r>
              <a:rPr lang="en-US" sz="2800" dirty="0"/>
              <a:t>What I learned from this </a:t>
            </a:r>
            <a:br>
              <a:rPr lang="en-US" sz="2800" dirty="0"/>
            </a:br>
            <a:r>
              <a:rPr lang="en-US" sz="2800" dirty="0"/>
              <a:t>that’s made my life better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Also has potential long-term </a:t>
            </a:r>
            <a:br>
              <a:rPr lang="en-US" dirty="0"/>
            </a:br>
            <a:r>
              <a:rPr lang="en-US" dirty="0"/>
              <a:t>to deplete our coping mechanisms</a:t>
            </a:r>
          </a:p>
          <a:p>
            <a:pPr lvl="1"/>
            <a:r>
              <a:rPr lang="en-US" sz="2800" dirty="0"/>
              <a:t>We intentionally increase our resiliency </a:t>
            </a:r>
            <a:br>
              <a:rPr lang="en-US" sz="2800" dirty="0"/>
            </a:br>
            <a:r>
              <a:rPr lang="en-US" sz="2800" dirty="0"/>
              <a:t>through awareness and acting on that</a:t>
            </a:r>
          </a:p>
          <a:p>
            <a:pPr lvl="1"/>
            <a:r>
              <a:rPr lang="en-US" sz="2800" dirty="0"/>
              <a:t>Don’t wait ‘til you know you need it.</a:t>
            </a:r>
          </a:p>
        </p:txBody>
      </p:sp>
    </p:spTree>
    <p:extLst>
      <p:ext uri="{BB962C8B-B14F-4D97-AF65-F5344CB8AC3E}">
        <p14:creationId xmlns:p14="http://schemas.microsoft.com/office/powerpoint/2010/main" val="61608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1" y="433389"/>
            <a:ext cx="8596668" cy="13208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1" y="1659846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239712" indent="0">
              <a:lnSpc>
                <a:spcPct val="120000"/>
              </a:lnSpc>
              <a:buNone/>
            </a:pP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one impact that recent events have had on: </a:t>
            </a:r>
          </a:p>
          <a:p>
            <a:pPr marL="982662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/>
              <a:t>you</a:t>
            </a:r>
          </a:p>
          <a:p>
            <a:pPr marL="982662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/>
              <a:t>your work</a:t>
            </a:r>
          </a:p>
          <a:p>
            <a:pPr marL="982662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/>
              <a:t>your family</a:t>
            </a:r>
          </a:p>
        </p:txBody>
      </p:sp>
    </p:spTree>
    <p:extLst>
      <p:ext uri="{BB962C8B-B14F-4D97-AF65-F5344CB8AC3E}">
        <p14:creationId xmlns:p14="http://schemas.microsoft.com/office/powerpoint/2010/main" val="202255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21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Everyone is experiencing this.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206894" cy="4513943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heard that we are all in the same boat,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but it’s not like that. We are in the same storm, but not in the same boat.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boat could be shipwrecked,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mine might not be.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 vice versa.</a:t>
            </a:r>
          </a:p>
          <a:p>
            <a:pPr marL="0" indent="0" defTabSz="1028700">
              <a:buNone/>
            </a:pPr>
            <a:r>
              <a:rPr lang="en-US" dirty="0"/>
              <a:t>				Nicki </a:t>
            </a:r>
            <a:r>
              <a:rPr lang="en-US" dirty="0" err="1"/>
              <a:t>Peverett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9" y="27342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some, quarantine is time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family, new opportunities or retreat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41" y="167813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others, the isolation increases risk of </a:t>
            </a:r>
          </a:p>
          <a:p>
            <a:pPr lvl="1"/>
            <a:r>
              <a:rPr lang="en-US" sz="2800" dirty="0"/>
              <a:t>child abuse </a:t>
            </a:r>
          </a:p>
          <a:p>
            <a:pPr lvl="1"/>
            <a:r>
              <a:rPr lang="en-US" sz="2800" dirty="0"/>
              <a:t>domestic violence </a:t>
            </a:r>
          </a:p>
          <a:p>
            <a:pPr lvl="1"/>
            <a:r>
              <a:rPr lang="en-US" sz="2800" dirty="0"/>
              <a:t>alcohol abuse</a:t>
            </a:r>
          </a:p>
          <a:p>
            <a:pPr lvl="1"/>
            <a:r>
              <a:rPr lang="en-US" sz="2800" dirty="0"/>
              <a:t>anxiety and depression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732" y="4177833"/>
            <a:ext cx="9410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all of us, it means its time to be more aware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our own feelings and reactions and those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our friends, coworkers, neighbors and family</a:t>
            </a:r>
          </a:p>
        </p:txBody>
      </p:sp>
    </p:spTree>
    <p:extLst>
      <p:ext uri="{BB962C8B-B14F-4D97-AF65-F5344CB8AC3E}">
        <p14:creationId xmlns:p14="http://schemas.microsoft.com/office/powerpoint/2010/main" val="376428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5" y="492500"/>
            <a:ext cx="8868522" cy="126313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Your primitive mind feels fear,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	but you can’t see the danger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48" y="2094364"/>
            <a:ext cx="9257504" cy="5298304"/>
          </a:xfrm>
        </p:spPr>
        <p:txBody>
          <a:bodyPr>
            <a:noAutofit/>
          </a:bodyPr>
          <a:lstStyle/>
          <a:p>
            <a:r>
              <a:rPr lang="en-US" dirty="0"/>
              <a:t>Anticipatory Grief:  Future uncertain</a:t>
            </a:r>
          </a:p>
          <a:p>
            <a:endParaRPr lang="en-US" sz="1050" dirty="0"/>
          </a:p>
          <a:p>
            <a:r>
              <a:rPr lang="en-US" sz="3200" dirty="0"/>
              <a:t>Grief  </a:t>
            </a:r>
          </a:p>
          <a:p>
            <a:pPr lvl="1"/>
            <a:r>
              <a:rPr lang="en-US" sz="3200" dirty="0"/>
              <a:t>lost loved one, lost job or financial security, </a:t>
            </a:r>
            <a:br>
              <a:rPr lang="en-US" sz="3200" dirty="0"/>
            </a:br>
            <a:r>
              <a:rPr lang="en-US" sz="3200" dirty="0"/>
              <a:t>lost experiences: graduations, weddings, funerals, vacations, sports </a:t>
            </a:r>
          </a:p>
          <a:p>
            <a:pPr lvl="1"/>
            <a:r>
              <a:rPr lang="en-US" sz="3200" dirty="0"/>
              <a:t>ambiguous loss: sense of safety, normalcy, social connections, closeness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7678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480" y="296561"/>
            <a:ext cx="8868522" cy="126313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Feel fear, but you can’t see the danger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88" y="1379772"/>
            <a:ext cx="9959547" cy="5298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Stages of Grief </a:t>
            </a:r>
          </a:p>
          <a:p>
            <a:pPr marL="865188" lvl="1" indent="-407988">
              <a:buSzPct val="62000"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Disbelief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This won’t affect us.</a:t>
            </a:r>
          </a:p>
          <a:p>
            <a:pPr marL="865188" lvl="1" indent="-407988">
              <a:buSzPct val="62000"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Anger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You’re making me stay home!</a:t>
            </a:r>
          </a:p>
          <a:p>
            <a:pPr marL="865188" lvl="1" indent="-407988">
              <a:buSzPct val="62000"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Bargaining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If I social distance for 2 weeks,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then it’ll be alright.</a:t>
            </a:r>
          </a:p>
          <a:p>
            <a:pPr marL="865188" lvl="1" indent="-407988">
              <a:buSzPct val="62000"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Sadness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So many people died and hurt and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don’t know how this will end.</a:t>
            </a:r>
          </a:p>
          <a:p>
            <a:pPr marL="865188" lvl="1" indent="-407988">
              <a:buSzPct val="62000"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Acceptance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This is happening. I have to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figure out how to go on. Here’s what I can do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29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2099</Words>
  <Application>Microsoft Office PowerPoint</Application>
  <PresentationFormat>Widescreen</PresentationFormat>
  <Paragraphs>174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Arabic Typesetting</vt:lpstr>
      <vt:lpstr>Arial</vt:lpstr>
      <vt:lpstr>Arial Black</vt:lpstr>
      <vt:lpstr>Calibri</vt:lpstr>
      <vt:lpstr>Calibri Light</vt:lpstr>
      <vt:lpstr>Wingdings</vt:lpstr>
      <vt:lpstr>Office Theme</vt:lpstr>
      <vt:lpstr> Lunch and Learn:  How are current events affecting you? And what can you do about it?</vt:lpstr>
      <vt:lpstr>Normal reactions to very abnormal event</vt:lpstr>
      <vt:lpstr>Resiliency</vt:lpstr>
      <vt:lpstr>Tired, sad, difficulty concentrating? Normal reactions to very abnormal event</vt:lpstr>
      <vt:lpstr>Activity</vt:lpstr>
      <vt:lpstr>Everyone is experiencing this.</vt:lpstr>
      <vt:lpstr>For some, quarantine is time  for family, new opportunities or retreat</vt:lpstr>
      <vt:lpstr>Your primitive mind feels fear,   but you can’t see the danger </vt:lpstr>
      <vt:lpstr>Feel fear, but you can’t see the danger </vt:lpstr>
      <vt:lpstr>What about kids?</vt:lpstr>
      <vt:lpstr>What can you do to help with these feelings?</vt:lpstr>
      <vt:lpstr>Activity: What are three things you fear right now?  Fear tells you what matters to you. Two sides of the same coin. </vt:lpstr>
      <vt:lpstr>Flow: Being so completely absorbed in a project that you lose track of time</vt:lpstr>
      <vt:lpstr>1. What’s one recent activity  where you’ve been able to find flow?</vt:lpstr>
      <vt:lpstr>Technology available 24 / 7</vt:lpstr>
      <vt:lpstr>1. What’s one recent activity  where you’ve been able to find flow?</vt:lpstr>
      <vt:lpstr>Humans HATE being out of control</vt:lpstr>
      <vt:lpstr>PowerPoint Presentation</vt:lpstr>
      <vt:lpstr>How to know when it’s a problem? Anxiety and sadness are different from an anxiety disorder or depression.</vt:lpstr>
      <vt:lpstr>When you see a change in a person, that lasts more than a short period:</vt:lpstr>
      <vt:lpstr>Not your job to diagnose… Notice, listen, and encourage professional help</vt:lpstr>
      <vt:lpstr>Listen for comments that worry you:</vt:lpstr>
      <vt:lpstr>What would you say?</vt:lpstr>
      <vt:lpstr>Taking Care of Each Other</vt:lpstr>
      <vt:lpstr>Don’t:</vt:lpstr>
      <vt:lpstr>Do: Discuss openly with others</vt:lpstr>
      <vt:lpstr>In agencies, don’t:</vt:lpstr>
      <vt:lpstr>Do: </vt:lpstr>
      <vt:lpstr>Helpful Tips:</vt:lpstr>
      <vt:lpstr>Helpful Tips:</vt:lpstr>
      <vt:lpstr>Activity:  Find the lesson in it for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NCASFAA Spring 2020</dc:title>
  <dc:creator>Greene, Aesha</dc:creator>
  <cp:lastModifiedBy>Lee Jane Bray</cp:lastModifiedBy>
  <cp:revision>78</cp:revision>
  <dcterms:created xsi:type="dcterms:W3CDTF">2020-02-28T16:01:10Z</dcterms:created>
  <dcterms:modified xsi:type="dcterms:W3CDTF">2020-10-28T21:59:21Z</dcterms:modified>
</cp:coreProperties>
</file>