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25"/>
  </p:notesMasterIdLst>
  <p:sldIdLst>
    <p:sldId id="256" r:id="rId2"/>
    <p:sldId id="257" r:id="rId3"/>
    <p:sldId id="258" r:id="rId4"/>
    <p:sldId id="259" r:id="rId5"/>
    <p:sldId id="260" r:id="rId6"/>
    <p:sldId id="261" r:id="rId7"/>
    <p:sldId id="262" r:id="rId8"/>
    <p:sldId id="334" r:id="rId9"/>
    <p:sldId id="293" r:id="rId10"/>
    <p:sldId id="282" r:id="rId11"/>
    <p:sldId id="329" r:id="rId12"/>
    <p:sldId id="323" r:id="rId13"/>
    <p:sldId id="330" r:id="rId14"/>
    <p:sldId id="313" r:id="rId15"/>
    <p:sldId id="331" r:id="rId16"/>
    <p:sldId id="285" r:id="rId17"/>
    <p:sldId id="332" r:id="rId18"/>
    <p:sldId id="286" r:id="rId19"/>
    <p:sldId id="333" r:id="rId20"/>
    <p:sldId id="289" r:id="rId21"/>
    <p:sldId id="335" r:id="rId22"/>
    <p:sldId id="336" r:id="rId23"/>
    <p:sldId id="33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4660"/>
  </p:normalViewPr>
  <p:slideViewPr>
    <p:cSldViewPr snapToGrid="0">
      <p:cViewPr varScale="1">
        <p:scale>
          <a:sx n="50" d="100"/>
          <a:sy n="50" d="100"/>
        </p:scale>
        <p:origin x="74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0D236-4243-46EF-A8E1-68C63D9401F5}" type="doc">
      <dgm:prSet loTypeId="urn:microsoft.com/office/officeart/2005/8/layout/chart3" loCatId="cycle" qsTypeId="urn:microsoft.com/office/officeart/2005/8/quickstyle/simple1" qsCatId="simple" csTypeId="urn:microsoft.com/office/officeart/2005/8/colors/accent1_2" csCatId="accent1" phldr="1"/>
      <dgm:spPr/>
    </dgm:pt>
    <dgm:pt modelId="{E7D07721-358A-4954-BCD3-5256B3D28126}">
      <dgm:prSet phldrT="[Text]"/>
      <dgm:spPr>
        <a:solidFill>
          <a:schemeClr val="accent6">
            <a:lumMod val="50000"/>
          </a:schemeClr>
        </a:solidFill>
      </dgm:spPr>
      <dgm:t>
        <a:bodyPr/>
        <a:lstStyle/>
        <a:p>
          <a:r>
            <a:rPr lang="en-US" dirty="0"/>
            <a:t>Enjoy the Journey!</a:t>
          </a:r>
        </a:p>
      </dgm:t>
    </dgm:pt>
    <dgm:pt modelId="{5331C0B1-415F-4A3B-81DD-4713EE089225}" type="parTrans" cxnId="{90EE004D-B9FF-48D4-8F8B-563222944189}">
      <dgm:prSet/>
      <dgm:spPr/>
      <dgm:t>
        <a:bodyPr/>
        <a:lstStyle/>
        <a:p>
          <a:endParaRPr lang="en-US"/>
        </a:p>
      </dgm:t>
    </dgm:pt>
    <dgm:pt modelId="{9C2CFA42-0085-4554-8C22-E4F0FF4AE73B}" type="sibTrans" cxnId="{90EE004D-B9FF-48D4-8F8B-563222944189}">
      <dgm:prSet/>
      <dgm:spPr/>
      <dgm:t>
        <a:bodyPr/>
        <a:lstStyle/>
        <a:p>
          <a:endParaRPr lang="en-US"/>
        </a:p>
      </dgm:t>
    </dgm:pt>
    <dgm:pt modelId="{B5D4E49F-E4F8-4AC2-B9D4-C94ABC30D0D7}">
      <dgm:prSet phldrT="[Text]"/>
      <dgm:spPr>
        <a:solidFill>
          <a:schemeClr val="accent6">
            <a:lumMod val="50000"/>
          </a:schemeClr>
        </a:solidFill>
      </dgm:spPr>
      <dgm:t>
        <a:bodyPr/>
        <a:lstStyle/>
        <a:p>
          <a:r>
            <a:rPr lang="en-US" dirty="0"/>
            <a:t>Balance is Important</a:t>
          </a:r>
        </a:p>
      </dgm:t>
    </dgm:pt>
    <dgm:pt modelId="{21DAEB90-FDCA-4C5C-9E7B-DC2598C032CA}" type="parTrans" cxnId="{A0C2F9E2-C45B-4C18-B00B-A69CD1FB5DC1}">
      <dgm:prSet/>
      <dgm:spPr/>
      <dgm:t>
        <a:bodyPr/>
        <a:lstStyle/>
        <a:p>
          <a:endParaRPr lang="en-US"/>
        </a:p>
      </dgm:t>
    </dgm:pt>
    <dgm:pt modelId="{C798B155-1A09-47EC-B046-B604BDEC9964}" type="sibTrans" cxnId="{A0C2F9E2-C45B-4C18-B00B-A69CD1FB5DC1}">
      <dgm:prSet/>
      <dgm:spPr/>
      <dgm:t>
        <a:bodyPr/>
        <a:lstStyle/>
        <a:p>
          <a:endParaRPr lang="en-US"/>
        </a:p>
      </dgm:t>
    </dgm:pt>
    <dgm:pt modelId="{ECF8781B-B962-4252-B26B-D31816AEC28C}">
      <dgm:prSet phldrT="[Text]"/>
      <dgm:spPr>
        <a:solidFill>
          <a:schemeClr val="accent6">
            <a:lumMod val="50000"/>
          </a:schemeClr>
        </a:solidFill>
      </dgm:spPr>
      <dgm:t>
        <a:bodyPr/>
        <a:lstStyle/>
        <a:p>
          <a:r>
            <a:rPr lang="en-US" dirty="0"/>
            <a:t>Focus on the Foundation</a:t>
          </a:r>
        </a:p>
      </dgm:t>
    </dgm:pt>
    <dgm:pt modelId="{87CBCB47-A201-449E-A51D-01BB88E01CA3}" type="parTrans" cxnId="{D79CDAFB-172C-4541-A837-948D8B423E81}">
      <dgm:prSet/>
      <dgm:spPr/>
      <dgm:t>
        <a:bodyPr/>
        <a:lstStyle/>
        <a:p>
          <a:endParaRPr lang="en-US"/>
        </a:p>
      </dgm:t>
    </dgm:pt>
    <dgm:pt modelId="{C54D026D-19F0-43A8-89E9-06104812419D}" type="sibTrans" cxnId="{D79CDAFB-172C-4541-A837-948D8B423E81}">
      <dgm:prSet/>
      <dgm:spPr/>
      <dgm:t>
        <a:bodyPr/>
        <a:lstStyle/>
        <a:p>
          <a:endParaRPr lang="en-US"/>
        </a:p>
      </dgm:t>
    </dgm:pt>
    <dgm:pt modelId="{85C64AC8-7E45-421F-ADC4-B4AD7532D8E8}">
      <dgm:prSet/>
      <dgm:spPr>
        <a:solidFill>
          <a:schemeClr val="accent6">
            <a:lumMod val="50000"/>
          </a:schemeClr>
        </a:solidFill>
      </dgm:spPr>
      <dgm:t>
        <a:bodyPr/>
        <a:lstStyle/>
        <a:p>
          <a:r>
            <a:rPr lang="en-US" dirty="0"/>
            <a:t>Adapt for Individuality</a:t>
          </a:r>
        </a:p>
      </dgm:t>
    </dgm:pt>
    <dgm:pt modelId="{43719E50-5E4C-4A32-8355-D3AA5B55049E}" type="parTrans" cxnId="{8F79720B-052C-47DA-A8ED-002334B23003}">
      <dgm:prSet/>
      <dgm:spPr/>
      <dgm:t>
        <a:bodyPr/>
        <a:lstStyle/>
        <a:p>
          <a:endParaRPr lang="en-US"/>
        </a:p>
      </dgm:t>
    </dgm:pt>
    <dgm:pt modelId="{A44C048E-FD2C-4428-BEE7-205C794D3018}" type="sibTrans" cxnId="{8F79720B-052C-47DA-A8ED-002334B23003}">
      <dgm:prSet/>
      <dgm:spPr/>
      <dgm:t>
        <a:bodyPr/>
        <a:lstStyle/>
        <a:p>
          <a:endParaRPr lang="en-US"/>
        </a:p>
      </dgm:t>
    </dgm:pt>
    <dgm:pt modelId="{1BC71800-7343-4663-8915-842E7D8B2432}">
      <dgm:prSet/>
      <dgm:spPr>
        <a:solidFill>
          <a:schemeClr val="accent6">
            <a:lumMod val="50000"/>
          </a:schemeClr>
        </a:solidFill>
      </dgm:spPr>
      <dgm:t>
        <a:bodyPr/>
        <a:lstStyle/>
        <a:p>
          <a:r>
            <a:rPr lang="en-US" dirty="0"/>
            <a:t>Variety is Key</a:t>
          </a:r>
        </a:p>
      </dgm:t>
    </dgm:pt>
    <dgm:pt modelId="{F9B7D396-43B1-4D13-B1F8-4DBE8A1ED3F7}" type="parTrans" cxnId="{46C0BBD0-3599-4515-B61E-821E7C401BEE}">
      <dgm:prSet/>
      <dgm:spPr/>
      <dgm:t>
        <a:bodyPr/>
        <a:lstStyle/>
        <a:p>
          <a:endParaRPr lang="en-US"/>
        </a:p>
      </dgm:t>
    </dgm:pt>
    <dgm:pt modelId="{D0903545-8E81-4274-9CB0-BE79628751A7}" type="sibTrans" cxnId="{46C0BBD0-3599-4515-B61E-821E7C401BEE}">
      <dgm:prSet/>
      <dgm:spPr/>
      <dgm:t>
        <a:bodyPr/>
        <a:lstStyle/>
        <a:p>
          <a:endParaRPr lang="en-US"/>
        </a:p>
      </dgm:t>
    </dgm:pt>
    <dgm:pt modelId="{1775DD0F-69F6-4E48-B7F8-C208722261A4}" type="pres">
      <dgm:prSet presAssocID="{E980D236-4243-46EF-A8E1-68C63D9401F5}" presName="compositeShape" presStyleCnt="0">
        <dgm:presLayoutVars>
          <dgm:chMax val="7"/>
          <dgm:dir/>
          <dgm:resizeHandles val="exact"/>
        </dgm:presLayoutVars>
      </dgm:prSet>
      <dgm:spPr/>
    </dgm:pt>
    <dgm:pt modelId="{B353FF05-AB55-4C9E-943D-7A76BEA6EDA7}" type="pres">
      <dgm:prSet presAssocID="{E980D236-4243-46EF-A8E1-68C63D9401F5}" presName="wedge1" presStyleLbl="node1" presStyleIdx="0" presStyleCnt="5" custLinFactNeighborX="-857" custLinFactNeighborY="-45"/>
      <dgm:spPr/>
    </dgm:pt>
    <dgm:pt modelId="{D2EBE1A7-0AB3-46D3-8E4A-ABDA2C8313FE}" type="pres">
      <dgm:prSet presAssocID="{E980D236-4243-46EF-A8E1-68C63D9401F5}" presName="wedge1Tx" presStyleLbl="node1" presStyleIdx="0" presStyleCnt="5">
        <dgm:presLayoutVars>
          <dgm:chMax val="0"/>
          <dgm:chPref val="0"/>
          <dgm:bulletEnabled val="1"/>
        </dgm:presLayoutVars>
      </dgm:prSet>
      <dgm:spPr/>
    </dgm:pt>
    <dgm:pt modelId="{7B9866E4-1D90-49D5-B2B0-88553B74EDFA}" type="pres">
      <dgm:prSet presAssocID="{E980D236-4243-46EF-A8E1-68C63D9401F5}" presName="wedge2" presStyleLbl="node1" presStyleIdx="1" presStyleCnt="5"/>
      <dgm:spPr/>
    </dgm:pt>
    <dgm:pt modelId="{01A6577C-BA0C-4434-A807-2EFF2A1F09C3}" type="pres">
      <dgm:prSet presAssocID="{E980D236-4243-46EF-A8E1-68C63D9401F5}" presName="wedge2Tx" presStyleLbl="node1" presStyleIdx="1" presStyleCnt="5">
        <dgm:presLayoutVars>
          <dgm:chMax val="0"/>
          <dgm:chPref val="0"/>
          <dgm:bulletEnabled val="1"/>
        </dgm:presLayoutVars>
      </dgm:prSet>
      <dgm:spPr/>
    </dgm:pt>
    <dgm:pt modelId="{A789ED5A-5A56-4CB5-916B-A7488CD4B1D8}" type="pres">
      <dgm:prSet presAssocID="{E980D236-4243-46EF-A8E1-68C63D9401F5}" presName="wedge3" presStyleLbl="node1" presStyleIdx="2" presStyleCnt="5" custScaleX="99179"/>
      <dgm:spPr/>
    </dgm:pt>
    <dgm:pt modelId="{57266A42-FDD1-4121-9E1F-66792465F0AD}" type="pres">
      <dgm:prSet presAssocID="{E980D236-4243-46EF-A8E1-68C63D9401F5}" presName="wedge3Tx" presStyleLbl="node1" presStyleIdx="2" presStyleCnt="5">
        <dgm:presLayoutVars>
          <dgm:chMax val="0"/>
          <dgm:chPref val="0"/>
          <dgm:bulletEnabled val="1"/>
        </dgm:presLayoutVars>
      </dgm:prSet>
      <dgm:spPr/>
    </dgm:pt>
    <dgm:pt modelId="{D3ABD75E-F1DA-4CF4-9465-A485F6691D6E}" type="pres">
      <dgm:prSet presAssocID="{E980D236-4243-46EF-A8E1-68C63D9401F5}" presName="wedge4" presStyleLbl="node1" presStyleIdx="3" presStyleCnt="5"/>
      <dgm:spPr/>
    </dgm:pt>
    <dgm:pt modelId="{54689691-D3C2-4FD3-B2E9-DB9E5C3A1D15}" type="pres">
      <dgm:prSet presAssocID="{E980D236-4243-46EF-A8E1-68C63D9401F5}" presName="wedge4Tx" presStyleLbl="node1" presStyleIdx="3" presStyleCnt="5">
        <dgm:presLayoutVars>
          <dgm:chMax val="0"/>
          <dgm:chPref val="0"/>
          <dgm:bulletEnabled val="1"/>
        </dgm:presLayoutVars>
      </dgm:prSet>
      <dgm:spPr/>
    </dgm:pt>
    <dgm:pt modelId="{202756C4-0F7C-4F90-A4B0-0AE796007DAD}" type="pres">
      <dgm:prSet presAssocID="{E980D236-4243-46EF-A8E1-68C63D9401F5}" presName="wedge5" presStyleLbl="node1" presStyleIdx="4" presStyleCnt="5"/>
      <dgm:spPr/>
    </dgm:pt>
    <dgm:pt modelId="{68D0F92C-E1B9-4917-9738-8B522A687650}" type="pres">
      <dgm:prSet presAssocID="{E980D236-4243-46EF-A8E1-68C63D9401F5}" presName="wedge5Tx" presStyleLbl="node1" presStyleIdx="4" presStyleCnt="5">
        <dgm:presLayoutVars>
          <dgm:chMax val="0"/>
          <dgm:chPref val="0"/>
          <dgm:bulletEnabled val="1"/>
        </dgm:presLayoutVars>
      </dgm:prSet>
      <dgm:spPr/>
    </dgm:pt>
  </dgm:ptLst>
  <dgm:cxnLst>
    <dgm:cxn modelId="{2AE2D903-2B0B-4D9A-A55A-A7A2C9E03D89}" type="presOf" srcId="{E7D07721-358A-4954-BCD3-5256B3D28126}" destId="{D2EBE1A7-0AB3-46D3-8E4A-ABDA2C8313FE}" srcOrd="1" destOrd="0" presId="urn:microsoft.com/office/officeart/2005/8/layout/chart3"/>
    <dgm:cxn modelId="{8F79720B-052C-47DA-A8ED-002334B23003}" srcId="{E980D236-4243-46EF-A8E1-68C63D9401F5}" destId="{85C64AC8-7E45-421F-ADC4-B4AD7532D8E8}" srcOrd="1" destOrd="0" parTransId="{43719E50-5E4C-4A32-8355-D3AA5B55049E}" sibTransId="{A44C048E-FD2C-4428-BEE7-205C794D3018}"/>
    <dgm:cxn modelId="{83F7CB0D-EA29-4F02-AE19-ECECE9A993A0}" type="presOf" srcId="{85C64AC8-7E45-421F-ADC4-B4AD7532D8E8}" destId="{7B9866E4-1D90-49D5-B2B0-88553B74EDFA}" srcOrd="0" destOrd="0" presId="urn:microsoft.com/office/officeart/2005/8/layout/chart3"/>
    <dgm:cxn modelId="{8F856617-C9B6-40A6-866E-111092DF8BAF}" type="presOf" srcId="{ECF8781B-B962-4252-B26B-D31816AEC28C}" destId="{68D0F92C-E1B9-4917-9738-8B522A687650}" srcOrd="1" destOrd="0" presId="urn:microsoft.com/office/officeart/2005/8/layout/chart3"/>
    <dgm:cxn modelId="{D94F961A-44CC-46DD-839D-E9D250145BC1}" type="presOf" srcId="{ECF8781B-B962-4252-B26B-D31816AEC28C}" destId="{202756C4-0F7C-4F90-A4B0-0AE796007DAD}" srcOrd="0" destOrd="0" presId="urn:microsoft.com/office/officeart/2005/8/layout/chart3"/>
    <dgm:cxn modelId="{DA241D30-3F1B-4DF6-ACB3-FFD454A36260}" type="presOf" srcId="{B5D4E49F-E4F8-4AC2-B9D4-C94ABC30D0D7}" destId="{D3ABD75E-F1DA-4CF4-9465-A485F6691D6E}" srcOrd="0" destOrd="0" presId="urn:microsoft.com/office/officeart/2005/8/layout/chart3"/>
    <dgm:cxn modelId="{8E700A4A-3089-4732-A3D5-EBDEC221B22A}" type="presOf" srcId="{E980D236-4243-46EF-A8E1-68C63D9401F5}" destId="{1775DD0F-69F6-4E48-B7F8-C208722261A4}" srcOrd="0" destOrd="0" presId="urn:microsoft.com/office/officeart/2005/8/layout/chart3"/>
    <dgm:cxn modelId="{90EE004D-B9FF-48D4-8F8B-563222944189}" srcId="{E980D236-4243-46EF-A8E1-68C63D9401F5}" destId="{E7D07721-358A-4954-BCD3-5256B3D28126}" srcOrd="0" destOrd="0" parTransId="{5331C0B1-415F-4A3B-81DD-4713EE089225}" sibTransId="{9C2CFA42-0085-4554-8C22-E4F0FF4AE73B}"/>
    <dgm:cxn modelId="{873F8E8E-B1AC-4F66-B511-289FB75119FC}" type="presOf" srcId="{85C64AC8-7E45-421F-ADC4-B4AD7532D8E8}" destId="{01A6577C-BA0C-4434-A807-2EFF2A1F09C3}" srcOrd="1" destOrd="0" presId="urn:microsoft.com/office/officeart/2005/8/layout/chart3"/>
    <dgm:cxn modelId="{F294DC90-BAFD-4612-8A9C-C9E27945104E}" type="presOf" srcId="{E7D07721-358A-4954-BCD3-5256B3D28126}" destId="{B353FF05-AB55-4C9E-943D-7A76BEA6EDA7}" srcOrd="0" destOrd="0" presId="urn:microsoft.com/office/officeart/2005/8/layout/chart3"/>
    <dgm:cxn modelId="{8CA2869E-8893-4E6D-B3E7-F61CCEF9E412}" type="presOf" srcId="{1BC71800-7343-4663-8915-842E7D8B2432}" destId="{A789ED5A-5A56-4CB5-916B-A7488CD4B1D8}" srcOrd="0" destOrd="0" presId="urn:microsoft.com/office/officeart/2005/8/layout/chart3"/>
    <dgm:cxn modelId="{46C0BBD0-3599-4515-B61E-821E7C401BEE}" srcId="{E980D236-4243-46EF-A8E1-68C63D9401F5}" destId="{1BC71800-7343-4663-8915-842E7D8B2432}" srcOrd="2" destOrd="0" parTransId="{F9B7D396-43B1-4D13-B1F8-4DBE8A1ED3F7}" sibTransId="{D0903545-8E81-4274-9CB0-BE79628751A7}"/>
    <dgm:cxn modelId="{55A5B5D2-6422-456B-9D55-ECA7C12CF94E}" type="presOf" srcId="{B5D4E49F-E4F8-4AC2-B9D4-C94ABC30D0D7}" destId="{54689691-D3C2-4FD3-B2E9-DB9E5C3A1D15}" srcOrd="1" destOrd="0" presId="urn:microsoft.com/office/officeart/2005/8/layout/chart3"/>
    <dgm:cxn modelId="{52F2FCDA-8C87-4E6A-AD20-CB93089F22A2}" type="presOf" srcId="{1BC71800-7343-4663-8915-842E7D8B2432}" destId="{57266A42-FDD1-4121-9E1F-66792465F0AD}" srcOrd="1" destOrd="0" presId="urn:microsoft.com/office/officeart/2005/8/layout/chart3"/>
    <dgm:cxn modelId="{A0C2F9E2-C45B-4C18-B00B-A69CD1FB5DC1}" srcId="{E980D236-4243-46EF-A8E1-68C63D9401F5}" destId="{B5D4E49F-E4F8-4AC2-B9D4-C94ABC30D0D7}" srcOrd="3" destOrd="0" parTransId="{21DAEB90-FDCA-4C5C-9E7B-DC2598C032CA}" sibTransId="{C798B155-1A09-47EC-B046-B604BDEC9964}"/>
    <dgm:cxn modelId="{D79CDAFB-172C-4541-A837-948D8B423E81}" srcId="{E980D236-4243-46EF-A8E1-68C63D9401F5}" destId="{ECF8781B-B962-4252-B26B-D31816AEC28C}" srcOrd="4" destOrd="0" parTransId="{87CBCB47-A201-449E-A51D-01BB88E01CA3}" sibTransId="{C54D026D-19F0-43A8-89E9-06104812419D}"/>
    <dgm:cxn modelId="{7C682B8E-196C-4EB5-BF91-AB6B2394C385}" type="presParOf" srcId="{1775DD0F-69F6-4E48-B7F8-C208722261A4}" destId="{B353FF05-AB55-4C9E-943D-7A76BEA6EDA7}" srcOrd="0" destOrd="0" presId="urn:microsoft.com/office/officeart/2005/8/layout/chart3"/>
    <dgm:cxn modelId="{E7B3ABC9-3CDB-4605-BAA0-E88133C5CF09}" type="presParOf" srcId="{1775DD0F-69F6-4E48-B7F8-C208722261A4}" destId="{D2EBE1A7-0AB3-46D3-8E4A-ABDA2C8313FE}" srcOrd="1" destOrd="0" presId="urn:microsoft.com/office/officeart/2005/8/layout/chart3"/>
    <dgm:cxn modelId="{EE8910E1-17FC-400B-9AF8-69C6A2B4535B}" type="presParOf" srcId="{1775DD0F-69F6-4E48-B7F8-C208722261A4}" destId="{7B9866E4-1D90-49D5-B2B0-88553B74EDFA}" srcOrd="2" destOrd="0" presId="urn:microsoft.com/office/officeart/2005/8/layout/chart3"/>
    <dgm:cxn modelId="{D5D9374F-A21A-4AA8-A330-6C4C3C3FD187}" type="presParOf" srcId="{1775DD0F-69F6-4E48-B7F8-C208722261A4}" destId="{01A6577C-BA0C-4434-A807-2EFF2A1F09C3}" srcOrd="3" destOrd="0" presId="urn:microsoft.com/office/officeart/2005/8/layout/chart3"/>
    <dgm:cxn modelId="{09F6595A-7A35-4A7C-8C35-FB50681CAC81}" type="presParOf" srcId="{1775DD0F-69F6-4E48-B7F8-C208722261A4}" destId="{A789ED5A-5A56-4CB5-916B-A7488CD4B1D8}" srcOrd="4" destOrd="0" presId="urn:microsoft.com/office/officeart/2005/8/layout/chart3"/>
    <dgm:cxn modelId="{FDAF2D68-8B58-4EC1-8358-B6FC1E6A7C68}" type="presParOf" srcId="{1775DD0F-69F6-4E48-B7F8-C208722261A4}" destId="{57266A42-FDD1-4121-9E1F-66792465F0AD}" srcOrd="5" destOrd="0" presId="urn:microsoft.com/office/officeart/2005/8/layout/chart3"/>
    <dgm:cxn modelId="{2BBB70EF-5DC0-460E-B991-FCB3888EA914}" type="presParOf" srcId="{1775DD0F-69F6-4E48-B7F8-C208722261A4}" destId="{D3ABD75E-F1DA-4CF4-9465-A485F6691D6E}" srcOrd="6" destOrd="0" presId="urn:microsoft.com/office/officeart/2005/8/layout/chart3"/>
    <dgm:cxn modelId="{E19D1F29-C192-4100-B17E-29272C2F17D5}" type="presParOf" srcId="{1775DD0F-69F6-4E48-B7F8-C208722261A4}" destId="{54689691-D3C2-4FD3-B2E9-DB9E5C3A1D15}" srcOrd="7" destOrd="0" presId="urn:microsoft.com/office/officeart/2005/8/layout/chart3"/>
    <dgm:cxn modelId="{D85EC288-1C08-4009-843F-F669910EA7F0}" type="presParOf" srcId="{1775DD0F-69F6-4E48-B7F8-C208722261A4}" destId="{202756C4-0F7C-4F90-A4B0-0AE796007DAD}" srcOrd="8" destOrd="0" presId="urn:microsoft.com/office/officeart/2005/8/layout/chart3"/>
    <dgm:cxn modelId="{6E3D33F0-474F-4E14-A0C8-E708CD020B35}" type="presParOf" srcId="{1775DD0F-69F6-4E48-B7F8-C208722261A4}" destId="{68D0F92C-E1B9-4917-9738-8B522A687650}" srcOrd="9"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356E0-4C78-4083-941C-5675BC85FAFE}" type="doc">
      <dgm:prSet loTypeId="urn:microsoft.com/office/officeart/2005/8/layout/venn1" loCatId="relationship" qsTypeId="urn:microsoft.com/office/officeart/2005/8/quickstyle/3d1" qsCatId="3D" csTypeId="urn:microsoft.com/office/officeart/2005/8/colors/accent2_2" csCatId="accent2" phldr="1"/>
      <dgm:spPr/>
    </dgm:pt>
    <dgm:pt modelId="{A67A247B-4EAD-425C-A4DB-D5E2475E5D9C}">
      <dgm:prSet phldrT="[Text]"/>
      <dgm:spPr/>
      <dgm:t>
        <a:bodyPr/>
        <a:lstStyle/>
        <a:p>
          <a:r>
            <a:rPr lang="en-US" b="1" dirty="0"/>
            <a:t>Find Your Voice</a:t>
          </a:r>
        </a:p>
      </dgm:t>
    </dgm:pt>
    <dgm:pt modelId="{F67E3372-BA16-4181-A2DB-1B01D69B15AF}" type="parTrans" cxnId="{8E569050-F508-4CA0-B54E-63AD9CC44C9E}">
      <dgm:prSet/>
      <dgm:spPr/>
      <dgm:t>
        <a:bodyPr/>
        <a:lstStyle/>
        <a:p>
          <a:endParaRPr lang="en-US"/>
        </a:p>
      </dgm:t>
    </dgm:pt>
    <dgm:pt modelId="{9ED3562D-DD6E-4FAB-90E6-CA767CCAFAFC}" type="sibTrans" cxnId="{8E569050-F508-4CA0-B54E-63AD9CC44C9E}">
      <dgm:prSet/>
      <dgm:spPr/>
      <dgm:t>
        <a:bodyPr/>
        <a:lstStyle/>
        <a:p>
          <a:endParaRPr lang="en-US"/>
        </a:p>
      </dgm:t>
    </dgm:pt>
    <dgm:pt modelId="{C8F74197-DF99-4BCE-B6F2-53D1D5C43405}">
      <dgm:prSet phldrT="[Text]"/>
      <dgm:spPr/>
      <dgm:t>
        <a:bodyPr/>
        <a:lstStyle/>
        <a:p>
          <a:r>
            <a:rPr lang="en-US" b="1" dirty="0"/>
            <a:t>Affirming Shared Values</a:t>
          </a:r>
        </a:p>
      </dgm:t>
    </dgm:pt>
    <dgm:pt modelId="{C86525E4-F50B-4D9B-99C5-ADBEEF3A3111}" type="parTrans" cxnId="{5CFE79B3-611B-4E91-B3BF-C1425E0E47E5}">
      <dgm:prSet/>
      <dgm:spPr/>
      <dgm:t>
        <a:bodyPr/>
        <a:lstStyle/>
        <a:p>
          <a:endParaRPr lang="en-US"/>
        </a:p>
      </dgm:t>
    </dgm:pt>
    <dgm:pt modelId="{EAA837F6-B80B-46CE-82A4-383C61311A2D}" type="sibTrans" cxnId="{5CFE79B3-611B-4E91-B3BF-C1425E0E47E5}">
      <dgm:prSet/>
      <dgm:spPr/>
      <dgm:t>
        <a:bodyPr/>
        <a:lstStyle/>
        <a:p>
          <a:endParaRPr lang="en-US"/>
        </a:p>
      </dgm:t>
    </dgm:pt>
    <dgm:pt modelId="{033378F3-4AAB-418E-94F1-3B1A695842F4}" type="pres">
      <dgm:prSet presAssocID="{BC4356E0-4C78-4083-941C-5675BC85FAFE}" presName="compositeShape" presStyleCnt="0">
        <dgm:presLayoutVars>
          <dgm:chMax val="7"/>
          <dgm:dir/>
          <dgm:resizeHandles val="exact"/>
        </dgm:presLayoutVars>
      </dgm:prSet>
      <dgm:spPr/>
    </dgm:pt>
    <dgm:pt modelId="{0E13FC61-A761-47B0-BF71-F73BF129797F}" type="pres">
      <dgm:prSet presAssocID="{A67A247B-4EAD-425C-A4DB-D5E2475E5D9C}" presName="circ1" presStyleLbl="vennNode1" presStyleIdx="0" presStyleCnt="2" custLinFactNeighborX="-6606" custLinFactNeighborY="1891"/>
      <dgm:spPr/>
    </dgm:pt>
    <dgm:pt modelId="{3D357006-1CE4-4E3B-BFBC-AADC82F8A2BA}" type="pres">
      <dgm:prSet presAssocID="{A67A247B-4EAD-425C-A4DB-D5E2475E5D9C}" presName="circ1Tx" presStyleLbl="revTx" presStyleIdx="0" presStyleCnt="0">
        <dgm:presLayoutVars>
          <dgm:chMax val="0"/>
          <dgm:chPref val="0"/>
          <dgm:bulletEnabled val="1"/>
        </dgm:presLayoutVars>
      </dgm:prSet>
      <dgm:spPr/>
    </dgm:pt>
    <dgm:pt modelId="{C0D7DDDD-D818-4156-BFE3-67D70BABCB2F}" type="pres">
      <dgm:prSet presAssocID="{C8F74197-DF99-4BCE-B6F2-53D1D5C43405}" presName="circ2" presStyleLbl="vennNode1" presStyleIdx="1" presStyleCnt="2"/>
      <dgm:spPr/>
    </dgm:pt>
    <dgm:pt modelId="{7E096951-51B1-4661-889D-C7AC032D8748}" type="pres">
      <dgm:prSet presAssocID="{C8F74197-DF99-4BCE-B6F2-53D1D5C43405}" presName="circ2Tx" presStyleLbl="revTx" presStyleIdx="0" presStyleCnt="0">
        <dgm:presLayoutVars>
          <dgm:chMax val="0"/>
          <dgm:chPref val="0"/>
          <dgm:bulletEnabled val="1"/>
        </dgm:presLayoutVars>
      </dgm:prSet>
      <dgm:spPr/>
    </dgm:pt>
  </dgm:ptLst>
  <dgm:cxnLst>
    <dgm:cxn modelId="{F595A502-E780-4EC7-8A68-90D0B3985DEE}" type="presOf" srcId="{C8F74197-DF99-4BCE-B6F2-53D1D5C43405}" destId="{7E096951-51B1-4661-889D-C7AC032D8748}" srcOrd="1" destOrd="0" presId="urn:microsoft.com/office/officeart/2005/8/layout/venn1"/>
    <dgm:cxn modelId="{64FFC21A-ADCF-428C-BB1E-B237C407FAE3}" type="presOf" srcId="{BC4356E0-4C78-4083-941C-5675BC85FAFE}" destId="{033378F3-4AAB-418E-94F1-3B1A695842F4}" srcOrd="0" destOrd="0" presId="urn:microsoft.com/office/officeart/2005/8/layout/venn1"/>
    <dgm:cxn modelId="{8C7CEA26-18FE-439B-9220-9FF5E2411BFC}" type="presOf" srcId="{A67A247B-4EAD-425C-A4DB-D5E2475E5D9C}" destId="{3D357006-1CE4-4E3B-BFBC-AADC82F8A2BA}" srcOrd="1" destOrd="0" presId="urn:microsoft.com/office/officeart/2005/8/layout/venn1"/>
    <dgm:cxn modelId="{8E569050-F508-4CA0-B54E-63AD9CC44C9E}" srcId="{BC4356E0-4C78-4083-941C-5675BC85FAFE}" destId="{A67A247B-4EAD-425C-A4DB-D5E2475E5D9C}" srcOrd="0" destOrd="0" parTransId="{F67E3372-BA16-4181-A2DB-1B01D69B15AF}" sibTransId="{9ED3562D-DD6E-4FAB-90E6-CA767CCAFAFC}"/>
    <dgm:cxn modelId="{80C7379B-FC56-4EBA-AF75-217501C99F0C}" type="presOf" srcId="{C8F74197-DF99-4BCE-B6F2-53D1D5C43405}" destId="{C0D7DDDD-D818-4156-BFE3-67D70BABCB2F}" srcOrd="0" destOrd="0" presId="urn:microsoft.com/office/officeart/2005/8/layout/venn1"/>
    <dgm:cxn modelId="{5CFE79B3-611B-4E91-B3BF-C1425E0E47E5}" srcId="{BC4356E0-4C78-4083-941C-5675BC85FAFE}" destId="{C8F74197-DF99-4BCE-B6F2-53D1D5C43405}" srcOrd="1" destOrd="0" parTransId="{C86525E4-F50B-4D9B-99C5-ADBEEF3A3111}" sibTransId="{EAA837F6-B80B-46CE-82A4-383C61311A2D}"/>
    <dgm:cxn modelId="{2D1BA4BE-C37C-414D-82E4-54AEEBDB54B0}" type="presOf" srcId="{A67A247B-4EAD-425C-A4DB-D5E2475E5D9C}" destId="{0E13FC61-A761-47B0-BF71-F73BF129797F}" srcOrd="0" destOrd="0" presId="urn:microsoft.com/office/officeart/2005/8/layout/venn1"/>
    <dgm:cxn modelId="{58EA12EF-E235-45BA-9C06-443E9E23AE5E}" type="presParOf" srcId="{033378F3-4AAB-418E-94F1-3B1A695842F4}" destId="{0E13FC61-A761-47B0-BF71-F73BF129797F}" srcOrd="0" destOrd="0" presId="urn:microsoft.com/office/officeart/2005/8/layout/venn1"/>
    <dgm:cxn modelId="{84DDF242-EA18-4B0C-B3C6-E697DFFE9DB3}" type="presParOf" srcId="{033378F3-4AAB-418E-94F1-3B1A695842F4}" destId="{3D357006-1CE4-4E3B-BFBC-AADC82F8A2BA}" srcOrd="1" destOrd="0" presId="urn:microsoft.com/office/officeart/2005/8/layout/venn1"/>
    <dgm:cxn modelId="{D09738A0-ED4E-4EB9-AC43-6032C07CF8A8}" type="presParOf" srcId="{033378F3-4AAB-418E-94F1-3B1A695842F4}" destId="{C0D7DDDD-D818-4156-BFE3-67D70BABCB2F}" srcOrd="2" destOrd="0" presId="urn:microsoft.com/office/officeart/2005/8/layout/venn1"/>
    <dgm:cxn modelId="{8753329C-7BC7-43B9-A1C7-985201213CD5}" type="presParOf" srcId="{033378F3-4AAB-418E-94F1-3B1A695842F4}" destId="{7E096951-51B1-4661-889D-C7AC032D8748}"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F2C630E-D388-426E-B55C-AE67F6E0F45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BA22BEF-8B5F-4141-8679-2B723F745BC8}">
      <dgm:prSet phldrT="[Text]"/>
      <dgm:spPr/>
      <dgm:t>
        <a:bodyPr/>
        <a:lstStyle/>
        <a:p>
          <a:r>
            <a:rPr lang="en-US" b="1" dirty="0">
              <a:effectLst>
                <a:outerShdw blurRad="38100" dist="38100" dir="2700000" algn="tl">
                  <a:srgbClr val="000000">
                    <a:alpha val="43137"/>
                  </a:srgbClr>
                </a:outerShdw>
              </a:effectLst>
            </a:rPr>
            <a:t>Future Vision</a:t>
          </a:r>
        </a:p>
      </dgm:t>
    </dgm:pt>
    <dgm:pt modelId="{99AFE400-46FA-4B3A-8D47-3876660DA452}" type="parTrans" cxnId="{F05AD125-B5DD-4FB4-A452-94723FAF6721}">
      <dgm:prSet/>
      <dgm:spPr/>
      <dgm:t>
        <a:bodyPr/>
        <a:lstStyle/>
        <a:p>
          <a:endParaRPr lang="en-US"/>
        </a:p>
      </dgm:t>
    </dgm:pt>
    <dgm:pt modelId="{91A2C878-F818-46DD-8114-0017E7EAC073}" type="sibTrans" cxnId="{F05AD125-B5DD-4FB4-A452-94723FAF6721}">
      <dgm:prSet/>
      <dgm:spPr/>
      <dgm:t>
        <a:bodyPr/>
        <a:lstStyle/>
        <a:p>
          <a:endParaRPr lang="en-US"/>
        </a:p>
      </dgm:t>
    </dgm:pt>
    <dgm:pt modelId="{D92067DA-690F-4EE5-AF4C-7DDCEA4FB354}">
      <dgm:prSet phldrT="[Text]" custT="1"/>
      <dgm:spPr/>
      <dgm:t>
        <a:bodyPr/>
        <a:lstStyle/>
        <a:p>
          <a:r>
            <a:rPr lang="en-US" sz="2400" b="1" dirty="0">
              <a:effectLst>
                <a:outerShdw blurRad="38100" dist="38100" dir="2700000" algn="tl">
                  <a:srgbClr val="000000">
                    <a:alpha val="43137"/>
                  </a:srgbClr>
                </a:outerShdw>
              </a:effectLst>
            </a:rPr>
            <a:t>Historical lessons</a:t>
          </a:r>
        </a:p>
      </dgm:t>
    </dgm:pt>
    <dgm:pt modelId="{2D6CF69B-9251-4C8F-9468-8885AC0A0623}" type="parTrans" cxnId="{93A1E180-18E9-4C34-AF12-569D4B1DC572}">
      <dgm:prSet/>
      <dgm:spPr/>
      <dgm:t>
        <a:bodyPr/>
        <a:lstStyle/>
        <a:p>
          <a:endParaRPr lang="en-US"/>
        </a:p>
      </dgm:t>
    </dgm:pt>
    <dgm:pt modelId="{2DEC9F0C-40B3-46AB-BC66-0011317CA256}" type="sibTrans" cxnId="{93A1E180-18E9-4C34-AF12-569D4B1DC572}">
      <dgm:prSet/>
      <dgm:spPr/>
      <dgm:t>
        <a:bodyPr/>
        <a:lstStyle/>
        <a:p>
          <a:endParaRPr lang="en-US"/>
        </a:p>
      </dgm:t>
    </dgm:pt>
    <dgm:pt modelId="{03CC7D7F-7EF7-4D2B-A4A8-45A3EF20B3AE}">
      <dgm:prSet phldrT="[Text]" custT="1"/>
      <dgm:spPr/>
      <dgm:t>
        <a:bodyPr/>
        <a:lstStyle/>
        <a:p>
          <a:r>
            <a:rPr lang="en-US" sz="2000" b="1" dirty="0">
              <a:effectLst>
                <a:outerShdw blurRad="38100" dist="38100" dir="2700000" algn="tl">
                  <a:srgbClr val="000000">
                    <a:alpha val="43137"/>
                  </a:srgbClr>
                </a:outerShdw>
              </a:effectLst>
            </a:rPr>
            <a:t>Optimism and Enthusiasm</a:t>
          </a:r>
        </a:p>
      </dgm:t>
    </dgm:pt>
    <dgm:pt modelId="{77C60305-ECC1-41BA-963C-5D235AE73D92}" type="parTrans" cxnId="{A96167EA-4E79-499C-B993-D88CD9C99363}">
      <dgm:prSet/>
      <dgm:spPr/>
      <dgm:t>
        <a:bodyPr/>
        <a:lstStyle/>
        <a:p>
          <a:endParaRPr lang="en-US"/>
        </a:p>
      </dgm:t>
    </dgm:pt>
    <dgm:pt modelId="{EC1CCC07-0B90-4ECE-97DF-D0D97C2F0859}" type="sibTrans" cxnId="{A96167EA-4E79-499C-B993-D88CD9C99363}">
      <dgm:prSet/>
      <dgm:spPr/>
      <dgm:t>
        <a:bodyPr/>
        <a:lstStyle/>
        <a:p>
          <a:endParaRPr lang="en-US"/>
        </a:p>
      </dgm:t>
    </dgm:pt>
    <dgm:pt modelId="{94BA5F07-99C7-4623-8C69-095D76FA8EB3}">
      <dgm:prSet phldrT="[Text]" custT="1"/>
      <dgm:spPr/>
      <dgm:t>
        <a:bodyPr/>
        <a:lstStyle/>
        <a:p>
          <a:r>
            <a:rPr lang="en-US" sz="2000" b="1" dirty="0">
              <a:effectLst>
                <a:outerShdw blurRad="38100" dist="38100" dir="2700000" algn="tl">
                  <a:srgbClr val="000000">
                    <a:alpha val="43137"/>
                  </a:srgbClr>
                </a:outerShdw>
              </a:effectLst>
            </a:rPr>
            <a:t>Shared aspirations</a:t>
          </a:r>
        </a:p>
      </dgm:t>
    </dgm:pt>
    <dgm:pt modelId="{5B18D7ED-C6B9-4991-99E9-668C35D9CD6D}" type="parTrans" cxnId="{E10CE931-8B21-4B65-98A0-F67E719D0D9C}">
      <dgm:prSet/>
      <dgm:spPr/>
      <dgm:t>
        <a:bodyPr/>
        <a:lstStyle/>
        <a:p>
          <a:endParaRPr lang="en-US"/>
        </a:p>
      </dgm:t>
    </dgm:pt>
    <dgm:pt modelId="{A73E6E13-430A-4AF9-9E6C-50E61BED9533}" type="sibTrans" cxnId="{E10CE931-8B21-4B65-98A0-F67E719D0D9C}">
      <dgm:prSet/>
      <dgm:spPr/>
      <dgm:t>
        <a:bodyPr/>
        <a:lstStyle/>
        <a:p>
          <a:endParaRPr lang="en-US"/>
        </a:p>
      </dgm:t>
    </dgm:pt>
    <dgm:pt modelId="{6BF08A0A-B6B6-40D4-B4E4-0BFAD9FCD2D9}">
      <dgm:prSet phldrT="[Text]" custT="1"/>
      <dgm:spPr/>
      <dgm:t>
        <a:bodyPr/>
        <a:lstStyle/>
        <a:p>
          <a:r>
            <a:rPr lang="en-US" sz="1800" b="1" dirty="0">
              <a:effectLst>
                <a:outerShdw blurRad="38100" dist="38100" dir="2700000" algn="tl">
                  <a:srgbClr val="000000">
                    <a:alpha val="43137"/>
                  </a:srgbClr>
                </a:outerShdw>
              </a:effectLst>
            </a:rPr>
            <a:t>Emphasis on meaningful work and everyone contributing</a:t>
          </a:r>
        </a:p>
      </dgm:t>
    </dgm:pt>
    <dgm:pt modelId="{E42BF19A-97F3-4BFB-8459-59B9CB5F864B}" type="sibTrans" cxnId="{CCA7299F-792E-4554-BEF1-03F6AD780097}">
      <dgm:prSet/>
      <dgm:spPr/>
      <dgm:t>
        <a:bodyPr/>
        <a:lstStyle/>
        <a:p>
          <a:endParaRPr lang="en-US"/>
        </a:p>
      </dgm:t>
    </dgm:pt>
    <dgm:pt modelId="{0021C0F5-42CD-4C84-8E15-87566DBFEEF4}" type="parTrans" cxnId="{CCA7299F-792E-4554-BEF1-03F6AD780097}">
      <dgm:prSet/>
      <dgm:spPr/>
      <dgm:t>
        <a:bodyPr/>
        <a:lstStyle/>
        <a:p>
          <a:endParaRPr lang="en-US"/>
        </a:p>
      </dgm:t>
    </dgm:pt>
    <dgm:pt modelId="{2A01BE92-A0CC-4F7D-B542-02001FF0A3EB}" type="pres">
      <dgm:prSet presAssocID="{9F2C630E-D388-426E-B55C-AE67F6E0F45E}" presName="Name0" presStyleCnt="0">
        <dgm:presLayoutVars>
          <dgm:chMax val="1"/>
          <dgm:dir/>
          <dgm:animLvl val="ctr"/>
          <dgm:resizeHandles val="exact"/>
        </dgm:presLayoutVars>
      </dgm:prSet>
      <dgm:spPr/>
    </dgm:pt>
    <dgm:pt modelId="{5ECDF4C1-6904-4EC8-B67F-ADCB128BB9A9}" type="pres">
      <dgm:prSet presAssocID="{6BA22BEF-8B5F-4141-8679-2B723F745BC8}" presName="centerShape" presStyleLbl="node0" presStyleIdx="0" presStyleCnt="1"/>
      <dgm:spPr/>
    </dgm:pt>
    <dgm:pt modelId="{E40C9653-C9E7-4228-BFE3-F5241B26BBD2}" type="pres">
      <dgm:prSet presAssocID="{D92067DA-690F-4EE5-AF4C-7DDCEA4FB354}" presName="node" presStyleLbl="node1" presStyleIdx="0" presStyleCnt="4" custScaleX="137991" custScaleY="100150">
        <dgm:presLayoutVars>
          <dgm:bulletEnabled val="1"/>
        </dgm:presLayoutVars>
      </dgm:prSet>
      <dgm:spPr/>
    </dgm:pt>
    <dgm:pt modelId="{B8562E4B-081E-4A5A-B0BB-369F8EEE750A}" type="pres">
      <dgm:prSet presAssocID="{D92067DA-690F-4EE5-AF4C-7DDCEA4FB354}" presName="dummy" presStyleCnt="0"/>
      <dgm:spPr/>
    </dgm:pt>
    <dgm:pt modelId="{61B15CF7-235C-42F5-A709-B21DEA648B71}" type="pres">
      <dgm:prSet presAssocID="{2DEC9F0C-40B3-46AB-BC66-0011317CA256}" presName="sibTrans" presStyleLbl="sibTrans2D1" presStyleIdx="0" presStyleCnt="4"/>
      <dgm:spPr/>
    </dgm:pt>
    <dgm:pt modelId="{A1D0AAD4-1D9A-4AD2-BF5C-29DC5BFDDACE}" type="pres">
      <dgm:prSet presAssocID="{03CC7D7F-7EF7-4D2B-A4A8-45A3EF20B3AE}" presName="node" presStyleLbl="node1" presStyleIdx="1" presStyleCnt="4" custScaleX="149042" custScaleY="109922">
        <dgm:presLayoutVars>
          <dgm:bulletEnabled val="1"/>
        </dgm:presLayoutVars>
      </dgm:prSet>
      <dgm:spPr/>
    </dgm:pt>
    <dgm:pt modelId="{52B77019-0835-4314-8B14-8938AC9321A0}" type="pres">
      <dgm:prSet presAssocID="{03CC7D7F-7EF7-4D2B-A4A8-45A3EF20B3AE}" presName="dummy" presStyleCnt="0"/>
      <dgm:spPr/>
    </dgm:pt>
    <dgm:pt modelId="{102C9802-87F4-4A37-819C-8B4D14C0C84D}" type="pres">
      <dgm:prSet presAssocID="{EC1CCC07-0B90-4ECE-97DF-D0D97C2F0859}" presName="sibTrans" presStyleLbl="sibTrans2D1" presStyleIdx="1" presStyleCnt="4"/>
      <dgm:spPr/>
    </dgm:pt>
    <dgm:pt modelId="{C267735E-B741-460F-94F2-73B232D83995}" type="pres">
      <dgm:prSet presAssocID="{94BA5F07-99C7-4623-8C69-095D76FA8EB3}" presName="node" presStyleLbl="node1" presStyleIdx="2" presStyleCnt="4" custScaleX="142816" custScaleY="100942">
        <dgm:presLayoutVars>
          <dgm:bulletEnabled val="1"/>
        </dgm:presLayoutVars>
      </dgm:prSet>
      <dgm:spPr/>
    </dgm:pt>
    <dgm:pt modelId="{92FFA679-6907-4B28-A1A5-93E07ABFA731}" type="pres">
      <dgm:prSet presAssocID="{94BA5F07-99C7-4623-8C69-095D76FA8EB3}" presName="dummy" presStyleCnt="0"/>
      <dgm:spPr/>
    </dgm:pt>
    <dgm:pt modelId="{E8FDAECB-8E6C-4955-BD33-D3E222CED17C}" type="pres">
      <dgm:prSet presAssocID="{A73E6E13-430A-4AF9-9E6C-50E61BED9533}" presName="sibTrans" presStyleLbl="sibTrans2D1" presStyleIdx="2" presStyleCnt="4"/>
      <dgm:spPr/>
    </dgm:pt>
    <dgm:pt modelId="{C9DC2C97-4926-4C84-A749-22B895BC914C}" type="pres">
      <dgm:prSet presAssocID="{6BF08A0A-B6B6-40D4-B4E4-0BFAD9FCD2D9}" presName="node" presStyleLbl="node1" presStyleIdx="3" presStyleCnt="4" custScaleX="145480" custScaleY="117178">
        <dgm:presLayoutVars>
          <dgm:bulletEnabled val="1"/>
        </dgm:presLayoutVars>
      </dgm:prSet>
      <dgm:spPr/>
    </dgm:pt>
    <dgm:pt modelId="{48477356-641C-4CF1-ABA6-ED8A51D49C5D}" type="pres">
      <dgm:prSet presAssocID="{6BF08A0A-B6B6-40D4-B4E4-0BFAD9FCD2D9}" presName="dummy" presStyleCnt="0"/>
      <dgm:spPr/>
    </dgm:pt>
    <dgm:pt modelId="{06616856-7324-4127-91D2-EEF2E90ED28F}" type="pres">
      <dgm:prSet presAssocID="{E42BF19A-97F3-4BFB-8459-59B9CB5F864B}" presName="sibTrans" presStyleLbl="sibTrans2D1" presStyleIdx="3" presStyleCnt="4"/>
      <dgm:spPr/>
    </dgm:pt>
  </dgm:ptLst>
  <dgm:cxnLst>
    <dgm:cxn modelId="{0C58161E-42B9-44DD-8095-BCEEEE5F191D}" type="presOf" srcId="{9F2C630E-D388-426E-B55C-AE67F6E0F45E}" destId="{2A01BE92-A0CC-4F7D-B542-02001FF0A3EB}" srcOrd="0" destOrd="0" presId="urn:microsoft.com/office/officeart/2005/8/layout/radial6"/>
    <dgm:cxn modelId="{F05AD125-B5DD-4FB4-A452-94723FAF6721}" srcId="{9F2C630E-D388-426E-B55C-AE67F6E0F45E}" destId="{6BA22BEF-8B5F-4141-8679-2B723F745BC8}" srcOrd="0" destOrd="0" parTransId="{99AFE400-46FA-4B3A-8D47-3876660DA452}" sibTransId="{91A2C878-F818-46DD-8114-0017E7EAC073}"/>
    <dgm:cxn modelId="{E10CE931-8B21-4B65-98A0-F67E719D0D9C}" srcId="{6BA22BEF-8B5F-4141-8679-2B723F745BC8}" destId="{94BA5F07-99C7-4623-8C69-095D76FA8EB3}" srcOrd="2" destOrd="0" parTransId="{5B18D7ED-C6B9-4991-99E9-668C35D9CD6D}" sibTransId="{A73E6E13-430A-4AF9-9E6C-50E61BED9533}"/>
    <dgm:cxn modelId="{DCBE5E3A-70EB-415D-9AF2-0208DB37E89B}" type="presOf" srcId="{6BF08A0A-B6B6-40D4-B4E4-0BFAD9FCD2D9}" destId="{C9DC2C97-4926-4C84-A749-22B895BC914C}" srcOrd="0" destOrd="0" presId="urn:microsoft.com/office/officeart/2005/8/layout/radial6"/>
    <dgm:cxn modelId="{36579E5C-4D6F-4925-AE6D-086DE836F361}" type="presOf" srcId="{6BA22BEF-8B5F-4141-8679-2B723F745BC8}" destId="{5ECDF4C1-6904-4EC8-B67F-ADCB128BB9A9}" srcOrd="0" destOrd="0" presId="urn:microsoft.com/office/officeart/2005/8/layout/radial6"/>
    <dgm:cxn modelId="{7A8AFA5E-539F-4B97-A204-5E345CBCB80F}" type="presOf" srcId="{EC1CCC07-0B90-4ECE-97DF-D0D97C2F0859}" destId="{102C9802-87F4-4A37-819C-8B4D14C0C84D}" srcOrd="0" destOrd="0" presId="urn:microsoft.com/office/officeart/2005/8/layout/radial6"/>
    <dgm:cxn modelId="{5886F365-546E-4F68-8C09-FE1AEE5FAE57}" type="presOf" srcId="{94BA5F07-99C7-4623-8C69-095D76FA8EB3}" destId="{C267735E-B741-460F-94F2-73B232D83995}" srcOrd="0" destOrd="0" presId="urn:microsoft.com/office/officeart/2005/8/layout/radial6"/>
    <dgm:cxn modelId="{4CABEB6A-9DFF-4F6B-A7B2-78D5B218AD5F}" type="presOf" srcId="{2DEC9F0C-40B3-46AB-BC66-0011317CA256}" destId="{61B15CF7-235C-42F5-A709-B21DEA648B71}" srcOrd="0" destOrd="0" presId="urn:microsoft.com/office/officeart/2005/8/layout/radial6"/>
    <dgm:cxn modelId="{AEE35556-749D-4E1B-9953-4D074BC73D8C}" type="presOf" srcId="{A73E6E13-430A-4AF9-9E6C-50E61BED9533}" destId="{E8FDAECB-8E6C-4955-BD33-D3E222CED17C}" srcOrd="0" destOrd="0" presId="urn:microsoft.com/office/officeart/2005/8/layout/radial6"/>
    <dgm:cxn modelId="{93A1E180-18E9-4C34-AF12-569D4B1DC572}" srcId="{6BA22BEF-8B5F-4141-8679-2B723F745BC8}" destId="{D92067DA-690F-4EE5-AF4C-7DDCEA4FB354}" srcOrd="0" destOrd="0" parTransId="{2D6CF69B-9251-4C8F-9468-8885AC0A0623}" sibTransId="{2DEC9F0C-40B3-46AB-BC66-0011317CA256}"/>
    <dgm:cxn modelId="{CCA7299F-792E-4554-BEF1-03F6AD780097}" srcId="{6BA22BEF-8B5F-4141-8679-2B723F745BC8}" destId="{6BF08A0A-B6B6-40D4-B4E4-0BFAD9FCD2D9}" srcOrd="3" destOrd="0" parTransId="{0021C0F5-42CD-4C84-8E15-87566DBFEEF4}" sibTransId="{E42BF19A-97F3-4BFB-8459-59B9CB5F864B}"/>
    <dgm:cxn modelId="{B2D6D0AD-E6DB-4DF7-9A12-70EF7C2CE158}" type="presOf" srcId="{03CC7D7F-7EF7-4D2B-A4A8-45A3EF20B3AE}" destId="{A1D0AAD4-1D9A-4AD2-BF5C-29DC5BFDDACE}" srcOrd="0" destOrd="0" presId="urn:microsoft.com/office/officeart/2005/8/layout/radial6"/>
    <dgm:cxn modelId="{A96167EA-4E79-499C-B993-D88CD9C99363}" srcId="{6BA22BEF-8B5F-4141-8679-2B723F745BC8}" destId="{03CC7D7F-7EF7-4D2B-A4A8-45A3EF20B3AE}" srcOrd="1" destOrd="0" parTransId="{77C60305-ECC1-41BA-963C-5D235AE73D92}" sibTransId="{EC1CCC07-0B90-4ECE-97DF-D0D97C2F0859}"/>
    <dgm:cxn modelId="{14B833EC-DE49-431C-940A-8E8838C68B5B}" type="presOf" srcId="{D92067DA-690F-4EE5-AF4C-7DDCEA4FB354}" destId="{E40C9653-C9E7-4228-BFE3-F5241B26BBD2}" srcOrd="0" destOrd="0" presId="urn:microsoft.com/office/officeart/2005/8/layout/radial6"/>
    <dgm:cxn modelId="{C5BB94FD-FE0C-4633-96FF-2929A5BF5596}" type="presOf" srcId="{E42BF19A-97F3-4BFB-8459-59B9CB5F864B}" destId="{06616856-7324-4127-91D2-EEF2E90ED28F}" srcOrd="0" destOrd="0" presId="urn:microsoft.com/office/officeart/2005/8/layout/radial6"/>
    <dgm:cxn modelId="{54C73895-48CE-4929-A83A-930BAA595F4B}" type="presParOf" srcId="{2A01BE92-A0CC-4F7D-B542-02001FF0A3EB}" destId="{5ECDF4C1-6904-4EC8-B67F-ADCB128BB9A9}" srcOrd="0" destOrd="0" presId="urn:microsoft.com/office/officeart/2005/8/layout/radial6"/>
    <dgm:cxn modelId="{3A4C539F-CF4D-4130-A1ED-5044A84EF564}" type="presParOf" srcId="{2A01BE92-A0CC-4F7D-B542-02001FF0A3EB}" destId="{E40C9653-C9E7-4228-BFE3-F5241B26BBD2}" srcOrd="1" destOrd="0" presId="urn:microsoft.com/office/officeart/2005/8/layout/radial6"/>
    <dgm:cxn modelId="{7C5A17D2-88A4-4546-A3FA-3E3D49131F6E}" type="presParOf" srcId="{2A01BE92-A0CC-4F7D-B542-02001FF0A3EB}" destId="{B8562E4B-081E-4A5A-B0BB-369F8EEE750A}" srcOrd="2" destOrd="0" presId="urn:microsoft.com/office/officeart/2005/8/layout/radial6"/>
    <dgm:cxn modelId="{B6C6366A-D272-4C62-A05C-265B1FACD57D}" type="presParOf" srcId="{2A01BE92-A0CC-4F7D-B542-02001FF0A3EB}" destId="{61B15CF7-235C-42F5-A709-B21DEA648B71}" srcOrd="3" destOrd="0" presId="urn:microsoft.com/office/officeart/2005/8/layout/radial6"/>
    <dgm:cxn modelId="{D56693E3-0322-4DA7-8E90-76AC208B340E}" type="presParOf" srcId="{2A01BE92-A0CC-4F7D-B542-02001FF0A3EB}" destId="{A1D0AAD4-1D9A-4AD2-BF5C-29DC5BFDDACE}" srcOrd="4" destOrd="0" presId="urn:microsoft.com/office/officeart/2005/8/layout/radial6"/>
    <dgm:cxn modelId="{8A6F2F30-5B08-49CB-92F9-88F44249A25A}" type="presParOf" srcId="{2A01BE92-A0CC-4F7D-B542-02001FF0A3EB}" destId="{52B77019-0835-4314-8B14-8938AC9321A0}" srcOrd="5" destOrd="0" presId="urn:microsoft.com/office/officeart/2005/8/layout/radial6"/>
    <dgm:cxn modelId="{873D138B-FF4A-477A-A5F5-15720F53115A}" type="presParOf" srcId="{2A01BE92-A0CC-4F7D-B542-02001FF0A3EB}" destId="{102C9802-87F4-4A37-819C-8B4D14C0C84D}" srcOrd="6" destOrd="0" presId="urn:microsoft.com/office/officeart/2005/8/layout/radial6"/>
    <dgm:cxn modelId="{FFDEA9D7-D4D4-47D3-8665-C820A2B4664B}" type="presParOf" srcId="{2A01BE92-A0CC-4F7D-B542-02001FF0A3EB}" destId="{C267735E-B741-460F-94F2-73B232D83995}" srcOrd="7" destOrd="0" presId="urn:microsoft.com/office/officeart/2005/8/layout/radial6"/>
    <dgm:cxn modelId="{724B5E59-0ABC-4E2B-BE24-4B6032AF5AAA}" type="presParOf" srcId="{2A01BE92-A0CC-4F7D-B542-02001FF0A3EB}" destId="{92FFA679-6907-4B28-A1A5-93E07ABFA731}" srcOrd="8" destOrd="0" presId="urn:microsoft.com/office/officeart/2005/8/layout/radial6"/>
    <dgm:cxn modelId="{C71448F6-DB4A-4E80-BA7B-9EC4FC9AF67B}" type="presParOf" srcId="{2A01BE92-A0CC-4F7D-B542-02001FF0A3EB}" destId="{E8FDAECB-8E6C-4955-BD33-D3E222CED17C}" srcOrd="9" destOrd="0" presId="urn:microsoft.com/office/officeart/2005/8/layout/radial6"/>
    <dgm:cxn modelId="{4ED28428-A0F7-4095-96C5-DAB079A4D0B4}" type="presParOf" srcId="{2A01BE92-A0CC-4F7D-B542-02001FF0A3EB}" destId="{C9DC2C97-4926-4C84-A749-22B895BC914C}" srcOrd="10" destOrd="0" presId="urn:microsoft.com/office/officeart/2005/8/layout/radial6"/>
    <dgm:cxn modelId="{D7EF4195-2001-49EF-B81C-CC7796CEE2FE}" type="presParOf" srcId="{2A01BE92-A0CC-4F7D-B542-02001FF0A3EB}" destId="{48477356-641C-4CF1-ABA6-ED8A51D49C5D}" srcOrd="11" destOrd="0" presId="urn:microsoft.com/office/officeart/2005/8/layout/radial6"/>
    <dgm:cxn modelId="{75B9A6C5-EE63-40E0-B736-7223FA5DEDC9}" type="presParOf" srcId="{2A01BE92-A0CC-4F7D-B542-02001FF0A3EB}" destId="{06616856-7324-4127-91D2-EEF2E90ED28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668B11-136D-4639-B0B8-12F7ED18B56B}"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n-US"/>
        </a:p>
      </dgm:t>
    </dgm:pt>
    <dgm:pt modelId="{77094D51-11F8-4758-980C-EBA22771377A}">
      <dgm:prSet phldrT="[Text]" custT="1"/>
      <dgm:spPr/>
      <dgm:t>
        <a:bodyPr/>
        <a:lstStyle/>
        <a:p>
          <a:r>
            <a:rPr lang="en-US" sz="1600" b="1" dirty="0"/>
            <a:t>Seize initiative</a:t>
          </a:r>
        </a:p>
      </dgm:t>
    </dgm:pt>
    <dgm:pt modelId="{62743506-37F7-4CF9-86F3-874B981AC208}" type="parTrans" cxnId="{D402DDC2-5C77-4DC7-A1F2-331571AE747C}">
      <dgm:prSet/>
      <dgm:spPr/>
      <dgm:t>
        <a:bodyPr/>
        <a:lstStyle/>
        <a:p>
          <a:endParaRPr lang="en-US" sz="1600"/>
        </a:p>
      </dgm:t>
    </dgm:pt>
    <dgm:pt modelId="{F3AA8129-1232-44A6-9726-35A2060FC3AC}" type="sibTrans" cxnId="{D402DDC2-5C77-4DC7-A1F2-331571AE747C}">
      <dgm:prSet custT="1"/>
      <dgm:spPr/>
      <dgm:t>
        <a:bodyPr/>
        <a:lstStyle/>
        <a:p>
          <a:endParaRPr lang="en-US" sz="1600" dirty="0"/>
        </a:p>
      </dgm:t>
    </dgm:pt>
    <dgm:pt modelId="{D1BD40F6-FE72-4556-A794-21E9BF6CEECD}">
      <dgm:prSet custT="1"/>
      <dgm:spPr/>
      <dgm:t>
        <a:bodyPr/>
        <a:lstStyle/>
        <a:p>
          <a:r>
            <a:rPr lang="en-US" sz="1400" b="1" dirty="0"/>
            <a:t>Make Something Happen</a:t>
          </a:r>
        </a:p>
      </dgm:t>
    </dgm:pt>
    <dgm:pt modelId="{B9ACD8E2-3A6F-457F-9198-56109E53F52B}" type="parTrans" cxnId="{F8DCEE55-ED76-4ED6-AB0D-ABC91C96C99A}">
      <dgm:prSet/>
      <dgm:spPr/>
      <dgm:t>
        <a:bodyPr/>
        <a:lstStyle/>
        <a:p>
          <a:endParaRPr lang="en-US" sz="1600"/>
        </a:p>
      </dgm:t>
    </dgm:pt>
    <dgm:pt modelId="{256DECF9-C01E-42C0-8CDF-946C93E16F57}" type="sibTrans" cxnId="{F8DCEE55-ED76-4ED6-AB0D-ABC91C96C99A}">
      <dgm:prSet custT="1"/>
      <dgm:spPr/>
      <dgm:t>
        <a:bodyPr/>
        <a:lstStyle/>
        <a:p>
          <a:endParaRPr lang="en-US" sz="1600" dirty="0"/>
        </a:p>
      </dgm:t>
    </dgm:pt>
    <dgm:pt modelId="{1291CD59-DA26-4127-B339-81BB738B872D}">
      <dgm:prSet custT="1"/>
      <dgm:spPr/>
      <dgm:t>
        <a:bodyPr/>
        <a:lstStyle/>
        <a:p>
          <a:r>
            <a:rPr lang="en-US" sz="1600" b="1" dirty="0"/>
            <a:t>Seek to Improve</a:t>
          </a:r>
        </a:p>
      </dgm:t>
    </dgm:pt>
    <dgm:pt modelId="{BD8F123C-FBC8-4848-A96E-6E39CA9F2B58}" type="parTrans" cxnId="{3E2CE27A-70E1-478D-A8B2-4E47ED159B58}">
      <dgm:prSet/>
      <dgm:spPr/>
      <dgm:t>
        <a:bodyPr/>
        <a:lstStyle/>
        <a:p>
          <a:endParaRPr lang="en-US" sz="1600"/>
        </a:p>
      </dgm:t>
    </dgm:pt>
    <dgm:pt modelId="{BFAE6412-4B8B-4674-A782-10EDE1E3EADF}" type="sibTrans" cxnId="{3E2CE27A-70E1-478D-A8B2-4E47ED159B58}">
      <dgm:prSet custT="1"/>
      <dgm:spPr/>
      <dgm:t>
        <a:bodyPr/>
        <a:lstStyle/>
        <a:p>
          <a:endParaRPr lang="en-US" sz="1600" dirty="0"/>
        </a:p>
      </dgm:t>
    </dgm:pt>
    <dgm:pt modelId="{0BAEDB14-9622-486E-B6ED-79929BEABD0B}">
      <dgm:prSet custT="1"/>
      <dgm:spPr/>
      <dgm:t>
        <a:bodyPr/>
        <a:lstStyle/>
        <a:p>
          <a:r>
            <a:rPr lang="en-US" sz="1600" b="1" dirty="0"/>
            <a:t>Look outside your experience</a:t>
          </a:r>
        </a:p>
      </dgm:t>
    </dgm:pt>
    <dgm:pt modelId="{EC833817-BBCD-4C84-B1C1-E8502304AE88}" type="parTrans" cxnId="{9759274F-300E-4296-ADCC-CC40A0090743}">
      <dgm:prSet/>
      <dgm:spPr/>
      <dgm:t>
        <a:bodyPr/>
        <a:lstStyle/>
        <a:p>
          <a:endParaRPr lang="en-US" sz="1600"/>
        </a:p>
      </dgm:t>
    </dgm:pt>
    <dgm:pt modelId="{A7251EA0-1E0B-4D03-82DE-7A603276959E}" type="sibTrans" cxnId="{9759274F-300E-4296-ADCC-CC40A0090743}">
      <dgm:prSet custT="1"/>
      <dgm:spPr/>
      <dgm:t>
        <a:bodyPr/>
        <a:lstStyle/>
        <a:p>
          <a:endParaRPr lang="en-US" sz="1600" dirty="0"/>
        </a:p>
      </dgm:t>
    </dgm:pt>
    <dgm:pt modelId="{EE673D33-ED1A-4664-BBB0-AB8C85DDF3D6}">
      <dgm:prSet custT="1"/>
      <dgm:spPr/>
      <dgm:t>
        <a:bodyPr/>
        <a:lstStyle/>
        <a:p>
          <a:r>
            <a:rPr lang="en-US" sz="1600" b="1" dirty="0"/>
            <a:t>Experiment and Take Risks</a:t>
          </a:r>
        </a:p>
      </dgm:t>
    </dgm:pt>
    <dgm:pt modelId="{D6A60CDE-BDA3-40B8-900B-6071890B7165}" type="parTrans" cxnId="{C5804252-736A-4D2A-B87D-C45D5883BD36}">
      <dgm:prSet/>
      <dgm:spPr/>
      <dgm:t>
        <a:bodyPr/>
        <a:lstStyle/>
        <a:p>
          <a:endParaRPr lang="en-US" sz="1600"/>
        </a:p>
      </dgm:t>
    </dgm:pt>
    <dgm:pt modelId="{018B424F-AABE-4679-9903-88171E5ABEAC}" type="sibTrans" cxnId="{C5804252-736A-4D2A-B87D-C45D5883BD36}">
      <dgm:prSet custT="1"/>
      <dgm:spPr/>
      <dgm:t>
        <a:bodyPr/>
        <a:lstStyle/>
        <a:p>
          <a:endParaRPr lang="en-US" sz="1600" dirty="0"/>
        </a:p>
      </dgm:t>
    </dgm:pt>
    <dgm:pt modelId="{B3E6CAF6-7B1B-45E7-BDD1-91A835D8BFC1}" type="pres">
      <dgm:prSet presAssocID="{52668B11-136D-4639-B0B8-12F7ED18B56B}" presName="Name0" presStyleCnt="0">
        <dgm:presLayoutVars>
          <dgm:chMax/>
          <dgm:chPref/>
          <dgm:dir/>
          <dgm:animLvl val="lvl"/>
        </dgm:presLayoutVars>
      </dgm:prSet>
      <dgm:spPr/>
    </dgm:pt>
    <dgm:pt modelId="{D46B0BCF-132B-4A04-B24B-3FF3E9DEB436}" type="pres">
      <dgm:prSet presAssocID="{77094D51-11F8-4758-980C-EBA22771377A}" presName="composite" presStyleCnt="0"/>
      <dgm:spPr/>
    </dgm:pt>
    <dgm:pt modelId="{C6CA8DED-A88E-4587-B3F2-11924919F218}" type="pres">
      <dgm:prSet presAssocID="{77094D51-11F8-4758-980C-EBA22771377A}" presName="Parent1" presStyleLbl="node1" presStyleIdx="0" presStyleCnt="10" custScaleX="160825" custLinFactNeighborX="37117" custLinFactNeighborY="1620">
        <dgm:presLayoutVars>
          <dgm:chMax val="1"/>
          <dgm:chPref val="1"/>
          <dgm:bulletEnabled val="1"/>
        </dgm:presLayoutVars>
      </dgm:prSet>
      <dgm:spPr/>
    </dgm:pt>
    <dgm:pt modelId="{8EE05ACB-ECFA-4C6E-947D-E4D0FDBF623D}" type="pres">
      <dgm:prSet presAssocID="{77094D51-11F8-4758-980C-EBA22771377A}" presName="Childtext1" presStyleLbl="revTx" presStyleIdx="0" presStyleCnt="5">
        <dgm:presLayoutVars>
          <dgm:chMax val="0"/>
          <dgm:chPref val="0"/>
          <dgm:bulletEnabled val="1"/>
        </dgm:presLayoutVars>
      </dgm:prSet>
      <dgm:spPr/>
    </dgm:pt>
    <dgm:pt modelId="{8C2A26D0-7E85-4713-A5E1-A3495572F1F0}" type="pres">
      <dgm:prSet presAssocID="{77094D51-11F8-4758-980C-EBA22771377A}" presName="BalanceSpacing" presStyleCnt="0"/>
      <dgm:spPr/>
    </dgm:pt>
    <dgm:pt modelId="{B320A9CE-3340-4FD0-8265-ADA99A61D7D3}" type="pres">
      <dgm:prSet presAssocID="{77094D51-11F8-4758-980C-EBA22771377A}" presName="BalanceSpacing1" presStyleCnt="0"/>
      <dgm:spPr/>
    </dgm:pt>
    <dgm:pt modelId="{E8038E2E-9E9C-4976-A57E-D0DC46C9B263}" type="pres">
      <dgm:prSet presAssocID="{F3AA8129-1232-44A6-9726-35A2060FC3AC}" presName="Accent1Text" presStyleLbl="node1" presStyleIdx="1" presStyleCnt="10" custScaleX="182375" custLinFactX="100000" custLinFactNeighborX="133764" custLinFactNeighborY="87018"/>
      <dgm:spPr/>
    </dgm:pt>
    <dgm:pt modelId="{87AE05F3-43B4-43BC-9F96-936B9CC9AE65}" type="pres">
      <dgm:prSet presAssocID="{F3AA8129-1232-44A6-9726-35A2060FC3AC}" presName="spaceBetweenRectangles" presStyleCnt="0"/>
      <dgm:spPr/>
    </dgm:pt>
    <dgm:pt modelId="{E10EC8A7-35F9-4607-9A9D-9876201CFBEB}" type="pres">
      <dgm:prSet presAssocID="{D1BD40F6-FE72-4556-A794-21E9BF6CEECD}" presName="composite" presStyleCnt="0"/>
      <dgm:spPr/>
    </dgm:pt>
    <dgm:pt modelId="{923B49D1-373E-4D0C-BAC4-50CF112FEA02}" type="pres">
      <dgm:prSet presAssocID="{D1BD40F6-FE72-4556-A794-21E9BF6CEECD}" presName="Parent1" presStyleLbl="node1" presStyleIdx="2" presStyleCnt="10" custScaleX="167919">
        <dgm:presLayoutVars>
          <dgm:chMax val="1"/>
          <dgm:chPref val="1"/>
          <dgm:bulletEnabled val="1"/>
        </dgm:presLayoutVars>
      </dgm:prSet>
      <dgm:spPr/>
    </dgm:pt>
    <dgm:pt modelId="{79378621-7E4A-4C2F-BA50-35D486E28EA2}" type="pres">
      <dgm:prSet presAssocID="{D1BD40F6-FE72-4556-A794-21E9BF6CEECD}" presName="Childtext1" presStyleLbl="revTx" presStyleIdx="1" presStyleCnt="5">
        <dgm:presLayoutVars>
          <dgm:chMax val="0"/>
          <dgm:chPref val="0"/>
          <dgm:bulletEnabled val="1"/>
        </dgm:presLayoutVars>
      </dgm:prSet>
      <dgm:spPr/>
    </dgm:pt>
    <dgm:pt modelId="{FD1DA64E-451D-4AA6-B04C-601A31455F52}" type="pres">
      <dgm:prSet presAssocID="{D1BD40F6-FE72-4556-A794-21E9BF6CEECD}" presName="BalanceSpacing" presStyleCnt="0"/>
      <dgm:spPr/>
    </dgm:pt>
    <dgm:pt modelId="{CF9B6D01-86F6-4E99-953D-D241D8172503}" type="pres">
      <dgm:prSet presAssocID="{D1BD40F6-FE72-4556-A794-21E9BF6CEECD}" presName="BalanceSpacing1" presStyleCnt="0"/>
      <dgm:spPr/>
    </dgm:pt>
    <dgm:pt modelId="{8B0185D5-9D30-4C7E-ABDB-32A2CAB1139F}" type="pres">
      <dgm:prSet presAssocID="{256DECF9-C01E-42C0-8CDF-946C93E16F57}" presName="Accent1Text" presStyleLbl="node1" presStyleIdx="3" presStyleCnt="10" custScaleX="182375" custLinFactX="-98963" custLinFactNeighborX="-100000" custLinFactNeighborY="-83484"/>
      <dgm:spPr/>
    </dgm:pt>
    <dgm:pt modelId="{562792B7-C89C-41AF-863C-D1544F4EE58C}" type="pres">
      <dgm:prSet presAssocID="{256DECF9-C01E-42C0-8CDF-946C93E16F57}" presName="spaceBetweenRectangles" presStyleCnt="0"/>
      <dgm:spPr/>
    </dgm:pt>
    <dgm:pt modelId="{3F25ABA5-CB2E-4AD5-83D8-B2653F503666}" type="pres">
      <dgm:prSet presAssocID="{1291CD59-DA26-4127-B339-81BB738B872D}" presName="composite" presStyleCnt="0"/>
      <dgm:spPr/>
    </dgm:pt>
    <dgm:pt modelId="{F32C4F1A-9F63-4760-9EDA-CA92236AF586}" type="pres">
      <dgm:prSet presAssocID="{1291CD59-DA26-4127-B339-81BB738B872D}" presName="Parent1" presStyleLbl="node1" presStyleIdx="4" presStyleCnt="10" custScaleX="160825" custLinFactNeighborX="35820" custLinFactNeighborY="460">
        <dgm:presLayoutVars>
          <dgm:chMax val="1"/>
          <dgm:chPref val="1"/>
          <dgm:bulletEnabled val="1"/>
        </dgm:presLayoutVars>
      </dgm:prSet>
      <dgm:spPr/>
    </dgm:pt>
    <dgm:pt modelId="{22A5331B-348A-4917-B403-FFD5BA27CC92}" type="pres">
      <dgm:prSet presAssocID="{1291CD59-DA26-4127-B339-81BB738B872D}" presName="Childtext1" presStyleLbl="revTx" presStyleIdx="2" presStyleCnt="5">
        <dgm:presLayoutVars>
          <dgm:chMax val="0"/>
          <dgm:chPref val="0"/>
          <dgm:bulletEnabled val="1"/>
        </dgm:presLayoutVars>
      </dgm:prSet>
      <dgm:spPr/>
    </dgm:pt>
    <dgm:pt modelId="{F7822BEE-84A9-4C9A-B922-B438FCB15255}" type="pres">
      <dgm:prSet presAssocID="{1291CD59-DA26-4127-B339-81BB738B872D}" presName="BalanceSpacing" presStyleCnt="0"/>
      <dgm:spPr/>
    </dgm:pt>
    <dgm:pt modelId="{3A7F72C7-75A1-44D7-8E00-4806DEFF9F75}" type="pres">
      <dgm:prSet presAssocID="{1291CD59-DA26-4127-B339-81BB738B872D}" presName="BalanceSpacing1" presStyleCnt="0"/>
      <dgm:spPr/>
    </dgm:pt>
    <dgm:pt modelId="{4986C0EA-A013-47DB-B99B-1402CED07367}" type="pres">
      <dgm:prSet presAssocID="{BFAE6412-4B8B-4674-A782-10EDE1E3EADF}" presName="Accent1Text" presStyleLbl="node1" presStyleIdx="5" presStyleCnt="10" custScaleX="182375" custLinFactNeighborX="-48113" custLinFactNeighborY="-648"/>
      <dgm:spPr/>
    </dgm:pt>
    <dgm:pt modelId="{BBF07675-BA74-4F20-8290-785BBBE0B6B4}" type="pres">
      <dgm:prSet presAssocID="{BFAE6412-4B8B-4674-A782-10EDE1E3EADF}" presName="spaceBetweenRectangles" presStyleCnt="0"/>
      <dgm:spPr/>
    </dgm:pt>
    <dgm:pt modelId="{7DFB6105-EB79-42CD-A8F3-060C7032A3AD}" type="pres">
      <dgm:prSet presAssocID="{0BAEDB14-9622-486E-B6ED-79929BEABD0B}" presName="composite" presStyleCnt="0"/>
      <dgm:spPr/>
    </dgm:pt>
    <dgm:pt modelId="{78639754-AA94-4C23-8BA5-BD6A4AFC03AE}" type="pres">
      <dgm:prSet presAssocID="{0BAEDB14-9622-486E-B6ED-79929BEABD0B}" presName="Parent1" presStyleLbl="node1" presStyleIdx="6" presStyleCnt="10" custScaleX="198833">
        <dgm:presLayoutVars>
          <dgm:chMax val="1"/>
          <dgm:chPref val="1"/>
          <dgm:bulletEnabled val="1"/>
        </dgm:presLayoutVars>
      </dgm:prSet>
      <dgm:spPr/>
    </dgm:pt>
    <dgm:pt modelId="{23F40280-5B2B-4261-9A75-787DE38664D8}" type="pres">
      <dgm:prSet presAssocID="{0BAEDB14-9622-486E-B6ED-79929BEABD0B}" presName="Childtext1" presStyleLbl="revTx" presStyleIdx="3" presStyleCnt="5">
        <dgm:presLayoutVars>
          <dgm:chMax val="0"/>
          <dgm:chPref val="0"/>
          <dgm:bulletEnabled val="1"/>
        </dgm:presLayoutVars>
      </dgm:prSet>
      <dgm:spPr/>
    </dgm:pt>
    <dgm:pt modelId="{48E9B1B2-51AD-4F15-815F-1E85BFE3F2B1}" type="pres">
      <dgm:prSet presAssocID="{0BAEDB14-9622-486E-B6ED-79929BEABD0B}" presName="BalanceSpacing" presStyleCnt="0"/>
      <dgm:spPr/>
    </dgm:pt>
    <dgm:pt modelId="{3033A9EA-E2D4-4E44-A949-2C1F3BCF820C}" type="pres">
      <dgm:prSet presAssocID="{0BAEDB14-9622-486E-B6ED-79929BEABD0B}" presName="BalanceSpacing1" presStyleCnt="0"/>
      <dgm:spPr/>
    </dgm:pt>
    <dgm:pt modelId="{16A9BE4F-2382-42AA-A56C-84688C12E23E}" type="pres">
      <dgm:prSet presAssocID="{A7251EA0-1E0B-4D03-82DE-7A603276959E}" presName="Accent1Text" presStyleLbl="node1" presStyleIdx="7" presStyleCnt="10" custScaleX="182375" custLinFactNeighborX="92438" custLinFactNeighborY="1449"/>
      <dgm:spPr/>
    </dgm:pt>
    <dgm:pt modelId="{2EFFEF4A-F737-4572-99D2-9FCBCEE2E059}" type="pres">
      <dgm:prSet presAssocID="{A7251EA0-1E0B-4D03-82DE-7A603276959E}" presName="spaceBetweenRectangles" presStyleCnt="0"/>
      <dgm:spPr/>
    </dgm:pt>
    <dgm:pt modelId="{82A8E7F0-7E59-4438-A4BF-BEDAD53BE27A}" type="pres">
      <dgm:prSet presAssocID="{EE673D33-ED1A-4664-BBB0-AB8C85DDF3D6}" presName="composite" presStyleCnt="0"/>
      <dgm:spPr/>
    </dgm:pt>
    <dgm:pt modelId="{15A935E4-D0FA-4256-943D-70FFF1AEBD96}" type="pres">
      <dgm:prSet presAssocID="{EE673D33-ED1A-4664-BBB0-AB8C85DDF3D6}" presName="Parent1" presStyleLbl="node1" presStyleIdx="8" presStyleCnt="10" custScaleX="182964" custLinFactNeighborX="40893" custLinFactNeighborY="-5050">
        <dgm:presLayoutVars>
          <dgm:chMax val="1"/>
          <dgm:chPref val="1"/>
          <dgm:bulletEnabled val="1"/>
        </dgm:presLayoutVars>
      </dgm:prSet>
      <dgm:spPr/>
    </dgm:pt>
    <dgm:pt modelId="{46E9AE72-A26C-4921-8345-4247FF71F71F}" type="pres">
      <dgm:prSet presAssocID="{EE673D33-ED1A-4664-BBB0-AB8C85DDF3D6}" presName="Childtext1" presStyleLbl="revTx" presStyleIdx="4" presStyleCnt="5">
        <dgm:presLayoutVars>
          <dgm:chMax val="0"/>
          <dgm:chPref val="0"/>
          <dgm:bulletEnabled val="1"/>
        </dgm:presLayoutVars>
      </dgm:prSet>
      <dgm:spPr/>
    </dgm:pt>
    <dgm:pt modelId="{225661FB-6958-4331-A19C-366AB36E75CE}" type="pres">
      <dgm:prSet presAssocID="{EE673D33-ED1A-4664-BBB0-AB8C85DDF3D6}" presName="BalanceSpacing" presStyleCnt="0"/>
      <dgm:spPr/>
    </dgm:pt>
    <dgm:pt modelId="{35D52E92-FDD8-4F5D-9E18-05AC9201202D}" type="pres">
      <dgm:prSet presAssocID="{EE673D33-ED1A-4664-BBB0-AB8C85DDF3D6}" presName="BalanceSpacing1" presStyleCnt="0"/>
      <dgm:spPr/>
    </dgm:pt>
    <dgm:pt modelId="{40E67A57-8218-40C9-B16E-61012AD9834A}" type="pres">
      <dgm:prSet presAssocID="{018B424F-AABE-4679-9903-88171E5ABEAC}" presName="Accent1Text" presStyleLbl="node1" presStyleIdx="9" presStyleCnt="10" custScaleX="182375" custLinFactNeighborX="-48052" custLinFactNeighborY="-2427"/>
      <dgm:spPr/>
    </dgm:pt>
  </dgm:ptLst>
  <dgm:cxnLst>
    <dgm:cxn modelId="{199CA147-E27A-42C5-BF1D-F6DF4F326FB0}" type="presOf" srcId="{52668B11-136D-4639-B0B8-12F7ED18B56B}" destId="{B3E6CAF6-7B1B-45E7-BDD1-91A835D8BFC1}" srcOrd="0" destOrd="0" presId="urn:microsoft.com/office/officeart/2008/layout/AlternatingHexagons"/>
    <dgm:cxn modelId="{9759274F-300E-4296-ADCC-CC40A0090743}" srcId="{52668B11-136D-4639-B0B8-12F7ED18B56B}" destId="{0BAEDB14-9622-486E-B6ED-79929BEABD0B}" srcOrd="3" destOrd="0" parTransId="{EC833817-BBCD-4C84-B1C1-E8502304AE88}" sibTransId="{A7251EA0-1E0B-4D03-82DE-7A603276959E}"/>
    <dgm:cxn modelId="{C4A9BD50-DB6F-45B3-ADF5-5B27350D119A}" type="presOf" srcId="{0BAEDB14-9622-486E-B6ED-79929BEABD0B}" destId="{78639754-AA94-4C23-8BA5-BD6A4AFC03AE}" srcOrd="0" destOrd="0" presId="urn:microsoft.com/office/officeart/2008/layout/AlternatingHexagons"/>
    <dgm:cxn modelId="{C5804252-736A-4D2A-B87D-C45D5883BD36}" srcId="{52668B11-136D-4639-B0B8-12F7ED18B56B}" destId="{EE673D33-ED1A-4664-BBB0-AB8C85DDF3D6}" srcOrd="4" destOrd="0" parTransId="{D6A60CDE-BDA3-40B8-900B-6071890B7165}" sibTransId="{018B424F-AABE-4679-9903-88171E5ABEAC}"/>
    <dgm:cxn modelId="{90342454-785A-4E74-B90E-FDE3D2F5A84D}" type="presOf" srcId="{256DECF9-C01E-42C0-8CDF-946C93E16F57}" destId="{8B0185D5-9D30-4C7E-ABDB-32A2CAB1139F}" srcOrd="0" destOrd="0" presId="urn:microsoft.com/office/officeart/2008/layout/AlternatingHexagons"/>
    <dgm:cxn modelId="{F8DCEE55-ED76-4ED6-AB0D-ABC91C96C99A}" srcId="{52668B11-136D-4639-B0B8-12F7ED18B56B}" destId="{D1BD40F6-FE72-4556-A794-21E9BF6CEECD}" srcOrd="1" destOrd="0" parTransId="{B9ACD8E2-3A6F-457F-9198-56109E53F52B}" sibTransId="{256DECF9-C01E-42C0-8CDF-946C93E16F57}"/>
    <dgm:cxn modelId="{3E2CE27A-70E1-478D-A8B2-4E47ED159B58}" srcId="{52668B11-136D-4639-B0B8-12F7ED18B56B}" destId="{1291CD59-DA26-4127-B339-81BB738B872D}" srcOrd="2" destOrd="0" parTransId="{BD8F123C-FBC8-4848-A96E-6E39CA9F2B58}" sibTransId="{BFAE6412-4B8B-4674-A782-10EDE1E3EADF}"/>
    <dgm:cxn modelId="{CE9D0797-E304-4F59-8D32-9B56A7B90AFB}" type="presOf" srcId="{F3AA8129-1232-44A6-9726-35A2060FC3AC}" destId="{E8038E2E-9E9C-4976-A57E-D0DC46C9B263}" srcOrd="0" destOrd="0" presId="urn:microsoft.com/office/officeart/2008/layout/AlternatingHexagons"/>
    <dgm:cxn modelId="{878C8A9D-D9D6-47DA-8EDC-ED8F50549639}" type="presOf" srcId="{EE673D33-ED1A-4664-BBB0-AB8C85DDF3D6}" destId="{15A935E4-D0FA-4256-943D-70FFF1AEBD96}" srcOrd="0" destOrd="0" presId="urn:microsoft.com/office/officeart/2008/layout/AlternatingHexagons"/>
    <dgm:cxn modelId="{68E0FFA4-178D-48DF-B01B-51F867725C00}" type="presOf" srcId="{D1BD40F6-FE72-4556-A794-21E9BF6CEECD}" destId="{923B49D1-373E-4D0C-BAC4-50CF112FEA02}" srcOrd="0" destOrd="0" presId="urn:microsoft.com/office/officeart/2008/layout/AlternatingHexagons"/>
    <dgm:cxn modelId="{301B42B3-8E06-43E5-B892-C7408D92B223}" type="presOf" srcId="{018B424F-AABE-4679-9903-88171E5ABEAC}" destId="{40E67A57-8218-40C9-B16E-61012AD9834A}" srcOrd="0" destOrd="0" presId="urn:microsoft.com/office/officeart/2008/layout/AlternatingHexagons"/>
    <dgm:cxn modelId="{2DE130BD-3DCF-4C8D-B784-492D1E215D5C}" type="presOf" srcId="{A7251EA0-1E0B-4D03-82DE-7A603276959E}" destId="{16A9BE4F-2382-42AA-A56C-84688C12E23E}" srcOrd="0" destOrd="0" presId="urn:microsoft.com/office/officeart/2008/layout/AlternatingHexagons"/>
    <dgm:cxn modelId="{D402DDC2-5C77-4DC7-A1F2-331571AE747C}" srcId="{52668B11-136D-4639-B0B8-12F7ED18B56B}" destId="{77094D51-11F8-4758-980C-EBA22771377A}" srcOrd="0" destOrd="0" parTransId="{62743506-37F7-4CF9-86F3-874B981AC208}" sibTransId="{F3AA8129-1232-44A6-9726-35A2060FC3AC}"/>
    <dgm:cxn modelId="{077687CB-993B-4045-9297-72A1E3C0B58F}" type="presOf" srcId="{BFAE6412-4B8B-4674-A782-10EDE1E3EADF}" destId="{4986C0EA-A013-47DB-B99B-1402CED07367}" srcOrd="0" destOrd="0" presId="urn:microsoft.com/office/officeart/2008/layout/AlternatingHexagons"/>
    <dgm:cxn modelId="{C98C3BCF-2282-4651-B727-15A8E0484751}" type="presOf" srcId="{1291CD59-DA26-4127-B339-81BB738B872D}" destId="{F32C4F1A-9F63-4760-9EDA-CA92236AF586}" srcOrd="0" destOrd="0" presId="urn:microsoft.com/office/officeart/2008/layout/AlternatingHexagons"/>
    <dgm:cxn modelId="{F7EA15EC-74B2-4917-A528-9C38AFD066C2}" type="presOf" srcId="{77094D51-11F8-4758-980C-EBA22771377A}" destId="{C6CA8DED-A88E-4587-B3F2-11924919F218}" srcOrd="0" destOrd="0" presId="urn:microsoft.com/office/officeart/2008/layout/AlternatingHexagons"/>
    <dgm:cxn modelId="{9C54C0F9-FE90-4B53-B75B-2EE6BD8BD236}" type="presParOf" srcId="{B3E6CAF6-7B1B-45E7-BDD1-91A835D8BFC1}" destId="{D46B0BCF-132B-4A04-B24B-3FF3E9DEB436}" srcOrd="0" destOrd="0" presId="urn:microsoft.com/office/officeart/2008/layout/AlternatingHexagons"/>
    <dgm:cxn modelId="{1E2FA4D9-26F6-476F-8F92-972A9FFD7C8A}" type="presParOf" srcId="{D46B0BCF-132B-4A04-B24B-3FF3E9DEB436}" destId="{C6CA8DED-A88E-4587-B3F2-11924919F218}" srcOrd="0" destOrd="0" presId="urn:microsoft.com/office/officeart/2008/layout/AlternatingHexagons"/>
    <dgm:cxn modelId="{D83623D2-AA61-4158-AA8C-1F135F613217}" type="presParOf" srcId="{D46B0BCF-132B-4A04-B24B-3FF3E9DEB436}" destId="{8EE05ACB-ECFA-4C6E-947D-E4D0FDBF623D}" srcOrd="1" destOrd="0" presId="urn:microsoft.com/office/officeart/2008/layout/AlternatingHexagons"/>
    <dgm:cxn modelId="{827CD142-DF06-4538-9BE5-91686AA01C26}" type="presParOf" srcId="{D46B0BCF-132B-4A04-B24B-3FF3E9DEB436}" destId="{8C2A26D0-7E85-4713-A5E1-A3495572F1F0}" srcOrd="2" destOrd="0" presId="urn:microsoft.com/office/officeart/2008/layout/AlternatingHexagons"/>
    <dgm:cxn modelId="{6D46EEC0-1B1B-4E7B-91C0-835A37DC8E05}" type="presParOf" srcId="{D46B0BCF-132B-4A04-B24B-3FF3E9DEB436}" destId="{B320A9CE-3340-4FD0-8265-ADA99A61D7D3}" srcOrd="3" destOrd="0" presId="urn:microsoft.com/office/officeart/2008/layout/AlternatingHexagons"/>
    <dgm:cxn modelId="{39CDF036-F84A-4854-98F8-FCF9DA991095}" type="presParOf" srcId="{D46B0BCF-132B-4A04-B24B-3FF3E9DEB436}" destId="{E8038E2E-9E9C-4976-A57E-D0DC46C9B263}" srcOrd="4" destOrd="0" presId="urn:microsoft.com/office/officeart/2008/layout/AlternatingHexagons"/>
    <dgm:cxn modelId="{B625417D-F01D-4085-ADBA-0A83CC1CA20C}" type="presParOf" srcId="{B3E6CAF6-7B1B-45E7-BDD1-91A835D8BFC1}" destId="{87AE05F3-43B4-43BC-9F96-936B9CC9AE65}" srcOrd="1" destOrd="0" presId="urn:microsoft.com/office/officeart/2008/layout/AlternatingHexagons"/>
    <dgm:cxn modelId="{F013E8D6-9F21-463E-9DED-660FA84D24EB}" type="presParOf" srcId="{B3E6CAF6-7B1B-45E7-BDD1-91A835D8BFC1}" destId="{E10EC8A7-35F9-4607-9A9D-9876201CFBEB}" srcOrd="2" destOrd="0" presId="urn:microsoft.com/office/officeart/2008/layout/AlternatingHexagons"/>
    <dgm:cxn modelId="{6D80B9DF-111D-4B87-B574-4369B7806348}" type="presParOf" srcId="{E10EC8A7-35F9-4607-9A9D-9876201CFBEB}" destId="{923B49D1-373E-4D0C-BAC4-50CF112FEA02}" srcOrd="0" destOrd="0" presId="urn:microsoft.com/office/officeart/2008/layout/AlternatingHexagons"/>
    <dgm:cxn modelId="{D21C8545-28A1-4917-BD2A-32BD62361AFB}" type="presParOf" srcId="{E10EC8A7-35F9-4607-9A9D-9876201CFBEB}" destId="{79378621-7E4A-4C2F-BA50-35D486E28EA2}" srcOrd="1" destOrd="0" presId="urn:microsoft.com/office/officeart/2008/layout/AlternatingHexagons"/>
    <dgm:cxn modelId="{776B6CE1-1804-416A-893B-3F55AC4D925E}" type="presParOf" srcId="{E10EC8A7-35F9-4607-9A9D-9876201CFBEB}" destId="{FD1DA64E-451D-4AA6-B04C-601A31455F52}" srcOrd="2" destOrd="0" presId="urn:microsoft.com/office/officeart/2008/layout/AlternatingHexagons"/>
    <dgm:cxn modelId="{00B00DF5-998A-4237-9DD2-D4C2B1E768CD}" type="presParOf" srcId="{E10EC8A7-35F9-4607-9A9D-9876201CFBEB}" destId="{CF9B6D01-86F6-4E99-953D-D241D8172503}" srcOrd="3" destOrd="0" presId="urn:microsoft.com/office/officeart/2008/layout/AlternatingHexagons"/>
    <dgm:cxn modelId="{8C73EBBF-665D-4DC6-9C2D-CA9A80C607C2}" type="presParOf" srcId="{E10EC8A7-35F9-4607-9A9D-9876201CFBEB}" destId="{8B0185D5-9D30-4C7E-ABDB-32A2CAB1139F}" srcOrd="4" destOrd="0" presId="urn:microsoft.com/office/officeart/2008/layout/AlternatingHexagons"/>
    <dgm:cxn modelId="{74C5E214-64B2-4DDE-88CD-91D402FEE771}" type="presParOf" srcId="{B3E6CAF6-7B1B-45E7-BDD1-91A835D8BFC1}" destId="{562792B7-C89C-41AF-863C-D1544F4EE58C}" srcOrd="3" destOrd="0" presId="urn:microsoft.com/office/officeart/2008/layout/AlternatingHexagons"/>
    <dgm:cxn modelId="{62F09C9B-4D55-4915-BCB5-F9B0977872F4}" type="presParOf" srcId="{B3E6CAF6-7B1B-45E7-BDD1-91A835D8BFC1}" destId="{3F25ABA5-CB2E-4AD5-83D8-B2653F503666}" srcOrd="4" destOrd="0" presId="urn:microsoft.com/office/officeart/2008/layout/AlternatingHexagons"/>
    <dgm:cxn modelId="{CD07449A-A4AC-4D69-81CC-F3510C00325C}" type="presParOf" srcId="{3F25ABA5-CB2E-4AD5-83D8-B2653F503666}" destId="{F32C4F1A-9F63-4760-9EDA-CA92236AF586}" srcOrd="0" destOrd="0" presId="urn:microsoft.com/office/officeart/2008/layout/AlternatingHexagons"/>
    <dgm:cxn modelId="{F443F0C0-5044-4082-8684-F6F00764A1BA}" type="presParOf" srcId="{3F25ABA5-CB2E-4AD5-83D8-B2653F503666}" destId="{22A5331B-348A-4917-B403-FFD5BA27CC92}" srcOrd="1" destOrd="0" presId="urn:microsoft.com/office/officeart/2008/layout/AlternatingHexagons"/>
    <dgm:cxn modelId="{3B2C26AC-0A84-47DF-A212-2F50EDA7DC9C}" type="presParOf" srcId="{3F25ABA5-CB2E-4AD5-83D8-B2653F503666}" destId="{F7822BEE-84A9-4C9A-B922-B438FCB15255}" srcOrd="2" destOrd="0" presId="urn:microsoft.com/office/officeart/2008/layout/AlternatingHexagons"/>
    <dgm:cxn modelId="{E3E8554D-BA46-4404-9D18-E15FE9CB380C}" type="presParOf" srcId="{3F25ABA5-CB2E-4AD5-83D8-B2653F503666}" destId="{3A7F72C7-75A1-44D7-8E00-4806DEFF9F75}" srcOrd="3" destOrd="0" presId="urn:microsoft.com/office/officeart/2008/layout/AlternatingHexagons"/>
    <dgm:cxn modelId="{B31956B9-0514-478D-BE05-E1D5D172F557}" type="presParOf" srcId="{3F25ABA5-CB2E-4AD5-83D8-B2653F503666}" destId="{4986C0EA-A013-47DB-B99B-1402CED07367}" srcOrd="4" destOrd="0" presId="urn:microsoft.com/office/officeart/2008/layout/AlternatingHexagons"/>
    <dgm:cxn modelId="{C3CBCDA9-E947-4869-A9F5-B58D7312D4ED}" type="presParOf" srcId="{B3E6CAF6-7B1B-45E7-BDD1-91A835D8BFC1}" destId="{BBF07675-BA74-4F20-8290-785BBBE0B6B4}" srcOrd="5" destOrd="0" presId="urn:microsoft.com/office/officeart/2008/layout/AlternatingHexagons"/>
    <dgm:cxn modelId="{B47A6FA4-C427-42A3-8FA2-FB195D292B2E}" type="presParOf" srcId="{B3E6CAF6-7B1B-45E7-BDD1-91A835D8BFC1}" destId="{7DFB6105-EB79-42CD-A8F3-060C7032A3AD}" srcOrd="6" destOrd="0" presId="urn:microsoft.com/office/officeart/2008/layout/AlternatingHexagons"/>
    <dgm:cxn modelId="{759FCC4D-2203-4396-B8BF-DC5538C74A54}" type="presParOf" srcId="{7DFB6105-EB79-42CD-A8F3-060C7032A3AD}" destId="{78639754-AA94-4C23-8BA5-BD6A4AFC03AE}" srcOrd="0" destOrd="0" presId="urn:microsoft.com/office/officeart/2008/layout/AlternatingHexagons"/>
    <dgm:cxn modelId="{7E99B416-B8A7-41A7-B3E0-54948D508D59}" type="presParOf" srcId="{7DFB6105-EB79-42CD-A8F3-060C7032A3AD}" destId="{23F40280-5B2B-4261-9A75-787DE38664D8}" srcOrd="1" destOrd="0" presId="urn:microsoft.com/office/officeart/2008/layout/AlternatingHexagons"/>
    <dgm:cxn modelId="{A17F19D5-3409-4A15-8CA7-64968A73C991}" type="presParOf" srcId="{7DFB6105-EB79-42CD-A8F3-060C7032A3AD}" destId="{48E9B1B2-51AD-4F15-815F-1E85BFE3F2B1}" srcOrd="2" destOrd="0" presId="urn:microsoft.com/office/officeart/2008/layout/AlternatingHexagons"/>
    <dgm:cxn modelId="{59A4ACC6-7E74-424E-A52A-0E4F05ECD392}" type="presParOf" srcId="{7DFB6105-EB79-42CD-A8F3-060C7032A3AD}" destId="{3033A9EA-E2D4-4E44-A949-2C1F3BCF820C}" srcOrd="3" destOrd="0" presId="urn:microsoft.com/office/officeart/2008/layout/AlternatingHexagons"/>
    <dgm:cxn modelId="{748C132F-2337-4AB2-AB96-D4D551937E87}" type="presParOf" srcId="{7DFB6105-EB79-42CD-A8F3-060C7032A3AD}" destId="{16A9BE4F-2382-42AA-A56C-84688C12E23E}" srcOrd="4" destOrd="0" presId="urn:microsoft.com/office/officeart/2008/layout/AlternatingHexagons"/>
    <dgm:cxn modelId="{E563DC3D-695D-4F62-86C5-F21E3EC75C1F}" type="presParOf" srcId="{B3E6CAF6-7B1B-45E7-BDD1-91A835D8BFC1}" destId="{2EFFEF4A-F737-4572-99D2-9FCBCEE2E059}" srcOrd="7" destOrd="0" presId="urn:microsoft.com/office/officeart/2008/layout/AlternatingHexagons"/>
    <dgm:cxn modelId="{44EF4E97-1D4E-4517-99CA-7F52D08E678E}" type="presParOf" srcId="{B3E6CAF6-7B1B-45E7-BDD1-91A835D8BFC1}" destId="{82A8E7F0-7E59-4438-A4BF-BEDAD53BE27A}" srcOrd="8" destOrd="0" presId="urn:microsoft.com/office/officeart/2008/layout/AlternatingHexagons"/>
    <dgm:cxn modelId="{8E025C53-A5A0-45B9-964F-36A50013ACD5}" type="presParOf" srcId="{82A8E7F0-7E59-4438-A4BF-BEDAD53BE27A}" destId="{15A935E4-D0FA-4256-943D-70FFF1AEBD96}" srcOrd="0" destOrd="0" presId="urn:microsoft.com/office/officeart/2008/layout/AlternatingHexagons"/>
    <dgm:cxn modelId="{0010B530-B5E9-489B-9093-4BEF4197FADE}" type="presParOf" srcId="{82A8E7F0-7E59-4438-A4BF-BEDAD53BE27A}" destId="{46E9AE72-A26C-4921-8345-4247FF71F71F}" srcOrd="1" destOrd="0" presId="urn:microsoft.com/office/officeart/2008/layout/AlternatingHexagons"/>
    <dgm:cxn modelId="{F0D98DC0-B78D-4735-BA03-AAA3A6BFB527}" type="presParOf" srcId="{82A8E7F0-7E59-4438-A4BF-BEDAD53BE27A}" destId="{225661FB-6958-4331-A19C-366AB36E75CE}" srcOrd="2" destOrd="0" presId="urn:microsoft.com/office/officeart/2008/layout/AlternatingHexagons"/>
    <dgm:cxn modelId="{6DA3F5E9-E856-4CBA-A271-7E05DA419971}" type="presParOf" srcId="{82A8E7F0-7E59-4438-A4BF-BEDAD53BE27A}" destId="{35D52E92-FDD8-4F5D-9E18-05AC9201202D}" srcOrd="3" destOrd="0" presId="urn:microsoft.com/office/officeart/2008/layout/AlternatingHexagons"/>
    <dgm:cxn modelId="{40872C17-D109-4E1C-82CD-4FA0630F2029}" type="presParOf" srcId="{82A8E7F0-7E59-4438-A4BF-BEDAD53BE27A}" destId="{40E67A57-8218-40C9-B16E-61012AD9834A}"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323604-5DB7-4945-9591-CD01F323F6A1}" type="doc">
      <dgm:prSet loTypeId="urn:microsoft.com/office/officeart/2016/7/layout/RepeatingBendingProcessNew" loCatId="process" qsTypeId="urn:microsoft.com/office/officeart/2005/8/quickstyle/simple1" qsCatId="simple" csTypeId="urn:microsoft.com/office/officeart/2005/8/colors/accent1_3" csCatId="accent1"/>
      <dgm:spPr/>
      <dgm:t>
        <a:bodyPr/>
        <a:lstStyle/>
        <a:p>
          <a:endParaRPr lang="en-US"/>
        </a:p>
      </dgm:t>
    </dgm:pt>
    <dgm:pt modelId="{4BBF798E-7B29-4758-9F36-1A6AB2448FB2}">
      <dgm:prSet/>
      <dgm:spPr/>
      <dgm:t>
        <a:bodyPr/>
        <a:lstStyle/>
        <a:p>
          <a:r>
            <a:rPr lang="en-US" b="1" i="0" dirty="0">
              <a:effectLst>
                <a:outerShdw blurRad="38100" dist="38100" dir="2700000" algn="tl">
                  <a:srgbClr val="000000">
                    <a:alpha val="43137"/>
                  </a:srgbClr>
                </a:outerShdw>
              </a:effectLst>
            </a:rPr>
            <a:t>Actively listen to diverse points of view</a:t>
          </a:r>
          <a:endParaRPr lang="en-US" b="1" dirty="0">
            <a:effectLst>
              <a:outerShdw blurRad="38100" dist="38100" dir="2700000" algn="tl">
                <a:srgbClr val="000000">
                  <a:alpha val="43137"/>
                </a:srgbClr>
              </a:outerShdw>
            </a:effectLst>
          </a:endParaRPr>
        </a:p>
      </dgm:t>
    </dgm:pt>
    <dgm:pt modelId="{475D5792-732B-4DA1-8638-166973B0ECEB}" type="parTrans" cxnId="{276BDE41-0544-41E9-AA9B-257C1EFDB2B8}">
      <dgm:prSet/>
      <dgm:spPr/>
      <dgm:t>
        <a:bodyPr/>
        <a:lstStyle/>
        <a:p>
          <a:endParaRPr lang="en-US"/>
        </a:p>
      </dgm:t>
    </dgm:pt>
    <dgm:pt modelId="{7441AE10-0E9A-40CE-AF57-FC63F8910648}" type="sibTrans" cxnId="{276BDE41-0544-41E9-AA9B-257C1EFDB2B8}">
      <dgm:prSet/>
      <dgm:spPr/>
      <dgm:t>
        <a:bodyPr/>
        <a:lstStyle/>
        <a:p>
          <a:endParaRPr lang="en-US" dirty="0"/>
        </a:p>
      </dgm:t>
    </dgm:pt>
    <dgm:pt modelId="{211AA2F9-C1F2-46AD-BF2F-FB134CD19587}">
      <dgm:prSet/>
      <dgm:spPr/>
      <dgm:t>
        <a:bodyPr/>
        <a:lstStyle/>
        <a:p>
          <a:r>
            <a:rPr lang="en-US" b="1" i="0" dirty="0">
              <a:effectLst>
                <a:outerShdw blurRad="38100" dist="38100" dir="2700000" algn="tl">
                  <a:srgbClr val="000000">
                    <a:alpha val="43137"/>
                  </a:srgbClr>
                </a:outerShdw>
              </a:effectLst>
            </a:rPr>
            <a:t>Develop cooperative relationships among the people you work with</a:t>
          </a:r>
          <a:endParaRPr lang="en-US" b="1" dirty="0">
            <a:effectLst>
              <a:outerShdw blurRad="38100" dist="38100" dir="2700000" algn="tl">
                <a:srgbClr val="000000">
                  <a:alpha val="43137"/>
                </a:srgbClr>
              </a:outerShdw>
            </a:effectLst>
          </a:endParaRPr>
        </a:p>
      </dgm:t>
    </dgm:pt>
    <dgm:pt modelId="{A1593014-D170-4135-B8AB-BB0E31680932}" type="parTrans" cxnId="{7DDBAC02-34EA-41CC-A79E-DFB9C4B4F3BB}">
      <dgm:prSet/>
      <dgm:spPr/>
      <dgm:t>
        <a:bodyPr/>
        <a:lstStyle/>
        <a:p>
          <a:endParaRPr lang="en-US"/>
        </a:p>
      </dgm:t>
    </dgm:pt>
    <dgm:pt modelId="{8763D561-7883-4A24-BCB6-A883FEB169C6}" type="sibTrans" cxnId="{7DDBAC02-34EA-41CC-A79E-DFB9C4B4F3BB}">
      <dgm:prSet/>
      <dgm:spPr/>
      <dgm:t>
        <a:bodyPr/>
        <a:lstStyle/>
        <a:p>
          <a:endParaRPr lang="en-US" dirty="0"/>
        </a:p>
      </dgm:t>
    </dgm:pt>
    <dgm:pt modelId="{039A0671-4FFE-4627-A454-14B89BB94136}">
      <dgm:prSet/>
      <dgm:spPr/>
      <dgm:t>
        <a:bodyPr/>
        <a:lstStyle/>
        <a:p>
          <a:r>
            <a:rPr lang="en-US" b="1" i="0" dirty="0">
              <a:effectLst>
                <a:outerShdw blurRad="38100" dist="38100" dir="2700000" algn="tl">
                  <a:srgbClr val="000000">
                    <a:alpha val="43137"/>
                  </a:srgbClr>
                </a:outerShdw>
              </a:effectLst>
            </a:rPr>
            <a:t>Treat others with dignity and respect</a:t>
          </a:r>
          <a:endParaRPr lang="en-US" b="1" dirty="0">
            <a:effectLst>
              <a:outerShdw blurRad="38100" dist="38100" dir="2700000" algn="tl">
                <a:srgbClr val="000000">
                  <a:alpha val="43137"/>
                </a:srgbClr>
              </a:outerShdw>
            </a:effectLst>
          </a:endParaRPr>
        </a:p>
      </dgm:t>
    </dgm:pt>
    <dgm:pt modelId="{51D586C8-6FBE-4AC7-B014-3D1B2429CD2C}" type="parTrans" cxnId="{8A5BDE4E-E4F1-4D09-B76F-01036808194C}">
      <dgm:prSet/>
      <dgm:spPr/>
      <dgm:t>
        <a:bodyPr/>
        <a:lstStyle/>
        <a:p>
          <a:endParaRPr lang="en-US"/>
        </a:p>
      </dgm:t>
    </dgm:pt>
    <dgm:pt modelId="{B890D574-5B38-4B44-B2D3-A5A0DC5BEB9C}" type="sibTrans" cxnId="{8A5BDE4E-E4F1-4D09-B76F-01036808194C}">
      <dgm:prSet/>
      <dgm:spPr/>
      <dgm:t>
        <a:bodyPr/>
        <a:lstStyle/>
        <a:p>
          <a:endParaRPr lang="en-US" dirty="0"/>
        </a:p>
      </dgm:t>
    </dgm:pt>
    <dgm:pt modelId="{A674A3D3-6939-45EC-B2AF-D64B85D78769}">
      <dgm:prSet/>
      <dgm:spPr/>
      <dgm:t>
        <a:bodyPr/>
        <a:lstStyle/>
        <a:p>
          <a:r>
            <a:rPr lang="en-US" b="1" i="0" dirty="0">
              <a:effectLst>
                <a:outerShdw blurRad="38100" dist="38100" dir="2700000" algn="tl">
                  <a:srgbClr val="000000">
                    <a:alpha val="43137"/>
                  </a:srgbClr>
                </a:outerShdw>
              </a:effectLst>
            </a:rPr>
            <a:t>Involve people in the decisions that directly impact their job performance</a:t>
          </a:r>
          <a:endParaRPr lang="en-US" b="1" dirty="0">
            <a:effectLst>
              <a:outerShdw blurRad="38100" dist="38100" dir="2700000" algn="tl">
                <a:srgbClr val="000000">
                  <a:alpha val="43137"/>
                </a:srgbClr>
              </a:outerShdw>
            </a:effectLst>
          </a:endParaRPr>
        </a:p>
      </dgm:t>
    </dgm:pt>
    <dgm:pt modelId="{13123244-4A4E-4DF7-8F2B-AA823DC05979}" type="parTrans" cxnId="{1D166C33-0FA3-4FE8-AEEB-C7D79AE545D7}">
      <dgm:prSet/>
      <dgm:spPr/>
      <dgm:t>
        <a:bodyPr/>
        <a:lstStyle/>
        <a:p>
          <a:endParaRPr lang="en-US"/>
        </a:p>
      </dgm:t>
    </dgm:pt>
    <dgm:pt modelId="{B6F7CC0C-44FA-4D87-A272-45E9513D709D}" type="sibTrans" cxnId="{1D166C33-0FA3-4FE8-AEEB-C7D79AE545D7}">
      <dgm:prSet/>
      <dgm:spPr/>
      <dgm:t>
        <a:bodyPr/>
        <a:lstStyle/>
        <a:p>
          <a:endParaRPr lang="en-US" dirty="0"/>
        </a:p>
      </dgm:t>
    </dgm:pt>
    <dgm:pt modelId="{A21429E8-3100-4C3A-8FC6-9D4D2F6D4CF6}">
      <dgm:prSet/>
      <dgm:spPr/>
      <dgm:t>
        <a:bodyPr/>
        <a:lstStyle/>
        <a:p>
          <a:r>
            <a:rPr lang="en-US" b="1" i="0" dirty="0">
              <a:effectLst>
                <a:outerShdw blurRad="38100" dist="38100" dir="2700000" algn="tl">
                  <a:srgbClr val="000000">
                    <a:alpha val="43137"/>
                  </a:srgbClr>
                </a:outerShdw>
              </a:effectLst>
            </a:rPr>
            <a:t>Give people freedom and choice in deciding how to do their work</a:t>
          </a:r>
          <a:endParaRPr lang="en-US" b="1" dirty="0">
            <a:effectLst>
              <a:outerShdw blurRad="38100" dist="38100" dir="2700000" algn="tl">
                <a:srgbClr val="000000">
                  <a:alpha val="43137"/>
                </a:srgbClr>
              </a:outerShdw>
            </a:effectLst>
          </a:endParaRPr>
        </a:p>
      </dgm:t>
    </dgm:pt>
    <dgm:pt modelId="{CCF10692-BBA9-4C21-AA8F-B28500C7DE51}" type="parTrans" cxnId="{92539B9C-BCFF-4C1A-861D-A5D3FB5D8198}">
      <dgm:prSet/>
      <dgm:spPr/>
      <dgm:t>
        <a:bodyPr/>
        <a:lstStyle/>
        <a:p>
          <a:endParaRPr lang="en-US"/>
        </a:p>
      </dgm:t>
    </dgm:pt>
    <dgm:pt modelId="{630C15C3-024D-4B01-839D-230A86070DAC}" type="sibTrans" cxnId="{92539B9C-BCFF-4C1A-861D-A5D3FB5D8198}">
      <dgm:prSet/>
      <dgm:spPr/>
      <dgm:t>
        <a:bodyPr/>
        <a:lstStyle/>
        <a:p>
          <a:endParaRPr lang="en-US" dirty="0"/>
        </a:p>
      </dgm:t>
    </dgm:pt>
    <dgm:pt modelId="{3DE2D9F3-E6FA-4B71-9C1E-8E2F740FF640}">
      <dgm:prSet/>
      <dgm:spPr/>
      <dgm:t>
        <a:bodyPr/>
        <a:lstStyle/>
        <a:p>
          <a:r>
            <a:rPr lang="en-US" b="1" i="0" dirty="0">
              <a:effectLst>
                <a:outerShdw blurRad="38100" dist="38100" dir="2700000" algn="tl">
                  <a:srgbClr val="000000">
                    <a:alpha val="43137"/>
                  </a:srgbClr>
                </a:outerShdw>
              </a:effectLst>
            </a:rPr>
            <a:t>Ensure that people grow in their jobs by learning new skills and developing themselves</a:t>
          </a:r>
          <a:endParaRPr lang="en-US" b="1" dirty="0">
            <a:effectLst>
              <a:outerShdw blurRad="38100" dist="38100" dir="2700000" algn="tl">
                <a:srgbClr val="000000">
                  <a:alpha val="43137"/>
                </a:srgbClr>
              </a:outerShdw>
            </a:effectLst>
          </a:endParaRPr>
        </a:p>
      </dgm:t>
    </dgm:pt>
    <dgm:pt modelId="{4E3BEFF2-5EBE-4F87-A4E0-7E9AD55D532B}" type="parTrans" cxnId="{C1F07FBC-4CA4-417D-8540-6246BFF8AE56}">
      <dgm:prSet/>
      <dgm:spPr/>
      <dgm:t>
        <a:bodyPr/>
        <a:lstStyle/>
        <a:p>
          <a:endParaRPr lang="en-US"/>
        </a:p>
      </dgm:t>
    </dgm:pt>
    <dgm:pt modelId="{A9D246D8-1DC8-473C-9071-2BF3C37BD7A8}" type="sibTrans" cxnId="{C1F07FBC-4CA4-417D-8540-6246BFF8AE56}">
      <dgm:prSet/>
      <dgm:spPr/>
      <dgm:t>
        <a:bodyPr/>
        <a:lstStyle/>
        <a:p>
          <a:endParaRPr lang="en-US"/>
        </a:p>
      </dgm:t>
    </dgm:pt>
    <dgm:pt modelId="{13FE222A-5E64-8740-9AD1-6F3BC5916006}" type="pres">
      <dgm:prSet presAssocID="{CC323604-5DB7-4945-9591-CD01F323F6A1}" presName="Name0" presStyleCnt="0">
        <dgm:presLayoutVars>
          <dgm:dir/>
          <dgm:resizeHandles val="exact"/>
        </dgm:presLayoutVars>
      </dgm:prSet>
      <dgm:spPr/>
    </dgm:pt>
    <dgm:pt modelId="{8DB1724C-D155-B34D-8CA9-6D87A9930F8B}" type="pres">
      <dgm:prSet presAssocID="{4BBF798E-7B29-4758-9F36-1A6AB2448FB2}" presName="node" presStyleLbl="node1" presStyleIdx="0" presStyleCnt="6">
        <dgm:presLayoutVars>
          <dgm:bulletEnabled val="1"/>
        </dgm:presLayoutVars>
      </dgm:prSet>
      <dgm:spPr/>
    </dgm:pt>
    <dgm:pt modelId="{73AB81E3-28FE-EB47-B447-67EB8E058349}" type="pres">
      <dgm:prSet presAssocID="{7441AE10-0E9A-40CE-AF57-FC63F8910648}" presName="sibTrans" presStyleLbl="sibTrans1D1" presStyleIdx="0" presStyleCnt="5"/>
      <dgm:spPr/>
    </dgm:pt>
    <dgm:pt modelId="{8A4C373D-D598-7F4B-9044-D588E0A474EC}" type="pres">
      <dgm:prSet presAssocID="{7441AE10-0E9A-40CE-AF57-FC63F8910648}" presName="connectorText" presStyleLbl="sibTrans1D1" presStyleIdx="0" presStyleCnt="5"/>
      <dgm:spPr/>
    </dgm:pt>
    <dgm:pt modelId="{D7C3D537-D942-0541-A993-913CC99CEFFE}" type="pres">
      <dgm:prSet presAssocID="{211AA2F9-C1F2-46AD-BF2F-FB134CD19587}" presName="node" presStyleLbl="node1" presStyleIdx="1" presStyleCnt="6">
        <dgm:presLayoutVars>
          <dgm:bulletEnabled val="1"/>
        </dgm:presLayoutVars>
      </dgm:prSet>
      <dgm:spPr/>
    </dgm:pt>
    <dgm:pt modelId="{128D5886-CC1A-EC44-9473-EFE91FF68E87}" type="pres">
      <dgm:prSet presAssocID="{8763D561-7883-4A24-BCB6-A883FEB169C6}" presName="sibTrans" presStyleLbl="sibTrans1D1" presStyleIdx="1" presStyleCnt="5"/>
      <dgm:spPr/>
    </dgm:pt>
    <dgm:pt modelId="{F4542778-E839-F24C-8091-98F332B050B0}" type="pres">
      <dgm:prSet presAssocID="{8763D561-7883-4A24-BCB6-A883FEB169C6}" presName="connectorText" presStyleLbl="sibTrans1D1" presStyleIdx="1" presStyleCnt="5"/>
      <dgm:spPr/>
    </dgm:pt>
    <dgm:pt modelId="{3E65E571-2D78-844E-8844-FBFACDB4E195}" type="pres">
      <dgm:prSet presAssocID="{039A0671-4FFE-4627-A454-14B89BB94136}" presName="node" presStyleLbl="node1" presStyleIdx="2" presStyleCnt="6">
        <dgm:presLayoutVars>
          <dgm:bulletEnabled val="1"/>
        </dgm:presLayoutVars>
      </dgm:prSet>
      <dgm:spPr/>
    </dgm:pt>
    <dgm:pt modelId="{8407F7DC-1C6B-F540-9244-AB694FEA557D}" type="pres">
      <dgm:prSet presAssocID="{B890D574-5B38-4B44-B2D3-A5A0DC5BEB9C}" presName="sibTrans" presStyleLbl="sibTrans1D1" presStyleIdx="2" presStyleCnt="5"/>
      <dgm:spPr/>
    </dgm:pt>
    <dgm:pt modelId="{B1C72A9B-5F57-E64A-9140-5342109D8367}" type="pres">
      <dgm:prSet presAssocID="{B890D574-5B38-4B44-B2D3-A5A0DC5BEB9C}" presName="connectorText" presStyleLbl="sibTrans1D1" presStyleIdx="2" presStyleCnt="5"/>
      <dgm:spPr/>
    </dgm:pt>
    <dgm:pt modelId="{5267CF45-5A0F-C34C-98D1-BFFB6323257B}" type="pres">
      <dgm:prSet presAssocID="{A674A3D3-6939-45EC-B2AF-D64B85D78769}" presName="node" presStyleLbl="node1" presStyleIdx="3" presStyleCnt="6">
        <dgm:presLayoutVars>
          <dgm:bulletEnabled val="1"/>
        </dgm:presLayoutVars>
      </dgm:prSet>
      <dgm:spPr/>
    </dgm:pt>
    <dgm:pt modelId="{7F78F6E6-A7E6-F54C-B003-F111C90B3242}" type="pres">
      <dgm:prSet presAssocID="{B6F7CC0C-44FA-4D87-A272-45E9513D709D}" presName="sibTrans" presStyleLbl="sibTrans1D1" presStyleIdx="3" presStyleCnt="5"/>
      <dgm:spPr/>
    </dgm:pt>
    <dgm:pt modelId="{DE102729-25DC-8F4A-8FC6-85A1604197E2}" type="pres">
      <dgm:prSet presAssocID="{B6F7CC0C-44FA-4D87-A272-45E9513D709D}" presName="connectorText" presStyleLbl="sibTrans1D1" presStyleIdx="3" presStyleCnt="5"/>
      <dgm:spPr/>
    </dgm:pt>
    <dgm:pt modelId="{D5B55FAB-24F4-6742-AD2A-B3C75B34A834}" type="pres">
      <dgm:prSet presAssocID="{A21429E8-3100-4C3A-8FC6-9D4D2F6D4CF6}" presName="node" presStyleLbl="node1" presStyleIdx="4" presStyleCnt="6">
        <dgm:presLayoutVars>
          <dgm:bulletEnabled val="1"/>
        </dgm:presLayoutVars>
      </dgm:prSet>
      <dgm:spPr/>
    </dgm:pt>
    <dgm:pt modelId="{DF5014ED-EC3D-D841-BED1-0110752CE0C2}" type="pres">
      <dgm:prSet presAssocID="{630C15C3-024D-4B01-839D-230A86070DAC}" presName="sibTrans" presStyleLbl="sibTrans1D1" presStyleIdx="4" presStyleCnt="5"/>
      <dgm:spPr/>
    </dgm:pt>
    <dgm:pt modelId="{70A16D3C-AA41-014B-90BA-2E17F9FB543D}" type="pres">
      <dgm:prSet presAssocID="{630C15C3-024D-4B01-839D-230A86070DAC}" presName="connectorText" presStyleLbl="sibTrans1D1" presStyleIdx="4" presStyleCnt="5"/>
      <dgm:spPr/>
    </dgm:pt>
    <dgm:pt modelId="{0ECA7B54-9C5B-B74C-BEBA-A14A5DBEB50B}" type="pres">
      <dgm:prSet presAssocID="{3DE2D9F3-E6FA-4B71-9C1E-8E2F740FF640}" presName="node" presStyleLbl="node1" presStyleIdx="5" presStyleCnt="6">
        <dgm:presLayoutVars>
          <dgm:bulletEnabled val="1"/>
        </dgm:presLayoutVars>
      </dgm:prSet>
      <dgm:spPr/>
    </dgm:pt>
  </dgm:ptLst>
  <dgm:cxnLst>
    <dgm:cxn modelId="{7DDBAC02-34EA-41CC-A79E-DFB9C4B4F3BB}" srcId="{CC323604-5DB7-4945-9591-CD01F323F6A1}" destId="{211AA2F9-C1F2-46AD-BF2F-FB134CD19587}" srcOrd="1" destOrd="0" parTransId="{A1593014-D170-4135-B8AB-BB0E31680932}" sibTransId="{8763D561-7883-4A24-BCB6-A883FEB169C6}"/>
    <dgm:cxn modelId="{F6147E2C-EAF2-4E40-995D-034644330135}" type="presOf" srcId="{7441AE10-0E9A-40CE-AF57-FC63F8910648}" destId="{8A4C373D-D598-7F4B-9044-D588E0A474EC}" srcOrd="1" destOrd="0" presId="urn:microsoft.com/office/officeart/2016/7/layout/RepeatingBendingProcessNew"/>
    <dgm:cxn modelId="{FC868430-F708-C448-9A00-E571C9330273}" type="presOf" srcId="{A21429E8-3100-4C3A-8FC6-9D4D2F6D4CF6}" destId="{D5B55FAB-24F4-6742-AD2A-B3C75B34A834}" srcOrd="0" destOrd="0" presId="urn:microsoft.com/office/officeart/2016/7/layout/RepeatingBendingProcessNew"/>
    <dgm:cxn modelId="{E1DB6233-28AF-D04D-AD92-C282C483BE65}" type="presOf" srcId="{039A0671-4FFE-4627-A454-14B89BB94136}" destId="{3E65E571-2D78-844E-8844-FBFACDB4E195}" srcOrd="0" destOrd="0" presId="urn:microsoft.com/office/officeart/2016/7/layout/RepeatingBendingProcessNew"/>
    <dgm:cxn modelId="{1D166C33-0FA3-4FE8-AEEB-C7D79AE545D7}" srcId="{CC323604-5DB7-4945-9591-CD01F323F6A1}" destId="{A674A3D3-6939-45EC-B2AF-D64B85D78769}" srcOrd="3" destOrd="0" parTransId="{13123244-4A4E-4DF7-8F2B-AA823DC05979}" sibTransId="{B6F7CC0C-44FA-4D87-A272-45E9513D709D}"/>
    <dgm:cxn modelId="{276BDE41-0544-41E9-AA9B-257C1EFDB2B8}" srcId="{CC323604-5DB7-4945-9591-CD01F323F6A1}" destId="{4BBF798E-7B29-4758-9F36-1A6AB2448FB2}" srcOrd="0" destOrd="0" parTransId="{475D5792-732B-4DA1-8638-166973B0ECEB}" sibTransId="{7441AE10-0E9A-40CE-AF57-FC63F8910648}"/>
    <dgm:cxn modelId="{72225C62-5CE2-6044-9C4B-4A38D91B05EC}" type="presOf" srcId="{B6F7CC0C-44FA-4D87-A272-45E9513D709D}" destId="{7F78F6E6-A7E6-F54C-B003-F111C90B3242}" srcOrd="0" destOrd="0" presId="urn:microsoft.com/office/officeart/2016/7/layout/RepeatingBendingProcessNew"/>
    <dgm:cxn modelId="{8A5BDE4E-E4F1-4D09-B76F-01036808194C}" srcId="{CC323604-5DB7-4945-9591-CD01F323F6A1}" destId="{039A0671-4FFE-4627-A454-14B89BB94136}" srcOrd="2" destOrd="0" parTransId="{51D586C8-6FBE-4AC7-B014-3D1B2429CD2C}" sibTransId="{B890D574-5B38-4B44-B2D3-A5A0DC5BEB9C}"/>
    <dgm:cxn modelId="{3935239C-25C6-944D-9AE6-7511973AD548}" type="presOf" srcId="{630C15C3-024D-4B01-839D-230A86070DAC}" destId="{DF5014ED-EC3D-D841-BED1-0110752CE0C2}" srcOrd="0" destOrd="0" presId="urn:microsoft.com/office/officeart/2016/7/layout/RepeatingBendingProcessNew"/>
    <dgm:cxn modelId="{92539B9C-BCFF-4C1A-861D-A5D3FB5D8198}" srcId="{CC323604-5DB7-4945-9591-CD01F323F6A1}" destId="{A21429E8-3100-4C3A-8FC6-9D4D2F6D4CF6}" srcOrd="4" destOrd="0" parTransId="{CCF10692-BBA9-4C21-AA8F-B28500C7DE51}" sibTransId="{630C15C3-024D-4B01-839D-230A86070DAC}"/>
    <dgm:cxn modelId="{3ABD8FA2-2076-AD44-865E-3FE96532C438}" type="presOf" srcId="{B6F7CC0C-44FA-4D87-A272-45E9513D709D}" destId="{DE102729-25DC-8F4A-8FC6-85A1604197E2}" srcOrd="1" destOrd="0" presId="urn:microsoft.com/office/officeart/2016/7/layout/RepeatingBendingProcessNew"/>
    <dgm:cxn modelId="{504D73AC-48E5-BF4E-A067-1642F814CDC6}" type="presOf" srcId="{CC323604-5DB7-4945-9591-CD01F323F6A1}" destId="{13FE222A-5E64-8740-9AD1-6F3BC5916006}" srcOrd="0" destOrd="0" presId="urn:microsoft.com/office/officeart/2016/7/layout/RepeatingBendingProcessNew"/>
    <dgm:cxn modelId="{116B9EB4-005E-C647-9D4F-0D6FA64CD18E}" type="presOf" srcId="{B890D574-5B38-4B44-B2D3-A5A0DC5BEB9C}" destId="{B1C72A9B-5F57-E64A-9140-5342109D8367}" srcOrd="1" destOrd="0" presId="urn:microsoft.com/office/officeart/2016/7/layout/RepeatingBendingProcessNew"/>
    <dgm:cxn modelId="{05AE87B9-413C-DD49-BE1B-CED31E054631}" type="presOf" srcId="{630C15C3-024D-4B01-839D-230A86070DAC}" destId="{70A16D3C-AA41-014B-90BA-2E17F9FB543D}" srcOrd="1" destOrd="0" presId="urn:microsoft.com/office/officeart/2016/7/layout/RepeatingBendingProcessNew"/>
    <dgm:cxn modelId="{BDEA13BB-F686-FF47-90DB-AD5570C1CAF9}" type="presOf" srcId="{A674A3D3-6939-45EC-B2AF-D64B85D78769}" destId="{5267CF45-5A0F-C34C-98D1-BFFB6323257B}" srcOrd="0" destOrd="0" presId="urn:microsoft.com/office/officeart/2016/7/layout/RepeatingBendingProcessNew"/>
    <dgm:cxn modelId="{C1F07FBC-4CA4-417D-8540-6246BFF8AE56}" srcId="{CC323604-5DB7-4945-9591-CD01F323F6A1}" destId="{3DE2D9F3-E6FA-4B71-9C1E-8E2F740FF640}" srcOrd="5" destOrd="0" parTransId="{4E3BEFF2-5EBE-4F87-A4E0-7E9AD55D532B}" sibTransId="{A9D246D8-1DC8-473C-9071-2BF3C37BD7A8}"/>
    <dgm:cxn modelId="{24135ABD-21A9-4748-9514-E5D19A47058A}" type="presOf" srcId="{8763D561-7883-4A24-BCB6-A883FEB169C6}" destId="{F4542778-E839-F24C-8091-98F332B050B0}" srcOrd="1" destOrd="0" presId="urn:microsoft.com/office/officeart/2016/7/layout/RepeatingBendingProcessNew"/>
    <dgm:cxn modelId="{3135F1D2-9A32-D749-929C-5FBFE3BD1E51}" type="presOf" srcId="{B890D574-5B38-4B44-B2D3-A5A0DC5BEB9C}" destId="{8407F7DC-1C6B-F540-9244-AB694FEA557D}" srcOrd="0" destOrd="0" presId="urn:microsoft.com/office/officeart/2016/7/layout/RepeatingBendingProcessNew"/>
    <dgm:cxn modelId="{63A914D3-E896-E848-968B-B6C2C8E3193C}" type="presOf" srcId="{3DE2D9F3-E6FA-4B71-9C1E-8E2F740FF640}" destId="{0ECA7B54-9C5B-B74C-BEBA-A14A5DBEB50B}" srcOrd="0" destOrd="0" presId="urn:microsoft.com/office/officeart/2016/7/layout/RepeatingBendingProcessNew"/>
    <dgm:cxn modelId="{CCBA20DD-1C0E-B44C-88C5-1441D30E7AE6}" type="presOf" srcId="{211AA2F9-C1F2-46AD-BF2F-FB134CD19587}" destId="{D7C3D537-D942-0541-A993-913CC99CEFFE}" srcOrd="0" destOrd="0" presId="urn:microsoft.com/office/officeart/2016/7/layout/RepeatingBendingProcessNew"/>
    <dgm:cxn modelId="{18D34BE3-8413-7D44-9A2A-26D0FBEB62FD}" type="presOf" srcId="{4BBF798E-7B29-4758-9F36-1A6AB2448FB2}" destId="{8DB1724C-D155-B34D-8CA9-6D87A9930F8B}" srcOrd="0" destOrd="0" presId="urn:microsoft.com/office/officeart/2016/7/layout/RepeatingBendingProcessNew"/>
    <dgm:cxn modelId="{1D47E5EC-FB62-284A-BFAE-208F8D6F8A01}" type="presOf" srcId="{8763D561-7883-4A24-BCB6-A883FEB169C6}" destId="{128D5886-CC1A-EC44-9473-EFE91FF68E87}" srcOrd="0" destOrd="0" presId="urn:microsoft.com/office/officeart/2016/7/layout/RepeatingBendingProcessNew"/>
    <dgm:cxn modelId="{EBDF40F8-0B51-DD48-994B-0980EEF127CE}" type="presOf" srcId="{7441AE10-0E9A-40CE-AF57-FC63F8910648}" destId="{73AB81E3-28FE-EB47-B447-67EB8E058349}" srcOrd="0" destOrd="0" presId="urn:microsoft.com/office/officeart/2016/7/layout/RepeatingBendingProcessNew"/>
    <dgm:cxn modelId="{0D8E9E51-F151-0941-B431-20F834BCA6E1}" type="presParOf" srcId="{13FE222A-5E64-8740-9AD1-6F3BC5916006}" destId="{8DB1724C-D155-B34D-8CA9-6D87A9930F8B}" srcOrd="0" destOrd="0" presId="urn:microsoft.com/office/officeart/2016/7/layout/RepeatingBendingProcessNew"/>
    <dgm:cxn modelId="{2CC2D86B-4FC2-694E-86A8-FE71073A8086}" type="presParOf" srcId="{13FE222A-5E64-8740-9AD1-6F3BC5916006}" destId="{73AB81E3-28FE-EB47-B447-67EB8E058349}" srcOrd="1" destOrd="0" presId="urn:microsoft.com/office/officeart/2016/7/layout/RepeatingBendingProcessNew"/>
    <dgm:cxn modelId="{3E83FCA2-D591-9941-B433-4599412E0A21}" type="presParOf" srcId="{73AB81E3-28FE-EB47-B447-67EB8E058349}" destId="{8A4C373D-D598-7F4B-9044-D588E0A474EC}" srcOrd="0" destOrd="0" presId="urn:microsoft.com/office/officeart/2016/7/layout/RepeatingBendingProcessNew"/>
    <dgm:cxn modelId="{9A3E9081-418F-5546-BAD4-0E3890281102}" type="presParOf" srcId="{13FE222A-5E64-8740-9AD1-6F3BC5916006}" destId="{D7C3D537-D942-0541-A993-913CC99CEFFE}" srcOrd="2" destOrd="0" presId="urn:microsoft.com/office/officeart/2016/7/layout/RepeatingBendingProcessNew"/>
    <dgm:cxn modelId="{9C55E0C6-6709-D04B-BF39-36158610FA29}" type="presParOf" srcId="{13FE222A-5E64-8740-9AD1-6F3BC5916006}" destId="{128D5886-CC1A-EC44-9473-EFE91FF68E87}" srcOrd="3" destOrd="0" presId="urn:microsoft.com/office/officeart/2016/7/layout/RepeatingBendingProcessNew"/>
    <dgm:cxn modelId="{662FC2CE-61DB-E845-BB99-7A2AF4BFD499}" type="presParOf" srcId="{128D5886-CC1A-EC44-9473-EFE91FF68E87}" destId="{F4542778-E839-F24C-8091-98F332B050B0}" srcOrd="0" destOrd="0" presId="urn:microsoft.com/office/officeart/2016/7/layout/RepeatingBendingProcessNew"/>
    <dgm:cxn modelId="{CDF534DD-6D15-FC4E-A826-81B9015C6B89}" type="presParOf" srcId="{13FE222A-5E64-8740-9AD1-6F3BC5916006}" destId="{3E65E571-2D78-844E-8844-FBFACDB4E195}" srcOrd="4" destOrd="0" presId="urn:microsoft.com/office/officeart/2016/7/layout/RepeatingBendingProcessNew"/>
    <dgm:cxn modelId="{664492D5-1EF5-4D4B-9B1B-6AEB1B0D0487}" type="presParOf" srcId="{13FE222A-5E64-8740-9AD1-6F3BC5916006}" destId="{8407F7DC-1C6B-F540-9244-AB694FEA557D}" srcOrd="5" destOrd="0" presId="urn:microsoft.com/office/officeart/2016/7/layout/RepeatingBendingProcessNew"/>
    <dgm:cxn modelId="{8F04EE3B-2EFB-A940-949F-79BD92ED2773}" type="presParOf" srcId="{8407F7DC-1C6B-F540-9244-AB694FEA557D}" destId="{B1C72A9B-5F57-E64A-9140-5342109D8367}" srcOrd="0" destOrd="0" presId="urn:microsoft.com/office/officeart/2016/7/layout/RepeatingBendingProcessNew"/>
    <dgm:cxn modelId="{5F4BBA34-2520-5F46-BD09-8C875D40FD18}" type="presParOf" srcId="{13FE222A-5E64-8740-9AD1-6F3BC5916006}" destId="{5267CF45-5A0F-C34C-98D1-BFFB6323257B}" srcOrd="6" destOrd="0" presId="urn:microsoft.com/office/officeart/2016/7/layout/RepeatingBendingProcessNew"/>
    <dgm:cxn modelId="{D06EFD49-82CA-5049-A81D-85975E0D613E}" type="presParOf" srcId="{13FE222A-5E64-8740-9AD1-6F3BC5916006}" destId="{7F78F6E6-A7E6-F54C-B003-F111C90B3242}" srcOrd="7" destOrd="0" presId="urn:microsoft.com/office/officeart/2016/7/layout/RepeatingBendingProcessNew"/>
    <dgm:cxn modelId="{16D1BEA0-8472-614A-9602-2BC8887C81A9}" type="presParOf" srcId="{7F78F6E6-A7E6-F54C-B003-F111C90B3242}" destId="{DE102729-25DC-8F4A-8FC6-85A1604197E2}" srcOrd="0" destOrd="0" presId="urn:microsoft.com/office/officeart/2016/7/layout/RepeatingBendingProcessNew"/>
    <dgm:cxn modelId="{D9F78C81-2BEB-FD47-BC32-BADEE0164C2A}" type="presParOf" srcId="{13FE222A-5E64-8740-9AD1-6F3BC5916006}" destId="{D5B55FAB-24F4-6742-AD2A-B3C75B34A834}" srcOrd="8" destOrd="0" presId="urn:microsoft.com/office/officeart/2016/7/layout/RepeatingBendingProcessNew"/>
    <dgm:cxn modelId="{78245CE9-89C9-E54F-9992-C261E84F5A60}" type="presParOf" srcId="{13FE222A-5E64-8740-9AD1-6F3BC5916006}" destId="{DF5014ED-EC3D-D841-BED1-0110752CE0C2}" srcOrd="9" destOrd="0" presId="urn:microsoft.com/office/officeart/2016/7/layout/RepeatingBendingProcessNew"/>
    <dgm:cxn modelId="{F741FD19-6092-0C4B-98D0-8C9B8FE1B1A0}" type="presParOf" srcId="{DF5014ED-EC3D-D841-BED1-0110752CE0C2}" destId="{70A16D3C-AA41-014B-90BA-2E17F9FB543D}" srcOrd="0" destOrd="0" presId="urn:microsoft.com/office/officeart/2016/7/layout/RepeatingBendingProcessNew"/>
    <dgm:cxn modelId="{F0507B7B-99D6-0E4F-A1D8-9CAA2B2B72F1}" type="presParOf" srcId="{13FE222A-5E64-8740-9AD1-6F3BC5916006}" destId="{0ECA7B54-9C5B-B74C-BEBA-A14A5DBEB50B}"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3FF05-AB55-4C9E-943D-7A76BEA6EDA7}">
      <dsp:nvSpPr>
        <dsp:cNvPr id="0" name=""/>
        <dsp:cNvSpPr/>
      </dsp:nvSpPr>
      <dsp:spPr>
        <a:xfrm>
          <a:off x="2167261" y="338808"/>
          <a:ext cx="4793487" cy="4793487"/>
        </a:xfrm>
        <a:prstGeom prst="pie">
          <a:avLst>
            <a:gd name="adj1" fmla="val 16200000"/>
            <a:gd name="adj2" fmla="val 20520000"/>
          </a:avLst>
        </a:prstGeom>
        <a:solidFill>
          <a:schemeClr val="accent6">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Enjoy the Journey!</a:t>
          </a:r>
        </a:p>
      </dsp:txBody>
      <dsp:txXfrm>
        <a:off x="4624495" y="1054978"/>
        <a:ext cx="1626361" cy="1112773"/>
      </dsp:txXfrm>
    </dsp:sp>
    <dsp:sp modelId="{7B9866E4-1D90-49D5-B2B0-88553B74EDFA}">
      <dsp:nvSpPr>
        <dsp:cNvPr id="0" name=""/>
        <dsp:cNvSpPr/>
      </dsp:nvSpPr>
      <dsp:spPr>
        <a:xfrm>
          <a:off x="2040570" y="572079"/>
          <a:ext cx="4793487" cy="4793487"/>
        </a:xfrm>
        <a:prstGeom prst="pie">
          <a:avLst>
            <a:gd name="adj1" fmla="val 20520000"/>
            <a:gd name="adj2" fmla="val 3240000"/>
          </a:avLst>
        </a:prstGeom>
        <a:solidFill>
          <a:schemeClr val="accent6">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Adapt for Individuality</a:t>
          </a:r>
        </a:p>
      </dsp:txBody>
      <dsp:txXfrm>
        <a:off x="5173456" y="2740562"/>
        <a:ext cx="1426633" cy="1204078"/>
      </dsp:txXfrm>
    </dsp:sp>
    <dsp:sp modelId="{A789ED5A-5A56-4CB5-916B-A7488CD4B1D8}">
      <dsp:nvSpPr>
        <dsp:cNvPr id="0" name=""/>
        <dsp:cNvSpPr/>
      </dsp:nvSpPr>
      <dsp:spPr>
        <a:xfrm>
          <a:off x="2060247" y="572079"/>
          <a:ext cx="4754133" cy="4793487"/>
        </a:xfrm>
        <a:prstGeom prst="pie">
          <a:avLst>
            <a:gd name="adj1" fmla="val 3240000"/>
            <a:gd name="adj2" fmla="val 7560000"/>
          </a:avLst>
        </a:prstGeom>
        <a:solidFill>
          <a:schemeClr val="accent6">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Variety is Key</a:t>
          </a:r>
        </a:p>
      </dsp:txBody>
      <dsp:txXfrm>
        <a:off x="3588361" y="4167195"/>
        <a:ext cx="1697904" cy="1027175"/>
      </dsp:txXfrm>
    </dsp:sp>
    <dsp:sp modelId="{D3ABD75E-F1DA-4CF4-9465-A485F6691D6E}">
      <dsp:nvSpPr>
        <dsp:cNvPr id="0" name=""/>
        <dsp:cNvSpPr/>
      </dsp:nvSpPr>
      <dsp:spPr>
        <a:xfrm>
          <a:off x="2040570" y="572079"/>
          <a:ext cx="4793487" cy="4793487"/>
        </a:xfrm>
        <a:prstGeom prst="pie">
          <a:avLst>
            <a:gd name="adj1" fmla="val 7560000"/>
            <a:gd name="adj2" fmla="val 11880000"/>
          </a:avLst>
        </a:prstGeom>
        <a:solidFill>
          <a:schemeClr val="accent6">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Balance is Important</a:t>
          </a:r>
        </a:p>
      </dsp:txBody>
      <dsp:txXfrm>
        <a:off x="2268831" y="2740562"/>
        <a:ext cx="1426633" cy="1204078"/>
      </dsp:txXfrm>
    </dsp:sp>
    <dsp:sp modelId="{202756C4-0F7C-4F90-A4B0-0AE796007DAD}">
      <dsp:nvSpPr>
        <dsp:cNvPr id="0" name=""/>
        <dsp:cNvSpPr/>
      </dsp:nvSpPr>
      <dsp:spPr>
        <a:xfrm>
          <a:off x="2040570" y="572079"/>
          <a:ext cx="4793487" cy="4793487"/>
        </a:xfrm>
        <a:prstGeom prst="pie">
          <a:avLst>
            <a:gd name="adj1" fmla="val 11880000"/>
            <a:gd name="adj2" fmla="val 16200000"/>
          </a:avLst>
        </a:prstGeom>
        <a:solidFill>
          <a:schemeClr val="accent6">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Focus on the Foundation</a:t>
          </a:r>
        </a:p>
      </dsp:txBody>
      <dsp:txXfrm>
        <a:off x="2739620" y="1302516"/>
        <a:ext cx="1626361" cy="1112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3FC61-A761-47B0-BF71-F73BF129797F}">
      <dsp:nvSpPr>
        <dsp:cNvPr id="0" name=""/>
        <dsp:cNvSpPr/>
      </dsp:nvSpPr>
      <dsp:spPr>
        <a:xfrm>
          <a:off x="0" y="358625"/>
          <a:ext cx="2868978" cy="2868978"/>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b="1" kern="1200" dirty="0"/>
            <a:t>Find Your Voice</a:t>
          </a:r>
        </a:p>
      </dsp:txBody>
      <dsp:txXfrm>
        <a:off x="400623" y="696939"/>
        <a:ext cx="1654185" cy="2192349"/>
      </dsp:txXfrm>
    </dsp:sp>
    <dsp:sp modelId="{C0D7DDDD-D818-4156-BFE3-67D70BABCB2F}">
      <dsp:nvSpPr>
        <dsp:cNvPr id="0" name=""/>
        <dsp:cNvSpPr/>
      </dsp:nvSpPr>
      <dsp:spPr>
        <a:xfrm>
          <a:off x="2184041" y="304372"/>
          <a:ext cx="2868978" cy="2868978"/>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b="1" kern="1200" dirty="0"/>
            <a:t>Affirming Shared Values</a:t>
          </a:r>
        </a:p>
      </dsp:txBody>
      <dsp:txXfrm>
        <a:off x="2998211" y="642687"/>
        <a:ext cx="1654185" cy="2192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16856-7324-4127-91D2-EEF2E90ED28F}">
      <dsp:nvSpPr>
        <dsp:cNvPr id="0" name=""/>
        <dsp:cNvSpPr/>
      </dsp:nvSpPr>
      <dsp:spPr>
        <a:xfrm>
          <a:off x="2701278" y="653647"/>
          <a:ext cx="4376717" cy="4376717"/>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FDAECB-8E6C-4955-BD33-D3E222CED17C}">
      <dsp:nvSpPr>
        <dsp:cNvPr id="0" name=""/>
        <dsp:cNvSpPr/>
      </dsp:nvSpPr>
      <dsp:spPr>
        <a:xfrm>
          <a:off x="2701278" y="653647"/>
          <a:ext cx="4376717" cy="4376717"/>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2C9802-87F4-4A37-819C-8B4D14C0C84D}">
      <dsp:nvSpPr>
        <dsp:cNvPr id="0" name=""/>
        <dsp:cNvSpPr/>
      </dsp:nvSpPr>
      <dsp:spPr>
        <a:xfrm>
          <a:off x="2701278" y="653647"/>
          <a:ext cx="4376717" cy="4376717"/>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B15CF7-235C-42F5-A709-B21DEA648B71}">
      <dsp:nvSpPr>
        <dsp:cNvPr id="0" name=""/>
        <dsp:cNvSpPr/>
      </dsp:nvSpPr>
      <dsp:spPr>
        <a:xfrm>
          <a:off x="2701278" y="653647"/>
          <a:ext cx="4376717" cy="4376717"/>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CDF4C1-6904-4EC8-B67F-ADCB128BB9A9}">
      <dsp:nvSpPr>
        <dsp:cNvPr id="0" name=""/>
        <dsp:cNvSpPr/>
      </dsp:nvSpPr>
      <dsp:spPr>
        <a:xfrm>
          <a:off x="3881909" y="1834278"/>
          <a:ext cx="2015455" cy="201545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Future Vision</a:t>
          </a:r>
        </a:p>
      </dsp:txBody>
      <dsp:txXfrm>
        <a:off x="4177066" y="2129435"/>
        <a:ext cx="1425141" cy="1425141"/>
      </dsp:txXfrm>
    </dsp:sp>
    <dsp:sp modelId="{E40C9653-C9E7-4228-BFE3-F5241B26BBD2}">
      <dsp:nvSpPr>
        <dsp:cNvPr id="0" name=""/>
        <dsp:cNvSpPr/>
      </dsp:nvSpPr>
      <dsp:spPr>
        <a:xfrm>
          <a:off x="3916235" y="-2030"/>
          <a:ext cx="1946802" cy="141293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Historical lessons</a:t>
          </a:r>
        </a:p>
      </dsp:txBody>
      <dsp:txXfrm>
        <a:off x="4201338" y="204889"/>
        <a:ext cx="1376596" cy="999096"/>
      </dsp:txXfrm>
    </dsp:sp>
    <dsp:sp modelId="{A1D0AAD4-1D9A-4AD2-BF5C-29DC5BFDDACE}">
      <dsp:nvSpPr>
        <dsp:cNvPr id="0" name=""/>
        <dsp:cNvSpPr/>
      </dsp:nvSpPr>
      <dsp:spPr>
        <a:xfrm>
          <a:off x="5975849" y="2066606"/>
          <a:ext cx="2102712" cy="155080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Optimism and Enthusiasm</a:t>
          </a:r>
        </a:p>
      </dsp:txBody>
      <dsp:txXfrm>
        <a:off x="6283784" y="2293715"/>
        <a:ext cx="1486842" cy="1096582"/>
      </dsp:txXfrm>
    </dsp:sp>
    <dsp:sp modelId="{C267735E-B741-460F-94F2-73B232D83995}">
      <dsp:nvSpPr>
        <dsp:cNvPr id="0" name=""/>
        <dsp:cNvSpPr/>
      </dsp:nvSpPr>
      <dsp:spPr>
        <a:xfrm>
          <a:off x="3882199" y="4267520"/>
          <a:ext cx="2014874" cy="142410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Shared aspirations</a:t>
          </a:r>
        </a:p>
      </dsp:txBody>
      <dsp:txXfrm>
        <a:off x="4177270" y="4476076"/>
        <a:ext cx="1424732" cy="1006996"/>
      </dsp:txXfrm>
    </dsp:sp>
    <dsp:sp modelId="{C9DC2C97-4926-4C84-A749-22B895BC914C}">
      <dsp:nvSpPr>
        <dsp:cNvPr id="0" name=""/>
        <dsp:cNvSpPr/>
      </dsp:nvSpPr>
      <dsp:spPr>
        <a:xfrm>
          <a:off x="1725838" y="2015421"/>
          <a:ext cx="2052459" cy="1653169"/>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Emphasis on meaningful work and everyone contributing</a:t>
          </a:r>
        </a:p>
      </dsp:txBody>
      <dsp:txXfrm>
        <a:off x="2026414" y="2257522"/>
        <a:ext cx="1451307" cy="11689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A8DED-A88E-4587-B3F2-11924919F218}">
      <dsp:nvSpPr>
        <dsp:cNvPr id="0" name=""/>
        <dsp:cNvSpPr/>
      </dsp:nvSpPr>
      <dsp:spPr>
        <a:xfrm rot="5400000">
          <a:off x="2916606" y="-201434"/>
          <a:ext cx="1101060" cy="1540578"/>
        </a:xfrm>
        <a:prstGeom prst="hexagon">
          <a:avLst>
            <a:gd name="adj" fmla="val 25000"/>
            <a:gd name="vf" fmla="val 11547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Seize initiative</a:t>
          </a:r>
        </a:p>
      </dsp:txBody>
      <dsp:txXfrm rot="-5400000">
        <a:off x="2953610" y="201835"/>
        <a:ext cx="1027052" cy="734040"/>
      </dsp:txXfrm>
    </dsp:sp>
    <dsp:sp modelId="{8EE05ACB-ECFA-4C6E-947D-E4D0FDBF623D}">
      <dsp:nvSpPr>
        <dsp:cNvPr id="0" name=""/>
        <dsp:cNvSpPr/>
      </dsp:nvSpPr>
      <dsp:spPr>
        <a:xfrm>
          <a:off x="3619614" y="220700"/>
          <a:ext cx="1228783" cy="660636"/>
        </a:xfrm>
        <a:prstGeom prst="rect">
          <a:avLst/>
        </a:prstGeom>
        <a:noFill/>
        <a:ln>
          <a:noFill/>
        </a:ln>
        <a:effectLst/>
      </dsp:spPr>
      <dsp:style>
        <a:lnRef idx="0">
          <a:scrgbClr r="0" g="0" b="0"/>
        </a:lnRef>
        <a:fillRef idx="0">
          <a:scrgbClr r="0" g="0" b="0"/>
        </a:fillRef>
        <a:effectRef idx="0">
          <a:scrgbClr r="0" g="0" b="0"/>
        </a:effectRef>
        <a:fontRef idx="minor"/>
      </dsp:style>
    </dsp:sp>
    <dsp:sp modelId="{E8038E2E-9E9C-4976-A57E-D0DC46C9B263}">
      <dsp:nvSpPr>
        <dsp:cNvPr id="0" name=""/>
        <dsp:cNvSpPr/>
      </dsp:nvSpPr>
      <dsp:spPr>
        <a:xfrm rot="5400000">
          <a:off x="3765776" y="635633"/>
          <a:ext cx="1101060" cy="1747010"/>
        </a:xfrm>
        <a:prstGeom prst="hexagon">
          <a:avLst>
            <a:gd name="adj" fmla="val 25000"/>
            <a:gd name="vf" fmla="val 115470"/>
          </a:avLst>
        </a:prstGeom>
        <a:solidFill>
          <a:schemeClr val="accent3">
            <a:hueOff val="-193003"/>
            <a:satOff val="-942"/>
            <a:lumOff val="-32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3733969" y="1142118"/>
        <a:ext cx="1164674" cy="734040"/>
      </dsp:txXfrm>
    </dsp:sp>
    <dsp:sp modelId="{923B49D1-373E-4D0C-BAC4-50CF112FEA02}">
      <dsp:nvSpPr>
        <dsp:cNvPr id="0" name=""/>
        <dsp:cNvSpPr/>
      </dsp:nvSpPr>
      <dsp:spPr>
        <a:xfrm rot="5400000">
          <a:off x="2041794" y="681331"/>
          <a:ext cx="1101060" cy="1608533"/>
        </a:xfrm>
        <a:prstGeom prst="hexagon">
          <a:avLst>
            <a:gd name="adj" fmla="val 25000"/>
            <a:gd name="vf" fmla="val 115470"/>
          </a:avLst>
        </a:prstGeom>
        <a:solidFill>
          <a:schemeClr val="accent3">
            <a:hueOff val="-386007"/>
            <a:satOff val="-1883"/>
            <a:lumOff val="-6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Make Something Happen</a:t>
          </a:r>
        </a:p>
      </dsp:txBody>
      <dsp:txXfrm rot="-5400000">
        <a:off x="2056147" y="1118577"/>
        <a:ext cx="1072355" cy="734040"/>
      </dsp:txXfrm>
    </dsp:sp>
    <dsp:sp modelId="{79378621-7E4A-4C2F-BA50-35D486E28EA2}">
      <dsp:nvSpPr>
        <dsp:cNvPr id="0" name=""/>
        <dsp:cNvSpPr/>
      </dsp:nvSpPr>
      <dsp:spPr>
        <a:xfrm>
          <a:off x="884580" y="1155280"/>
          <a:ext cx="1189145" cy="660636"/>
        </a:xfrm>
        <a:prstGeom prst="rect">
          <a:avLst/>
        </a:prstGeom>
        <a:noFill/>
        <a:ln>
          <a:noFill/>
        </a:ln>
        <a:effectLst/>
      </dsp:spPr>
      <dsp:style>
        <a:lnRef idx="0">
          <a:scrgbClr r="0" g="0" b="0"/>
        </a:lnRef>
        <a:fillRef idx="0">
          <a:scrgbClr r="0" g="0" b="0"/>
        </a:fillRef>
        <a:effectRef idx="0">
          <a:scrgbClr r="0" g="0" b="0"/>
        </a:effectRef>
        <a:fontRef idx="minor"/>
      </dsp:style>
    </dsp:sp>
    <dsp:sp modelId="{8B0185D5-9D30-4C7E-ABDB-32A2CAB1139F}">
      <dsp:nvSpPr>
        <dsp:cNvPr id="0" name=""/>
        <dsp:cNvSpPr/>
      </dsp:nvSpPr>
      <dsp:spPr>
        <a:xfrm rot="5400000">
          <a:off x="1170439" y="-307116"/>
          <a:ext cx="1101060" cy="1747010"/>
        </a:xfrm>
        <a:prstGeom prst="hexagon">
          <a:avLst>
            <a:gd name="adj" fmla="val 25000"/>
            <a:gd name="vf" fmla="val 115470"/>
          </a:avLst>
        </a:prstGeom>
        <a:solidFill>
          <a:schemeClr val="accent3">
            <a:hueOff val="-579010"/>
            <a:satOff val="-2825"/>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138632" y="199369"/>
        <a:ext cx="1164674" cy="734040"/>
      </dsp:txXfrm>
    </dsp:sp>
    <dsp:sp modelId="{F32C4F1A-9F63-4760-9EDA-CA92236AF586}">
      <dsp:nvSpPr>
        <dsp:cNvPr id="0" name=""/>
        <dsp:cNvSpPr/>
      </dsp:nvSpPr>
      <dsp:spPr>
        <a:xfrm rot="5400000">
          <a:off x="2904182" y="1654953"/>
          <a:ext cx="1101060" cy="1540578"/>
        </a:xfrm>
        <a:prstGeom prst="hexagon">
          <a:avLst>
            <a:gd name="adj" fmla="val 25000"/>
            <a:gd name="vf" fmla="val 115470"/>
          </a:avLst>
        </a:prstGeom>
        <a:solidFill>
          <a:schemeClr val="accent3">
            <a:hueOff val="-772013"/>
            <a:satOff val="-3766"/>
            <a:lumOff val="-130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Seek to Improve</a:t>
          </a:r>
        </a:p>
      </dsp:txBody>
      <dsp:txXfrm rot="-5400000">
        <a:off x="2941186" y="2058222"/>
        <a:ext cx="1027052" cy="734040"/>
      </dsp:txXfrm>
    </dsp:sp>
    <dsp:sp modelId="{22A5331B-348A-4917-B403-FFD5BA27CC92}">
      <dsp:nvSpPr>
        <dsp:cNvPr id="0" name=""/>
        <dsp:cNvSpPr/>
      </dsp:nvSpPr>
      <dsp:spPr>
        <a:xfrm>
          <a:off x="3619614" y="2089859"/>
          <a:ext cx="1228783" cy="660636"/>
        </a:xfrm>
        <a:prstGeom prst="rect">
          <a:avLst/>
        </a:prstGeom>
        <a:noFill/>
        <a:ln>
          <a:noFill/>
        </a:ln>
        <a:effectLst/>
      </dsp:spPr>
      <dsp:style>
        <a:lnRef idx="0">
          <a:scrgbClr r="0" g="0" b="0"/>
        </a:lnRef>
        <a:fillRef idx="0">
          <a:scrgbClr r="0" g="0" b="0"/>
        </a:fillRef>
        <a:effectRef idx="0">
          <a:scrgbClr r="0" g="0" b="0"/>
        </a:effectRef>
        <a:fontRef idx="minor"/>
      </dsp:style>
    </dsp:sp>
    <dsp:sp modelId="{4986C0EA-A013-47DB-B99B-1402CED07367}">
      <dsp:nvSpPr>
        <dsp:cNvPr id="0" name=""/>
        <dsp:cNvSpPr/>
      </dsp:nvSpPr>
      <dsp:spPr>
        <a:xfrm rot="5400000">
          <a:off x="1065613" y="1539537"/>
          <a:ext cx="1101060" cy="1747010"/>
        </a:xfrm>
        <a:prstGeom prst="hexagon">
          <a:avLst>
            <a:gd name="adj" fmla="val 25000"/>
            <a:gd name="vf" fmla="val 115470"/>
          </a:avLst>
        </a:prstGeom>
        <a:solidFill>
          <a:schemeClr val="accent3">
            <a:hueOff val="-965017"/>
            <a:satOff val="-4708"/>
            <a:lumOff val="-163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033806" y="2046022"/>
        <a:ext cx="1164674" cy="734040"/>
      </dsp:txXfrm>
    </dsp:sp>
    <dsp:sp modelId="{78639754-AA94-4C23-8BA5-BD6A4AFC03AE}">
      <dsp:nvSpPr>
        <dsp:cNvPr id="0" name=""/>
        <dsp:cNvSpPr/>
      </dsp:nvSpPr>
      <dsp:spPr>
        <a:xfrm rot="5400000">
          <a:off x="2041794" y="2402425"/>
          <a:ext cx="1101060" cy="1904665"/>
        </a:xfrm>
        <a:prstGeom prst="hexagon">
          <a:avLst>
            <a:gd name="adj" fmla="val 25000"/>
            <a:gd name="vf" fmla="val 115470"/>
          </a:avLst>
        </a:prstGeom>
        <a:solidFill>
          <a:schemeClr val="accent3">
            <a:hueOff val="-1158020"/>
            <a:satOff val="-5649"/>
            <a:lumOff val="-196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Look outside your experience</a:t>
          </a:r>
        </a:p>
      </dsp:txBody>
      <dsp:txXfrm rot="-5400000">
        <a:off x="1957436" y="2987737"/>
        <a:ext cx="1269777" cy="734040"/>
      </dsp:txXfrm>
    </dsp:sp>
    <dsp:sp modelId="{23F40280-5B2B-4261-9A75-787DE38664D8}">
      <dsp:nvSpPr>
        <dsp:cNvPr id="0" name=""/>
        <dsp:cNvSpPr/>
      </dsp:nvSpPr>
      <dsp:spPr>
        <a:xfrm>
          <a:off x="884580" y="3024439"/>
          <a:ext cx="1189145" cy="660636"/>
        </a:xfrm>
        <a:prstGeom prst="rect">
          <a:avLst/>
        </a:prstGeom>
        <a:noFill/>
        <a:ln>
          <a:noFill/>
        </a:ln>
        <a:effectLst/>
      </dsp:spPr>
      <dsp:style>
        <a:lnRef idx="0">
          <a:scrgbClr r="0" g="0" b="0"/>
        </a:lnRef>
        <a:fillRef idx="0">
          <a:scrgbClr r="0" g="0" b="0"/>
        </a:fillRef>
        <a:effectRef idx="0">
          <a:scrgbClr r="0" g="0" b="0"/>
        </a:effectRef>
        <a:fontRef idx="minor"/>
      </dsp:style>
    </dsp:sp>
    <dsp:sp modelId="{16A9BE4F-2382-42AA-A56C-84688C12E23E}">
      <dsp:nvSpPr>
        <dsp:cNvPr id="0" name=""/>
        <dsp:cNvSpPr/>
      </dsp:nvSpPr>
      <dsp:spPr>
        <a:xfrm rot="5400000">
          <a:off x="3961835" y="2497206"/>
          <a:ext cx="1101060" cy="1747010"/>
        </a:xfrm>
        <a:prstGeom prst="hexagon">
          <a:avLst>
            <a:gd name="adj" fmla="val 25000"/>
            <a:gd name="vf" fmla="val 115470"/>
          </a:avLst>
        </a:prstGeom>
        <a:solidFill>
          <a:schemeClr val="accent3">
            <a:hueOff val="-1351023"/>
            <a:satOff val="-6591"/>
            <a:lumOff val="-228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3930028" y="3003691"/>
        <a:ext cx="1164674" cy="734040"/>
      </dsp:txXfrm>
    </dsp:sp>
    <dsp:sp modelId="{15A935E4-D0FA-4256-943D-70FFF1AEBD96}">
      <dsp:nvSpPr>
        <dsp:cNvPr id="0" name=""/>
        <dsp:cNvSpPr/>
      </dsp:nvSpPr>
      <dsp:spPr>
        <a:xfrm rot="5400000">
          <a:off x="2952778" y="3357407"/>
          <a:ext cx="1101060" cy="1752653"/>
        </a:xfrm>
        <a:prstGeom prst="hexagon">
          <a:avLst>
            <a:gd name="adj" fmla="val 25000"/>
            <a:gd name="vf" fmla="val 115470"/>
          </a:avLst>
        </a:prstGeom>
        <a:solidFill>
          <a:schemeClr val="accent3">
            <a:hueOff val="-1544027"/>
            <a:satOff val="-7532"/>
            <a:lumOff val="-261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Experiment and Take Risks</a:t>
          </a:r>
        </a:p>
      </dsp:txBody>
      <dsp:txXfrm rot="-5400000">
        <a:off x="2919091" y="3866713"/>
        <a:ext cx="1168435" cy="734040"/>
      </dsp:txXfrm>
    </dsp:sp>
    <dsp:sp modelId="{46E9AE72-A26C-4921-8345-4247FF71F71F}">
      <dsp:nvSpPr>
        <dsp:cNvPr id="0" name=""/>
        <dsp:cNvSpPr/>
      </dsp:nvSpPr>
      <dsp:spPr>
        <a:xfrm>
          <a:off x="3619614" y="3959019"/>
          <a:ext cx="1228783" cy="660636"/>
        </a:xfrm>
        <a:prstGeom prst="rect">
          <a:avLst/>
        </a:prstGeom>
        <a:noFill/>
        <a:ln>
          <a:noFill/>
        </a:ln>
        <a:effectLst/>
      </dsp:spPr>
      <dsp:style>
        <a:lnRef idx="0">
          <a:scrgbClr r="0" g="0" b="0"/>
        </a:lnRef>
        <a:fillRef idx="0">
          <a:scrgbClr r="0" g="0" b="0"/>
        </a:fillRef>
        <a:effectRef idx="0">
          <a:scrgbClr r="0" g="0" b="0"/>
        </a:effectRef>
        <a:fontRef idx="minor"/>
      </dsp:style>
    </dsp:sp>
    <dsp:sp modelId="{40E67A57-8218-40C9-B16E-61012AD9834A}">
      <dsp:nvSpPr>
        <dsp:cNvPr id="0" name=""/>
        <dsp:cNvSpPr/>
      </dsp:nvSpPr>
      <dsp:spPr>
        <a:xfrm rot="5400000">
          <a:off x="1066197" y="3389109"/>
          <a:ext cx="1101060" cy="1747010"/>
        </a:xfrm>
        <a:prstGeom prst="hexagon">
          <a:avLst>
            <a:gd name="adj" fmla="val 25000"/>
            <a:gd name="vf" fmla="val 115470"/>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034390" y="3895594"/>
        <a:ext cx="1164674" cy="734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B81E3-28FE-EB47-B447-67EB8E058349}">
      <dsp:nvSpPr>
        <dsp:cNvPr id="0" name=""/>
        <dsp:cNvSpPr/>
      </dsp:nvSpPr>
      <dsp:spPr>
        <a:xfrm>
          <a:off x="2858772" y="632921"/>
          <a:ext cx="488717" cy="91440"/>
        </a:xfrm>
        <a:custGeom>
          <a:avLst/>
          <a:gdLst/>
          <a:ahLst/>
          <a:cxnLst/>
          <a:rect l="0" t="0" r="0" b="0"/>
          <a:pathLst>
            <a:path>
              <a:moveTo>
                <a:pt x="0" y="45720"/>
              </a:moveTo>
              <a:lnTo>
                <a:pt x="488717" y="45720"/>
              </a:lnTo>
            </a:path>
          </a:pathLst>
        </a:custGeom>
        <a:noFill/>
        <a:ln w="9525" cap="rnd"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90148" y="676045"/>
        <a:ext cx="25965" cy="5193"/>
      </dsp:txXfrm>
    </dsp:sp>
    <dsp:sp modelId="{8DB1724C-D155-B34D-8CA9-6D87A9930F8B}">
      <dsp:nvSpPr>
        <dsp:cNvPr id="0" name=""/>
        <dsp:cNvSpPr/>
      </dsp:nvSpPr>
      <dsp:spPr>
        <a:xfrm>
          <a:off x="602670" y="1271"/>
          <a:ext cx="2257901" cy="1354740"/>
        </a:xfrm>
        <a:prstGeom prst="rect">
          <a:avLst/>
        </a:prstGeom>
        <a:solidFill>
          <a:schemeClr val="accent1">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39" tIns="116135" rIns="110639" bIns="116135"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outerShdw blurRad="38100" dist="38100" dir="2700000" algn="tl">
                  <a:srgbClr val="000000">
                    <a:alpha val="43137"/>
                  </a:srgbClr>
                </a:outerShdw>
              </a:effectLst>
            </a:rPr>
            <a:t>Actively listen to diverse points of view</a:t>
          </a:r>
          <a:endParaRPr lang="en-US" sz="1600" b="1" kern="1200" dirty="0">
            <a:effectLst>
              <a:outerShdw blurRad="38100" dist="38100" dir="2700000" algn="tl">
                <a:srgbClr val="000000">
                  <a:alpha val="43137"/>
                </a:srgbClr>
              </a:outerShdw>
            </a:effectLst>
          </a:endParaRPr>
        </a:p>
      </dsp:txBody>
      <dsp:txXfrm>
        <a:off x="602670" y="1271"/>
        <a:ext cx="2257901" cy="1354740"/>
      </dsp:txXfrm>
    </dsp:sp>
    <dsp:sp modelId="{128D5886-CC1A-EC44-9473-EFE91FF68E87}">
      <dsp:nvSpPr>
        <dsp:cNvPr id="0" name=""/>
        <dsp:cNvSpPr/>
      </dsp:nvSpPr>
      <dsp:spPr>
        <a:xfrm>
          <a:off x="1731621" y="1354212"/>
          <a:ext cx="2777218" cy="488717"/>
        </a:xfrm>
        <a:custGeom>
          <a:avLst/>
          <a:gdLst/>
          <a:ahLst/>
          <a:cxnLst/>
          <a:rect l="0" t="0" r="0" b="0"/>
          <a:pathLst>
            <a:path>
              <a:moveTo>
                <a:pt x="2777218" y="0"/>
              </a:moveTo>
              <a:lnTo>
                <a:pt x="2777218" y="261458"/>
              </a:lnTo>
              <a:lnTo>
                <a:pt x="0" y="261458"/>
              </a:lnTo>
              <a:lnTo>
                <a:pt x="0" y="488717"/>
              </a:lnTo>
            </a:path>
          </a:pathLst>
        </a:custGeom>
        <a:noFill/>
        <a:ln w="9525" cap="rnd" cmpd="sng" algn="ctr">
          <a:solidFill>
            <a:schemeClr val="accent1">
              <a:shade val="90000"/>
              <a:hueOff val="102593"/>
              <a:satOff val="500"/>
              <a:lumOff val="611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49597" y="1595974"/>
        <a:ext cx="141267" cy="5193"/>
      </dsp:txXfrm>
    </dsp:sp>
    <dsp:sp modelId="{D7C3D537-D942-0541-A993-913CC99CEFFE}">
      <dsp:nvSpPr>
        <dsp:cNvPr id="0" name=""/>
        <dsp:cNvSpPr/>
      </dsp:nvSpPr>
      <dsp:spPr>
        <a:xfrm>
          <a:off x="3379889" y="1271"/>
          <a:ext cx="2257901" cy="1354740"/>
        </a:xfrm>
        <a:prstGeom prst="rect">
          <a:avLst/>
        </a:prstGeom>
        <a:solidFill>
          <a:schemeClr val="accent1">
            <a:shade val="80000"/>
            <a:hueOff val="82061"/>
            <a:satOff val="1927"/>
            <a:lumOff val="545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39" tIns="116135" rIns="110639" bIns="116135"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outerShdw blurRad="38100" dist="38100" dir="2700000" algn="tl">
                  <a:srgbClr val="000000">
                    <a:alpha val="43137"/>
                  </a:srgbClr>
                </a:outerShdw>
              </a:effectLst>
            </a:rPr>
            <a:t>Develop cooperative relationships among the people you work with</a:t>
          </a:r>
          <a:endParaRPr lang="en-US" sz="1600" b="1" kern="1200" dirty="0">
            <a:effectLst>
              <a:outerShdw blurRad="38100" dist="38100" dir="2700000" algn="tl">
                <a:srgbClr val="000000">
                  <a:alpha val="43137"/>
                </a:srgbClr>
              </a:outerShdw>
            </a:effectLst>
          </a:endParaRPr>
        </a:p>
      </dsp:txBody>
      <dsp:txXfrm>
        <a:off x="3379889" y="1271"/>
        <a:ext cx="2257901" cy="1354740"/>
      </dsp:txXfrm>
    </dsp:sp>
    <dsp:sp modelId="{8407F7DC-1C6B-F540-9244-AB694FEA557D}">
      <dsp:nvSpPr>
        <dsp:cNvPr id="0" name=""/>
        <dsp:cNvSpPr/>
      </dsp:nvSpPr>
      <dsp:spPr>
        <a:xfrm>
          <a:off x="2858772" y="2506980"/>
          <a:ext cx="488717" cy="91440"/>
        </a:xfrm>
        <a:custGeom>
          <a:avLst/>
          <a:gdLst/>
          <a:ahLst/>
          <a:cxnLst/>
          <a:rect l="0" t="0" r="0" b="0"/>
          <a:pathLst>
            <a:path>
              <a:moveTo>
                <a:pt x="0" y="45720"/>
              </a:moveTo>
              <a:lnTo>
                <a:pt x="488717" y="45720"/>
              </a:lnTo>
            </a:path>
          </a:pathLst>
        </a:custGeom>
        <a:noFill/>
        <a:ln w="9525" cap="rnd" cmpd="sng" algn="ctr">
          <a:solidFill>
            <a:schemeClr val="accent1">
              <a:shade val="90000"/>
              <a:hueOff val="205185"/>
              <a:satOff val="1001"/>
              <a:lumOff val="1223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90148" y="2550103"/>
        <a:ext cx="25965" cy="5193"/>
      </dsp:txXfrm>
    </dsp:sp>
    <dsp:sp modelId="{3E65E571-2D78-844E-8844-FBFACDB4E195}">
      <dsp:nvSpPr>
        <dsp:cNvPr id="0" name=""/>
        <dsp:cNvSpPr/>
      </dsp:nvSpPr>
      <dsp:spPr>
        <a:xfrm>
          <a:off x="602670" y="1875329"/>
          <a:ext cx="2257901" cy="1354740"/>
        </a:xfrm>
        <a:prstGeom prst="rect">
          <a:avLst/>
        </a:prstGeom>
        <a:solidFill>
          <a:schemeClr val="accent1">
            <a:shade val="80000"/>
            <a:hueOff val="164123"/>
            <a:satOff val="3854"/>
            <a:lumOff val="1090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39" tIns="116135" rIns="110639" bIns="116135"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outerShdw blurRad="38100" dist="38100" dir="2700000" algn="tl">
                  <a:srgbClr val="000000">
                    <a:alpha val="43137"/>
                  </a:srgbClr>
                </a:outerShdw>
              </a:effectLst>
            </a:rPr>
            <a:t>Treat others with dignity and respect</a:t>
          </a:r>
          <a:endParaRPr lang="en-US" sz="1600" b="1" kern="1200" dirty="0">
            <a:effectLst>
              <a:outerShdw blurRad="38100" dist="38100" dir="2700000" algn="tl">
                <a:srgbClr val="000000">
                  <a:alpha val="43137"/>
                </a:srgbClr>
              </a:outerShdw>
            </a:effectLst>
          </a:endParaRPr>
        </a:p>
      </dsp:txBody>
      <dsp:txXfrm>
        <a:off x="602670" y="1875329"/>
        <a:ext cx="2257901" cy="1354740"/>
      </dsp:txXfrm>
    </dsp:sp>
    <dsp:sp modelId="{7F78F6E6-A7E6-F54C-B003-F111C90B3242}">
      <dsp:nvSpPr>
        <dsp:cNvPr id="0" name=""/>
        <dsp:cNvSpPr/>
      </dsp:nvSpPr>
      <dsp:spPr>
        <a:xfrm>
          <a:off x="1731621" y="3228270"/>
          <a:ext cx="2777218" cy="488717"/>
        </a:xfrm>
        <a:custGeom>
          <a:avLst/>
          <a:gdLst/>
          <a:ahLst/>
          <a:cxnLst/>
          <a:rect l="0" t="0" r="0" b="0"/>
          <a:pathLst>
            <a:path>
              <a:moveTo>
                <a:pt x="2777218" y="0"/>
              </a:moveTo>
              <a:lnTo>
                <a:pt x="2777218" y="261458"/>
              </a:lnTo>
              <a:lnTo>
                <a:pt x="0" y="261458"/>
              </a:lnTo>
              <a:lnTo>
                <a:pt x="0" y="488717"/>
              </a:lnTo>
            </a:path>
          </a:pathLst>
        </a:custGeom>
        <a:noFill/>
        <a:ln w="9525" cap="rnd" cmpd="sng" algn="ctr">
          <a:solidFill>
            <a:schemeClr val="accent1">
              <a:shade val="90000"/>
              <a:hueOff val="307778"/>
              <a:satOff val="1501"/>
              <a:lumOff val="1835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49597" y="3470032"/>
        <a:ext cx="141267" cy="5193"/>
      </dsp:txXfrm>
    </dsp:sp>
    <dsp:sp modelId="{5267CF45-5A0F-C34C-98D1-BFFB6323257B}">
      <dsp:nvSpPr>
        <dsp:cNvPr id="0" name=""/>
        <dsp:cNvSpPr/>
      </dsp:nvSpPr>
      <dsp:spPr>
        <a:xfrm>
          <a:off x="3379889" y="1875329"/>
          <a:ext cx="2257901" cy="1354740"/>
        </a:xfrm>
        <a:prstGeom prst="rect">
          <a:avLst/>
        </a:prstGeom>
        <a:solidFill>
          <a:schemeClr val="accent1">
            <a:shade val="80000"/>
            <a:hueOff val="246184"/>
            <a:satOff val="5781"/>
            <a:lumOff val="1636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39" tIns="116135" rIns="110639" bIns="116135"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outerShdw blurRad="38100" dist="38100" dir="2700000" algn="tl">
                  <a:srgbClr val="000000">
                    <a:alpha val="43137"/>
                  </a:srgbClr>
                </a:outerShdw>
              </a:effectLst>
            </a:rPr>
            <a:t>Involve people in the decisions that directly impact their job performance</a:t>
          </a:r>
          <a:endParaRPr lang="en-US" sz="1600" b="1" kern="1200" dirty="0">
            <a:effectLst>
              <a:outerShdw blurRad="38100" dist="38100" dir="2700000" algn="tl">
                <a:srgbClr val="000000">
                  <a:alpha val="43137"/>
                </a:srgbClr>
              </a:outerShdw>
            </a:effectLst>
          </a:endParaRPr>
        </a:p>
      </dsp:txBody>
      <dsp:txXfrm>
        <a:off x="3379889" y="1875329"/>
        <a:ext cx="2257901" cy="1354740"/>
      </dsp:txXfrm>
    </dsp:sp>
    <dsp:sp modelId="{DF5014ED-EC3D-D841-BED1-0110752CE0C2}">
      <dsp:nvSpPr>
        <dsp:cNvPr id="0" name=""/>
        <dsp:cNvSpPr/>
      </dsp:nvSpPr>
      <dsp:spPr>
        <a:xfrm>
          <a:off x="2858772" y="4381038"/>
          <a:ext cx="488717" cy="91440"/>
        </a:xfrm>
        <a:custGeom>
          <a:avLst/>
          <a:gdLst/>
          <a:ahLst/>
          <a:cxnLst/>
          <a:rect l="0" t="0" r="0" b="0"/>
          <a:pathLst>
            <a:path>
              <a:moveTo>
                <a:pt x="0" y="45720"/>
              </a:moveTo>
              <a:lnTo>
                <a:pt x="488717" y="45720"/>
              </a:lnTo>
            </a:path>
          </a:pathLst>
        </a:custGeom>
        <a:noFill/>
        <a:ln w="9525" cap="rnd" cmpd="sng" algn="ctr">
          <a:solidFill>
            <a:schemeClr val="accent1">
              <a:shade val="90000"/>
              <a:hueOff val="410370"/>
              <a:satOff val="2001"/>
              <a:lumOff val="2446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90148" y="4424161"/>
        <a:ext cx="25965" cy="5193"/>
      </dsp:txXfrm>
    </dsp:sp>
    <dsp:sp modelId="{D5B55FAB-24F4-6742-AD2A-B3C75B34A834}">
      <dsp:nvSpPr>
        <dsp:cNvPr id="0" name=""/>
        <dsp:cNvSpPr/>
      </dsp:nvSpPr>
      <dsp:spPr>
        <a:xfrm>
          <a:off x="602670" y="3749387"/>
          <a:ext cx="2257901" cy="1354740"/>
        </a:xfrm>
        <a:prstGeom prst="rect">
          <a:avLst/>
        </a:prstGeom>
        <a:solidFill>
          <a:schemeClr val="accent1">
            <a:shade val="80000"/>
            <a:hueOff val="328246"/>
            <a:satOff val="7708"/>
            <a:lumOff val="2181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39" tIns="116135" rIns="110639" bIns="116135"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outerShdw blurRad="38100" dist="38100" dir="2700000" algn="tl">
                  <a:srgbClr val="000000">
                    <a:alpha val="43137"/>
                  </a:srgbClr>
                </a:outerShdw>
              </a:effectLst>
            </a:rPr>
            <a:t>Give people freedom and choice in deciding how to do their work</a:t>
          </a:r>
          <a:endParaRPr lang="en-US" sz="1600" b="1" kern="1200" dirty="0">
            <a:effectLst>
              <a:outerShdw blurRad="38100" dist="38100" dir="2700000" algn="tl">
                <a:srgbClr val="000000">
                  <a:alpha val="43137"/>
                </a:srgbClr>
              </a:outerShdw>
            </a:effectLst>
          </a:endParaRPr>
        </a:p>
      </dsp:txBody>
      <dsp:txXfrm>
        <a:off x="602670" y="3749387"/>
        <a:ext cx="2257901" cy="1354740"/>
      </dsp:txXfrm>
    </dsp:sp>
    <dsp:sp modelId="{0ECA7B54-9C5B-B74C-BEBA-A14A5DBEB50B}">
      <dsp:nvSpPr>
        <dsp:cNvPr id="0" name=""/>
        <dsp:cNvSpPr/>
      </dsp:nvSpPr>
      <dsp:spPr>
        <a:xfrm>
          <a:off x="3379889" y="3749387"/>
          <a:ext cx="2257901" cy="1354740"/>
        </a:xfrm>
        <a:prstGeom prst="rect">
          <a:avLst/>
        </a:prstGeom>
        <a:solidFill>
          <a:schemeClr val="accent1">
            <a:shade val="80000"/>
            <a:hueOff val="410307"/>
            <a:satOff val="9635"/>
            <a:lumOff val="2727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39" tIns="116135" rIns="110639" bIns="116135"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outerShdw blurRad="38100" dist="38100" dir="2700000" algn="tl">
                  <a:srgbClr val="000000">
                    <a:alpha val="43137"/>
                  </a:srgbClr>
                </a:outerShdw>
              </a:effectLst>
            </a:rPr>
            <a:t>Ensure that people grow in their jobs by learning new skills and developing themselves</a:t>
          </a:r>
          <a:endParaRPr lang="en-US" sz="1600" b="1" kern="1200" dirty="0">
            <a:effectLst>
              <a:outerShdw blurRad="38100" dist="38100" dir="2700000" algn="tl">
                <a:srgbClr val="000000">
                  <a:alpha val="43137"/>
                </a:srgbClr>
              </a:outerShdw>
            </a:effectLst>
          </a:endParaRPr>
        </a:p>
      </dsp:txBody>
      <dsp:txXfrm>
        <a:off x="3379889" y="3749387"/>
        <a:ext cx="2257901" cy="135474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99918-F2EB-4142-8D7C-92AAB3AE720D}" type="datetimeFigureOut">
              <a:rPr lang="en-US" smtClean="0"/>
              <a:t>4/8/2025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9F397E-74A4-48D4-9E72-2F98C025A43B}" type="slidenum">
              <a:rPr lang="en-US" smtClean="0"/>
              <a:t>‹#›</a:t>
            </a:fld>
            <a:endParaRPr lang="en-US" dirty="0"/>
          </a:p>
        </p:txBody>
      </p:sp>
    </p:spTree>
    <p:extLst>
      <p:ext uri="{BB962C8B-B14F-4D97-AF65-F5344CB8AC3E}">
        <p14:creationId xmlns:p14="http://schemas.microsoft.com/office/powerpoint/2010/main" val="8906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Variety is Key: </a:t>
            </a:r>
            <a:r>
              <a:rPr lang="en-US" sz="1200" b="1" dirty="0"/>
              <a:t>We all have diverse perspectives and experiences. Leadership means something different to everyone.  New combinations of pizza are exciting.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Focus on the Foundation: </a:t>
            </a:r>
            <a:r>
              <a:rPr lang="en-US" sz="1200" b="1" dirty="0"/>
              <a:t>A good crust is essential for pizza.  A solid foundation is essential for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Balance is Important: </a:t>
            </a:r>
            <a:r>
              <a:rPr lang="en-US" sz="1200" b="1" dirty="0"/>
              <a:t>Too much of one topping can ruin a pizza.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Adapt for Individuality: </a:t>
            </a:r>
            <a:r>
              <a:rPr lang="en-US" sz="1200" b="1" dirty="0"/>
              <a:t>Different people prefer different toppings.  Leadership is all about flexibility and individuality.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Enjoy the Journey: </a:t>
            </a:r>
            <a:r>
              <a:rPr lang="en-US" sz="1200" b="1" dirty="0"/>
              <a:t>“Take a slice at time” – every day is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dirty="0"/>
              <a:t> </a:t>
            </a:r>
          </a:p>
        </p:txBody>
      </p:sp>
      <p:sp>
        <p:nvSpPr>
          <p:cNvPr id="4" name="Slide Number Placeholder 3"/>
          <p:cNvSpPr>
            <a:spLocks noGrp="1"/>
          </p:cNvSpPr>
          <p:nvPr>
            <p:ph type="sldNum" sz="quarter" idx="5"/>
          </p:nvPr>
        </p:nvSpPr>
        <p:spPr/>
        <p:txBody>
          <a:bodyPr/>
          <a:lstStyle/>
          <a:p>
            <a:fld id="{3B4DD184-2D56-4EC7-B386-BCF65FD1D44F}" type="slidenum">
              <a:rPr lang="en-US" smtClean="0"/>
              <a:t>8</a:t>
            </a:fld>
            <a:endParaRPr lang="en-US" dirty="0"/>
          </a:p>
        </p:txBody>
      </p:sp>
    </p:spTree>
    <p:extLst>
      <p:ext uri="{BB962C8B-B14F-4D97-AF65-F5344CB8AC3E}">
        <p14:creationId xmlns:p14="http://schemas.microsoft.com/office/powerpoint/2010/main" val="1124246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 This one is almost exactly the same….</a:t>
            </a:r>
          </a:p>
        </p:txBody>
      </p:sp>
      <p:sp>
        <p:nvSpPr>
          <p:cNvPr id="4" name="Slide Number Placeholder 3"/>
          <p:cNvSpPr>
            <a:spLocks noGrp="1"/>
          </p:cNvSpPr>
          <p:nvPr>
            <p:ph type="sldNum" sz="quarter" idx="5"/>
          </p:nvPr>
        </p:nvSpPr>
        <p:spPr/>
        <p:txBody>
          <a:bodyPr/>
          <a:lstStyle/>
          <a:p>
            <a:fld id="{3B4DD184-2D56-4EC7-B386-BCF65FD1D44F}" type="slidenum">
              <a:rPr lang="en-US" smtClean="0"/>
              <a:t>17</a:t>
            </a:fld>
            <a:endParaRPr lang="en-US" dirty="0"/>
          </a:p>
        </p:txBody>
      </p:sp>
    </p:spTree>
    <p:extLst>
      <p:ext uri="{BB962C8B-B14F-4D97-AF65-F5344CB8AC3E}">
        <p14:creationId xmlns:p14="http://schemas.microsoft.com/office/powerpoint/2010/main" val="987810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startAt="2"/>
            </a:pPr>
            <a:r>
              <a:rPr lang="en-US" b="1" i="0" dirty="0">
                <a:solidFill>
                  <a:srgbClr val="000000"/>
                </a:solidFill>
                <a:effectLst/>
                <a:latin typeface="Helvetica" panose="020B0604020202020204" pitchFamily="34" charset="0"/>
              </a:rPr>
              <a:t> Kate Practicing Gratitude and Appreciation. </a:t>
            </a:r>
            <a:r>
              <a:rPr lang="en-US" b="0" i="0" dirty="0">
                <a:solidFill>
                  <a:srgbClr val="000000"/>
                </a:solidFill>
                <a:effectLst/>
                <a:latin typeface="Helvetica" panose="020B0604020202020204" pitchFamily="34" charset="0"/>
              </a:rPr>
              <a:t>Fear and anger are the two primary inhibitors of successful leadership. Both fear and anger are secondary emotions – propelled by something else underneath.</a:t>
            </a:r>
          </a:p>
          <a:p>
            <a:pPr algn="l"/>
            <a:r>
              <a:rPr lang="en-US" b="0" i="0" dirty="0">
                <a:solidFill>
                  <a:srgbClr val="000000"/>
                </a:solidFill>
                <a:effectLst/>
                <a:latin typeface="Roboto" panose="02000000000000000000" pitchFamily="2" charset="0"/>
              </a:rPr>
              <a:t>But you can displace both by practicing </a:t>
            </a:r>
            <a:r>
              <a:rPr lang="en-US" b="0" i="1" dirty="0">
                <a:solidFill>
                  <a:srgbClr val="000000"/>
                </a:solidFill>
                <a:effectLst/>
                <a:latin typeface="Roboto" panose="02000000000000000000" pitchFamily="2" charset="0"/>
              </a:rPr>
              <a:t>gratitude</a:t>
            </a:r>
            <a:r>
              <a:rPr lang="en-US" b="0" i="0" dirty="0">
                <a:solidFill>
                  <a:srgbClr val="000000"/>
                </a:solidFill>
                <a:effectLst/>
                <a:latin typeface="Roboto" panose="02000000000000000000" pitchFamily="2" charset="0"/>
              </a:rPr>
              <a:t>. It is impossible to stay afraid or angry when you are identifying what you are grateful for.</a:t>
            </a:r>
          </a:p>
          <a:p>
            <a:pPr algn="l"/>
            <a:r>
              <a:rPr lang="en-US" b="0" i="0" dirty="0">
                <a:solidFill>
                  <a:srgbClr val="000000"/>
                </a:solidFill>
                <a:effectLst/>
                <a:latin typeface="Roboto" panose="02000000000000000000" pitchFamily="2" charset="0"/>
              </a:rPr>
              <a:t>When you practice </a:t>
            </a:r>
            <a:r>
              <a:rPr lang="en-US" b="0" i="1" dirty="0">
                <a:solidFill>
                  <a:srgbClr val="000000"/>
                </a:solidFill>
                <a:effectLst/>
                <a:latin typeface="Roboto" panose="02000000000000000000" pitchFamily="2" charset="0"/>
              </a:rPr>
              <a:t>appreciation, </a:t>
            </a:r>
            <a:r>
              <a:rPr lang="en-US" b="0" i="0" dirty="0">
                <a:solidFill>
                  <a:srgbClr val="000000"/>
                </a:solidFill>
                <a:effectLst/>
                <a:latin typeface="Roboto" panose="02000000000000000000" pitchFamily="2" charset="0"/>
              </a:rPr>
              <a:t>you are identifying good things in others or in the environment around you. This may often be something good, or wonderful, or just nice that doesn’t directly benefit you. But it’s there.</a:t>
            </a:r>
          </a:p>
          <a:p>
            <a:pPr algn="l"/>
            <a:r>
              <a:rPr lang="en-US" b="0" i="0" dirty="0">
                <a:solidFill>
                  <a:srgbClr val="000000"/>
                </a:solidFill>
                <a:effectLst/>
                <a:latin typeface="Roboto" panose="02000000000000000000" pitchFamily="2" charset="0"/>
              </a:rPr>
              <a:t>As you learn to </a:t>
            </a:r>
            <a:r>
              <a:rPr lang="en-US" b="0" i="1" dirty="0">
                <a:solidFill>
                  <a:srgbClr val="000000"/>
                </a:solidFill>
                <a:effectLst/>
                <a:latin typeface="Roboto" panose="02000000000000000000" pitchFamily="2" charset="0"/>
              </a:rPr>
              <a:t>appreciate</a:t>
            </a:r>
            <a:r>
              <a:rPr lang="en-US" b="0" i="0" dirty="0">
                <a:solidFill>
                  <a:srgbClr val="000000"/>
                </a:solidFill>
                <a:effectLst/>
                <a:latin typeface="Roboto" panose="02000000000000000000" pitchFamily="2" charset="0"/>
              </a:rPr>
              <a:t> you are teaching yourself to see what is “good.” As Zig Ziglar used to say, “Anyone can be a fault finder. I want to be a good finder.”</a:t>
            </a:r>
          </a:p>
          <a:p>
            <a:pPr algn="l"/>
            <a:r>
              <a:rPr lang="en-US" b="0" i="0" dirty="0">
                <a:solidFill>
                  <a:srgbClr val="000000"/>
                </a:solidFill>
                <a:effectLst/>
                <a:latin typeface="Roboto" panose="02000000000000000000" pitchFamily="2" charset="0"/>
              </a:rPr>
              <a:t>The more you can see good, and be grateful for the good that you experience, the easier it is for you to imagine future good for yourself and others. Future good = a potentially inspiring vision.</a:t>
            </a:r>
          </a:p>
          <a:p>
            <a:pPr algn="l">
              <a:buFont typeface="Arial" panose="020B0604020202020204" pitchFamily="34" charset="0"/>
              <a:buChar char="•"/>
            </a:pPr>
            <a:r>
              <a:rPr lang="en-US" b="0" i="0" dirty="0">
                <a:solidFill>
                  <a:srgbClr val="000000"/>
                </a:solidFill>
                <a:effectLst/>
                <a:latin typeface="Helvetica" panose="020B0604020202020204" pitchFamily="34" charset="0"/>
              </a:rPr>
              <a:t>Identify three things, daily, that you are grateful for.</a:t>
            </a:r>
          </a:p>
          <a:p>
            <a:pPr algn="l">
              <a:buFont typeface="Arial" panose="020B0604020202020204" pitchFamily="34" charset="0"/>
              <a:buChar char="•"/>
            </a:pPr>
            <a:r>
              <a:rPr lang="en-US" b="0" i="0" dirty="0">
                <a:solidFill>
                  <a:srgbClr val="000000"/>
                </a:solidFill>
                <a:effectLst/>
                <a:latin typeface="Helvetica" panose="020B0604020202020204" pitchFamily="34" charset="0"/>
              </a:rPr>
              <a:t>Tell someone something that you appreciate about them, daily.</a:t>
            </a:r>
          </a:p>
          <a:p>
            <a:pPr algn="l"/>
            <a:r>
              <a:rPr lang="en-US" b="0" i="0" dirty="0">
                <a:solidFill>
                  <a:srgbClr val="000000"/>
                </a:solidFill>
                <a:effectLst/>
                <a:latin typeface="Roboto" panose="02000000000000000000" pitchFamily="2" charset="0"/>
              </a:rPr>
              <a:t>These habits will shape your perspective, and you will more naturally be able to inspire a shared sense of vision.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555A72-0697-4B63-92D4-35201F13E8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17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6213E-52F9-0309-615D-63DE030D0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77A09-8E77-2A4F-A30F-85E1A15C9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AF60D-13A9-36BD-E469-5AF133B40FE2}"/>
              </a:ext>
            </a:extLst>
          </p:cNvPr>
          <p:cNvSpPr>
            <a:spLocks noGrp="1"/>
          </p:cNvSpPr>
          <p:nvPr>
            <p:ph type="body" idx="1"/>
          </p:nvPr>
        </p:nvSpPr>
        <p:spPr/>
        <p:txBody>
          <a:bodyPr/>
          <a:lstStyle/>
          <a:p>
            <a:r>
              <a:rPr lang="en-US" dirty="0"/>
              <a:t>Kate</a:t>
            </a:r>
          </a:p>
        </p:txBody>
      </p:sp>
      <p:sp>
        <p:nvSpPr>
          <p:cNvPr id="4" name="Slide Number Placeholder 3">
            <a:extLst>
              <a:ext uri="{FF2B5EF4-FFF2-40B4-BE49-F238E27FC236}">
                <a16:creationId xmlns:a16="http://schemas.microsoft.com/office/drawing/2014/main" id="{13EE7F6D-1B6D-9B46-5E4D-680BE13C3E35}"/>
              </a:ext>
            </a:extLst>
          </p:cNvPr>
          <p:cNvSpPr>
            <a:spLocks noGrp="1"/>
          </p:cNvSpPr>
          <p:nvPr>
            <p:ph type="sldNum" sz="quarter" idx="5"/>
          </p:nvPr>
        </p:nvSpPr>
        <p:spPr/>
        <p:txBody>
          <a:bodyPr/>
          <a:lstStyle/>
          <a:p>
            <a:fld id="{3B4DD184-2D56-4EC7-B386-BCF65FD1D44F}" type="slidenum">
              <a:rPr lang="en-US" smtClean="0"/>
              <a:t>19</a:t>
            </a:fld>
            <a:endParaRPr lang="en-US" dirty="0"/>
          </a:p>
        </p:txBody>
      </p:sp>
    </p:spTree>
    <p:extLst>
      <p:ext uri="{BB962C8B-B14F-4D97-AF65-F5344CB8AC3E}">
        <p14:creationId xmlns:p14="http://schemas.microsoft.com/office/powerpoint/2010/main" val="2171285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a:t>
            </a:r>
          </a:p>
        </p:txBody>
      </p:sp>
      <p:sp>
        <p:nvSpPr>
          <p:cNvPr id="4" name="Slide Number Placeholder 3"/>
          <p:cNvSpPr>
            <a:spLocks noGrp="1"/>
          </p:cNvSpPr>
          <p:nvPr>
            <p:ph type="sldNum" sz="quarter" idx="5"/>
          </p:nvPr>
        </p:nvSpPr>
        <p:spPr/>
        <p:txBody>
          <a:bodyPr/>
          <a:lstStyle/>
          <a:p>
            <a:fld id="{3B4DD184-2D56-4EC7-B386-BCF65FD1D44F}" type="slidenum">
              <a:rPr lang="en-US" smtClean="0"/>
              <a:t>20</a:t>
            </a:fld>
            <a:endParaRPr lang="en-US" dirty="0"/>
          </a:p>
        </p:txBody>
      </p:sp>
    </p:spTree>
    <p:extLst>
      <p:ext uri="{BB962C8B-B14F-4D97-AF65-F5344CB8AC3E}">
        <p14:creationId xmlns:p14="http://schemas.microsoft.com/office/powerpoint/2010/main" val="752886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 - Hoops and Yoyo Video – Sarcastic Wednesday</a:t>
            </a:r>
          </a:p>
        </p:txBody>
      </p:sp>
      <p:sp>
        <p:nvSpPr>
          <p:cNvPr id="4" name="Slide Number Placeholder 3"/>
          <p:cNvSpPr>
            <a:spLocks noGrp="1"/>
          </p:cNvSpPr>
          <p:nvPr>
            <p:ph type="sldNum" sz="quarter" idx="5"/>
          </p:nvPr>
        </p:nvSpPr>
        <p:spPr/>
        <p:txBody>
          <a:bodyPr/>
          <a:lstStyle/>
          <a:p>
            <a:fld id="{3B4DD184-2D56-4EC7-B386-BCF65FD1D44F}" type="slidenum">
              <a:rPr lang="en-US" smtClean="0"/>
              <a:t>21</a:t>
            </a:fld>
            <a:endParaRPr lang="en-US" dirty="0"/>
          </a:p>
        </p:txBody>
      </p:sp>
    </p:spTree>
    <p:extLst>
      <p:ext uri="{BB962C8B-B14F-4D97-AF65-F5344CB8AC3E}">
        <p14:creationId xmlns:p14="http://schemas.microsoft.com/office/powerpoint/2010/main" val="1690001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a:t>
            </a:r>
          </a:p>
        </p:txBody>
      </p:sp>
      <p:sp>
        <p:nvSpPr>
          <p:cNvPr id="4" name="Slide Number Placeholder 3"/>
          <p:cNvSpPr>
            <a:spLocks noGrp="1"/>
          </p:cNvSpPr>
          <p:nvPr>
            <p:ph type="sldNum" sz="quarter" idx="5"/>
          </p:nvPr>
        </p:nvSpPr>
        <p:spPr/>
        <p:txBody>
          <a:bodyPr/>
          <a:lstStyle/>
          <a:p>
            <a:fld id="{3B4DD184-2D56-4EC7-B386-BCF65FD1D44F}" type="slidenum">
              <a:rPr lang="en-US" smtClean="0"/>
              <a:t>22</a:t>
            </a:fld>
            <a:endParaRPr lang="en-US" dirty="0"/>
          </a:p>
        </p:txBody>
      </p:sp>
    </p:spTree>
    <p:extLst>
      <p:ext uri="{BB962C8B-B14F-4D97-AF65-F5344CB8AC3E}">
        <p14:creationId xmlns:p14="http://schemas.microsoft.com/office/powerpoint/2010/main" val="283189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a:t>
            </a:r>
          </a:p>
        </p:txBody>
      </p:sp>
      <p:sp>
        <p:nvSpPr>
          <p:cNvPr id="4" name="Slide Number Placeholder 3"/>
          <p:cNvSpPr>
            <a:spLocks noGrp="1"/>
          </p:cNvSpPr>
          <p:nvPr>
            <p:ph type="sldNum" sz="quarter" idx="5"/>
          </p:nvPr>
        </p:nvSpPr>
        <p:spPr/>
        <p:txBody>
          <a:bodyPr/>
          <a:lstStyle/>
          <a:p>
            <a:fld id="{3B4DD184-2D56-4EC7-B386-BCF65FD1D44F}" type="slidenum">
              <a:rPr lang="en-US" smtClean="0"/>
              <a:t>9</a:t>
            </a:fld>
            <a:endParaRPr lang="en-US" dirty="0"/>
          </a:p>
        </p:txBody>
      </p:sp>
    </p:spTree>
    <p:extLst>
      <p:ext uri="{BB962C8B-B14F-4D97-AF65-F5344CB8AC3E}">
        <p14:creationId xmlns:p14="http://schemas.microsoft.com/office/powerpoint/2010/main" val="205833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“Give People A Reason to Care”</a:t>
            </a:r>
          </a:p>
        </p:txBody>
      </p:sp>
      <p:sp>
        <p:nvSpPr>
          <p:cNvPr id="4" name="Slide Number Placeholder 3"/>
          <p:cNvSpPr>
            <a:spLocks noGrp="1"/>
          </p:cNvSpPr>
          <p:nvPr>
            <p:ph type="sldNum" sz="quarter" idx="5"/>
          </p:nvPr>
        </p:nvSpPr>
        <p:spPr/>
        <p:txBody>
          <a:bodyPr/>
          <a:lstStyle/>
          <a:p>
            <a:fld id="{0E555A72-0697-4B63-92D4-35201F13E8E8}" type="slidenum">
              <a:rPr lang="en-US" smtClean="0"/>
              <a:t>10</a:t>
            </a:fld>
            <a:endParaRPr lang="en-US" dirty="0"/>
          </a:p>
        </p:txBody>
      </p:sp>
    </p:spTree>
    <p:extLst>
      <p:ext uri="{BB962C8B-B14F-4D97-AF65-F5344CB8AC3E}">
        <p14:creationId xmlns:p14="http://schemas.microsoft.com/office/powerpoint/2010/main" val="308031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Kate “Forge Unity – don’t force it” (pg 65)</a:t>
            </a:r>
          </a:p>
          <a:p>
            <a:endParaRPr lang="en-US" dirty="0"/>
          </a:p>
        </p:txBody>
      </p:sp>
      <p:sp>
        <p:nvSpPr>
          <p:cNvPr id="4" name="Slide Number Placeholder 3"/>
          <p:cNvSpPr>
            <a:spLocks noGrp="1"/>
          </p:cNvSpPr>
          <p:nvPr>
            <p:ph type="sldNum" sz="quarter" idx="5"/>
          </p:nvPr>
        </p:nvSpPr>
        <p:spPr/>
        <p:txBody>
          <a:bodyPr/>
          <a:lstStyle/>
          <a:p>
            <a:fld id="{3B4DD184-2D56-4EC7-B386-BCF65FD1D44F}" type="slidenum">
              <a:rPr lang="en-US" smtClean="0"/>
              <a:t>11</a:t>
            </a:fld>
            <a:endParaRPr lang="en-US" dirty="0"/>
          </a:p>
        </p:txBody>
      </p:sp>
    </p:spTree>
    <p:extLst>
      <p:ext uri="{BB962C8B-B14F-4D97-AF65-F5344CB8AC3E}">
        <p14:creationId xmlns:p14="http://schemas.microsoft.com/office/powerpoint/2010/main" val="423701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 “Give People A Reason to Care”</a:t>
            </a:r>
          </a:p>
        </p:txBody>
      </p:sp>
      <p:sp>
        <p:nvSpPr>
          <p:cNvPr id="4" name="Slide Number Placeholder 3"/>
          <p:cNvSpPr>
            <a:spLocks noGrp="1"/>
          </p:cNvSpPr>
          <p:nvPr>
            <p:ph type="sldNum" sz="quarter" idx="5"/>
          </p:nvPr>
        </p:nvSpPr>
        <p:spPr/>
        <p:txBody>
          <a:bodyPr/>
          <a:lstStyle/>
          <a:p>
            <a:fld id="{0E555A72-0697-4B63-92D4-35201F13E8E8}" type="slidenum">
              <a:rPr lang="en-US" smtClean="0"/>
              <a:t>12</a:t>
            </a:fld>
            <a:endParaRPr lang="en-US" dirty="0"/>
          </a:p>
        </p:txBody>
      </p:sp>
    </p:spTree>
    <p:extLst>
      <p:ext uri="{BB962C8B-B14F-4D97-AF65-F5344CB8AC3E}">
        <p14:creationId xmlns:p14="http://schemas.microsoft.com/office/powerpoint/2010/main" val="379391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  Ex. – </a:t>
            </a:r>
            <a:r>
              <a:rPr lang="en-US" sz="1200" b="1" dirty="0">
                <a:solidFill>
                  <a:schemeClr val="tx1"/>
                </a:solidFill>
              </a:rPr>
              <a:t>New Award letter processes</a:t>
            </a:r>
            <a:endParaRPr lang="en-US" dirty="0"/>
          </a:p>
        </p:txBody>
      </p:sp>
      <p:sp>
        <p:nvSpPr>
          <p:cNvPr id="4" name="Slide Number Placeholder 3"/>
          <p:cNvSpPr>
            <a:spLocks noGrp="1"/>
          </p:cNvSpPr>
          <p:nvPr>
            <p:ph type="sldNum" sz="quarter" idx="5"/>
          </p:nvPr>
        </p:nvSpPr>
        <p:spPr/>
        <p:txBody>
          <a:bodyPr/>
          <a:lstStyle/>
          <a:p>
            <a:fld id="{3B4DD184-2D56-4EC7-B386-BCF65FD1D44F}" type="slidenum">
              <a:rPr lang="en-US" smtClean="0"/>
              <a:t>13</a:t>
            </a:fld>
            <a:endParaRPr lang="en-US" dirty="0"/>
          </a:p>
        </p:txBody>
      </p:sp>
    </p:spTree>
    <p:extLst>
      <p:ext uri="{BB962C8B-B14F-4D97-AF65-F5344CB8AC3E}">
        <p14:creationId xmlns:p14="http://schemas.microsoft.com/office/powerpoint/2010/main" val="81457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sz="2400" b="0" i="0" u="none" strike="noStrike" kern="1200" baseline="0" dirty="0">
              <a:solidFill>
                <a:schemeClr val="tx1"/>
              </a:solidFill>
              <a:latin typeface="+mn-lt"/>
              <a:ea typeface="+mn-ea"/>
              <a:cs typeface="+mn-cs"/>
            </a:endParaRPr>
          </a:p>
          <a:p>
            <a:r>
              <a:rPr lang="en-US" dirty="0"/>
              <a:t>Kate </a:t>
            </a:r>
          </a:p>
        </p:txBody>
      </p:sp>
    </p:spTree>
    <p:extLst>
      <p:ext uri="{BB962C8B-B14F-4D97-AF65-F5344CB8AC3E}">
        <p14:creationId xmlns:p14="http://schemas.microsoft.com/office/powerpoint/2010/main" val="337434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Kate Pick your battles – don’t make everything a battle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4DD184-2D56-4EC7-B386-BCF65FD1D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577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 Create a Climate of trust</a:t>
            </a:r>
          </a:p>
          <a:p>
            <a:r>
              <a:rPr lang="en-US" dirty="0"/>
              <a:t>Facilitate Relationships</a:t>
            </a:r>
          </a:p>
          <a:p>
            <a:endParaRPr lang="en-US" dirty="0"/>
          </a:p>
        </p:txBody>
      </p:sp>
      <p:sp>
        <p:nvSpPr>
          <p:cNvPr id="4" name="Slide Number Placeholder 3"/>
          <p:cNvSpPr>
            <a:spLocks noGrp="1"/>
          </p:cNvSpPr>
          <p:nvPr>
            <p:ph type="sldNum" sz="quarter" idx="5"/>
          </p:nvPr>
        </p:nvSpPr>
        <p:spPr/>
        <p:txBody>
          <a:bodyPr/>
          <a:lstStyle/>
          <a:p>
            <a:fld id="{0E555A72-0697-4B63-92D4-35201F13E8E8}" type="slidenum">
              <a:rPr lang="en-US" smtClean="0"/>
              <a:t>16</a:t>
            </a:fld>
            <a:endParaRPr lang="en-US" dirty="0"/>
          </a:p>
        </p:txBody>
      </p:sp>
    </p:spTree>
    <p:extLst>
      <p:ext uri="{BB962C8B-B14F-4D97-AF65-F5344CB8AC3E}">
        <p14:creationId xmlns:p14="http://schemas.microsoft.com/office/powerpoint/2010/main" val="202100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166351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377333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392713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121408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191304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518095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2944259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2424940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4061259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835CFBE6-0C57-48B4-ADE4-C3BCBA9AE583}"/>
              </a:ext>
            </a:extLst>
          </p:cNvPr>
          <p:cNvGrpSpPr/>
          <p:nvPr userDrawn="1"/>
        </p:nvGrpSpPr>
        <p:grpSpPr>
          <a:xfrm>
            <a:off x="-141404" y="479502"/>
            <a:ext cx="12382500" cy="6858000"/>
            <a:chOff x="-95250" y="0"/>
            <a:chExt cx="12382500" cy="6858000"/>
          </a:xfrm>
        </p:grpSpPr>
        <p:sp>
          <p:nvSpPr>
            <p:cNvPr id="3" name="Freeform: Shape 2">
              <a:extLst>
                <a:ext uri="{FF2B5EF4-FFF2-40B4-BE49-F238E27FC236}">
                  <a16:creationId xmlns:a16="http://schemas.microsoft.com/office/drawing/2014/main" id="{4E54EA1D-BBC6-419B-BEA2-683CD64AA760}"/>
                </a:ext>
              </a:extLst>
            </p:cNvPr>
            <p:cNvSpPr/>
            <p:nvPr/>
          </p:nvSpPr>
          <p:spPr>
            <a:xfrm>
              <a:off x="-95250" y="2299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 name="Freeform: Shape 3">
              <a:extLst>
                <a:ext uri="{FF2B5EF4-FFF2-40B4-BE49-F238E27FC236}">
                  <a16:creationId xmlns:a16="http://schemas.microsoft.com/office/drawing/2014/main" id="{D1FEFCC9-FF11-41E5-8734-CBBDB82A6166}"/>
                </a:ext>
              </a:extLst>
            </p:cNvPr>
            <p:cNvSpPr/>
            <p:nvPr/>
          </p:nvSpPr>
          <p:spPr>
            <a:xfrm>
              <a:off x="-95250" y="1779932"/>
              <a:ext cx="12382500" cy="11352"/>
            </a:xfrm>
            <a:custGeom>
              <a:avLst/>
              <a:gdLst>
                <a:gd name="connsiteX0" fmla="*/ 0 w 5411743"/>
                <a:gd name="connsiteY0" fmla="*/ 0 h 3574"/>
                <a:gd name="connsiteX1" fmla="*/ 5411744 w 5411743"/>
                <a:gd name="connsiteY1" fmla="*/ 0 h 3574"/>
                <a:gd name="connsiteX2" fmla="*/ 5411744 w 5411743"/>
                <a:gd name="connsiteY2" fmla="*/ 3574 h 3574"/>
                <a:gd name="connsiteX3" fmla="*/ 0 w 5411743"/>
                <a:gd name="connsiteY3" fmla="*/ 3574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4"/>
                  </a:lnTo>
                  <a:lnTo>
                    <a:pt x="0" y="3574"/>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5" name="Freeform: Shape 4">
              <a:extLst>
                <a:ext uri="{FF2B5EF4-FFF2-40B4-BE49-F238E27FC236}">
                  <a16:creationId xmlns:a16="http://schemas.microsoft.com/office/drawing/2014/main" id="{BAA14459-CC4C-493B-8591-16DCE702DFAA}"/>
                </a:ext>
              </a:extLst>
            </p:cNvPr>
            <p:cNvSpPr/>
            <p:nvPr/>
          </p:nvSpPr>
          <p:spPr>
            <a:xfrm>
              <a:off x="-95250" y="1323754"/>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6" name="Freeform: Shape 5">
              <a:extLst>
                <a:ext uri="{FF2B5EF4-FFF2-40B4-BE49-F238E27FC236}">
                  <a16:creationId xmlns:a16="http://schemas.microsoft.com/office/drawing/2014/main" id="{06BC5CBB-2619-4DBB-A1A8-47FFAD860718}"/>
                </a:ext>
              </a:extLst>
            </p:cNvPr>
            <p:cNvSpPr/>
            <p:nvPr/>
          </p:nvSpPr>
          <p:spPr>
            <a:xfrm>
              <a:off x="-95250" y="854876"/>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7" name="Freeform: Shape 6">
              <a:extLst>
                <a:ext uri="{FF2B5EF4-FFF2-40B4-BE49-F238E27FC236}">
                  <a16:creationId xmlns:a16="http://schemas.microsoft.com/office/drawing/2014/main" id="{A04D6F5F-787A-43E3-B588-08CA0C923013}"/>
                </a:ext>
              </a:extLst>
            </p:cNvPr>
            <p:cNvSpPr/>
            <p:nvPr/>
          </p:nvSpPr>
          <p:spPr>
            <a:xfrm>
              <a:off x="-95250" y="411560"/>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17" name="Freeform: Shape 16">
              <a:extLst>
                <a:ext uri="{FF2B5EF4-FFF2-40B4-BE49-F238E27FC236}">
                  <a16:creationId xmlns:a16="http://schemas.microsoft.com/office/drawing/2014/main" id="{1EBD4D6B-A960-479D-B0C4-77E8E24CECE0}"/>
                </a:ext>
              </a:extLst>
            </p:cNvPr>
            <p:cNvSpPr/>
            <p:nvPr userDrawn="1"/>
          </p:nvSpPr>
          <p:spPr>
            <a:xfrm>
              <a:off x="-95250" y="2807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18" name="Freeform: Shape 17">
              <a:extLst>
                <a:ext uri="{FF2B5EF4-FFF2-40B4-BE49-F238E27FC236}">
                  <a16:creationId xmlns:a16="http://schemas.microsoft.com/office/drawing/2014/main" id="{28385D2B-87DA-461B-9F91-8635C63B4C60}"/>
                </a:ext>
              </a:extLst>
            </p:cNvPr>
            <p:cNvSpPr/>
            <p:nvPr userDrawn="1"/>
          </p:nvSpPr>
          <p:spPr>
            <a:xfrm>
              <a:off x="-95250" y="3315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19" name="Freeform: Shape 18">
              <a:extLst>
                <a:ext uri="{FF2B5EF4-FFF2-40B4-BE49-F238E27FC236}">
                  <a16:creationId xmlns:a16="http://schemas.microsoft.com/office/drawing/2014/main" id="{E8DFF8E8-74FF-422E-947E-3E99A3932390}"/>
                </a:ext>
              </a:extLst>
            </p:cNvPr>
            <p:cNvSpPr/>
            <p:nvPr userDrawn="1"/>
          </p:nvSpPr>
          <p:spPr>
            <a:xfrm>
              <a:off x="-95250" y="3823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20" name="Freeform: Shape 19">
              <a:extLst>
                <a:ext uri="{FF2B5EF4-FFF2-40B4-BE49-F238E27FC236}">
                  <a16:creationId xmlns:a16="http://schemas.microsoft.com/office/drawing/2014/main" id="{B16AC44E-E12C-4CDB-A627-96F899288311}"/>
                </a:ext>
              </a:extLst>
            </p:cNvPr>
            <p:cNvSpPr/>
            <p:nvPr userDrawn="1"/>
          </p:nvSpPr>
          <p:spPr>
            <a:xfrm>
              <a:off x="-95250" y="4331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21" name="Freeform: Shape 20">
              <a:extLst>
                <a:ext uri="{FF2B5EF4-FFF2-40B4-BE49-F238E27FC236}">
                  <a16:creationId xmlns:a16="http://schemas.microsoft.com/office/drawing/2014/main" id="{29603164-4E70-4A92-AF9F-FCC4D16AA4ED}"/>
                </a:ext>
              </a:extLst>
            </p:cNvPr>
            <p:cNvSpPr/>
            <p:nvPr userDrawn="1"/>
          </p:nvSpPr>
          <p:spPr>
            <a:xfrm>
              <a:off x="-95250" y="4839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22" name="Freeform: Shape 21">
              <a:extLst>
                <a:ext uri="{FF2B5EF4-FFF2-40B4-BE49-F238E27FC236}">
                  <a16:creationId xmlns:a16="http://schemas.microsoft.com/office/drawing/2014/main" id="{CAD082A5-6A65-455E-8AAC-C56210ECB4FB}"/>
                </a:ext>
              </a:extLst>
            </p:cNvPr>
            <p:cNvSpPr/>
            <p:nvPr userDrawn="1"/>
          </p:nvSpPr>
          <p:spPr>
            <a:xfrm>
              <a:off x="-95250" y="5347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23" name="Freeform: Shape 22">
              <a:extLst>
                <a:ext uri="{FF2B5EF4-FFF2-40B4-BE49-F238E27FC236}">
                  <a16:creationId xmlns:a16="http://schemas.microsoft.com/office/drawing/2014/main" id="{1020DB70-7D2C-4476-A129-A2F07CE4A0E4}"/>
                </a:ext>
              </a:extLst>
            </p:cNvPr>
            <p:cNvSpPr/>
            <p:nvPr userDrawn="1"/>
          </p:nvSpPr>
          <p:spPr>
            <a:xfrm>
              <a:off x="-95250" y="5855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24" name="Freeform: Shape 23">
              <a:extLst>
                <a:ext uri="{FF2B5EF4-FFF2-40B4-BE49-F238E27FC236}">
                  <a16:creationId xmlns:a16="http://schemas.microsoft.com/office/drawing/2014/main" id="{2642B4AC-6CE3-4AD3-A350-F07D14584EF0}"/>
                </a:ext>
              </a:extLst>
            </p:cNvPr>
            <p:cNvSpPr/>
            <p:nvPr userDrawn="1"/>
          </p:nvSpPr>
          <p:spPr>
            <a:xfrm>
              <a:off x="-95250" y="6363448"/>
              <a:ext cx="123825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28" name="Freeform: Shape 27">
              <a:extLst>
                <a:ext uri="{FF2B5EF4-FFF2-40B4-BE49-F238E27FC236}">
                  <a16:creationId xmlns:a16="http://schemas.microsoft.com/office/drawing/2014/main" id="{BBC478A0-9904-4DA8-AFE0-148CB74A8216}"/>
                </a:ext>
              </a:extLst>
            </p:cNvPr>
            <p:cNvSpPr/>
            <p:nvPr userDrawn="1"/>
          </p:nvSpPr>
          <p:spPr>
            <a:xfrm rot="5400000">
              <a:off x="640676"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29" name="Freeform: Shape 28">
              <a:extLst>
                <a:ext uri="{FF2B5EF4-FFF2-40B4-BE49-F238E27FC236}">
                  <a16:creationId xmlns:a16="http://schemas.microsoft.com/office/drawing/2014/main" id="{7CFDDADF-007D-4233-834A-F2C64C5A0138}"/>
                </a:ext>
              </a:extLst>
            </p:cNvPr>
            <p:cNvSpPr/>
            <p:nvPr userDrawn="1"/>
          </p:nvSpPr>
          <p:spPr>
            <a:xfrm rot="5400000">
              <a:off x="1160192" y="3423324"/>
              <a:ext cx="6858000" cy="11352"/>
            </a:xfrm>
            <a:custGeom>
              <a:avLst/>
              <a:gdLst>
                <a:gd name="connsiteX0" fmla="*/ 0 w 5411743"/>
                <a:gd name="connsiteY0" fmla="*/ 0 h 3574"/>
                <a:gd name="connsiteX1" fmla="*/ 5411744 w 5411743"/>
                <a:gd name="connsiteY1" fmla="*/ 0 h 3574"/>
                <a:gd name="connsiteX2" fmla="*/ 5411744 w 5411743"/>
                <a:gd name="connsiteY2" fmla="*/ 3574 h 3574"/>
                <a:gd name="connsiteX3" fmla="*/ 0 w 5411743"/>
                <a:gd name="connsiteY3" fmla="*/ 3574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4"/>
                  </a:lnTo>
                  <a:lnTo>
                    <a:pt x="0" y="3574"/>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0" name="Freeform: Shape 29">
              <a:extLst>
                <a:ext uri="{FF2B5EF4-FFF2-40B4-BE49-F238E27FC236}">
                  <a16:creationId xmlns:a16="http://schemas.microsoft.com/office/drawing/2014/main" id="{B4CD95E7-0699-4576-859D-53C6FA2CBA3F}"/>
                </a:ext>
              </a:extLst>
            </p:cNvPr>
            <p:cNvSpPr/>
            <p:nvPr userDrawn="1"/>
          </p:nvSpPr>
          <p:spPr>
            <a:xfrm rot="5400000">
              <a:off x="1616370"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1" name="Freeform: Shape 30">
              <a:extLst>
                <a:ext uri="{FF2B5EF4-FFF2-40B4-BE49-F238E27FC236}">
                  <a16:creationId xmlns:a16="http://schemas.microsoft.com/office/drawing/2014/main" id="{D6F78F3C-A51E-45AE-AC5C-95C91DC2B9A1}"/>
                </a:ext>
              </a:extLst>
            </p:cNvPr>
            <p:cNvSpPr/>
            <p:nvPr userDrawn="1"/>
          </p:nvSpPr>
          <p:spPr>
            <a:xfrm rot="5400000">
              <a:off x="2085248"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2" name="Freeform: Shape 31">
              <a:extLst>
                <a:ext uri="{FF2B5EF4-FFF2-40B4-BE49-F238E27FC236}">
                  <a16:creationId xmlns:a16="http://schemas.microsoft.com/office/drawing/2014/main" id="{3206893A-ED4A-4164-A3CC-A34CAB877F64}"/>
                </a:ext>
              </a:extLst>
            </p:cNvPr>
            <p:cNvSpPr/>
            <p:nvPr userDrawn="1"/>
          </p:nvSpPr>
          <p:spPr>
            <a:xfrm rot="5400000">
              <a:off x="25285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3" name="Freeform: Shape 32">
              <a:extLst>
                <a:ext uri="{FF2B5EF4-FFF2-40B4-BE49-F238E27FC236}">
                  <a16:creationId xmlns:a16="http://schemas.microsoft.com/office/drawing/2014/main" id="{AA1AD943-F3FC-46F9-A1FB-BB0BD7B5B0D4}"/>
                </a:ext>
              </a:extLst>
            </p:cNvPr>
            <p:cNvSpPr/>
            <p:nvPr userDrawn="1"/>
          </p:nvSpPr>
          <p:spPr>
            <a:xfrm rot="5400000">
              <a:off x="132676"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4" name="Freeform: Shape 33">
              <a:extLst>
                <a:ext uri="{FF2B5EF4-FFF2-40B4-BE49-F238E27FC236}">
                  <a16:creationId xmlns:a16="http://schemas.microsoft.com/office/drawing/2014/main" id="{376B416F-57A7-41AC-B4F6-CB1AB5A3DE1D}"/>
                </a:ext>
              </a:extLst>
            </p:cNvPr>
            <p:cNvSpPr/>
            <p:nvPr userDrawn="1"/>
          </p:nvSpPr>
          <p:spPr>
            <a:xfrm rot="5400000">
              <a:off x="-37532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5" name="Freeform: Shape 34">
              <a:extLst>
                <a:ext uri="{FF2B5EF4-FFF2-40B4-BE49-F238E27FC236}">
                  <a16:creationId xmlns:a16="http://schemas.microsoft.com/office/drawing/2014/main" id="{286A0F06-8BE1-4E22-80EF-D97FE9CDB2E8}"/>
                </a:ext>
              </a:extLst>
            </p:cNvPr>
            <p:cNvSpPr/>
            <p:nvPr userDrawn="1"/>
          </p:nvSpPr>
          <p:spPr>
            <a:xfrm rot="5400000">
              <a:off x="-88332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6" name="Freeform: Shape 35">
              <a:extLst>
                <a:ext uri="{FF2B5EF4-FFF2-40B4-BE49-F238E27FC236}">
                  <a16:creationId xmlns:a16="http://schemas.microsoft.com/office/drawing/2014/main" id="{240EAF69-2864-42B3-8E4F-9FB0827B7917}"/>
                </a:ext>
              </a:extLst>
            </p:cNvPr>
            <p:cNvSpPr/>
            <p:nvPr userDrawn="1"/>
          </p:nvSpPr>
          <p:spPr>
            <a:xfrm rot="5400000">
              <a:off x="-139132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7" name="Freeform: Shape 36">
              <a:extLst>
                <a:ext uri="{FF2B5EF4-FFF2-40B4-BE49-F238E27FC236}">
                  <a16:creationId xmlns:a16="http://schemas.microsoft.com/office/drawing/2014/main" id="{E3402F29-6D01-4F53-8654-F7A2E64D5D6F}"/>
                </a:ext>
              </a:extLst>
            </p:cNvPr>
            <p:cNvSpPr/>
            <p:nvPr userDrawn="1"/>
          </p:nvSpPr>
          <p:spPr>
            <a:xfrm rot="5400000">
              <a:off x="-189932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8" name="Freeform: Shape 37">
              <a:extLst>
                <a:ext uri="{FF2B5EF4-FFF2-40B4-BE49-F238E27FC236}">
                  <a16:creationId xmlns:a16="http://schemas.microsoft.com/office/drawing/2014/main" id="{AB554116-2599-4F16-B5CC-8A28407959CF}"/>
                </a:ext>
              </a:extLst>
            </p:cNvPr>
            <p:cNvSpPr/>
            <p:nvPr userDrawn="1"/>
          </p:nvSpPr>
          <p:spPr>
            <a:xfrm rot="5400000">
              <a:off x="-240732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39" name="Freeform: Shape 38">
              <a:extLst>
                <a:ext uri="{FF2B5EF4-FFF2-40B4-BE49-F238E27FC236}">
                  <a16:creationId xmlns:a16="http://schemas.microsoft.com/office/drawing/2014/main" id="{D04FEBAE-F03C-47EE-B843-FAC850A6BD62}"/>
                </a:ext>
              </a:extLst>
            </p:cNvPr>
            <p:cNvSpPr/>
            <p:nvPr userDrawn="1"/>
          </p:nvSpPr>
          <p:spPr>
            <a:xfrm rot="5400000">
              <a:off x="-291532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0" name="Freeform: Shape 39">
              <a:extLst>
                <a:ext uri="{FF2B5EF4-FFF2-40B4-BE49-F238E27FC236}">
                  <a16:creationId xmlns:a16="http://schemas.microsoft.com/office/drawing/2014/main" id="{7B0685D9-76CC-4F3A-9A3D-6175A8E9D00A}"/>
                </a:ext>
              </a:extLst>
            </p:cNvPr>
            <p:cNvSpPr/>
            <p:nvPr userDrawn="1"/>
          </p:nvSpPr>
          <p:spPr>
            <a:xfrm rot="5400000">
              <a:off x="-342332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20000"/>
              </a:schemeClr>
            </a:solidFill>
            <a:ln w="5104" cap="flat">
              <a:noFill/>
              <a:prstDash val="solid"/>
              <a:miter/>
            </a:ln>
          </p:spPr>
          <p:txBody>
            <a:bodyPr rtlCol="0" anchor="ctr"/>
            <a:lstStyle/>
            <a:p>
              <a:endParaRPr lang="en-ID" sz="1800" dirty="0"/>
            </a:p>
          </p:txBody>
        </p:sp>
        <p:sp>
          <p:nvSpPr>
            <p:cNvPr id="41" name="Freeform: Shape 40">
              <a:extLst>
                <a:ext uri="{FF2B5EF4-FFF2-40B4-BE49-F238E27FC236}">
                  <a16:creationId xmlns:a16="http://schemas.microsoft.com/office/drawing/2014/main" id="{37E7D21F-3DFA-40AF-94BC-2E62A092CFE8}"/>
                </a:ext>
              </a:extLst>
            </p:cNvPr>
            <p:cNvSpPr/>
            <p:nvPr userDrawn="1"/>
          </p:nvSpPr>
          <p:spPr>
            <a:xfrm rot="5400000">
              <a:off x="29857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2" name="Freeform: Shape 41">
              <a:extLst>
                <a:ext uri="{FF2B5EF4-FFF2-40B4-BE49-F238E27FC236}">
                  <a16:creationId xmlns:a16="http://schemas.microsoft.com/office/drawing/2014/main" id="{59098B11-470D-4860-97BC-67CB65253C43}"/>
                </a:ext>
              </a:extLst>
            </p:cNvPr>
            <p:cNvSpPr/>
            <p:nvPr userDrawn="1"/>
          </p:nvSpPr>
          <p:spPr>
            <a:xfrm rot="5400000">
              <a:off x="34429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3" name="Freeform: Shape 42">
              <a:extLst>
                <a:ext uri="{FF2B5EF4-FFF2-40B4-BE49-F238E27FC236}">
                  <a16:creationId xmlns:a16="http://schemas.microsoft.com/office/drawing/2014/main" id="{2402178A-C9E8-4578-A878-D7A8AA899F8B}"/>
                </a:ext>
              </a:extLst>
            </p:cNvPr>
            <p:cNvSpPr/>
            <p:nvPr userDrawn="1"/>
          </p:nvSpPr>
          <p:spPr>
            <a:xfrm rot="5400000">
              <a:off x="39001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4" name="Freeform: Shape 43">
              <a:extLst>
                <a:ext uri="{FF2B5EF4-FFF2-40B4-BE49-F238E27FC236}">
                  <a16:creationId xmlns:a16="http://schemas.microsoft.com/office/drawing/2014/main" id="{4672C8CE-6AE3-4B9A-A242-EFBC7092063F}"/>
                </a:ext>
              </a:extLst>
            </p:cNvPr>
            <p:cNvSpPr/>
            <p:nvPr userDrawn="1"/>
          </p:nvSpPr>
          <p:spPr>
            <a:xfrm rot="5400000">
              <a:off x="43573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5" name="Freeform: Shape 44">
              <a:extLst>
                <a:ext uri="{FF2B5EF4-FFF2-40B4-BE49-F238E27FC236}">
                  <a16:creationId xmlns:a16="http://schemas.microsoft.com/office/drawing/2014/main" id="{6AE669C4-1493-4969-925F-354B866810BF}"/>
                </a:ext>
              </a:extLst>
            </p:cNvPr>
            <p:cNvSpPr/>
            <p:nvPr userDrawn="1"/>
          </p:nvSpPr>
          <p:spPr>
            <a:xfrm rot="5400000">
              <a:off x="48145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6" name="Freeform: Shape 45">
              <a:extLst>
                <a:ext uri="{FF2B5EF4-FFF2-40B4-BE49-F238E27FC236}">
                  <a16:creationId xmlns:a16="http://schemas.microsoft.com/office/drawing/2014/main" id="{73EB2BCE-5DC1-4712-80C0-B33244F60C19}"/>
                </a:ext>
              </a:extLst>
            </p:cNvPr>
            <p:cNvSpPr/>
            <p:nvPr userDrawn="1"/>
          </p:nvSpPr>
          <p:spPr>
            <a:xfrm rot="5400000">
              <a:off x="52717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7" name="Freeform: Shape 46">
              <a:extLst>
                <a:ext uri="{FF2B5EF4-FFF2-40B4-BE49-F238E27FC236}">
                  <a16:creationId xmlns:a16="http://schemas.microsoft.com/office/drawing/2014/main" id="{3DB739AE-F7EF-473F-AAD1-AD5E72CC1F60}"/>
                </a:ext>
              </a:extLst>
            </p:cNvPr>
            <p:cNvSpPr/>
            <p:nvPr userDrawn="1"/>
          </p:nvSpPr>
          <p:spPr>
            <a:xfrm rot="5400000">
              <a:off x="57289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8" name="Freeform: Shape 47">
              <a:extLst>
                <a:ext uri="{FF2B5EF4-FFF2-40B4-BE49-F238E27FC236}">
                  <a16:creationId xmlns:a16="http://schemas.microsoft.com/office/drawing/2014/main" id="{9EAE7D2D-2826-4C2A-9A07-1EEDFF05D2A5}"/>
                </a:ext>
              </a:extLst>
            </p:cNvPr>
            <p:cNvSpPr/>
            <p:nvPr userDrawn="1"/>
          </p:nvSpPr>
          <p:spPr>
            <a:xfrm rot="5400000">
              <a:off x="61861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49" name="Freeform: Shape 48">
              <a:extLst>
                <a:ext uri="{FF2B5EF4-FFF2-40B4-BE49-F238E27FC236}">
                  <a16:creationId xmlns:a16="http://schemas.microsoft.com/office/drawing/2014/main" id="{828C3AA0-52C6-43A1-96CA-E3868920B81C}"/>
                </a:ext>
              </a:extLst>
            </p:cNvPr>
            <p:cNvSpPr/>
            <p:nvPr userDrawn="1"/>
          </p:nvSpPr>
          <p:spPr>
            <a:xfrm rot="5400000">
              <a:off x="66433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50" name="Freeform: Shape 49">
              <a:extLst>
                <a:ext uri="{FF2B5EF4-FFF2-40B4-BE49-F238E27FC236}">
                  <a16:creationId xmlns:a16="http://schemas.microsoft.com/office/drawing/2014/main" id="{2E4B41CD-00BB-4C5D-84E6-8B1643F1E81C}"/>
                </a:ext>
              </a:extLst>
            </p:cNvPr>
            <p:cNvSpPr/>
            <p:nvPr userDrawn="1"/>
          </p:nvSpPr>
          <p:spPr>
            <a:xfrm rot="5400000">
              <a:off x="71005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51" name="Freeform: Shape 50">
              <a:extLst>
                <a:ext uri="{FF2B5EF4-FFF2-40B4-BE49-F238E27FC236}">
                  <a16:creationId xmlns:a16="http://schemas.microsoft.com/office/drawing/2014/main" id="{FC616808-91F5-4977-9E78-10718B3A8020}"/>
                </a:ext>
              </a:extLst>
            </p:cNvPr>
            <p:cNvSpPr/>
            <p:nvPr userDrawn="1"/>
          </p:nvSpPr>
          <p:spPr>
            <a:xfrm rot="5400000">
              <a:off x="75577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52" name="Freeform: Shape 51">
              <a:extLst>
                <a:ext uri="{FF2B5EF4-FFF2-40B4-BE49-F238E27FC236}">
                  <a16:creationId xmlns:a16="http://schemas.microsoft.com/office/drawing/2014/main" id="{195AFDE5-F208-429E-8797-7517EE39F2DD}"/>
                </a:ext>
              </a:extLst>
            </p:cNvPr>
            <p:cNvSpPr/>
            <p:nvPr userDrawn="1"/>
          </p:nvSpPr>
          <p:spPr>
            <a:xfrm rot="5400000">
              <a:off x="80149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sp>
          <p:nvSpPr>
            <p:cNvPr id="53" name="Freeform: Shape 52">
              <a:extLst>
                <a:ext uri="{FF2B5EF4-FFF2-40B4-BE49-F238E27FC236}">
                  <a16:creationId xmlns:a16="http://schemas.microsoft.com/office/drawing/2014/main" id="{F24DBA59-ACE9-4382-A0AB-0ECBD7A51D8D}"/>
                </a:ext>
              </a:extLst>
            </p:cNvPr>
            <p:cNvSpPr/>
            <p:nvPr userDrawn="1"/>
          </p:nvSpPr>
          <p:spPr>
            <a:xfrm rot="5400000">
              <a:off x="8472164" y="3423324"/>
              <a:ext cx="6858000" cy="11352"/>
            </a:xfrm>
            <a:custGeom>
              <a:avLst/>
              <a:gdLst>
                <a:gd name="connsiteX0" fmla="*/ 0 w 5411743"/>
                <a:gd name="connsiteY0" fmla="*/ 0 h 3574"/>
                <a:gd name="connsiteX1" fmla="*/ 5411744 w 5411743"/>
                <a:gd name="connsiteY1" fmla="*/ 0 h 3574"/>
                <a:gd name="connsiteX2" fmla="*/ 5411744 w 5411743"/>
                <a:gd name="connsiteY2" fmla="*/ 3575 h 3574"/>
                <a:gd name="connsiteX3" fmla="*/ 0 w 5411743"/>
                <a:gd name="connsiteY3" fmla="*/ 3575 h 3574"/>
              </a:gdLst>
              <a:ahLst/>
              <a:cxnLst>
                <a:cxn ang="0">
                  <a:pos x="connsiteX0" y="connsiteY0"/>
                </a:cxn>
                <a:cxn ang="0">
                  <a:pos x="connsiteX1" y="connsiteY1"/>
                </a:cxn>
                <a:cxn ang="0">
                  <a:pos x="connsiteX2" y="connsiteY2"/>
                </a:cxn>
                <a:cxn ang="0">
                  <a:pos x="connsiteX3" y="connsiteY3"/>
                </a:cxn>
              </a:cxnLst>
              <a:rect l="l" t="t" r="r" b="b"/>
              <a:pathLst>
                <a:path w="5411743" h="3574">
                  <a:moveTo>
                    <a:pt x="0" y="0"/>
                  </a:moveTo>
                  <a:lnTo>
                    <a:pt x="5411744" y="0"/>
                  </a:lnTo>
                  <a:lnTo>
                    <a:pt x="5411744" y="3575"/>
                  </a:lnTo>
                  <a:lnTo>
                    <a:pt x="0" y="3575"/>
                  </a:lnTo>
                  <a:close/>
                </a:path>
              </a:pathLst>
            </a:custGeom>
            <a:solidFill>
              <a:schemeClr val="bg1">
                <a:lumMod val="85000"/>
                <a:alpha val="1000"/>
              </a:schemeClr>
            </a:solidFill>
            <a:ln w="5104" cap="flat">
              <a:noFill/>
              <a:prstDash val="solid"/>
              <a:miter/>
            </a:ln>
          </p:spPr>
          <p:txBody>
            <a:bodyPr rtlCol="0" anchor="ctr"/>
            <a:lstStyle/>
            <a:p>
              <a:endParaRPr lang="en-ID" sz="1800" dirty="0"/>
            </a:p>
          </p:txBody>
        </p:sp>
      </p:grpSp>
    </p:spTree>
    <p:extLst>
      <p:ext uri="{BB962C8B-B14F-4D97-AF65-F5344CB8AC3E}">
        <p14:creationId xmlns:p14="http://schemas.microsoft.com/office/powerpoint/2010/main" val="126950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amond(out)">
                                      <p:cBhvr>
                                        <p:cTn id="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186860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1415741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199651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417403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379060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96832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3479470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21B45E-CA34-4810-9C27-33EC10C2FF75}"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DF6189-8F7A-4A37-A915-F3FDA5D4928E}" type="slidenum">
              <a:rPr lang="en-US" smtClean="0"/>
              <a:t>‹#›</a:t>
            </a:fld>
            <a:endParaRPr lang="en-US" dirty="0"/>
          </a:p>
        </p:txBody>
      </p:sp>
    </p:spTree>
    <p:extLst>
      <p:ext uri="{BB962C8B-B14F-4D97-AF65-F5344CB8AC3E}">
        <p14:creationId xmlns:p14="http://schemas.microsoft.com/office/powerpoint/2010/main" val="2376951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F21B45E-CA34-4810-9C27-33EC10C2FF75}" type="datetimeFigureOut">
              <a:rPr lang="en-US" smtClean="0"/>
              <a:t>4/8/2025</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DF6189-8F7A-4A37-A915-F3FDA5D4928E}" type="slidenum">
              <a:rPr lang="en-US" smtClean="0"/>
              <a:t>‹#›</a:t>
            </a:fld>
            <a:endParaRPr lang="en-US" dirty="0"/>
          </a:p>
        </p:txBody>
      </p:sp>
    </p:spTree>
    <p:extLst>
      <p:ext uri="{BB962C8B-B14F-4D97-AF65-F5344CB8AC3E}">
        <p14:creationId xmlns:p14="http://schemas.microsoft.com/office/powerpoint/2010/main" val="340842563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aw0-dLElUXI?feature=oembed"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hyperlink" Target="mailto:heather.Boutell@vanderbilt.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insidehighered.com/news/business/financial-health/2023/07/11/american-confidence-higher-ed-hits-historic-low" TargetMode="External"/><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D86B-2CB6-9AF1-3DB5-A8CFEDEC3CBD}"/>
              </a:ext>
            </a:extLst>
          </p:cNvPr>
          <p:cNvSpPr>
            <a:spLocks noGrp="1"/>
          </p:cNvSpPr>
          <p:nvPr>
            <p:ph type="ctrTitle"/>
          </p:nvPr>
        </p:nvSpPr>
        <p:spPr/>
        <p:txBody>
          <a:bodyPr>
            <a:normAutofit fontScale="90000"/>
          </a:bodyPr>
          <a:lstStyle/>
          <a:p>
            <a:r>
              <a:rPr lang="en-US" b="1" dirty="0">
                <a:effectLst>
                  <a:outerShdw blurRad="38100" dist="38100" dir="2700000" algn="tl">
                    <a:srgbClr val="000000">
                      <a:alpha val="43137"/>
                    </a:srgbClr>
                  </a:outerShdw>
                </a:effectLst>
              </a:rPr>
              <a:t>Becoming a “Fearless” Director/Leader – Cultivating Your Staff and Managing Change</a:t>
            </a:r>
          </a:p>
        </p:txBody>
      </p:sp>
      <p:sp>
        <p:nvSpPr>
          <p:cNvPr id="3" name="Subtitle 2">
            <a:extLst>
              <a:ext uri="{FF2B5EF4-FFF2-40B4-BE49-F238E27FC236}">
                <a16:creationId xmlns:a16="http://schemas.microsoft.com/office/drawing/2014/main" id="{8B18E4E7-82FA-A38F-E769-4B55F7A851BA}"/>
              </a:ext>
            </a:extLst>
          </p:cNvPr>
          <p:cNvSpPr>
            <a:spLocks noGrp="1"/>
          </p:cNvSpPr>
          <p:nvPr>
            <p:ph type="subTitle" idx="1"/>
          </p:nvPr>
        </p:nvSpPr>
        <p:spPr>
          <a:xfrm>
            <a:off x="4515378" y="4466167"/>
            <a:ext cx="6987645" cy="1388534"/>
          </a:xfrm>
        </p:spPr>
        <p:txBody>
          <a:bodyPr/>
          <a:lstStyle/>
          <a:p>
            <a:r>
              <a:rPr lang="en-US" b="1" dirty="0"/>
              <a:t>NCASFAA Director’s Summit</a:t>
            </a:r>
          </a:p>
          <a:p>
            <a:r>
              <a:rPr lang="en-US" b="1" dirty="0"/>
              <a:t>April 6, 2025 </a:t>
            </a:r>
          </a:p>
        </p:txBody>
      </p:sp>
    </p:spTree>
    <p:extLst>
      <p:ext uri="{BB962C8B-B14F-4D97-AF65-F5344CB8AC3E}">
        <p14:creationId xmlns:p14="http://schemas.microsoft.com/office/powerpoint/2010/main" val="3283266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21B1A-8524-24BE-7661-290435321AEF}"/>
              </a:ext>
            </a:extLst>
          </p:cNvPr>
          <p:cNvSpPr txBox="1"/>
          <p:nvPr/>
        </p:nvSpPr>
        <p:spPr>
          <a:xfrm>
            <a:off x="1868558" y="240555"/>
            <a:ext cx="6981227" cy="830997"/>
          </a:xfrm>
          <a:prstGeom prst="rect">
            <a:avLst/>
          </a:prstGeom>
          <a:noFill/>
        </p:spPr>
        <p:txBody>
          <a:bodyPr wrap="square">
            <a:spAutoFit/>
          </a:bodyPr>
          <a:lstStyle/>
          <a:p>
            <a:pPr lvl="1"/>
            <a:r>
              <a:rPr lang="en-US" sz="4800" b="1"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Modeling the Way</a:t>
            </a:r>
          </a:p>
        </p:txBody>
      </p:sp>
      <p:sp>
        <p:nvSpPr>
          <p:cNvPr id="9" name="TextBox 8">
            <a:extLst>
              <a:ext uri="{FF2B5EF4-FFF2-40B4-BE49-F238E27FC236}">
                <a16:creationId xmlns:a16="http://schemas.microsoft.com/office/drawing/2014/main" id="{55E18CBA-5934-1787-8324-E7E63353D971}"/>
              </a:ext>
            </a:extLst>
          </p:cNvPr>
          <p:cNvSpPr txBox="1"/>
          <p:nvPr/>
        </p:nvSpPr>
        <p:spPr>
          <a:xfrm>
            <a:off x="6781800" y="4572000"/>
            <a:ext cx="5169330" cy="1938992"/>
          </a:xfrm>
          <a:prstGeom prst="rect">
            <a:avLst/>
          </a:prstGeom>
          <a:noFill/>
        </p:spPr>
        <p:txBody>
          <a:bodyPr wrap="square" rtlCol="0">
            <a:spAutoFit/>
          </a:bodyPr>
          <a:lstStyle/>
          <a:p>
            <a:r>
              <a:rPr lang="en-US" sz="2400" b="1" i="1" dirty="0">
                <a:solidFill>
                  <a:schemeClr val="tx2">
                    <a:lumMod val="75000"/>
                  </a:schemeClr>
                </a:solidFill>
                <a:latin typeface="+mj-lt"/>
              </a:rPr>
              <a:t>“The key is not to prioritize your schedule but to schedule your priorities.” </a:t>
            </a:r>
          </a:p>
          <a:p>
            <a:endParaRPr lang="en-US" sz="2400" b="1" i="1" dirty="0">
              <a:solidFill>
                <a:schemeClr val="tx2">
                  <a:lumMod val="75000"/>
                </a:schemeClr>
              </a:solidFill>
              <a:latin typeface="Lucida Handwriting" panose="03010101010101010101" pitchFamily="66" charset="0"/>
            </a:endParaRPr>
          </a:p>
          <a:p>
            <a:pPr algn="r"/>
            <a:r>
              <a:rPr lang="en-US" sz="2400" b="1" dirty="0">
                <a:solidFill>
                  <a:schemeClr val="tx2">
                    <a:lumMod val="75000"/>
                  </a:schemeClr>
                </a:solidFill>
              </a:rPr>
              <a:t>- Stephen Covey</a:t>
            </a:r>
          </a:p>
        </p:txBody>
      </p:sp>
      <p:graphicFrame>
        <p:nvGraphicFramePr>
          <p:cNvPr id="10" name="Diagram 9">
            <a:extLst>
              <a:ext uri="{FF2B5EF4-FFF2-40B4-BE49-F238E27FC236}">
                <a16:creationId xmlns:a16="http://schemas.microsoft.com/office/drawing/2014/main" id="{BED28A3F-96A9-455A-6DF0-BE84135C074D}"/>
              </a:ext>
            </a:extLst>
          </p:cNvPr>
          <p:cNvGraphicFramePr/>
          <p:nvPr>
            <p:extLst>
              <p:ext uri="{D42A27DB-BD31-4B8C-83A1-F6EECF244321}">
                <p14:modId xmlns:p14="http://schemas.microsoft.com/office/powerpoint/2010/main" val="507064920"/>
              </p:ext>
            </p:extLst>
          </p:nvPr>
        </p:nvGraphicFramePr>
        <p:xfrm>
          <a:off x="1013388" y="1371600"/>
          <a:ext cx="5169330" cy="3477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hought Bubble: Cloud 10">
            <a:extLst>
              <a:ext uri="{FF2B5EF4-FFF2-40B4-BE49-F238E27FC236}">
                <a16:creationId xmlns:a16="http://schemas.microsoft.com/office/drawing/2014/main" id="{5FB8B21B-3492-569F-2D3F-6D275CC5836F}"/>
              </a:ext>
            </a:extLst>
          </p:cNvPr>
          <p:cNvSpPr/>
          <p:nvPr/>
        </p:nvSpPr>
        <p:spPr>
          <a:xfrm>
            <a:off x="3598052" y="4678453"/>
            <a:ext cx="2687134" cy="1938992"/>
          </a:xfrm>
          <a:prstGeom prst="cloudCallout">
            <a:avLst>
              <a:gd name="adj1" fmla="val -58560"/>
              <a:gd name="adj2" fmla="val -92723"/>
            </a:avLst>
          </a:prstGeom>
          <a:solidFill>
            <a:srgbClr val="261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Who Are You?</a:t>
            </a:r>
          </a:p>
        </p:txBody>
      </p:sp>
      <p:pic>
        <p:nvPicPr>
          <p:cNvPr id="5" name="Picture 4" descr="A person standing in front of a whiteboard&#10;&#10;Description automatically generated">
            <a:extLst>
              <a:ext uri="{FF2B5EF4-FFF2-40B4-BE49-F238E27FC236}">
                <a16:creationId xmlns:a16="http://schemas.microsoft.com/office/drawing/2014/main" id="{B320B8C3-F4ED-D1F8-D10F-E032754D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5186" y="1210051"/>
            <a:ext cx="5307724" cy="2963480"/>
          </a:xfrm>
          <a:prstGeom prst="ellipse">
            <a:avLst/>
          </a:prstGeom>
          <a:ln>
            <a:noFill/>
          </a:ln>
          <a:effectLst>
            <a:softEdge rad="112500"/>
          </a:effectLst>
        </p:spPr>
      </p:pic>
    </p:spTree>
    <p:extLst>
      <p:ext uri="{BB962C8B-B14F-4D97-AF65-F5344CB8AC3E}">
        <p14:creationId xmlns:p14="http://schemas.microsoft.com/office/powerpoint/2010/main" val="20663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3"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14"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15"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16"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17"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18"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grpSp>
        <p:nvGrpSpPr>
          <p:cNvPr id="20" name="Group 19">
            <a:extLst>
              <a:ext uri="{FF2B5EF4-FFF2-40B4-BE49-F238E27FC236}">
                <a16:creationId xmlns:a16="http://schemas.microsoft.com/office/drawing/2014/main" id="{C27500CA-FA61-49B6-AC7B-2CE50433D9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9BB2C0D0-9D80-4309-B3A1-320A61FC6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22" name="Freeform 7">
              <a:extLst>
                <a:ext uri="{FF2B5EF4-FFF2-40B4-BE49-F238E27FC236}">
                  <a16:creationId xmlns:a16="http://schemas.microsoft.com/office/drawing/2014/main" id="{BD302E04-6272-4489-AC6C-BD90F6BE4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23" name="Freeform 8">
              <a:extLst>
                <a:ext uri="{FF2B5EF4-FFF2-40B4-BE49-F238E27FC236}">
                  <a16:creationId xmlns:a16="http://schemas.microsoft.com/office/drawing/2014/main" id="{654ECFC5-08C7-4BEA-8913-423DF4B20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24" name="Freeform 9">
              <a:extLst>
                <a:ext uri="{FF2B5EF4-FFF2-40B4-BE49-F238E27FC236}">
                  <a16:creationId xmlns:a16="http://schemas.microsoft.com/office/drawing/2014/main" id="{22B548B5-28F3-4F2F-BDDA-A16D0D276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25" name="Freeform 10">
              <a:extLst>
                <a:ext uri="{FF2B5EF4-FFF2-40B4-BE49-F238E27FC236}">
                  <a16:creationId xmlns:a16="http://schemas.microsoft.com/office/drawing/2014/main" id="{EB0B6947-A2CA-4DF4-B955-DAFECEC2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26" name="Freeform 11">
              <a:extLst>
                <a:ext uri="{FF2B5EF4-FFF2-40B4-BE49-F238E27FC236}">
                  <a16:creationId xmlns:a16="http://schemas.microsoft.com/office/drawing/2014/main" id="{D4F51AD8-AD43-4ABE-85E8-4F769F8C2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sp>
        <p:nvSpPr>
          <p:cNvPr id="4" name="Title 3">
            <a:extLst>
              <a:ext uri="{FF2B5EF4-FFF2-40B4-BE49-F238E27FC236}">
                <a16:creationId xmlns:a16="http://schemas.microsoft.com/office/drawing/2014/main" id="{9FD03A1F-AFDC-A28C-2AC5-9F1A880C04D7}"/>
              </a:ext>
            </a:extLst>
          </p:cNvPr>
          <p:cNvSpPr>
            <a:spLocks noGrp="1"/>
          </p:cNvSpPr>
          <p:nvPr>
            <p:ph type="ctrTitle" idx="4294967295"/>
          </p:nvPr>
        </p:nvSpPr>
        <p:spPr>
          <a:xfrm>
            <a:off x="1484311" y="685800"/>
            <a:ext cx="5781729" cy="1752599"/>
          </a:xfrm>
        </p:spPr>
        <p:txBody>
          <a:bodyPr vert="horz" lIns="91440" tIns="45720" rIns="91440" bIns="45720" rtlCol="0" anchor="ctr">
            <a:normAutofit/>
          </a:bodyPr>
          <a:lstStyle/>
          <a:p>
            <a:r>
              <a:rPr lang="en-US" b="1" dirty="0"/>
              <a:t>Leaders who model the way - </a:t>
            </a:r>
          </a:p>
        </p:txBody>
      </p:sp>
      <p:sp>
        <p:nvSpPr>
          <p:cNvPr id="5" name="Subtitle 4">
            <a:extLst>
              <a:ext uri="{FF2B5EF4-FFF2-40B4-BE49-F238E27FC236}">
                <a16:creationId xmlns:a16="http://schemas.microsoft.com/office/drawing/2014/main" id="{B843F07B-8EBB-848D-C976-A4AEE6621B71}"/>
              </a:ext>
            </a:extLst>
          </p:cNvPr>
          <p:cNvSpPr>
            <a:spLocks noGrp="1"/>
          </p:cNvSpPr>
          <p:nvPr>
            <p:ph type="subTitle" idx="4294967295"/>
          </p:nvPr>
        </p:nvSpPr>
        <p:spPr>
          <a:xfrm>
            <a:off x="1484310" y="2666999"/>
            <a:ext cx="5781730" cy="3124201"/>
          </a:xfrm>
        </p:spPr>
        <p:txBody>
          <a:bodyPr vert="horz" lIns="91440" tIns="45720" rIns="91440" bIns="45720" rtlCol="0" anchor="ctr">
            <a:normAutofit/>
          </a:bodyPr>
          <a:lstStyle/>
          <a:p>
            <a:pPr marL="304815" indent="-304815">
              <a:lnSpc>
                <a:spcPct val="90000"/>
              </a:lnSpc>
            </a:pPr>
            <a:r>
              <a:rPr lang="en-US" sz="1700" b="1" dirty="0"/>
              <a:t>Set a personal example of what they expect of others</a:t>
            </a:r>
          </a:p>
          <a:p>
            <a:pPr marL="304815" indent="-304815">
              <a:lnSpc>
                <a:spcPct val="90000"/>
              </a:lnSpc>
            </a:pPr>
            <a:r>
              <a:rPr lang="en-US" sz="1700" b="1" dirty="0"/>
              <a:t>Build consensus around a common set of values</a:t>
            </a:r>
          </a:p>
          <a:p>
            <a:pPr marL="304815" indent="-304815">
              <a:lnSpc>
                <a:spcPct val="90000"/>
              </a:lnSpc>
            </a:pPr>
            <a:r>
              <a:rPr lang="en-US" sz="1700" b="1" dirty="0"/>
              <a:t>Ask for feedback on their actions</a:t>
            </a:r>
          </a:p>
          <a:p>
            <a:pPr marL="304815" indent="-304815">
              <a:lnSpc>
                <a:spcPct val="90000"/>
              </a:lnSpc>
            </a:pPr>
            <a:r>
              <a:rPr lang="en-US" sz="1700" b="1" dirty="0"/>
              <a:t>Follow through on promises and commitments</a:t>
            </a:r>
          </a:p>
          <a:p>
            <a:pPr marL="0" indent="0">
              <a:lnSpc>
                <a:spcPct val="90000"/>
              </a:lnSpc>
              <a:buNone/>
            </a:pPr>
            <a:r>
              <a:rPr lang="en-US" sz="1700" b="1" i="1" dirty="0"/>
              <a:t>In Financial Aid…</a:t>
            </a:r>
          </a:p>
          <a:p>
            <a:pPr marL="304815" indent="-304815">
              <a:lnSpc>
                <a:spcPct val="90000"/>
              </a:lnSpc>
            </a:pPr>
            <a:r>
              <a:rPr lang="en-US" sz="1700" b="1" dirty="0"/>
              <a:t>Are prepared to still jump in and do the work</a:t>
            </a:r>
          </a:p>
          <a:p>
            <a:pPr marL="304815" indent="-304815">
              <a:lnSpc>
                <a:spcPct val="90000"/>
              </a:lnSpc>
            </a:pPr>
            <a:r>
              <a:rPr lang="en-US" sz="1700" b="1" dirty="0"/>
              <a:t>Are aware of their weaknesses and shortcomings</a:t>
            </a:r>
          </a:p>
          <a:p>
            <a:pPr marL="304815" indent="-304815">
              <a:lnSpc>
                <a:spcPct val="90000"/>
              </a:lnSpc>
            </a:pPr>
            <a:r>
              <a:rPr lang="en-US" sz="1700" b="1" dirty="0"/>
              <a:t>Confront critical incidents – show continuous learning</a:t>
            </a:r>
          </a:p>
          <a:p>
            <a:pPr>
              <a:lnSpc>
                <a:spcPct val="90000"/>
              </a:lnSpc>
            </a:pPr>
            <a:endParaRPr lang="en-US" sz="1700" dirty="0"/>
          </a:p>
        </p:txBody>
      </p:sp>
      <p:sp>
        <p:nvSpPr>
          <p:cNvPr id="28" name="Rounded Rectangle 16">
            <a:extLst>
              <a:ext uri="{FF2B5EF4-FFF2-40B4-BE49-F238E27FC236}">
                <a16:creationId xmlns:a16="http://schemas.microsoft.com/office/drawing/2014/main" id="{6958E693-06E1-4835-9E33-076E6D8ED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60F893E-12B1-4961-E0AA-E5AE2CAC6054}"/>
              </a:ext>
            </a:extLst>
          </p:cNvPr>
          <p:cNvPicPr>
            <a:picLocks noChangeAspect="1"/>
          </p:cNvPicPr>
          <p:nvPr/>
        </p:nvPicPr>
        <p:blipFill>
          <a:blip r:embed="rId4"/>
          <a:srcRect t="4157" r="2" b="12651"/>
          <a:stretch/>
        </p:blipFill>
        <p:spPr>
          <a:xfrm>
            <a:off x="7951593" y="1011765"/>
            <a:ext cx="3226968" cy="4546708"/>
          </a:xfrm>
          <a:prstGeom prst="rect">
            <a:avLst/>
          </a:prstGeom>
        </p:spPr>
      </p:pic>
    </p:spTree>
    <p:extLst>
      <p:ext uri="{BB962C8B-B14F-4D97-AF65-F5344CB8AC3E}">
        <p14:creationId xmlns:p14="http://schemas.microsoft.com/office/powerpoint/2010/main" val="2771489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21B1A-8524-24BE-7661-290435321AEF}"/>
              </a:ext>
            </a:extLst>
          </p:cNvPr>
          <p:cNvSpPr txBox="1"/>
          <p:nvPr/>
        </p:nvSpPr>
        <p:spPr>
          <a:xfrm>
            <a:off x="203200" y="177801"/>
            <a:ext cx="11142600" cy="803031"/>
          </a:xfrm>
          <a:prstGeom prst="rect">
            <a:avLst/>
          </a:prstGeom>
        </p:spPr>
        <p:txBody>
          <a:bodyPr vert="horz" lIns="91440" tIns="45720" rIns="91440" bIns="45720" rtlCol="0" anchor="ctr">
            <a:noAutofit/>
          </a:bodyPr>
          <a:lstStyle>
            <a:lvl1pPr>
              <a:lnSpc>
                <a:spcPct val="90000"/>
              </a:lnSpc>
              <a:spcBef>
                <a:spcPct val="0"/>
              </a:spcBef>
              <a:buNone/>
              <a:defRPr sz="4800" b="1">
                <a:solidFill>
                  <a:srgbClr val="261F61"/>
                </a:solidFill>
                <a:latin typeface="Tahoma" panose="020B0604030504040204" pitchFamily="34" charset="0"/>
                <a:ea typeface="Tahoma" panose="020B0604030504040204" pitchFamily="34" charset="0"/>
                <a:cs typeface="Tahoma" panose="020B0604030504040204" pitchFamily="34" charset="0"/>
              </a:defRPr>
            </a:lvl1pPr>
          </a:lstStyle>
          <a:p>
            <a:pPr lvl="1" algn="ctr"/>
            <a:r>
              <a:rPr lang="en-US" sz="4800" b="1"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Inspiring Shared Vision</a:t>
            </a:r>
          </a:p>
        </p:txBody>
      </p:sp>
      <p:graphicFrame>
        <p:nvGraphicFramePr>
          <p:cNvPr id="4" name="Diagram 3">
            <a:extLst>
              <a:ext uri="{FF2B5EF4-FFF2-40B4-BE49-F238E27FC236}">
                <a16:creationId xmlns:a16="http://schemas.microsoft.com/office/drawing/2014/main" id="{ABFD38FB-9ACA-9060-7D5D-24A9DA0673A4}"/>
              </a:ext>
            </a:extLst>
          </p:cNvPr>
          <p:cNvGraphicFramePr/>
          <p:nvPr>
            <p:extLst>
              <p:ext uri="{D42A27DB-BD31-4B8C-83A1-F6EECF244321}">
                <p14:modId xmlns:p14="http://schemas.microsoft.com/office/powerpoint/2010/main" val="3767986364"/>
              </p:ext>
            </p:extLst>
          </p:nvPr>
        </p:nvGraphicFramePr>
        <p:xfrm>
          <a:off x="1168400" y="1092201"/>
          <a:ext cx="9804400" cy="568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404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98BC15FE-92BB-9409-385D-2E75F7618D5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12"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13"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14"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15"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16"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grpSp>
        <p:nvGrpSpPr>
          <p:cNvPr id="18" name="Group 17">
            <a:extLst>
              <a:ext uri="{FF2B5EF4-FFF2-40B4-BE49-F238E27FC236}">
                <a16:creationId xmlns:a16="http://schemas.microsoft.com/office/drawing/2014/main" id="{9681DF40-19E9-44F1-A30A-33AC0A7047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9" name="Freeform 6">
              <a:extLst>
                <a:ext uri="{FF2B5EF4-FFF2-40B4-BE49-F238E27FC236}">
                  <a16:creationId xmlns:a16="http://schemas.microsoft.com/office/drawing/2014/main" id="{B5A56C18-147A-4566-B13D-C49A40E3D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20" name="Freeform 7">
              <a:extLst>
                <a:ext uri="{FF2B5EF4-FFF2-40B4-BE49-F238E27FC236}">
                  <a16:creationId xmlns:a16="http://schemas.microsoft.com/office/drawing/2014/main" id="{2FFEA641-7F0D-41D1-A13F-A5A8F7667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21" name="Freeform 8">
              <a:extLst>
                <a:ext uri="{FF2B5EF4-FFF2-40B4-BE49-F238E27FC236}">
                  <a16:creationId xmlns:a16="http://schemas.microsoft.com/office/drawing/2014/main" id="{4D7FF27C-9183-425B-8BAB-7FC5A5B4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22" name="Freeform 9">
              <a:extLst>
                <a:ext uri="{FF2B5EF4-FFF2-40B4-BE49-F238E27FC236}">
                  <a16:creationId xmlns:a16="http://schemas.microsoft.com/office/drawing/2014/main" id="{A8EF86AB-80F9-40E7-8DC2-DB7FAB5AF8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23" name="Freeform 10">
              <a:extLst>
                <a:ext uri="{FF2B5EF4-FFF2-40B4-BE49-F238E27FC236}">
                  <a16:creationId xmlns:a16="http://schemas.microsoft.com/office/drawing/2014/main" id="{3BFC2A5D-0701-4890-A2EC-70C2CC28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24" name="Freeform 11">
              <a:extLst>
                <a:ext uri="{FF2B5EF4-FFF2-40B4-BE49-F238E27FC236}">
                  <a16:creationId xmlns:a16="http://schemas.microsoft.com/office/drawing/2014/main" id="{AA343A51-8CD2-4C41-803E-B3604A310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sp>
        <p:nvSpPr>
          <p:cNvPr id="4" name="Title 3">
            <a:extLst>
              <a:ext uri="{FF2B5EF4-FFF2-40B4-BE49-F238E27FC236}">
                <a16:creationId xmlns:a16="http://schemas.microsoft.com/office/drawing/2014/main" id="{9890E198-1E76-41CC-BA1E-640C32228CAE}"/>
              </a:ext>
            </a:extLst>
          </p:cNvPr>
          <p:cNvSpPr>
            <a:spLocks noGrp="1"/>
          </p:cNvSpPr>
          <p:nvPr>
            <p:ph type="ctrTitle" idx="4294967295"/>
          </p:nvPr>
        </p:nvSpPr>
        <p:spPr>
          <a:xfrm>
            <a:off x="1484311" y="685800"/>
            <a:ext cx="5781729" cy="1752599"/>
          </a:xfrm>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rPr>
              <a:t>Leaders who inspire shared vision -</a:t>
            </a:r>
          </a:p>
        </p:txBody>
      </p:sp>
      <p:sp>
        <p:nvSpPr>
          <p:cNvPr id="5" name="Subtitle 4">
            <a:extLst>
              <a:ext uri="{FF2B5EF4-FFF2-40B4-BE49-F238E27FC236}">
                <a16:creationId xmlns:a16="http://schemas.microsoft.com/office/drawing/2014/main" id="{A54F1537-FCED-6996-1566-70084FE5943A}"/>
              </a:ext>
            </a:extLst>
          </p:cNvPr>
          <p:cNvSpPr>
            <a:spLocks noGrp="1"/>
          </p:cNvSpPr>
          <p:nvPr>
            <p:ph type="subTitle" idx="4294967295"/>
          </p:nvPr>
        </p:nvSpPr>
        <p:spPr>
          <a:xfrm>
            <a:off x="1484309" y="2666999"/>
            <a:ext cx="5906167" cy="3594653"/>
          </a:xfrm>
        </p:spPr>
        <p:txBody>
          <a:bodyPr vert="horz" lIns="91440" tIns="45720" rIns="91440" bIns="45720" rtlCol="0" anchor="ctr">
            <a:normAutofit/>
          </a:bodyPr>
          <a:lstStyle/>
          <a:p>
            <a:pPr marL="304815" indent="-304815">
              <a:lnSpc>
                <a:spcPct val="90000"/>
              </a:lnSpc>
            </a:pPr>
            <a:r>
              <a:rPr lang="en-US" sz="1600" b="1" dirty="0"/>
              <a:t>Talk about future trends</a:t>
            </a:r>
          </a:p>
          <a:p>
            <a:pPr marL="304815" indent="-304815">
              <a:lnSpc>
                <a:spcPct val="90000"/>
              </a:lnSpc>
            </a:pPr>
            <a:r>
              <a:rPr lang="en-US" sz="1600" b="1" dirty="0"/>
              <a:t>Appeal to others to share a dream of the future</a:t>
            </a:r>
          </a:p>
          <a:p>
            <a:pPr marL="304815" indent="-304815">
              <a:lnSpc>
                <a:spcPct val="90000"/>
              </a:lnSpc>
            </a:pPr>
            <a:r>
              <a:rPr lang="en-US" sz="1600" b="1" dirty="0"/>
              <a:t>Speak with genuine conviction about the purpose of their work</a:t>
            </a:r>
          </a:p>
          <a:p>
            <a:pPr marL="304815" indent="-304815">
              <a:lnSpc>
                <a:spcPct val="90000"/>
              </a:lnSpc>
            </a:pPr>
            <a:r>
              <a:rPr lang="en-US" sz="1600" b="1" dirty="0"/>
              <a:t>Follow through on promises and commitments</a:t>
            </a:r>
          </a:p>
          <a:p>
            <a:pPr marL="304815" indent="-304815">
              <a:lnSpc>
                <a:spcPct val="90000"/>
              </a:lnSpc>
            </a:pPr>
            <a:r>
              <a:rPr lang="en-US" sz="1600" b="1" dirty="0"/>
              <a:t>Ask others what they want</a:t>
            </a:r>
          </a:p>
          <a:p>
            <a:pPr marL="0" indent="0">
              <a:lnSpc>
                <a:spcPct val="90000"/>
              </a:lnSpc>
              <a:buNone/>
            </a:pPr>
            <a:r>
              <a:rPr lang="en-US" sz="1600" b="1" i="1" dirty="0"/>
              <a:t>In Financial Aid…</a:t>
            </a:r>
          </a:p>
          <a:p>
            <a:pPr marL="304815" indent="-304815">
              <a:lnSpc>
                <a:spcPct val="90000"/>
              </a:lnSpc>
            </a:pPr>
            <a:r>
              <a:rPr lang="en-US" sz="1600" b="1" dirty="0"/>
              <a:t>Show positivity towards new processes</a:t>
            </a:r>
          </a:p>
          <a:p>
            <a:pPr marL="304815" indent="-304815">
              <a:lnSpc>
                <a:spcPct val="90000"/>
              </a:lnSpc>
            </a:pPr>
            <a:r>
              <a:rPr lang="en-US" sz="1600" b="1" dirty="0"/>
              <a:t>Attend graduation and student celebrations and encourage attendance from your staff</a:t>
            </a:r>
          </a:p>
          <a:p>
            <a:pPr marL="304815" indent="-304815">
              <a:lnSpc>
                <a:spcPct val="90000"/>
              </a:lnSpc>
            </a:pPr>
            <a:r>
              <a:rPr lang="en-US" sz="1600" b="1" dirty="0"/>
              <a:t>Reflect on past and use it to navigate future</a:t>
            </a:r>
          </a:p>
          <a:p>
            <a:pPr>
              <a:lnSpc>
                <a:spcPct val="90000"/>
              </a:lnSpc>
            </a:pPr>
            <a:endParaRPr lang="en-US" sz="1300" dirty="0"/>
          </a:p>
        </p:txBody>
      </p:sp>
      <p:sp>
        <p:nvSpPr>
          <p:cNvPr id="26" name="Rounded Rectangle 16">
            <a:extLst>
              <a:ext uri="{FF2B5EF4-FFF2-40B4-BE49-F238E27FC236}">
                <a16:creationId xmlns:a16="http://schemas.microsoft.com/office/drawing/2014/main" id="{DB4E7E40-6469-444C-A3D7-A32F553AA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1E1B139-0C71-60DF-0BC4-E44F1D6BE989}"/>
              </a:ext>
            </a:extLst>
          </p:cNvPr>
          <p:cNvPicPr>
            <a:picLocks noChangeAspect="1"/>
          </p:cNvPicPr>
          <p:nvPr/>
        </p:nvPicPr>
        <p:blipFill>
          <a:blip r:embed="rId4"/>
          <a:stretch>
            <a:fillRect/>
          </a:stretch>
        </p:blipFill>
        <p:spPr>
          <a:xfrm>
            <a:off x="8266018" y="1011765"/>
            <a:ext cx="2598118" cy="4546708"/>
          </a:xfrm>
          <a:prstGeom prst="rect">
            <a:avLst/>
          </a:prstGeom>
        </p:spPr>
      </p:pic>
    </p:spTree>
    <p:extLst>
      <p:ext uri="{BB962C8B-B14F-4D97-AF65-F5344CB8AC3E}">
        <p14:creationId xmlns:p14="http://schemas.microsoft.com/office/powerpoint/2010/main" val="143639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7EE627-C9D1-1F03-2400-7F54FA7430AA}"/>
              </a:ext>
            </a:extLst>
          </p:cNvPr>
          <p:cNvSpPr txBox="1"/>
          <p:nvPr/>
        </p:nvSpPr>
        <p:spPr>
          <a:xfrm>
            <a:off x="2629495" y="312465"/>
            <a:ext cx="7654945"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71" hangingPunct="0"/>
            <a:r>
              <a:rPr lang="en-US" sz="4800" b="1" dirty="0">
                <a:solidFill>
                  <a:prstClr val="black"/>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sym typeface="Helvetica Neue"/>
              </a:rPr>
              <a:t>Challenge The Process</a:t>
            </a:r>
          </a:p>
        </p:txBody>
      </p:sp>
      <p:sp>
        <p:nvSpPr>
          <p:cNvPr id="4" name="Utilize bordered shapes to create a more high-tech look for presentations.…">
            <a:extLst>
              <a:ext uri="{FF2B5EF4-FFF2-40B4-BE49-F238E27FC236}">
                <a16:creationId xmlns:a16="http://schemas.microsoft.com/office/drawing/2014/main" id="{619DEEF0-9BD3-BD0C-E53D-169120D0F97D}"/>
              </a:ext>
            </a:extLst>
          </p:cNvPr>
          <p:cNvSpPr txBox="1"/>
          <p:nvPr/>
        </p:nvSpPr>
        <p:spPr>
          <a:xfrm>
            <a:off x="6566087" y="3146066"/>
            <a:ext cx="4625052" cy="19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defTabSz="304815">
              <a:buSzPct val="125000"/>
              <a:defRPr sz="1900" b="0">
                <a:solidFill>
                  <a:srgbClr val="FFFFFF"/>
                </a:solidFill>
                <a:latin typeface="Helvetica Neue Thin"/>
                <a:ea typeface="Helvetica Neue Thin"/>
                <a:cs typeface="Helvetica Neue Thin"/>
                <a:sym typeface="Helvetica Neue Thin"/>
              </a:defRPr>
            </a:pPr>
            <a:endParaRPr sz="950" dirty="0">
              <a:solidFill>
                <a:srgbClr val="90C226"/>
              </a:solidFill>
              <a:latin typeface="Helvetica Neue Thin"/>
              <a:sym typeface="Helvetica Neue Thin"/>
            </a:endParaRPr>
          </a:p>
        </p:txBody>
      </p:sp>
      <p:graphicFrame>
        <p:nvGraphicFramePr>
          <p:cNvPr id="6" name="Diagram 5">
            <a:extLst>
              <a:ext uri="{FF2B5EF4-FFF2-40B4-BE49-F238E27FC236}">
                <a16:creationId xmlns:a16="http://schemas.microsoft.com/office/drawing/2014/main" id="{B3E3F7AE-1F0D-23B9-4030-E7896574989A}"/>
              </a:ext>
            </a:extLst>
          </p:cNvPr>
          <p:cNvGraphicFramePr/>
          <p:nvPr>
            <p:extLst>
              <p:ext uri="{D42A27DB-BD31-4B8C-83A1-F6EECF244321}">
                <p14:modId xmlns:p14="http://schemas.microsoft.com/office/powerpoint/2010/main" val="2283421983"/>
              </p:ext>
            </p:extLst>
          </p:nvPr>
        </p:nvGraphicFramePr>
        <p:xfrm>
          <a:off x="3450779" y="1461052"/>
          <a:ext cx="5732978" cy="4840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797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nodePh="1">
                                  <p:stCondLst>
                                    <p:cond delay="0"/>
                                  </p:stCondLst>
                                  <p:endCondLst>
                                    <p:cond evt="begin" delay="0">
                                      <p:tn val="11"/>
                                    </p:cond>
                                  </p:end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2733FDF5-A67E-9363-BB48-5F34B972E59F}"/>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13"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14"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15"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16"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17"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grpSp>
        <p:nvGrpSpPr>
          <p:cNvPr id="19" name="Group 18">
            <a:extLst>
              <a:ext uri="{FF2B5EF4-FFF2-40B4-BE49-F238E27FC236}">
                <a16:creationId xmlns:a16="http://schemas.microsoft.com/office/drawing/2014/main" id="{9681DF40-19E9-44F1-A30A-33AC0A7047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0" name="Freeform 6">
              <a:extLst>
                <a:ext uri="{FF2B5EF4-FFF2-40B4-BE49-F238E27FC236}">
                  <a16:creationId xmlns:a16="http://schemas.microsoft.com/office/drawing/2014/main" id="{B5A56C18-147A-4566-B13D-C49A40E3D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21" name="Freeform 7">
              <a:extLst>
                <a:ext uri="{FF2B5EF4-FFF2-40B4-BE49-F238E27FC236}">
                  <a16:creationId xmlns:a16="http://schemas.microsoft.com/office/drawing/2014/main" id="{2FFEA641-7F0D-41D1-A13F-A5A8F7667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22" name="Freeform 8">
              <a:extLst>
                <a:ext uri="{FF2B5EF4-FFF2-40B4-BE49-F238E27FC236}">
                  <a16:creationId xmlns:a16="http://schemas.microsoft.com/office/drawing/2014/main" id="{4D7FF27C-9183-425B-8BAB-7FC5A5B4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23" name="Freeform 9">
              <a:extLst>
                <a:ext uri="{FF2B5EF4-FFF2-40B4-BE49-F238E27FC236}">
                  <a16:creationId xmlns:a16="http://schemas.microsoft.com/office/drawing/2014/main" id="{A8EF86AB-80F9-40E7-8DC2-DB7FAB5AF8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24" name="Freeform 10">
              <a:extLst>
                <a:ext uri="{FF2B5EF4-FFF2-40B4-BE49-F238E27FC236}">
                  <a16:creationId xmlns:a16="http://schemas.microsoft.com/office/drawing/2014/main" id="{3BFC2A5D-0701-4890-A2EC-70C2CC28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25" name="Freeform 11">
              <a:extLst>
                <a:ext uri="{FF2B5EF4-FFF2-40B4-BE49-F238E27FC236}">
                  <a16:creationId xmlns:a16="http://schemas.microsoft.com/office/drawing/2014/main" id="{AA343A51-8CD2-4C41-803E-B3604A310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sp>
        <p:nvSpPr>
          <p:cNvPr id="4" name="Title 3">
            <a:extLst>
              <a:ext uri="{FF2B5EF4-FFF2-40B4-BE49-F238E27FC236}">
                <a16:creationId xmlns:a16="http://schemas.microsoft.com/office/drawing/2014/main" id="{751CD6C0-F706-4C4A-C28F-EEB7C0AE384D}"/>
              </a:ext>
            </a:extLst>
          </p:cNvPr>
          <p:cNvSpPr>
            <a:spLocks noGrp="1"/>
          </p:cNvSpPr>
          <p:nvPr>
            <p:ph type="title"/>
          </p:nvPr>
        </p:nvSpPr>
        <p:spPr>
          <a:xfrm>
            <a:off x="1484310" y="415569"/>
            <a:ext cx="5781729" cy="1752599"/>
          </a:xfrm>
        </p:spPr>
        <p:txBody>
          <a:bodyPr vert="horz" lIns="91440" tIns="45720" rIns="91440" bIns="45720" rtlCol="0" anchor="ctr">
            <a:normAutofit/>
          </a:bodyPr>
          <a:lstStyle/>
          <a:p>
            <a:r>
              <a:rPr lang="en-US" sz="4000" b="1" dirty="0"/>
              <a:t>Leaders who challenge the process -</a:t>
            </a:r>
          </a:p>
        </p:txBody>
      </p:sp>
      <p:sp>
        <p:nvSpPr>
          <p:cNvPr id="5" name="Subtitle 4">
            <a:extLst>
              <a:ext uri="{FF2B5EF4-FFF2-40B4-BE49-F238E27FC236}">
                <a16:creationId xmlns:a16="http://schemas.microsoft.com/office/drawing/2014/main" id="{784E5738-4A25-E590-6622-5753FFD004E2}"/>
              </a:ext>
            </a:extLst>
          </p:cNvPr>
          <p:cNvSpPr>
            <a:spLocks noGrp="1"/>
          </p:cNvSpPr>
          <p:nvPr>
            <p:ph idx="1"/>
          </p:nvPr>
        </p:nvSpPr>
        <p:spPr>
          <a:xfrm>
            <a:off x="1478755" y="2470587"/>
            <a:ext cx="5845049" cy="3623032"/>
          </a:xfrm>
        </p:spPr>
        <p:txBody>
          <a:bodyPr vert="horz" lIns="91440" tIns="45720" rIns="91440" bIns="45720" rtlCol="0" anchor="ctr">
            <a:normAutofit fontScale="92500" lnSpcReduction="10000"/>
          </a:bodyPr>
          <a:lstStyle/>
          <a:p>
            <a:pPr marL="304815" indent="-304815">
              <a:lnSpc>
                <a:spcPct val="90000"/>
              </a:lnSpc>
            </a:pPr>
            <a:r>
              <a:rPr lang="en-US" sz="1600" b="1" dirty="0"/>
              <a:t>Search for new and innovative ways to work</a:t>
            </a:r>
          </a:p>
          <a:p>
            <a:pPr marL="304815" indent="-304815">
              <a:lnSpc>
                <a:spcPct val="90000"/>
              </a:lnSpc>
            </a:pPr>
            <a:r>
              <a:rPr lang="en-US" sz="1600" b="1" dirty="0"/>
              <a:t>Identify milestones to keep projects going</a:t>
            </a:r>
          </a:p>
          <a:p>
            <a:pPr marL="304815" indent="-304815">
              <a:lnSpc>
                <a:spcPct val="90000"/>
              </a:lnSpc>
            </a:pPr>
            <a:r>
              <a:rPr lang="en-US" sz="1600" b="1" dirty="0"/>
              <a:t>Anticipate change</a:t>
            </a:r>
          </a:p>
          <a:p>
            <a:pPr marL="304815" indent="-304815">
              <a:lnSpc>
                <a:spcPct val="90000"/>
              </a:lnSpc>
            </a:pPr>
            <a:r>
              <a:rPr lang="en-US" sz="1600" b="1" dirty="0"/>
              <a:t>Respond to change</a:t>
            </a:r>
          </a:p>
          <a:p>
            <a:pPr marL="304815" indent="-304815">
              <a:lnSpc>
                <a:spcPct val="90000"/>
              </a:lnSpc>
            </a:pPr>
            <a:r>
              <a:rPr lang="en-US" sz="1600" b="1" dirty="0"/>
              <a:t>Aren’t afraid to speak up – or accept others’ opinions when they do</a:t>
            </a:r>
          </a:p>
          <a:p>
            <a:pPr marL="0" indent="0">
              <a:lnSpc>
                <a:spcPct val="90000"/>
              </a:lnSpc>
              <a:buNone/>
            </a:pPr>
            <a:r>
              <a:rPr lang="en-US" sz="1600" b="1" i="1" dirty="0"/>
              <a:t>In Financial Aid…</a:t>
            </a:r>
            <a:r>
              <a:rPr lang="en-US" sz="1600" b="1" dirty="0"/>
              <a:t> </a:t>
            </a:r>
          </a:p>
          <a:p>
            <a:pPr marL="304815" indent="-304815">
              <a:lnSpc>
                <a:spcPct val="90000"/>
              </a:lnSpc>
            </a:pPr>
            <a:r>
              <a:rPr lang="en-US" sz="1600" b="1" dirty="0"/>
              <a:t>Read NASFAA News – make sure staff gets it and discuss together </a:t>
            </a:r>
          </a:p>
          <a:p>
            <a:pPr marL="304815" indent="-304815">
              <a:lnSpc>
                <a:spcPct val="90000"/>
              </a:lnSpc>
            </a:pPr>
            <a:r>
              <a:rPr lang="en-US" sz="1600" b="1" dirty="0"/>
              <a:t>Keep staff informed, be informed of changes on the horizon</a:t>
            </a:r>
          </a:p>
          <a:p>
            <a:pPr marL="304815" indent="-304815">
              <a:lnSpc>
                <a:spcPct val="90000"/>
              </a:lnSpc>
            </a:pPr>
            <a:r>
              <a:rPr lang="en-US" sz="1600" b="1" dirty="0"/>
              <a:t>Set aside time to discuss proactive vs. reactive approaches</a:t>
            </a:r>
          </a:p>
          <a:p>
            <a:pPr marL="304815" indent="-304815">
              <a:lnSpc>
                <a:spcPct val="90000"/>
              </a:lnSpc>
            </a:pPr>
            <a:r>
              <a:rPr lang="en-US" sz="1600" b="1" dirty="0"/>
              <a:t>Challenge with purpose – not just for challenge’s sake</a:t>
            </a:r>
          </a:p>
          <a:p>
            <a:pPr>
              <a:lnSpc>
                <a:spcPct val="90000"/>
              </a:lnSpc>
            </a:pPr>
            <a:endParaRPr lang="en-US" sz="1300" b="1" dirty="0"/>
          </a:p>
          <a:p>
            <a:pPr>
              <a:lnSpc>
                <a:spcPct val="90000"/>
              </a:lnSpc>
            </a:pPr>
            <a:endParaRPr lang="en-US" sz="1300" dirty="0"/>
          </a:p>
        </p:txBody>
      </p:sp>
      <p:sp>
        <p:nvSpPr>
          <p:cNvPr id="27" name="Rounded Rectangle 16">
            <a:extLst>
              <a:ext uri="{FF2B5EF4-FFF2-40B4-BE49-F238E27FC236}">
                <a16:creationId xmlns:a16="http://schemas.microsoft.com/office/drawing/2014/main" id="{DB4E7E40-6469-444C-A3D7-A32F553AA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B22BA79-FD9B-0CA1-97DA-941D29DF6B17}"/>
              </a:ext>
            </a:extLst>
          </p:cNvPr>
          <p:cNvPicPr>
            <a:picLocks noChangeAspect="1"/>
          </p:cNvPicPr>
          <p:nvPr/>
        </p:nvPicPr>
        <p:blipFill>
          <a:blip r:embed="rId4"/>
          <a:stretch>
            <a:fillRect/>
          </a:stretch>
        </p:blipFill>
        <p:spPr>
          <a:xfrm>
            <a:off x="8079578" y="1011765"/>
            <a:ext cx="2970997" cy="4546708"/>
          </a:xfrm>
          <a:prstGeom prst="rect">
            <a:avLst/>
          </a:prstGeom>
        </p:spPr>
      </p:pic>
    </p:spTree>
    <p:extLst>
      <p:ext uri="{BB962C8B-B14F-4D97-AF65-F5344CB8AC3E}">
        <p14:creationId xmlns:p14="http://schemas.microsoft.com/office/powerpoint/2010/main" val="1690963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CEA5-3E2B-C4D4-F2FD-6E4B32B7B5E8}"/>
              </a:ext>
            </a:extLst>
          </p:cNvPr>
          <p:cNvSpPr>
            <a:spLocks noGrp="1"/>
          </p:cNvSpPr>
          <p:nvPr>
            <p:ph type="title"/>
          </p:nvPr>
        </p:nvSpPr>
        <p:spPr/>
        <p:txBody>
          <a:bodyPr>
            <a:normAutofit fontScale="90000"/>
          </a:bodyPr>
          <a:lstStyle/>
          <a:p>
            <a:r>
              <a:rPr lang="en-US" sz="4800" b="1" dirty="0">
                <a:effectLst>
                  <a:outerShdw blurRad="38100" dist="38100" dir="2700000" algn="tl">
                    <a:srgbClr val="000000">
                      <a:alpha val="43137"/>
                    </a:srgbClr>
                  </a:outerShdw>
                </a:effectLst>
              </a:rPr>
              <a:t>Enable Others to Act</a:t>
            </a:r>
          </a:p>
        </p:txBody>
      </p:sp>
      <p:graphicFrame>
        <p:nvGraphicFramePr>
          <p:cNvPr id="15" name="Content Placeholder 4">
            <a:extLst>
              <a:ext uri="{FF2B5EF4-FFF2-40B4-BE49-F238E27FC236}">
                <a16:creationId xmlns:a16="http://schemas.microsoft.com/office/drawing/2014/main" id="{5282001B-716B-8702-83AA-E295EA0AA8BC}"/>
              </a:ext>
            </a:extLst>
          </p:cNvPr>
          <p:cNvGraphicFramePr>
            <a:graphicFrameLocks noGrp="1"/>
          </p:cNvGraphicFramePr>
          <p:nvPr>
            <p:ph idx="1"/>
            <p:extLst>
              <p:ext uri="{D42A27DB-BD31-4B8C-83A1-F6EECF244321}">
                <p14:modId xmlns:p14="http://schemas.microsoft.com/office/powerpoint/2010/main" val="3087269593"/>
              </p:ext>
            </p:extLst>
          </p:nvPr>
        </p:nvGraphicFramePr>
        <p:xfrm>
          <a:off x="5262563" y="685800"/>
          <a:ext cx="6240462"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64270136-A75B-2157-F7E7-8935575E328C}"/>
              </a:ext>
            </a:extLst>
          </p:cNvPr>
          <p:cNvSpPr txBox="1"/>
          <p:nvPr/>
        </p:nvSpPr>
        <p:spPr>
          <a:xfrm>
            <a:off x="3333510" y="5903894"/>
            <a:ext cx="8020291" cy="954107"/>
          </a:xfrm>
          <a:prstGeom prst="rect">
            <a:avLst/>
          </a:prstGeom>
          <a:noFill/>
        </p:spPr>
        <p:txBody>
          <a:bodyPr wrap="square" rtlCol="0">
            <a:spAutoFit/>
          </a:bodyPr>
          <a:lstStyle/>
          <a:p>
            <a:r>
              <a:rPr lang="en-US" b="1" dirty="0">
                <a:solidFill>
                  <a:srgbClr val="261F61"/>
                </a:solidFill>
                <a:latin typeface="+mj-lt"/>
              </a:rPr>
              <a:t>“We can’t do it alone is the mantra of exemplary leaders.  We can’t make things happen by ourselves.”</a:t>
            </a:r>
          </a:p>
          <a:p>
            <a:pPr algn="r"/>
            <a:r>
              <a:rPr lang="en-US" sz="2000" dirty="0">
                <a:solidFill>
                  <a:srgbClr val="261F61"/>
                </a:solidFill>
                <a:latin typeface="+mj-lt"/>
              </a:rPr>
              <a:t>- James Kouzes &amp; Barry Posner</a:t>
            </a:r>
          </a:p>
        </p:txBody>
      </p:sp>
    </p:spTree>
    <p:extLst>
      <p:ext uri="{BB962C8B-B14F-4D97-AF65-F5344CB8AC3E}">
        <p14:creationId xmlns:p14="http://schemas.microsoft.com/office/powerpoint/2010/main" val="27202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dgm id="{8DB1724C-D155-B34D-8CA9-6D87A9930F8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dgm id="{73AB81E3-28FE-EB47-B447-67EB8E05834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graphicEl>
                                              <a:dgm id="{D7C3D537-D942-0541-A993-913CC99CEFF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graphicEl>
                                              <a:dgm id="{128D5886-CC1A-EC44-9473-EFE91FF68E8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graphicEl>
                                              <a:dgm id="{3E65E571-2D78-844E-8844-FBFACDB4E19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graphicEl>
                                              <a:dgm id="{8407F7DC-1C6B-F540-9244-AB694FEA557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graphicEl>
                                              <a:dgm id="{5267CF45-5A0F-C34C-98D1-BFFB6323257B}"/>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graphicEl>
                                              <a:dgm id="{7F78F6E6-A7E6-F54C-B003-F111C90B324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graphicEl>
                                              <a:dgm id="{D5B55FAB-24F4-6742-AD2A-B3C75B34A83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graphicEl>
                                              <a:dgm id="{DF5014ED-EC3D-D841-BED1-0110752CE0C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graphicEl>
                                              <a:dgm id="{0ECA7B54-9C5B-B74C-BEBA-A14A5DBEB5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8331C633-6A2F-2D43-076C-57DBE291EC5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12"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13"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14"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15"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16"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grpSp>
        <p:nvGrpSpPr>
          <p:cNvPr id="18" name="Group 17">
            <a:extLst>
              <a:ext uri="{FF2B5EF4-FFF2-40B4-BE49-F238E27FC236}">
                <a16:creationId xmlns:a16="http://schemas.microsoft.com/office/drawing/2014/main" id="{C27500CA-FA61-49B6-AC7B-2CE50433D9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9" name="Freeform 6">
              <a:extLst>
                <a:ext uri="{FF2B5EF4-FFF2-40B4-BE49-F238E27FC236}">
                  <a16:creationId xmlns:a16="http://schemas.microsoft.com/office/drawing/2014/main" id="{9BB2C0D0-9D80-4309-B3A1-320A61FC6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20" name="Freeform 7">
              <a:extLst>
                <a:ext uri="{FF2B5EF4-FFF2-40B4-BE49-F238E27FC236}">
                  <a16:creationId xmlns:a16="http://schemas.microsoft.com/office/drawing/2014/main" id="{BD302E04-6272-4489-AC6C-BD90F6BE4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21" name="Freeform 8">
              <a:extLst>
                <a:ext uri="{FF2B5EF4-FFF2-40B4-BE49-F238E27FC236}">
                  <a16:creationId xmlns:a16="http://schemas.microsoft.com/office/drawing/2014/main" id="{654ECFC5-08C7-4BEA-8913-423DF4B20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22" name="Freeform 9">
              <a:extLst>
                <a:ext uri="{FF2B5EF4-FFF2-40B4-BE49-F238E27FC236}">
                  <a16:creationId xmlns:a16="http://schemas.microsoft.com/office/drawing/2014/main" id="{22B548B5-28F3-4F2F-BDDA-A16D0D276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23" name="Freeform 10">
              <a:extLst>
                <a:ext uri="{FF2B5EF4-FFF2-40B4-BE49-F238E27FC236}">
                  <a16:creationId xmlns:a16="http://schemas.microsoft.com/office/drawing/2014/main" id="{EB0B6947-A2CA-4DF4-B955-DAFECEC2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24" name="Freeform 11">
              <a:extLst>
                <a:ext uri="{FF2B5EF4-FFF2-40B4-BE49-F238E27FC236}">
                  <a16:creationId xmlns:a16="http://schemas.microsoft.com/office/drawing/2014/main" id="{D4F51AD8-AD43-4ABE-85E8-4F769F8C2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sp>
        <p:nvSpPr>
          <p:cNvPr id="4" name="Title 3">
            <a:extLst>
              <a:ext uri="{FF2B5EF4-FFF2-40B4-BE49-F238E27FC236}">
                <a16:creationId xmlns:a16="http://schemas.microsoft.com/office/drawing/2014/main" id="{AF23670A-9497-16BC-B5C9-50F0B28C05E0}"/>
              </a:ext>
            </a:extLst>
          </p:cNvPr>
          <p:cNvSpPr>
            <a:spLocks noGrp="1"/>
          </p:cNvSpPr>
          <p:nvPr>
            <p:ph type="title"/>
          </p:nvPr>
        </p:nvSpPr>
        <p:spPr>
          <a:xfrm>
            <a:off x="1497623" y="261937"/>
            <a:ext cx="5781729" cy="1752599"/>
          </a:xfrm>
        </p:spPr>
        <p:txBody>
          <a:bodyPr vert="horz" lIns="91440" tIns="45720" rIns="91440" bIns="45720" rtlCol="0" anchor="ctr">
            <a:normAutofit/>
          </a:bodyPr>
          <a:lstStyle/>
          <a:p>
            <a:r>
              <a:rPr lang="en-US" sz="4400" b="1" dirty="0">
                <a:effectLst>
                  <a:outerShdw blurRad="38100" dist="38100" dir="2700000" algn="tl">
                    <a:srgbClr val="000000">
                      <a:alpha val="43137"/>
                    </a:srgbClr>
                  </a:outerShdw>
                </a:effectLst>
              </a:rPr>
              <a:t>Leaders who enable others to act -</a:t>
            </a:r>
          </a:p>
        </p:txBody>
      </p:sp>
      <p:sp>
        <p:nvSpPr>
          <p:cNvPr id="5" name="Subtitle 4">
            <a:extLst>
              <a:ext uri="{FF2B5EF4-FFF2-40B4-BE49-F238E27FC236}">
                <a16:creationId xmlns:a16="http://schemas.microsoft.com/office/drawing/2014/main" id="{1CB026BD-9986-5F3C-1D81-C3D596FA908B}"/>
              </a:ext>
            </a:extLst>
          </p:cNvPr>
          <p:cNvSpPr>
            <a:spLocks noGrp="1"/>
          </p:cNvSpPr>
          <p:nvPr>
            <p:ph idx="1"/>
          </p:nvPr>
        </p:nvSpPr>
        <p:spPr>
          <a:xfrm>
            <a:off x="1464112" y="2756694"/>
            <a:ext cx="6020027" cy="3544715"/>
          </a:xfrm>
        </p:spPr>
        <p:txBody>
          <a:bodyPr vert="horz" lIns="91440" tIns="45720" rIns="91440" bIns="45720" rtlCol="0" anchor="ctr">
            <a:normAutofit fontScale="47500" lnSpcReduction="20000"/>
          </a:bodyPr>
          <a:lstStyle/>
          <a:p>
            <a:pPr marL="304815" indent="-304815">
              <a:lnSpc>
                <a:spcPct val="90000"/>
              </a:lnSpc>
            </a:pPr>
            <a:r>
              <a:rPr lang="en-US" sz="3600" b="1" dirty="0"/>
              <a:t>Develop relationships</a:t>
            </a:r>
          </a:p>
          <a:p>
            <a:pPr marL="304815" indent="-304815">
              <a:lnSpc>
                <a:spcPct val="90000"/>
              </a:lnSpc>
            </a:pPr>
            <a:r>
              <a:rPr lang="en-US" sz="3600" b="1" dirty="0"/>
              <a:t>Listen to diverse points of view</a:t>
            </a:r>
          </a:p>
          <a:p>
            <a:pPr marL="304815" indent="-304815">
              <a:lnSpc>
                <a:spcPct val="90000"/>
              </a:lnSpc>
            </a:pPr>
            <a:r>
              <a:rPr lang="en-US" sz="3600" b="1" dirty="0"/>
              <a:t>Give people freedom to do their jobs</a:t>
            </a:r>
          </a:p>
          <a:p>
            <a:pPr marL="304815" indent="-304815">
              <a:lnSpc>
                <a:spcPct val="90000"/>
              </a:lnSpc>
            </a:pPr>
            <a:r>
              <a:rPr lang="en-US" sz="3600" b="1" dirty="0"/>
              <a:t>Encourage professional development</a:t>
            </a:r>
          </a:p>
          <a:p>
            <a:pPr marL="304815" indent="-304815">
              <a:lnSpc>
                <a:spcPct val="90000"/>
              </a:lnSpc>
            </a:pPr>
            <a:r>
              <a:rPr lang="en-US" sz="3600" b="1" dirty="0"/>
              <a:t>Realize what others need to do their jobs</a:t>
            </a:r>
          </a:p>
          <a:p>
            <a:pPr marL="0" indent="0">
              <a:lnSpc>
                <a:spcPct val="90000"/>
              </a:lnSpc>
              <a:buNone/>
            </a:pPr>
            <a:r>
              <a:rPr lang="en-US" sz="3600" b="1" i="1" dirty="0"/>
              <a:t>In Financial Aid…</a:t>
            </a:r>
            <a:endParaRPr lang="en-US" sz="3600" b="1" dirty="0"/>
          </a:p>
          <a:p>
            <a:pPr marL="304815" indent="-304815">
              <a:lnSpc>
                <a:spcPct val="90000"/>
              </a:lnSpc>
            </a:pPr>
            <a:r>
              <a:rPr lang="en-US" sz="3600" b="1" dirty="0"/>
              <a:t>Get involved in associations and allow time for staff to do so as well</a:t>
            </a:r>
          </a:p>
          <a:p>
            <a:pPr marL="304815" indent="-304815">
              <a:lnSpc>
                <a:spcPct val="90000"/>
              </a:lnSpc>
            </a:pPr>
            <a:r>
              <a:rPr lang="en-US" sz="3600" b="1" dirty="0"/>
              <a:t>Don’t micromanage</a:t>
            </a:r>
          </a:p>
          <a:p>
            <a:pPr marL="304815" indent="-304815">
              <a:lnSpc>
                <a:spcPct val="90000"/>
              </a:lnSpc>
            </a:pPr>
            <a:r>
              <a:rPr lang="en-US" sz="3600" b="1" dirty="0"/>
              <a:t>Ask what can be done to help make others’ jobs better</a:t>
            </a:r>
          </a:p>
          <a:p>
            <a:pPr marL="304815" indent="-304815">
              <a:lnSpc>
                <a:spcPct val="90000"/>
              </a:lnSpc>
            </a:pPr>
            <a:r>
              <a:rPr lang="en-US" sz="3600" b="1" dirty="0"/>
              <a:t>Allow staff to try new approaches</a:t>
            </a:r>
          </a:p>
          <a:p>
            <a:pPr marL="304815" indent="-304815">
              <a:lnSpc>
                <a:spcPct val="90000"/>
              </a:lnSpc>
            </a:pPr>
            <a:endParaRPr lang="en-US" sz="1300" b="1" dirty="0"/>
          </a:p>
          <a:p>
            <a:pPr>
              <a:lnSpc>
                <a:spcPct val="90000"/>
              </a:lnSpc>
            </a:pPr>
            <a:endParaRPr lang="en-US" sz="1300" dirty="0"/>
          </a:p>
        </p:txBody>
      </p:sp>
      <p:sp>
        <p:nvSpPr>
          <p:cNvPr id="26" name="Rounded Rectangle 16">
            <a:extLst>
              <a:ext uri="{FF2B5EF4-FFF2-40B4-BE49-F238E27FC236}">
                <a16:creationId xmlns:a16="http://schemas.microsoft.com/office/drawing/2014/main" id="{6958E693-06E1-4835-9E33-076E6D8ED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76B9D2D-D19E-38EA-B439-65C6EE440E02}"/>
              </a:ext>
            </a:extLst>
          </p:cNvPr>
          <p:cNvPicPr>
            <a:picLocks noChangeAspect="1"/>
          </p:cNvPicPr>
          <p:nvPr/>
        </p:nvPicPr>
        <p:blipFill>
          <a:blip r:embed="rId4"/>
          <a:srcRect r="-2" b="6911"/>
          <a:stretch/>
        </p:blipFill>
        <p:spPr>
          <a:xfrm>
            <a:off x="7951593" y="1011765"/>
            <a:ext cx="3226968" cy="4546708"/>
          </a:xfrm>
          <a:prstGeom prst="rect">
            <a:avLst/>
          </a:prstGeom>
        </p:spPr>
      </p:pic>
    </p:spTree>
    <p:extLst>
      <p:ext uri="{BB962C8B-B14F-4D97-AF65-F5344CB8AC3E}">
        <p14:creationId xmlns:p14="http://schemas.microsoft.com/office/powerpoint/2010/main" val="1447777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127EFD-3637-C573-76F1-99E072A06FB6}"/>
              </a:ext>
            </a:extLst>
          </p:cNvPr>
          <p:cNvSpPr txBox="1"/>
          <p:nvPr/>
        </p:nvSpPr>
        <p:spPr>
          <a:xfrm>
            <a:off x="0" y="1593139"/>
            <a:ext cx="12192000" cy="736977"/>
          </a:xfrm>
          <a:prstGeom prst="rect">
            <a:avLst/>
          </a:prstGeom>
        </p:spPr>
        <p:txBody>
          <a:bodyPr vert="horz" lIns="91440" tIns="45720" rIns="91440" bIns="45720" rtlCol="0" anchor="ctr">
            <a:noAutofit/>
          </a:bodyPr>
          <a:lstStyle>
            <a:lvl1pPr>
              <a:lnSpc>
                <a:spcPct val="90000"/>
              </a:lnSpc>
              <a:spcBef>
                <a:spcPct val="0"/>
              </a:spcBef>
              <a:buNone/>
              <a:defRPr sz="4800" b="1">
                <a:solidFill>
                  <a:srgbClr val="69BF49"/>
                </a:solidFill>
                <a:latin typeface="Tahoma" panose="020B0604030504040204" pitchFamily="34" charset="0"/>
                <a:ea typeface="Tahoma" panose="020B0604030504040204" pitchFamily="34" charset="0"/>
                <a:cs typeface="Tahoma" panose="020B0604030504040204" pitchFamily="34" charset="0"/>
              </a:defRPr>
            </a:lvl1pPr>
          </a:lstStyle>
          <a:p>
            <a:pPr algn="ctr" defTabSz="304815"/>
            <a:r>
              <a:rPr lang="en-US" dirty="0">
                <a:solidFill>
                  <a:prstClr val="black"/>
                </a:solidFill>
                <a:effectLst>
                  <a:outerShdw blurRad="38100" dist="38100" dir="2700000" algn="tl">
                    <a:srgbClr val="000000">
                      <a:alpha val="43137"/>
                    </a:srgbClr>
                  </a:outerShdw>
                </a:effectLst>
                <a:latin typeface="+mj-lt"/>
              </a:rPr>
              <a:t>Encouraging the Heart</a:t>
            </a:r>
          </a:p>
        </p:txBody>
      </p:sp>
      <p:sp>
        <p:nvSpPr>
          <p:cNvPr id="6" name="TextBox 5">
            <a:extLst>
              <a:ext uri="{FF2B5EF4-FFF2-40B4-BE49-F238E27FC236}">
                <a16:creationId xmlns:a16="http://schemas.microsoft.com/office/drawing/2014/main" id="{92AB9947-2717-24DF-C316-227B24BB8D5A}"/>
              </a:ext>
            </a:extLst>
          </p:cNvPr>
          <p:cNvSpPr txBox="1"/>
          <p:nvPr/>
        </p:nvSpPr>
        <p:spPr>
          <a:xfrm>
            <a:off x="1315277" y="2835685"/>
            <a:ext cx="11217965" cy="2677656"/>
          </a:xfrm>
          <a:prstGeom prst="rect">
            <a:avLst/>
          </a:prstGeom>
          <a:noFill/>
        </p:spPr>
        <p:txBody>
          <a:bodyPr wrap="square" rtlCol="0">
            <a:spAutoFit/>
          </a:bodyPr>
          <a:lstStyle/>
          <a:p>
            <a:pPr marL="342917" indent="-342917" defTabSz="304815">
              <a:buFont typeface="+mj-lt"/>
              <a:buAutoNum type="arabicPeriod"/>
            </a:pPr>
            <a:r>
              <a:rPr lang="en-US" sz="2400" b="1" dirty="0">
                <a:solidFill>
                  <a:prstClr val="black">
                    <a:lumMod val="65000"/>
                    <a:lumOff val="35000"/>
                  </a:prstClr>
                </a:solidFill>
                <a:latin typeface="+mj-lt"/>
              </a:rPr>
              <a:t>Maintain high expectations about what individuals and teams can accomplish.</a:t>
            </a:r>
          </a:p>
          <a:p>
            <a:pPr marL="342917" indent="-342917" defTabSz="304815">
              <a:buFont typeface="+mj-lt"/>
              <a:buAutoNum type="arabicPeriod"/>
            </a:pPr>
            <a:r>
              <a:rPr lang="en-US" sz="2400" b="1" dirty="0">
                <a:solidFill>
                  <a:prstClr val="black">
                    <a:lumMod val="65000"/>
                    <a:lumOff val="35000"/>
                  </a:prstClr>
                </a:solidFill>
                <a:latin typeface="+mj-lt"/>
              </a:rPr>
              <a:t>Communicate your positive expectations clearly and regularly.</a:t>
            </a:r>
          </a:p>
          <a:p>
            <a:pPr marL="342917" indent="-342917" defTabSz="304815">
              <a:buFont typeface="+mj-lt"/>
              <a:buAutoNum type="arabicPeriod"/>
            </a:pPr>
            <a:r>
              <a:rPr lang="en-US" sz="2400" b="1" dirty="0">
                <a:solidFill>
                  <a:prstClr val="black">
                    <a:lumMod val="65000"/>
                    <a:lumOff val="35000"/>
                  </a:prstClr>
                </a:solidFill>
                <a:latin typeface="+mj-lt"/>
              </a:rPr>
              <a:t>Create an environment that makes it comfortable to receive and give feedback.</a:t>
            </a:r>
          </a:p>
          <a:p>
            <a:pPr marL="342917" indent="-342917" defTabSz="304815">
              <a:buFont typeface="+mj-lt"/>
              <a:buAutoNum type="arabicPeriod"/>
            </a:pPr>
            <a:r>
              <a:rPr lang="en-US" sz="2400" b="1" dirty="0">
                <a:solidFill>
                  <a:prstClr val="black">
                    <a:lumMod val="65000"/>
                    <a:lumOff val="35000"/>
                  </a:prstClr>
                </a:solidFill>
                <a:latin typeface="+mj-lt"/>
              </a:rPr>
              <a:t>Find out the types of encouragement that make the most difference. Don’t assume that you know.</a:t>
            </a:r>
          </a:p>
          <a:p>
            <a:pPr marL="342917" indent="-342917" defTabSz="304815">
              <a:buFont typeface="+mj-lt"/>
              <a:buAutoNum type="arabicPeriod"/>
            </a:pPr>
            <a:r>
              <a:rPr lang="en-US" sz="2400" b="1" dirty="0">
                <a:solidFill>
                  <a:prstClr val="black">
                    <a:lumMod val="65000"/>
                    <a:lumOff val="35000"/>
                  </a:prstClr>
                </a:solidFill>
                <a:latin typeface="+mj-lt"/>
              </a:rPr>
              <a:t>Be creative when it comes to recognition.  Be spontaneous.  Have Fun.</a:t>
            </a:r>
          </a:p>
          <a:p>
            <a:pPr marL="342917" indent="-342917" defTabSz="304815">
              <a:buFont typeface="+mj-lt"/>
              <a:buAutoNum type="arabicPeriod"/>
            </a:pPr>
            <a:r>
              <a:rPr lang="en-US" sz="2400" b="1" dirty="0">
                <a:solidFill>
                  <a:prstClr val="black">
                    <a:lumMod val="65000"/>
                    <a:lumOff val="35000"/>
                  </a:prstClr>
                </a:solidFill>
                <a:latin typeface="+mj-lt"/>
              </a:rPr>
              <a:t>Make saying “thank you” a natural part of your everyday behavior.</a:t>
            </a:r>
          </a:p>
        </p:txBody>
      </p:sp>
      <p:pic>
        <p:nvPicPr>
          <p:cNvPr id="5" name="Picture 4" descr="A person and person making a heart with their hands&#10;&#10;Description automatically generated">
            <a:extLst>
              <a:ext uri="{FF2B5EF4-FFF2-40B4-BE49-F238E27FC236}">
                <a16:creationId xmlns:a16="http://schemas.microsoft.com/office/drawing/2014/main" id="{49EC74BC-5BF3-2A2A-3CD3-87AA1C03498B}"/>
              </a:ext>
            </a:extLst>
          </p:cNvPr>
          <p:cNvPicPr>
            <a:picLocks noChangeAspect="1"/>
          </p:cNvPicPr>
          <p:nvPr/>
        </p:nvPicPr>
        <p:blipFill rotWithShape="1">
          <a:blip r:embed="rId3">
            <a:extLst>
              <a:ext uri="{28A0092B-C50C-407E-A947-70E740481C1C}">
                <a14:useLocalDpi xmlns:a14="http://schemas.microsoft.com/office/drawing/2010/main" val="0"/>
              </a:ext>
            </a:extLst>
          </a:blip>
          <a:srcRect t="8656" b="29500"/>
          <a:stretch/>
        </p:blipFill>
        <p:spPr>
          <a:xfrm>
            <a:off x="0" y="0"/>
            <a:ext cx="12192000" cy="1319514"/>
          </a:xfrm>
          <a:prstGeom prst="rect">
            <a:avLst/>
          </a:prstGeom>
        </p:spPr>
      </p:pic>
    </p:spTree>
    <p:extLst>
      <p:ext uri="{BB962C8B-B14F-4D97-AF65-F5344CB8AC3E}">
        <p14:creationId xmlns:p14="http://schemas.microsoft.com/office/powerpoint/2010/main" val="15940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E916D221-0197-5510-AB44-8864837BF844}"/>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13"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14"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15"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16"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17"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grpSp>
        <p:nvGrpSpPr>
          <p:cNvPr id="19" name="Group 18">
            <a:extLst>
              <a:ext uri="{FF2B5EF4-FFF2-40B4-BE49-F238E27FC236}">
                <a16:creationId xmlns:a16="http://schemas.microsoft.com/office/drawing/2014/main" id="{9681DF40-19E9-44F1-A30A-33AC0A7047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0" name="Freeform 6">
              <a:extLst>
                <a:ext uri="{FF2B5EF4-FFF2-40B4-BE49-F238E27FC236}">
                  <a16:creationId xmlns:a16="http://schemas.microsoft.com/office/drawing/2014/main" id="{B5A56C18-147A-4566-B13D-C49A40E3D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21" name="Freeform 7">
              <a:extLst>
                <a:ext uri="{FF2B5EF4-FFF2-40B4-BE49-F238E27FC236}">
                  <a16:creationId xmlns:a16="http://schemas.microsoft.com/office/drawing/2014/main" id="{2FFEA641-7F0D-41D1-A13F-A5A8F7667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22" name="Freeform 8">
              <a:extLst>
                <a:ext uri="{FF2B5EF4-FFF2-40B4-BE49-F238E27FC236}">
                  <a16:creationId xmlns:a16="http://schemas.microsoft.com/office/drawing/2014/main" id="{4D7FF27C-9183-425B-8BAB-7FC5A5B4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23" name="Freeform 9">
              <a:extLst>
                <a:ext uri="{FF2B5EF4-FFF2-40B4-BE49-F238E27FC236}">
                  <a16:creationId xmlns:a16="http://schemas.microsoft.com/office/drawing/2014/main" id="{A8EF86AB-80F9-40E7-8DC2-DB7FAB5AF8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24" name="Freeform 10">
              <a:extLst>
                <a:ext uri="{FF2B5EF4-FFF2-40B4-BE49-F238E27FC236}">
                  <a16:creationId xmlns:a16="http://schemas.microsoft.com/office/drawing/2014/main" id="{3BFC2A5D-0701-4890-A2EC-70C2CC28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25" name="Freeform 11">
              <a:extLst>
                <a:ext uri="{FF2B5EF4-FFF2-40B4-BE49-F238E27FC236}">
                  <a16:creationId xmlns:a16="http://schemas.microsoft.com/office/drawing/2014/main" id="{AA343A51-8CD2-4C41-803E-B3604A310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sp>
        <p:nvSpPr>
          <p:cNvPr id="4" name="Title 3">
            <a:extLst>
              <a:ext uri="{FF2B5EF4-FFF2-40B4-BE49-F238E27FC236}">
                <a16:creationId xmlns:a16="http://schemas.microsoft.com/office/drawing/2014/main" id="{15E82A1C-A003-706E-8A49-4C50110C4F65}"/>
              </a:ext>
            </a:extLst>
          </p:cNvPr>
          <p:cNvSpPr>
            <a:spLocks noGrp="1"/>
          </p:cNvSpPr>
          <p:nvPr>
            <p:ph type="ctrTitle" idx="4294967295"/>
          </p:nvPr>
        </p:nvSpPr>
        <p:spPr>
          <a:xfrm>
            <a:off x="1535111" y="261937"/>
            <a:ext cx="5781729" cy="1752599"/>
          </a:xfrm>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rPr>
              <a:t>Leaders who encourage the heart - </a:t>
            </a:r>
          </a:p>
        </p:txBody>
      </p:sp>
      <p:sp>
        <p:nvSpPr>
          <p:cNvPr id="5" name="Subtitle 4">
            <a:extLst>
              <a:ext uri="{FF2B5EF4-FFF2-40B4-BE49-F238E27FC236}">
                <a16:creationId xmlns:a16="http://schemas.microsoft.com/office/drawing/2014/main" id="{EBC61397-CFCA-0951-079F-E83E4EC906B0}"/>
              </a:ext>
            </a:extLst>
          </p:cNvPr>
          <p:cNvSpPr>
            <a:spLocks noGrp="1"/>
          </p:cNvSpPr>
          <p:nvPr>
            <p:ph type="subTitle" idx="4294967295"/>
          </p:nvPr>
        </p:nvSpPr>
        <p:spPr>
          <a:xfrm>
            <a:off x="1484310" y="2666999"/>
            <a:ext cx="5839494" cy="3505201"/>
          </a:xfrm>
        </p:spPr>
        <p:txBody>
          <a:bodyPr vert="horz" lIns="91440" tIns="45720" rIns="91440" bIns="45720" rtlCol="0" anchor="ctr">
            <a:normAutofit fontScale="92500" lnSpcReduction="10000"/>
          </a:bodyPr>
          <a:lstStyle/>
          <a:p>
            <a:pPr marL="304815" indent="-304815">
              <a:lnSpc>
                <a:spcPct val="90000"/>
              </a:lnSpc>
            </a:pPr>
            <a:r>
              <a:rPr lang="en-US" b="1" dirty="0"/>
              <a:t>Praise their people</a:t>
            </a:r>
          </a:p>
          <a:p>
            <a:pPr marL="304815" indent="-304815">
              <a:lnSpc>
                <a:spcPct val="90000"/>
              </a:lnSpc>
            </a:pPr>
            <a:r>
              <a:rPr lang="en-US" b="1" dirty="0"/>
              <a:t>Share confidence in their staff</a:t>
            </a:r>
          </a:p>
          <a:p>
            <a:pPr marL="304815" indent="-304815">
              <a:lnSpc>
                <a:spcPct val="90000"/>
              </a:lnSpc>
            </a:pPr>
            <a:r>
              <a:rPr lang="en-US" b="1" dirty="0"/>
              <a:t>Creatively recognize others</a:t>
            </a:r>
          </a:p>
          <a:p>
            <a:pPr marL="304815" indent="-304815">
              <a:lnSpc>
                <a:spcPct val="90000"/>
              </a:lnSpc>
            </a:pPr>
            <a:r>
              <a:rPr lang="en-US" b="1" dirty="0"/>
              <a:t>Publicly recognize others</a:t>
            </a:r>
          </a:p>
          <a:p>
            <a:pPr marL="304815" indent="-304815">
              <a:lnSpc>
                <a:spcPct val="90000"/>
              </a:lnSpc>
            </a:pPr>
            <a:r>
              <a:rPr lang="en-US" b="1" dirty="0"/>
              <a:t>Get personally involved  </a:t>
            </a:r>
          </a:p>
          <a:p>
            <a:pPr marL="0" indent="0">
              <a:lnSpc>
                <a:spcPct val="90000"/>
              </a:lnSpc>
              <a:buNone/>
            </a:pPr>
            <a:r>
              <a:rPr lang="en-US" b="1" i="1" dirty="0"/>
              <a:t>In Financial Aid…</a:t>
            </a:r>
            <a:r>
              <a:rPr lang="en-US" b="1" dirty="0"/>
              <a:t> </a:t>
            </a:r>
          </a:p>
          <a:p>
            <a:pPr marL="304815" indent="-304815">
              <a:lnSpc>
                <a:spcPct val="90000"/>
              </a:lnSpc>
            </a:pPr>
            <a:r>
              <a:rPr lang="en-US" b="1" dirty="0"/>
              <a:t>Have fun together – our work is hard!</a:t>
            </a:r>
          </a:p>
          <a:p>
            <a:pPr marL="304815" indent="-304815">
              <a:lnSpc>
                <a:spcPct val="90000"/>
              </a:lnSpc>
            </a:pPr>
            <a:r>
              <a:rPr lang="en-US" b="1" dirty="0"/>
              <a:t>Soak up the negativity</a:t>
            </a:r>
          </a:p>
          <a:p>
            <a:pPr>
              <a:lnSpc>
                <a:spcPct val="90000"/>
              </a:lnSpc>
            </a:pPr>
            <a:endParaRPr lang="en-US" sz="1700" b="1" dirty="0"/>
          </a:p>
          <a:p>
            <a:pPr>
              <a:lnSpc>
                <a:spcPct val="90000"/>
              </a:lnSpc>
            </a:pPr>
            <a:endParaRPr lang="en-US" sz="1700" dirty="0"/>
          </a:p>
        </p:txBody>
      </p:sp>
      <p:sp>
        <p:nvSpPr>
          <p:cNvPr id="27" name="Rounded Rectangle 16">
            <a:extLst>
              <a:ext uri="{FF2B5EF4-FFF2-40B4-BE49-F238E27FC236}">
                <a16:creationId xmlns:a16="http://schemas.microsoft.com/office/drawing/2014/main" id="{DB4E7E40-6469-444C-A3D7-A32F553AA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98336E7-8B92-3DB0-E751-7939AA904FCF}"/>
              </a:ext>
            </a:extLst>
          </p:cNvPr>
          <p:cNvPicPr>
            <a:picLocks noChangeAspect="1"/>
          </p:cNvPicPr>
          <p:nvPr/>
        </p:nvPicPr>
        <p:blipFill>
          <a:blip r:embed="rId4"/>
          <a:stretch>
            <a:fillRect/>
          </a:stretch>
        </p:blipFill>
        <p:spPr>
          <a:xfrm>
            <a:off x="8057240" y="1011765"/>
            <a:ext cx="3015673" cy="4546708"/>
          </a:xfrm>
          <a:prstGeom prst="rect">
            <a:avLst/>
          </a:prstGeom>
        </p:spPr>
      </p:pic>
    </p:spTree>
    <p:extLst>
      <p:ext uri="{BB962C8B-B14F-4D97-AF65-F5344CB8AC3E}">
        <p14:creationId xmlns:p14="http://schemas.microsoft.com/office/powerpoint/2010/main" val="2049342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D16A-2556-5CC5-4415-E6200CEA8BD6}"/>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About Heather Boutell </a:t>
            </a:r>
          </a:p>
        </p:txBody>
      </p:sp>
      <p:pic>
        <p:nvPicPr>
          <p:cNvPr id="4" name="Content Placeholder 3">
            <a:extLst>
              <a:ext uri="{FF2B5EF4-FFF2-40B4-BE49-F238E27FC236}">
                <a16:creationId xmlns:a16="http://schemas.microsoft.com/office/drawing/2014/main" id="{D9DBC920-1AC7-0699-40E0-52BD5E296FEE}"/>
              </a:ext>
            </a:extLst>
          </p:cNvPr>
          <p:cNvPicPr>
            <a:picLocks noGrp="1" noChangeAspect="1"/>
          </p:cNvPicPr>
          <p:nvPr>
            <p:ph idx="1"/>
          </p:nvPr>
        </p:nvPicPr>
        <p:blipFill>
          <a:blip r:embed="rId2"/>
          <a:stretch>
            <a:fillRect/>
          </a:stretch>
        </p:blipFill>
        <p:spPr>
          <a:xfrm flipH="1">
            <a:off x="8111151" y="2515468"/>
            <a:ext cx="3391872" cy="3275732"/>
          </a:xfrm>
          <a:prstGeom prst="rect">
            <a:avLst/>
          </a:prstGeom>
        </p:spPr>
      </p:pic>
      <p:sp>
        <p:nvSpPr>
          <p:cNvPr id="5" name="TextBox 4">
            <a:extLst>
              <a:ext uri="{FF2B5EF4-FFF2-40B4-BE49-F238E27FC236}">
                <a16:creationId xmlns:a16="http://schemas.microsoft.com/office/drawing/2014/main" id="{D7BBFB0A-A70E-24E3-8A0D-4F89B30057E0}"/>
              </a:ext>
            </a:extLst>
          </p:cNvPr>
          <p:cNvSpPr txBox="1"/>
          <p:nvPr/>
        </p:nvSpPr>
        <p:spPr>
          <a:xfrm>
            <a:off x="2181638" y="2515468"/>
            <a:ext cx="4954657" cy="2729337"/>
          </a:xfrm>
          <a:prstGeom prst="rect">
            <a:avLst/>
          </a:prstGeom>
          <a:noFill/>
        </p:spPr>
        <p:txBody>
          <a:bodyPr wrap="square" rtlCol="0">
            <a:spAutoFit/>
          </a:bodyPr>
          <a:lstStyle/>
          <a:p>
            <a:pPr marL="457200" indent="-457200" algn="l">
              <a:lnSpc>
                <a:spcPct val="120000"/>
              </a:lnSpc>
              <a:buFont typeface="Arial" panose="020B0604020202020204" pitchFamily="34" charset="0"/>
              <a:buChar char="•"/>
            </a:pPr>
            <a:r>
              <a:rPr lang="en-US" b="1" dirty="0">
                <a:solidFill>
                  <a:schemeClr val="tx1"/>
                </a:solidFill>
              </a:rPr>
              <a:t>Started as a Graduate Assistant at the University of Louisville </a:t>
            </a:r>
          </a:p>
          <a:p>
            <a:pPr marL="457200" indent="-457200" algn="l">
              <a:lnSpc>
                <a:spcPct val="120000"/>
              </a:lnSpc>
              <a:buFont typeface="Arial" panose="020B0604020202020204" pitchFamily="34" charset="0"/>
              <a:buChar char="•"/>
            </a:pPr>
            <a:r>
              <a:rPr lang="en-US" b="1" dirty="0">
                <a:solidFill>
                  <a:schemeClr val="tx1"/>
                </a:solidFill>
              </a:rPr>
              <a:t>Has been in financial aid for 33 years</a:t>
            </a:r>
          </a:p>
          <a:p>
            <a:pPr marL="457200" indent="-457200" algn="l">
              <a:lnSpc>
                <a:spcPct val="120000"/>
              </a:lnSpc>
              <a:buFont typeface="Arial" panose="020B0604020202020204" pitchFamily="34" charset="0"/>
              <a:buChar char="•"/>
            </a:pPr>
            <a:r>
              <a:rPr lang="en-US" b="1" dirty="0">
                <a:solidFill>
                  <a:schemeClr val="tx1"/>
                </a:solidFill>
              </a:rPr>
              <a:t>Majority of career was in Kentucky, last 6 years in Tennessee at Vanderbilt University School of Medicine</a:t>
            </a:r>
          </a:p>
          <a:p>
            <a:pPr marL="457200" indent="-457200" algn="l">
              <a:lnSpc>
                <a:spcPct val="120000"/>
              </a:lnSpc>
              <a:buFont typeface="Arial" panose="020B0604020202020204" pitchFamily="34" charset="0"/>
              <a:buChar char="•"/>
            </a:pPr>
            <a:r>
              <a:rPr lang="en-US" b="1" dirty="0">
                <a:solidFill>
                  <a:schemeClr val="tx1"/>
                </a:solidFill>
              </a:rPr>
              <a:t>Just completed her Ed.D. in Learning Organizations and Strategic Change</a:t>
            </a:r>
          </a:p>
        </p:txBody>
      </p:sp>
    </p:spTree>
    <p:extLst>
      <p:ext uri="{BB962C8B-B14F-4D97-AF65-F5344CB8AC3E}">
        <p14:creationId xmlns:p14="http://schemas.microsoft.com/office/powerpoint/2010/main" val="290770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11D3C-7918-2530-1D00-75E81DE94A15}"/>
              </a:ext>
            </a:extLst>
          </p:cNvPr>
          <p:cNvSpPr txBox="1"/>
          <p:nvPr/>
        </p:nvSpPr>
        <p:spPr>
          <a:xfrm>
            <a:off x="644324" y="236099"/>
            <a:ext cx="10903352" cy="2513637"/>
          </a:xfrm>
          <a:prstGeom prst="rect">
            <a:avLst/>
          </a:prstGeom>
          <a:noFill/>
        </p:spPr>
        <p:txBody>
          <a:bodyPr wrap="square" rtlCol="0">
            <a:spAutoFit/>
          </a:bodyPr>
          <a:lstStyle/>
          <a:p>
            <a:pPr algn="ctr"/>
            <a:endParaRPr lang="en-US" sz="4000" dirty="0">
              <a:solidFill>
                <a:srgbClr val="FD6719"/>
              </a:solidFill>
              <a:latin typeface="Tahoma" panose="020B0604030504040204" pitchFamily="34" charset="0"/>
              <a:ea typeface="Tahoma" panose="020B0604030504040204" pitchFamily="34" charset="0"/>
              <a:cs typeface="Tahoma" panose="020B0604030504040204" pitchFamily="34" charset="0"/>
            </a:endParaRPr>
          </a:p>
          <a:p>
            <a:pPr algn="ctr"/>
            <a:r>
              <a:rPr lang="en-US" sz="5867" b="1" dirty="0">
                <a:solidFill>
                  <a:schemeClr val="accent1">
                    <a:lumMod val="75000"/>
                  </a:schemeClr>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What kind of leader</a:t>
            </a:r>
          </a:p>
          <a:p>
            <a:pPr algn="ctr"/>
            <a:r>
              <a:rPr lang="en-US" sz="5867" b="1" dirty="0">
                <a:solidFill>
                  <a:schemeClr val="accent1">
                    <a:lumMod val="75000"/>
                  </a:schemeClr>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are you going to be?</a:t>
            </a:r>
          </a:p>
        </p:txBody>
      </p:sp>
      <p:pic>
        <p:nvPicPr>
          <p:cNvPr id="3" name="Picture 2">
            <a:extLst>
              <a:ext uri="{FF2B5EF4-FFF2-40B4-BE49-F238E27FC236}">
                <a16:creationId xmlns:a16="http://schemas.microsoft.com/office/drawing/2014/main" id="{F72E806E-5EF4-939D-1EB9-C7609561E62D}"/>
              </a:ext>
            </a:extLst>
          </p:cNvPr>
          <p:cNvPicPr>
            <a:picLocks noChangeAspect="1"/>
          </p:cNvPicPr>
          <p:nvPr/>
        </p:nvPicPr>
        <p:blipFill>
          <a:blip r:embed="rId3"/>
          <a:stretch>
            <a:fillRect/>
          </a:stretch>
        </p:blipFill>
        <p:spPr>
          <a:xfrm>
            <a:off x="8153399" y="4108264"/>
            <a:ext cx="3520158" cy="2063936"/>
          </a:xfrm>
          <a:prstGeom prst="rect">
            <a:avLst/>
          </a:prstGeom>
        </p:spPr>
      </p:pic>
      <p:pic>
        <p:nvPicPr>
          <p:cNvPr id="6" name="Picture 5">
            <a:extLst>
              <a:ext uri="{FF2B5EF4-FFF2-40B4-BE49-F238E27FC236}">
                <a16:creationId xmlns:a16="http://schemas.microsoft.com/office/drawing/2014/main" id="{1FB9E1A7-2B83-8FE8-2578-A3DD2F9AF424}"/>
              </a:ext>
            </a:extLst>
          </p:cNvPr>
          <p:cNvPicPr>
            <a:picLocks noChangeAspect="1"/>
          </p:cNvPicPr>
          <p:nvPr/>
        </p:nvPicPr>
        <p:blipFill>
          <a:blip r:embed="rId4"/>
          <a:stretch>
            <a:fillRect/>
          </a:stretch>
        </p:blipFill>
        <p:spPr>
          <a:xfrm>
            <a:off x="2526350" y="4108264"/>
            <a:ext cx="3227001" cy="2063936"/>
          </a:xfrm>
          <a:prstGeom prst="rect">
            <a:avLst/>
          </a:prstGeom>
        </p:spPr>
      </p:pic>
    </p:spTree>
    <p:extLst>
      <p:ext uri="{BB962C8B-B14F-4D97-AF65-F5344CB8AC3E}">
        <p14:creationId xmlns:p14="http://schemas.microsoft.com/office/powerpoint/2010/main" val="3119865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ops and Yoyo - It's Sarcastic Wednesday!">
            <a:hlinkClick r:id="" action="ppaction://media"/>
            <a:extLst>
              <a:ext uri="{FF2B5EF4-FFF2-40B4-BE49-F238E27FC236}">
                <a16:creationId xmlns:a16="http://schemas.microsoft.com/office/drawing/2014/main" id="{974B6453-A38F-BA7F-9FE4-0102E05743B3}"/>
              </a:ext>
            </a:extLst>
          </p:cNvPr>
          <p:cNvPicPr>
            <a:picLocks noRot="1" noChangeAspect="1"/>
          </p:cNvPicPr>
          <p:nvPr>
            <a:videoFile r:link="rId1"/>
          </p:nvPr>
        </p:nvPicPr>
        <p:blipFill>
          <a:blip r:embed="rId4"/>
          <a:stretch>
            <a:fillRect/>
          </a:stretch>
        </p:blipFill>
        <p:spPr>
          <a:xfrm>
            <a:off x="711200" y="558800"/>
            <a:ext cx="10160000" cy="5740400"/>
          </a:xfrm>
          <a:prstGeom prst="rect">
            <a:avLst/>
          </a:prstGeom>
        </p:spPr>
      </p:pic>
    </p:spTree>
    <p:extLst>
      <p:ext uri="{BB962C8B-B14F-4D97-AF65-F5344CB8AC3E}">
        <p14:creationId xmlns:p14="http://schemas.microsoft.com/office/powerpoint/2010/main" val="372566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D4B25-903C-6042-658D-7D243D9F3CE0}"/>
              </a:ext>
            </a:extLst>
          </p:cNvPr>
          <p:cNvPicPr>
            <a:picLocks noChangeAspect="1"/>
          </p:cNvPicPr>
          <p:nvPr/>
        </p:nvPicPr>
        <p:blipFill>
          <a:blip r:embed="rId3"/>
          <a:stretch>
            <a:fillRect/>
          </a:stretch>
        </p:blipFill>
        <p:spPr>
          <a:xfrm>
            <a:off x="255377" y="340269"/>
            <a:ext cx="3048000" cy="2032000"/>
          </a:xfrm>
          <a:prstGeom prst="rect">
            <a:avLst/>
          </a:prstGeom>
        </p:spPr>
      </p:pic>
      <p:pic>
        <p:nvPicPr>
          <p:cNvPr id="5" name="Picture 4">
            <a:extLst>
              <a:ext uri="{FF2B5EF4-FFF2-40B4-BE49-F238E27FC236}">
                <a16:creationId xmlns:a16="http://schemas.microsoft.com/office/drawing/2014/main" id="{9BB8F706-4D24-6519-160C-D2607D241759}"/>
              </a:ext>
            </a:extLst>
          </p:cNvPr>
          <p:cNvPicPr>
            <a:picLocks noChangeAspect="1"/>
          </p:cNvPicPr>
          <p:nvPr/>
        </p:nvPicPr>
        <p:blipFill>
          <a:blip r:embed="rId4"/>
          <a:stretch>
            <a:fillRect/>
          </a:stretch>
        </p:blipFill>
        <p:spPr>
          <a:xfrm>
            <a:off x="6096000" y="600619"/>
            <a:ext cx="2362200" cy="1771650"/>
          </a:xfrm>
          <a:prstGeom prst="rect">
            <a:avLst/>
          </a:prstGeom>
        </p:spPr>
      </p:pic>
      <p:pic>
        <p:nvPicPr>
          <p:cNvPr id="7" name="Picture 6">
            <a:extLst>
              <a:ext uri="{FF2B5EF4-FFF2-40B4-BE49-F238E27FC236}">
                <a16:creationId xmlns:a16="http://schemas.microsoft.com/office/drawing/2014/main" id="{67682789-3216-A166-344A-D64291CDC3AA}"/>
              </a:ext>
            </a:extLst>
          </p:cNvPr>
          <p:cNvPicPr>
            <a:picLocks noChangeAspect="1"/>
          </p:cNvPicPr>
          <p:nvPr/>
        </p:nvPicPr>
        <p:blipFill>
          <a:blip r:embed="rId5"/>
          <a:stretch>
            <a:fillRect/>
          </a:stretch>
        </p:blipFill>
        <p:spPr>
          <a:xfrm>
            <a:off x="410041" y="2407237"/>
            <a:ext cx="3158052" cy="2105368"/>
          </a:xfrm>
          <a:prstGeom prst="rect">
            <a:avLst/>
          </a:prstGeom>
        </p:spPr>
      </p:pic>
      <p:pic>
        <p:nvPicPr>
          <p:cNvPr id="11" name="Picture 10">
            <a:extLst>
              <a:ext uri="{FF2B5EF4-FFF2-40B4-BE49-F238E27FC236}">
                <a16:creationId xmlns:a16="http://schemas.microsoft.com/office/drawing/2014/main" id="{F871E46F-8679-17B3-F655-A5A34EF5142D}"/>
              </a:ext>
            </a:extLst>
          </p:cNvPr>
          <p:cNvPicPr>
            <a:picLocks noChangeAspect="1"/>
          </p:cNvPicPr>
          <p:nvPr/>
        </p:nvPicPr>
        <p:blipFill>
          <a:blip r:embed="rId6"/>
          <a:stretch>
            <a:fillRect/>
          </a:stretch>
        </p:blipFill>
        <p:spPr>
          <a:xfrm>
            <a:off x="3977430" y="844826"/>
            <a:ext cx="1715316" cy="2286000"/>
          </a:xfrm>
          <a:prstGeom prst="rect">
            <a:avLst/>
          </a:prstGeom>
        </p:spPr>
      </p:pic>
      <p:pic>
        <p:nvPicPr>
          <p:cNvPr id="8" name="Picture 7">
            <a:extLst>
              <a:ext uri="{FF2B5EF4-FFF2-40B4-BE49-F238E27FC236}">
                <a16:creationId xmlns:a16="http://schemas.microsoft.com/office/drawing/2014/main" id="{C7EF0C8A-4D41-2C1C-B750-FCAFE1F47DCC}"/>
              </a:ext>
            </a:extLst>
          </p:cNvPr>
          <p:cNvPicPr>
            <a:picLocks noChangeAspect="1"/>
          </p:cNvPicPr>
          <p:nvPr/>
        </p:nvPicPr>
        <p:blipFill>
          <a:blip r:embed="rId7"/>
          <a:stretch>
            <a:fillRect/>
          </a:stretch>
        </p:blipFill>
        <p:spPr>
          <a:xfrm>
            <a:off x="660243" y="4659242"/>
            <a:ext cx="2657648" cy="1989545"/>
          </a:xfrm>
          <a:prstGeom prst="rect">
            <a:avLst/>
          </a:prstGeom>
        </p:spPr>
      </p:pic>
      <p:pic>
        <p:nvPicPr>
          <p:cNvPr id="13" name="Picture 12" descr="A group of people in clothing&#10;&#10;AI-generated content may be incorrect.">
            <a:extLst>
              <a:ext uri="{FF2B5EF4-FFF2-40B4-BE49-F238E27FC236}">
                <a16:creationId xmlns:a16="http://schemas.microsoft.com/office/drawing/2014/main" id="{78E681E3-543E-F09D-A40A-62D9C1894B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3959" y="469478"/>
            <a:ext cx="3048000" cy="2286000"/>
          </a:xfrm>
          <a:prstGeom prst="rect">
            <a:avLst/>
          </a:prstGeom>
        </p:spPr>
      </p:pic>
      <p:pic>
        <p:nvPicPr>
          <p:cNvPr id="15" name="Picture 14" descr="A person taking a selfie&#10;&#10;AI-generated content may be incorrect.">
            <a:extLst>
              <a:ext uri="{FF2B5EF4-FFF2-40B4-BE49-F238E27FC236}">
                <a16:creationId xmlns:a16="http://schemas.microsoft.com/office/drawing/2014/main" id="{B81EF9CC-DD2F-866B-2E71-B25892B212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6547" y="3459921"/>
            <a:ext cx="2240774" cy="2987698"/>
          </a:xfrm>
          <a:prstGeom prst="rect">
            <a:avLst/>
          </a:prstGeom>
        </p:spPr>
      </p:pic>
      <p:pic>
        <p:nvPicPr>
          <p:cNvPr id="17" name="Picture 16" descr="Two women smiling at the camera&#10;&#10;AI-generated content may be incorrect.">
            <a:extLst>
              <a:ext uri="{FF2B5EF4-FFF2-40B4-BE49-F238E27FC236}">
                <a16:creationId xmlns:a16="http://schemas.microsoft.com/office/drawing/2014/main" id="{A41613A9-12E1-7489-7E2A-8AAE0770FB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02891" y="3479447"/>
            <a:ext cx="3429000" cy="2571750"/>
          </a:xfrm>
          <a:prstGeom prst="rect">
            <a:avLst/>
          </a:prstGeom>
        </p:spPr>
      </p:pic>
      <p:pic>
        <p:nvPicPr>
          <p:cNvPr id="19" name="Picture 18" descr="A group of people taking a selfie&#10;&#10;AI-generated content may be incorrect.">
            <a:extLst>
              <a:ext uri="{FF2B5EF4-FFF2-40B4-BE49-F238E27FC236}">
                <a16:creationId xmlns:a16="http://schemas.microsoft.com/office/drawing/2014/main" id="{AB74AC1B-7959-0FDE-10E2-7E1ABE31F4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3861270" y="3727174"/>
            <a:ext cx="2451652" cy="1838739"/>
          </a:xfrm>
          <a:prstGeom prst="rect">
            <a:avLst/>
          </a:prstGeom>
        </p:spPr>
      </p:pic>
    </p:spTree>
    <p:extLst>
      <p:ext uri="{BB962C8B-B14F-4D97-AF65-F5344CB8AC3E}">
        <p14:creationId xmlns:p14="http://schemas.microsoft.com/office/powerpoint/2010/main" val="332948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7EC6-68A6-1D84-C5ED-5A2B3B580FB7}"/>
              </a:ext>
            </a:extLst>
          </p:cNvPr>
          <p:cNvSpPr>
            <a:spLocks noGrp="1"/>
          </p:cNvSpPr>
          <p:nvPr>
            <p:ph type="title"/>
          </p:nvPr>
        </p:nvSpPr>
        <p:spPr/>
        <p:txBody>
          <a:bodyPr>
            <a:normAutofit/>
          </a:bodyPr>
          <a:lstStyle/>
          <a:p>
            <a:r>
              <a:rPr lang="en-US" sz="4800" b="1" dirty="0">
                <a:effectLst>
                  <a:outerShdw blurRad="38100" dist="38100" dir="2700000" algn="tl">
                    <a:srgbClr val="000000">
                      <a:alpha val="43137"/>
                    </a:srgbClr>
                  </a:outerShdw>
                </a:effectLst>
              </a:rPr>
              <a:t>Good Luck! Keep Your Pizza In Mind! </a:t>
            </a:r>
          </a:p>
        </p:txBody>
      </p:sp>
      <p:sp>
        <p:nvSpPr>
          <p:cNvPr id="3" name="Content Placeholder 2">
            <a:extLst>
              <a:ext uri="{FF2B5EF4-FFF2-40B4-BE49-F238E27FC236}">
                <a16:creationId xmlns:a16="http://schemas.microsoft.com/office/drawing/2014/main" id="{0705E896-EED5-9C45-C216-752DD62EB75A}"/>
              </a:ext>
            </a:extLst>
          </p:cNvPr>
          <p:cNvSpPr>
            <a:spLocks noGrp="1"/>
          </p:cNvSpPr>
          <p:nvPr>
            <p:ph idx="1"/>
          </p:nvPr>
        </p:nvSpPr>
        <p:spPr/>
        <p:txBody>
          <a:bodyPr/>
          <a:lstStyle/>
          <a:p>
            <a:r>
              <a:rPr lang="en-US" b="1" dirty="0"/>
              <a:t>Heather Boutell, Ed.D. </a:t>
            </a:r>
          </a:p>
          <a:p>
            <a:r>
              <a:rPr lang="en-US" b="1" dirty="0">
                <a:hlinkClick r:id="rId2"/>
              </a:rPr>
              <a:t>heather.boutell@vanderbilt.edu</a:t>
            </a:r>
            <a:endParaRPr lang="en-US" b="1" dirty="0"/>
          </a:p>
          <a:p>
            <a:r>
              <a:rPr lang="en-US" b="1" dirty="0"/>
              <a:t>615-322-1792</a:t>
            </a:r>
          </a:p>
        </p:txBody>
      </p:sp>
    </p:spTree>
    <p:extLst>
      <p:ext uri="{BB962C8B-B14F-4D97-AF65-F5344CB8AC3E}">
        <p14:creationId xmlns:p14="http://schemas.microsoft.com/office/powerpoint/2010/main" val="2529699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400E-5C31-2D2A-91A8-A0B76EB17795}"/>
              </a:ext>
            </a:extLst>
          </p:cNvPr>
          <p:cNvSpPr>
            <a:spLocks noGrp="1"/>
          </p:cNvSpPr>
          <p:nvPr>
            <p:ph type="title"/>
          </p:nvPr>
        </p:nvSpPr>
        <p:spPr>
          <a:xfrm>
            <a:off x="1374981" y="119269"/>
            <a:ext cx="10018713" cy="1752599"/>
          </a:xfrm>
        </p:spPr>
        <p:txBody>
          <a:bodyPr/>
          <a:lstStyle/>
          <a:p>
            <a:r>
              <a:rPr lang="en-US" b="1" dirty="0">
                <a:effectLst>
                  <a:outerShdw blurRad="38100" dist="38100" dir="2700000" algn="tl">
                    <a:srgbClr val="000000">
                      <a:alpha val="43137"/>
                    </a:srgbClr>
                  </a:outerShdw>
                </a:effectLst>
              </a:rPr>
              <a:t>Ideas to Cover Today</a:t>
            </a:r>
          </a:p>
        </p:txBody>
      </p:sp>
      <p:sp>
        <p:nvSpPr>
          <p:cNvPr id="3" name="Content Placeholder 2">
            <a:extLst>
              <a:ext uri="{FF2B5EF4-FFF2-40B4-BE49-F238E27FC236}">
                <a16:creationId xmlns:a16="http://schemas.microsoft.com/office/drawing/2014/main" id="{AF080EA4-860C-43FF-17C2-1891E2D946AA}"/>
              </a:ext>
            </a:extLst>
          </p:cNvPr>
          <p:cNvSpPr>
            <a:spLocks noGrp="1"/>
          </p:cNvSpPr>
          <p:nvPr>
            <p:ph idx="1"/>
          </p:nvPr>
        </p:nvSpPr>
        <p:spPr>
          <a:xfrm>
            <a:off x="1852058" y="2011016"/>
            <a:ext cx="10018713" cy="3124201"/>
          </a:xfrm>
        </p:spPr>
        <p:txBody>
          <a:bodyPr/>
          <a:lstStyle/>
          <a:p>
            <a:r>
              <a:rPr lang="en-US" b="1" dirty="0"/>
              <a:t>The Financial Aid Industry</a:t>
            </a:r>
          </a:p>
          <a:p>
            <a:r>
              <a:rPr lang="en-US" b="1" dirty="0"/>
              <a:t>Getting to Know Your Pie Choices</a:t>
            </a:r>
          </a:p>
          <a:p>
            <a:r>
              <a:rPr lang="en-US" b="1" dirty="0"/>
              <a:t>What Exactly is Leadership?</a:t>
            </a:r>
          </a:p>
          <a:p>
            <a:r>
              <a:rPr lang="en-US" b="1" dirty="0"/>
              <a:t>Characteristics That Matter</a:t>
            </a:r>
          </a:p>
          <a:p>
            <a:r>
              <a:rPr lang="en-US" b="1" dirty="0"/>
              <a:t>Discussion on What You See</a:t>
            </a:r>
          </a:p>
        </p:txBody>
      </p:sp>
    </p:spTree>
    <p:extLst>
      <p:ext uri="{BB962C8B-B14F-4D97-AF65-F5344CB8AC3E}">
        <p14:creationId xmlns:p14="http://schemas.microsoft.com/office/powerpoint/2010/main" val="1261778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8F21-0437-3A97-ACDA-506F01A064F4}"/>
              </a:ext>
            </a:extLst>
          </p:cNvPr>
          <p:cNvSpPr>
            <a:spLocks noGrp="1"/>
          </p:cNvSpPr>
          <p:nvPr>
            <p:ph type="title"/>
          </p:nvPr>
        </p:nvSpPr>
        <p:spPr>
          <a:xfrm>
            <a:off x="1484311" y="94446"/>
            <a:ext cx="9945689" cy="1166503"/>
          </a:xfrm>
        </p:spPr>
        <p:txBody>
          <a:bodyPr/>
          <a:lstStyle/>
          <a:p>
            <a:r>
              <a:rPr lang="en-US" b="1" dirty="0">
                <a:effectLst>
                  <a:outerShdw blurRad="38100" dist="38100" dir="2700000" algn="tl">
                    <a:srgbClr val="000000">
                      <a:alpha val="43137"/>
                    </a:srgbClr>
                  </a:outerShdw>
                </a:effectLst>
              </a:rPr>
              <a:t>The Financial Aid Industry Landscape </a:t>
            </a:r>
          </a:p>
        </p:txBody>
      </p:sp>
      <p:sp>
        <p:nvSpPr>
          <p:cNvPr id="3" name="Content Placeholder 2">
            <a:extLst>
              <a:ext uri="{FF2B5EF4-FFF2-40B4-BE49-F238E27FC236}">
                <a16:creationId xmlns:a16="http://schemas.microsoft.com/office/drawing/2014/main" id="{8A1D6821-F611-E50F-5A7E-0904A6801388}"/>
              </a:ext>
            </a:extLst>
          </p:cNvPr>
          <p:cNvSpPr>
            <a:spLocks noGrp="1"/>
          </p:cNvSpPr>
          <p:nvPr>
            <p:ph idx="1"/>
          </p:nvPr>
        </p:nvSpPr>
        <p:spPr>
          <a:xfrm>
            <a:off x="1538976" y="1602736"/>
            <a:ext cx="4777342" cy="1080052"/>
          </a:xfrm>
        </p:spPr>
        <p:txBody>
          <a:bodyPr>
            <a:normAutofit fontScale="70000" lnSpcReduction="20000"/>
          </a:bodyPr>
          <a:lstStyle/>
          <a:p>
            <a:pPr marL="0" indent="0" defTabSz="457200">
              <a:lnSpc>
                <a:spcPct val="120000"/>
              </a:lnSpc>
              <a:spcBef>
                <a:spcPts val="0"/>
              </a:spcBef>
              <a:spcAft>
                <a:spcPts val="0"/>
              </a:spcAft>
              <a:buNone/>
            </a:pPr>
            <a:r>
              <a:rPr lang="en-US" sz="2300" b="1" dirty="0">
                <a:solidFill>
                  <a:schemeClr val="accent1">
                    <a:lumMod val="50000"/>
                  </a:schemeClr>
                </a:solidFill>
                <a:latin typeface="Bell MT" panose="02020503060305020303" pitchFamily="18" charset="0"/>
              </a:rPr>
              <a:t>Report: Over 50% of Financial Aid Professionals Are Likely to Seek Other Employment Opportunities</a:t>
            </a:r>
          </a:p>
          <a:p>
            <a:pPr marL="0" indent="0" defTabSz="457200">
              <a:lnSpc>
                <a:spcPct val="120000"/>
              </a:lnSpc>
              <a:spcBef>
                <a:spcPts val="0"/>
              </a:spcBef>
              <a:spcAft>
                <a:spcPts val="0"/>
              </a:spcAft>
              <a:buNone/>
            </a:pPr>
            <a:r>
              <a:rPr lang="en-US" sz="2300" b="1" i="1" dirty="0">
                <a:solidFill>
                  <a:schemeClr val="accent1">
                    <a:lumMod val="50000"/>
                  </a:schemeClr>
                </a:solidFill>
                <a:latin typeface="Bell MT" panose="02020503060305020303" pitchFamily="18" charset="0"/>
              </a:rPr>
              <a:t>(NASFAA, May 2024)</a:t>
            </a:r>
            <a:endParaRPr lang="en-US" sz="2300" b="1" dirty="0">
              <a:solidFill>
                <a:schemeClr val="accent1">
                  <a:lumMod val="50000"/>
                </a:schemeClr>
              </a:solidFill>
              <a:latin typeface="Bell MT" panose="02020503060305020303" pitchFamily="18" charset="0"/>
            </a:endParaRPr>
          </a:p>
          <a:p>
            <a:endParaRPr lang="en-US" dirty="0"/>
          </a:p>
        </p:txBody>
      </p:sp>
      <p:sp>
        <p:nvSpPr>
          <p:cNvPr id="5" name="TextBox 4">
            <a:extLst>
              <a:ext uri="{FF2B5EF4-FFF2-40B4-BE49-F238E27FC236}">
                <a16:creationId xmlns:a16="http://schemas.microsoft.com/office/drawing/2014/main" id="{6FE931E0-CC0F-048A-3B0B-6CDCF5F19906}"/>
              </a:ext>
            </a:extLst>
          </p:cNvPr>
          <p:cNvSpPr txBox="1"/>
          <p:nvPr/>
        </p:nvSpPr>
        <p:spPr>
          <a:xfrm>
            <a:off x="6457155" y="1509885"/>
            <a:ext cx="5540056" cy="584775"/>
          </a:xfrm>
          <a:prstGeom prst="rect">
            <a:avLst/>
          </a:prstGeom>
          <a:noFill/>
        </p:spPr>
        <p:txBody>
          <a:bodyPr wrap="square">
            <a:spAutoFit/>
          </a:bodyPr>
          <a:lstStyle/>
          <a:p>
            <a:pPr defTabSz="868680">
              <a:spcAft>
                <a:spcPts val="600"/>
              </a:spcAft>
            </a:pPr>
            <a:r>
              <a:rPr lang="en-US" sz="1600" b="1" i="1" dirty="0">
                <a:solidFill>
                  <a:prstClr val="black">
                    <a:lumMod val="65000"/>
                    <a:lumOff val="35000"/>
                  </a:prstClr>
                </a:solidFill>
                <a:latin typeface="Century Gothic" panose="020B0502020202020204" pitchFamily="34" charset="0"/>
              </a:rPr>
              <a:t>‘</a:t>
            </a:r>
            <a:r>
              <a:rPr lang="en-US" sz="1600" b="1" dirty="0">
                <a:solidFill>
                  <a:prstClr val="black">
                    <a:lumMod val="65000"/>
                    <a:lumOff val="35000"/>
                  </a:prstClr>
                </a:solidFill>
                <a:latin typeface="Century Gothic" panose="020B0502020202020204" pitchFamily="34" charset="0"/>
              </a:rPr>
              <a:t>The Last Straw’ for Weary Financial Aid Officers </a:t>
            </a:r>
            <a:r>
              <a:rPr lang="en-US" sz="1600" b="1" i="1" dirty="0">
                <a:solidFill>
                  <a:prstClr val="black">
                    <a:lumMod val="65000"/>
                    <a:lumOff val="35000"/>
                  </a:prstClr>
                </a:solidFill>
                <a:latin typeface="Century Gothic" panose="020B0502020202020204" pitchFamily="34" charset="0"/>
              </a:rPr>
              <a:t>(NASFAA, May 2024)</a:t>
            </a:r>
          </a:p>
        </p:txBody>
      </p:sp>
      <p:sp>
        <p:nvSpPr>
          <p:cNvPr id="7" name="TextBox 6">
            <a:extLst>
              <a:ext uri="{FF2B5EF4-FFF2-40B4-BE49-F238E27FC236}">
                <a16:creationId xmlns:a16="http://schemas.microsoft.com/office/drawing/2014/main" id="{B8999872-EA10-12C7-B40B-387AC308CEB0}"/>
              </a:ext>
            </a:extLst>
          </p:cNvPr>
          <p:cNvSpPr txBox="1"/>
          <p:nvPr/>
        </p:nvSpPr>
        <p:spPr>
          <a:xfrm>
            <a:off x="1707046" y="2915479"/>
            <a:ext cx="6097656" cy="584775"/>
          </a:xfrm>
          <a:prstGeom prst="rect">
            <a:avLst/>
          </a:prstGeom>
          <a:noFill/>
        </p:spPr>
        <p:txBody>
          <a:bodyPr wrap="square">
            <a:spAutoFit/>
          </a:bodyPr>
          <a:lstStyle/>
          <a:p>
            <a:pPr defTabSz="868680">
              <a:spcAft>
                <a:spcPts val="600"/>
              </a:spcAft>
            </a:pPr>
            <a:r>
              <a:rPr lang="en-US" sz="1600" b="1" dirty="0">
                <a:solidFill>
                  <a:schemeClr val="accent1">
                    <a:lumMod val="50000"/>
                  </a:schemeClr>
                </a:solidFill>
              </a:rPr>
              <a:t>Staffing Shortages in Financial Aid Offices Reach Critical Levels Amid Pandemic </a:t>
            </a:r>
            <a:r>
              <a:rPr lang="en-US" sz="1600" b="1" i="1" dirty="0">
                <a:solidFill>
                  <a:schemeClr val="accent1">
                    <a:lumMod val="50000"/>
                  </a:schemeClr>
                </a:solidFill>
              </a:rPr>
              <a:t>(NASFAA, May 2022)</a:t>
            </a:r>
          </a:p>
        </p:txBody>
      </p:sp>
      <p:sp>
        <p:nvSpPr>
          <p:cNvPr id="9" name="TextBox 8">
            <a:extLst>
              <a:ext uri="{FF2B5EF4-FFF2-40B4-BE49-F238E27FC236}">
                <a16:creationId xmlns:a16="http://schemas.microsoft.com/office/drawing/2014/main" id="{85602A8D-033A-DF4B-CFB4-E06BF707667B}"/>
              </a:ext>
            </a:extLst>
          </p:cNvPr>
          <p:cNvSpPr txBox="1"/>
          <p:nvPr/>
        </p:nvSpPr>
        <p:spPr>
          <a:xfrm>
            <a:off x="5441674" y="4241632"/>
            <a:ext cx="6097656" cy="584775"/>
          </a:xfrm>
          <a:prstGeom prst="rect">
            <a:avLst/>
          </a:prstGeom>
          <a:noFill/>
        </p:spPr>
        <p:txBody>
          <a:bodyPr wrap="square">
            <a:spAutoFit/>
          </a:bodyPr>
          <a:lstStyle/>
          <a:p>
            <a:pPr defTabSz="868680">
              <a:spcAft>
                <a:spcPts val="600"/>
              </a:spcAft>
            </a:pPr>
            <a:r>
              <a:rPr lang="en-US" sz="1600" b="1"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Colleges Outsource Financial Aid Offices Amid Staffing Issues </a:t>
            </a:r>
            <a:r>
              <a:rPr lang="en-US" sz="1600" b="1" i="1" dirty="0">
                <a:solidFill>
                  <a:prstClr val="black">
                    <a:lumMod val="65000"/>
                    <a:lumOff val="35000"/>
                  </a:prstClr>
                </a:solidFill>
                <a:latin typeface="Roboto" panose="02000000000000000000" pitchFamily="2" charset="0"/>
                <a:ea typeface="Roboto" panose="02000000000000000000" pitchFamily="2" charset="0"/>
                <a:cs typeface="Roboto" panose="02000000000000000000" pitchFamily="2" charset="0"/>
              </a:rPr>
              <a:t>(Inside Higher Ed, December 2023)</a:t>
            </a:r>
          </a:p>
        </p:txBody>
      </p:sp>
      <p:sp>
        <p:nvSpPr>
          <p:cNvPr id="11" name="TextBox 10">
            <a:extLst>
              <a:ext uri="{FF2B5EF4-FFF2-40B4-BE49-F238E27FC236}">
                <a16:creationId xmlns:a16="http://schemas.microsoft.com/office/drawing/2014/main" id="{6D739549-B015-ABF2-60F4-63FAE44CB731}"/>
              </a:ext>
            </a:extLst>
          </p:cNvPr>
          <p:cNvSpPr txBox="1"/>
          <p:nvPr/>
        </p:nvSpPr>
        <p:spPr>
          <a:xfrm>
            <a:off x="-1564517" y="3940206"/>
            <a:ext cx="6097656" cy="584775"/>
          </a:xfrm>
          <a:prstGeom prst="rect">
            <a:avLst/>
          </a:prstGeom>
          <a:noFill/>
        </p:spPr>
        <p:txBody>
          <a:bodyPr wrap="square">
            <a:spAutoFit/>
          </a:bodyPr>
          <a:lstStyle/>
          <a:p>
            <a:pPr algn="r" defTabSz="868680"/>
            <a:r>
              <a:rPr lang="en-US" sz="1600" b="1" dirty="0">
                <a:solidFill>
                  <a:prstClr val="black">
                    <a:lumMod val="65000"/>
                    <a:lumOff val="35000"/>
                  </a:prstClr>
                </a:solidFill>
                <a:latin typeface="Quire Sans" panose="020B0502040204020203" pitchFamily="34" charset="0"/>
                <a:cs typeface="Quire Sans" panose="020B0502040204020203" pitchFamily="34" charset="0"/>
              </a:rPr>
              <a:t>How to Close the Staffing Gap</a:t>
            </a:r>
          </a:p>
          <a:p>
            <a:pPr algn="r" defTabSz="457200"/>
            <a:r>
              <a:rPr lang="en-US" sz="1600" b="1" i="1" dirty="0">
                <a:solidFill>
                  <a:prstClr val="black">
                    <a:lumMod val="65000"/>
                    <a:lumOff val="35000"/>
                  </a:prstClr>
                </a:solidFill>
                <a:latin typeface="Quire Sans" panose="020B0502040204020203" pitchFamily="34" charset="0"/>
                <a:cs typeface="Quire Sans" panose="020B0502040204020203" pitchFamily="34" charset="0"/>
              </a:rPr>
              <a:t>(Chronicle, February 2023)</a:t>
            </a:r>
          </a:p>
        </p:txBody>
      </p:sp>
      <p:sp>
        <p:nvSpPr>
          <p:cNvPr id="13" name="TextBox 12">
            <a:extLst>
              <a:ext uri="{FF2B5EF4-FFF2-40B4-BE49-F238E27FC236}">
                <a16:creationId xmlns:a16="http://schemas.microsoft.com/office/drawing/2014/main" id="{2EE86603-74D3-E4FF-C558-464ECAF8E3ED}"/>
              </a:ext>
            </a:extLst>
          </p:cNvPr>
          <p:cNvSpPr txBox="1"/>
          <p:nvPr/>
        </p:nvSpPr>
        <p:spPr>
          <a:xfrm>
            <a:off x="1484311" y="5263880"/>
            <a:ext cx="5880585" cy="584775"/>
          </a:xfrm>
          <a:prstGeom prst="rect">
            <a:avLst/>
          </a:prstGeom>
          <a:noFill/>
        </p:spPr>
        <p:txBody>
          <a:bodyPr wrap="square">
            <a:spAutoFit/>
          </a:bodyPr>
          <a:lstStyle/>
          <a:p>
            <a:pPr defTabSz="868680">
              <a:spcAft>
                <a:spcPts val="600"/>
              </a:spcAft>
            </a:pPr>
            <a:r>
              <a:rPr lang="en-US" sz="1600" b="1" dirty="0">
                <a:solidFill>
                  <a:schemeClr val="accent1">
                    <a:lumMod val="50000"/>
                  </a:schemeClr>
                </a:solidFill>
                <a:latin typeface="Sitka Text Semibold" panose="020F0502020204030204" pitchFamily="2" charset="0"/>
              </a:rPr>
              <a:t>Financial Aid Officers are Burnt Out After FAFSA fiasco </a:t>
            </a:r>
            <a:r>
              <a:rPr lang="en-US" sz="1600" b="1" i="1" dirty="0">
                <a:solidFill>
                  <a:schemeClr val="accent1">
                    <a:lumMod val="50000"/>
                  </a:schemeClr>
                </a:solidFill>
                <a:latin typeface="Sitka Text Semibold" panose="020F0502020204030204" pitchFamily="2" charset="0"/>
              </a:rPr>
              <a:t>(Inside Higher Ed, May 2024)</a:t>
            </a:r>
          </a:p>
        </p:txBody>
      </p:sp>
      <p:sp>
        <p:nvSpPr>
          <p:cNvPr id="15" name="TextBox 14">
            <a:extLst>
              <a:ext uri="{FF2B5EF4-FFF2-40B4-BE49-F238E27FC236}">
                <a16:creationId xmlns:a16="http://schemas.microsoft.com/office/drawing/2014/main" id="{25AA89A1-6C9A-FAAD-B46E-A034DD3B3AC9}"/>
              </a:ext>
            </a:extLst>
          </p:cNvPr>
          <p:cNvSpPr txBox="1"/>
          <p:nvPr/>
        </p:nvSpPr>
        <p:spPr>
          <a:xfrm>
            <a:off x="8326041" y="2423036"/>
            <a:ext cx="2753139" cy="1569660"/>
          </a:xfrm>
          <a:prstGeom prst="rect">
            <a:avLst/>
          </a:prstGeom>
          <a:noFill/>
        </p:spPr>
        <p:txBody>
          <a:bodyPr wrap="square">
            <a:spAutoFit/>
          </a:bodyPr>
          <a:lstStyle/>
          <a:p>
            <a:pPr defTabSz="868680"/>
            <a:r>
              <a:rPr lang="en-US" sz="1600" b="1" dirty="0">
                <a:solidFill>
                  <a:prstClr val="black">
                    <a:lumMod val="65000"/>
                    <a:lumOff val="35000"/>
                  </a:prstClr>
                </a:solidFill>
                <a:latin typeface="Lucida Console" panose="020B0609040504020204" pitchFamily="49" charset="0"/>
              </a:rPr>
              <a:t>Financial Aid Offices Are Short-staffed – and Some Are “Drowning” As A Result </a:t>
            </a:r>
            <a:r>
              <a:rPr lang="en-US" sz="1600" b="1" i="1" dirty="0">
                <a:solidFill>
                  <a:prstClr val="black">
                    <a:lumMod val="65000"/>
                    <a:lumOff val="35000"/>
                  </a:prstClr>
                </a:solidFill>
                <a:latin typeface="Lucida Console" panose="020B0609040504020204" pitchFamily="49" charset="0"/>
              </a:rPr>
              <a:t>(Chronicle, May 2022)</a:t>
            </a:r>
          </a:p>
        </p:txBody>
      </p:sp>
      <p:sp>
        <p:nvSpPr>
          <p:cNvPr id="17" name="TextBox 16">
            <a:extLst>
              <a:ext uri="{FF2B5EF4-FFF2-40B4-BE49-F238E27FC236}">
                <a16:creationId xmlns:a16="http://schemas.microsoft.com/office/drawing/2014/main" id="{24C612B4-8026-DAE3-8563-41B1F0615F90}"/>
              </a:ext>
            </a:extLst>
          </p:cNvPr>
          <p:cNvSpPr txBox="1"/>
          <p:nvPr/>
        </p:nvSpPr>
        <p:spPr>
          <a:xfrm>
            <a:off x="8408504" y="5124823"/>
            <a:ext cx="2690555" cy="1323439"/>
          </a:xfrm>
          <a:prstGeom prst="rect">
            <a:avLst/>
          </a:prstGeom>
          <a:noFill/>
        </p:spPr>
        <p:txBody>
          <a:bodyPr wrap="square">
            <a:spAutoFit/>
          </a:bodyPr>
          <a:lstStyle/>
          <a:p>
            <a:pPr defTabSz="868680"/>
            <a:r>
              <a:rPr lang="en-US" sz="1600" b="1" dirty="0">
                <a:solidFill>
                  <a:schemeClr val="accent1">
                    <a:lumMod val="50000"/>
                  </a:schemeClr>
                </a:solidFill>
                <a:latin typeface="Avenir Next LT Pro Demi" panose="020B0704020202020204" pitchFamily="34" charset="0"/>
              </a:rPr>
              <a:t>Half of Financial Aid Officers Want to Switch Jobs</a:t>
            </a:r>
          </a:p>
          <a:p>
            <a:pPr defTabSz="868680"/>
            <a:r>
              <a:rPr lang="en-US" sz="1600" b="1" i="1" dirty="0">
                <a:solidFill>
                  <a:schemeClr val="accent1">
                    <a:lumMod val="50000"/>
                  </a:schemeClr>
                </a:solidFill>
                <a:latin typeface="Avenir Next LT Pro Demi" panose="020B0704020202020204" pitchFamily="34" charset="0"/>
              </a:rPr>
              <a:t>(Inside Higher Ed, May 2024)</a:t>
            </a:r>
          </a:p>
        </p:txBody>
      </p:sp>
    </p:spTree>
    <p:extLst>
      <p:ext uri="{BB962C8B-B14F-4D97-AF65-F5344CB8AC3E}">
        <p14:creationId xmlns:p14="http://schemas.microsoft.com/office/powerpoint/2010/main" val="2129932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9"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30"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31"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32"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33"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34"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grpSp>
        <p:nvGrpSpPr>
          <p:cNvPr id="35" name="Group 34">
            <a:extLst>
              <a:ext uri="{FF2B5EF4-FFF2-40B4-BE49-F238E27FC236}">
                <a16:creationId xmlns:a16="http://schemas.microsoft.com/office/drawing/2014/main" id="{A2E861A3-F23C-46B8-A38A-4A22E453D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6" name="Freeform 6">
              <a:extLst>
                <a:ext uri="{FF2B5EF4-FFF2-40B4-BE49-F238E27FC236}">
                  <a16:creationId xmlns:a16="http://schemas.microsoft.com/office/drawing/2014/main" id="{8BC3D220-643B-4160-B5A9-59DF5D21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37" name="Freeform 7">
              <a:extLst>
                <a:ext uri="{FF2B5EF4-FFF2-40B4-BE49-F238E27FC236}">
                  <a16:creationId xmlns:a16="http://schemas.microsoft.com/office/drawing/2014/main" id="{B92237DE-D518-4625-8392-66D7084588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38" name="Freeform 8">
              <a:extLst>
                <a:ext uri="{FF2B5EF4-FFF2-40B4-BE49-F238E27FC236}">
                  <a16:creationId xmlns:a16="http://schemas.microsoft.com/office/drawing/2014/main" id="{F290F0DD-E80A-4263-94E1-A41F57D84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39" name="Freeform 9">
              <a:extLst>
                <a:ext uri="{FF2B5EF4-FFF2-40B4-BE49-F238E27FC236}">
                  <a16:creationId xmlns:a16="http://schemas.microsoft.com/office/drawing/2014/main" id="{D78EA7D2-CCEA-435E-873D-36BF0522F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40" name="Freeform 10">
              <a:extLst>
                <a:ext uri="{FF2B5EF4-FFF2-40B4-BE49-F238E27FC236}">
                  <a16:creationId xmlns:a16="http://schemas.microsoft.com/office/drawing/2014/main" id="{9DFA731E-D6BB-42CC-AA05-64023DC81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41" name="Freeform 11">
              <a:extLst>
                <a:ext uri="{FF2B5EF4-FFF2-40B4-BE49-F238E27FC236}">
                  <a16:creationId xmlns:a16="http://schemas.microsoft.com/office/drawing/2014/main" id="{B00D0483-90FB-4EB4-9770-CA8A310D5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sp>
        <p:nvSpPr>
          <p:cNvPr id="2" name="Title 1">
            <a:extLst>
              <a:ext uri="{FF2B5EF4-FFF2-40B4-BE49-F238E27FC236}">
                <a16:creationId xmlns:a16="http://schemas.microsoft.com/office/drawing/2014/main" id="{07B55D16-0945-CE99-75D1-DEE65ADF228E}"/>
              </a:ext>
            </a:extLst>
          </p:cNvPr>
          <p:cNvSpPr>
            <a:spLocks noGrp="1"/>
          </p:cNvSpPr>
          <p:nvPr>
            <p:ph type="title"/>
          </p:nvPr>
        </p:nvSpPr>
        <p:spPr>
          <a:xfrm>
            <a:off x="1484312" y="685800"/>
            <a:ext cx="4278928" cy="1752599"/>
          </a:xfrm>
        </p:spPr>
        <p:txBody>
          <a:bodyPr vert="horz" lIns="91440" tIns="45720" rIns="91440" bIns="45720" rtlCol="0" anchor="ctr">
            <a:normAutofit fontScale="90000"/>
          </a:bodyPr>
          <a:lstStyle/>
          <a:p>
            <a:r>
              <a:rPr lang="en-US" sz="4000" b="1" dirty="0">
                <a:effectLst>
                  <a:outerShdw blurRad="38100" dist="38100" dir="2700000" algn="tl">
                    <a:srgbClr val="000000">
                      <a:alpha val="43137"/>
                    </a:srgbClr>
                  </a:outerShdw>
                </a:effectLst>
              </a:rPr>
              <a:t>Perception of Higher Education in America</a:t>
            </a:r>
          </a:p>
        </p:txBody>
      </p:sp>
      <p:sp>
        <p:nvSpPr>
          <p:cNvPr id="4" name="Text Placeholder 3">
            <a:extLst>
              <a:ext uri="{FF2B5EF4-FFF2-40B4-BE49-F238E27FC236}">
                <a16:creationId xmlns:a16="http://schemas.microsoft.com/office/drawing/2014/main" id="{A098A4D4-14F4-44B2-C536-4BE99A5718C6}"/>
              </a:ext>
            </a:extLst>
          </p:cNvPr>
          <p:cNvSpPr>
            <a:spLocks noGrp="1"/>
          </p:cNvSpPr>
          <p:nvPr>
            <p:ph type="body" sz="half" idx="2"/>
          </p:nvPr>
        </p:nvSpPr>
        <p:spPr>
          <a:xfrm>
            <a:off x="1484310" y="2666999"/>
            <a:ext cx="4278929" cy="3124201"/>
          </a:xfrm>
        </p:spPr>
        <p:txBody>
          <a:bodyPr vert="horz" lIns="91440" tIns="45720" rIns="91440" bIns="45720" rtlCol="0" anchor="ctr">
            <a:normAutofit/>
          </a:bodyPr>
          <a:lstStyle/>
          <a:p>
            <a:pPr algn="l"/>
            <a:r>
              <a:rPr lang="en-US" sz="2000" b="1" dirty="0"/>
              <a:t>Most notably, Gallup </a:t>
            </a:r>
            <a:r>
              <a:rPr lang="en-US" sz="2000" b="1" dirty="0">
                <a:hlinkClick r:id="rId3"/>
              </a:rPr>
              <a:t>found</a:t>
            </a:r>
            <a:r>
              <a:rPr lang="en-US" sz="2000" b="1" dirty="0"/>
              <a:t> in 2023 that only 36 percent of Americans have “a great deal” or “quite a lot” of confidence in higher education—down about 20 percentage points from 2015.</a:t>
            </a:r>
          </a:p>
        </p:txBody>
      </p:sp>
      <p:sp>
        <p:nvSpPr>
          <p:cNvPr id="42" name="Rounded Rectangle 16">
            <a:extLst>
              <a:ext uri="{FF2B5EF4-FFF2-40B4-BE49-F238E27FC236}">
                <a16:creationId xmlns:a16="http://schemas.microsoft.com/office/drawing/2014/main" id="{DD7EED39-224E-4230-8FD1-B1E1AF6C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a:extLst>
              <a:ext uri="{FF2B5EF4-FFF2-40B4-BE49-F238E27FC236}">
                <a16:creationId xmlns:a16="http://schemas.microsoft.com/office/drawing/2014/main" id="{3D66E4BB-EE08-75C1-AA92-87D28F98A530}"/>
              </a:ext>
            </a:extLst>
          </p:cNvPr>
          <p:cNvPicPr>
            <a:picLocks noGrp="1" noChangeAspect="1"/>
          </p:cNvPicPr>
          <p:nvPr>
            <p:ph type="pic" idx="1"/>
          </p:nvPr>
        </p:nvPicPr>
        <p:blipFill>
          <a:blip r:embed="rId4"/>
          <a:srcRect l="14409" r="21422" b="2"/>
          <a:stretch/>
        </p:blipFill>
        <p:spPr>
          <a:xfrm>
            <a:off x="6434407" y="1011765"/>
            <a:ext cx="4744154" cy="4546708"/>
          </a:xfrm>
          <a:prstGeom prst="rect">
            <a:avLst/>
          </a:prstGeom>
        </p:spPr>
      </p:pic>
    </p:spTree>
    <p:extLst>
      <p:ext uri="{BB962C8B-B14F-4D97-AF65-F5344CB8AC3E}">
        <p14:creationId xmlns:p14="http://schemas.microsoft.com/office/powerpoint/2010/main" val="3206490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C96B-07B3-9522-3989-E9E79FF4C58A}"/>
              </a:ext>
            </a:extLst>
          </p:cNvPr>
          <p:cNvSpPr>
            <a:spLocks noGrp="1"/>
          </p:cNvSpPr>
          <p:nvPr>
            <p:ph type="title"/>
          </p:nvPr>
        </p:nvSpPr>
        <p:spPr>
          <a:xfrm>
            <a:off x="1482724" y="0"/>
            <a:ext cx="6538154" cy="1371600"/>
          </a:xfrm>
        </p:spPr>
        <p:txBody>
          <a:bodyPr>
            <a:normAutofit/>
          </a:bodyPr>
          <a:lstStyle/>
          <a:p>
            <a:r>
              <a:rPr lang="en-US" sz="4000" b="1" dirty="0">
                <a:effectLst>
                  <a:outerShdw blurRad="38100" dist="38100" dir="2700000" algn="tl">
                    <a:srgbClr val="000000">
                      <a:alpha val="43137"/>
                    </a:srgbClr>
                  </a:outerShdw>
                </a:effectLst>
              </a:rPr>
              <a:t>I Need a Fearless Leader….</a:t>
            </a:r>
            <a:endParaRPr lang="en-US" sz="4000" b="1" dirty="0"/>
          </a:p>
        </p:txBody>
      </p:sp>
      <p:sp>
        <p:nvSpPr>
          <p:cNvPr id="4" name="Text Placeholder 3">
            <a:extLst>
              <a:ext uri="{FF2B5EF4-FFF2-40B4-BE49-F238E27FC236}">
                <a16:creationId xmlns:a16="http://schemas.microsoft.com/office/drawing/2014/main" id="{AC6E17C9-96D6-48BF-C31D-C89E2084150C}"/>
              </a:ext>
            </a:extLst>
          </p:cNvPr>
          <p:cNvSpPr>
            <a:spLocks noGrp="1"/>
          </p:cNvSpPr>
          <p:nvPr>
            <p:ph type="body" sz="half" idx="2"/>
          </p:nvPr>
        </p:nvSpPr>
        <p:spPr>
          <a:xfrm>
            <a:off x="1482724" y="1782415"/>
            <a:ext cx="5812598" cy="4151245"/>
          </a:xfrm>
        </p:spPr>
        <p:txBody>
          <a:bodyPr>
            <a:normAutofit fontScale="55000" lnSpcReduction="20000"/>
          </a:bodyPr>
          <a:lstStyle/>
          <a:p>
            <a:r>
              <a:rPr lang="en-US" sz="4800" b="1" u="sng" dirty="0"/>
              <a:t>Leadership Pizza Activity</a:t>
            </a:r>
          </a:p>
          <a:p>
            <a:pPr marL="1028700" lvl="1" indent="-571500">
              <a:buFont typeface="Arial" panose="020B0604020202020204" pitchFamily="34" charset="0"/>
              <a:buChar char="•"/>
            </a:pPr>
            <a:r>
              <a:rPr lang="en-US" sz="4200" b="1" dirty="0"/>
              <a:t>What toppings does it take to make </a:t>
            </a:r>
          </a:p>
          <a:p>
            <a:pPr marL="457200" lvl="1" indent="0">
              <a:buNone/>
            </a:pPr>
            <a:r>
              <a:rPr lang="en-US" sz="4200" b="1" dirty="0"/>
              <a:t>	  your perfect leader pizza?  </a:t>
            </a:r>
          </a:p>
          <a:p>
            <a:pPr marL="1028700" lvl="1" indent="-571500">
              <a:buFont typeface="Arial" panose="020B0604020202020204" pitchFamily="34" charset="0"/>
              <a:buChar char="•"/>
            </a:pPr>
            <a:r>
              <a:rPr lang="en-US" sz="4200" b="1" dirty="0"/>
              <a:t>Think creatively!  </a:t>
            </a:r>
          </a:p>
          <a:p>
            <a:pPr marL="1028700" lvl="1" indent="-571500">
              <a:buFont typeface="Arial" panose="020B0604020202020204" pitchFamily="34" charset="0"/>
              <a:buChar char="•"/>
            </a:pPr>
            <a:r>
              <a:rPr lang="en-US" sz="4200" b="1" dirty="0"/>
              <a:t>Think of the leaders you respect </a:t>
            </a:r>
          </a:p>
          <a:p>
            <a:pPr marL="457200" lvl="1" indent="0">
              <a:buNone/>
            </a:pPr>
            <a:r>
              <a:rPr lang="en-US" sz="4200" b="1" dirty="0"/>
              <a:t>          the most.</a:t>
            </a:r>
          </a:p>
          <a:p>
            <a:pPr marL="1028700" lvl="1" indent="-571500">
              <a:buFont typeface="Arial" panose="020B0604020202020204" pitchFamily="34" charset="0"/>
              <a:buChar char="•"/>
            </a:pPr>
            <a:r>
              <a:rPr lang="en-US" sz="4200" b="1" dirty="0"/>
              <a:t>What is your crust? </a:t>
            </a:r>
          </a:p>
          <a:p>
            <a:pPr marL="1028700" lvl="1" indent="-571500">
              <a:buFont typeface="Arial" panose="020B0604020202020204" pitchFamily="34" charset="0"/>
              <a:buChar char="•"/>
            </a:pPr>
            <a:r>
              <a:rPr lang="en-US" sz="4200" b="1" dirty="0"/>
              <a:t>Bigger slices mean more important</a:t>
            </a:r>
            <a:r>
              <a:rPr lang="en-US" sz="3400" b="1" dirty="0"/>
              <a:t>	</a:t>
            </a:r>
          </a:p>
          <a:p>
            <a:endParaRPr lang="en-US" dirty="0"/>
          </a:p>
        </p:txBody>
      </p:sp>
      <p:pic>
        <p:nvPicPr>
          <p:cNvPr id="8" name="Picture 7">
            <a:extLst>
              <a:ext uri="{FF2B5EF4-FFF2-40B4-BE49-F238E27FC236}">
                <a16:creationId xmlns:a16="http://schemas.microsoft.com/office/drawing/2014/main" id="{A402E3EE-D2E8-9985-CF05-1296B570E056}"/>
              </a:ext>
            </a:extLst>
          </p:cNvPr>
          <p:cNvPicPr>
            <a:picLocks noChangeAspect="1"/>
          </p:cNvPicPr>
          <p:nvPr/>
        </p:nvPicPr>
        <p:blipFill>
          <a:blip r:embed="rId2"/>
          <a:stretch>
            <a:fillRect/>
          </a:stretch>
        </p:blipFill>
        <p:spPr>
          <a:xfrm>
            <a:off x="7562022" y="1560757"/>
            <a:ext cx="3766378" cy="3736486"/>
          </a:xfrm>
          <a:prstGeom prst="rect">
            <a:avLst/>
          </a:prstGeom>
        </p:spPr>
      </p:pic>
    </p:spTree>
    <p:extLst>
      <p:ext uri="{BB962C8B-B14F-4D97-AF65-F5344CB8AC3E}">
        <p14:creationId xmlns:p14="http://schemas.microsoft.com/office/powerpoint/2010/main" val="36921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4B39-7462-3778-E30C-A74EB7EAAFAC}"/>
              </a:ext>
            </a:extLst>
          </p:cNvPr>
          <p:cNvSpPr>
            <a:spLocks noGrp="1"/>
          </p:cNvSpPr>
          <p:nvPr>
            <p:ph type="title"/>
          </p:nvPr>
        </p:nvSpPr>
        <p:spPr>
          <a:xfrm>
            <a:off x="1552298" y="202095"/>
            <a:ext cx="5426158" cy="1371600"/>
          </a:xfrm>
        </p:spPr>
        <p:txBody>
          <a:bodyPr>
            <a:normAutofit/>
          </a:bodyPr>
          <a:lstStyle/>
          <a:p>
            <a:r>
              <a:rPr lang="en-US" sz="4000" b="1" dirty="0">
                <a:effectLst>
                  <a:outerShdw blurRad="38100" dist="38100" dir="2700000" algn="tl">
                    <a:srgbClr val="000000">
                      <a:alpha val="43137"/>
                    </a:srgbClr>
                  </a:outerShdw>
                </a:effectLst>
              </a:rPr>
              <a:t>Sharing Your Slices….</a:t>
            </a:r>
          </a:p>
        </p:txBody>
      </p:sp>
      <p:sp>
        <p:nvSpPr>
          <p:cNvPr id="4" name="Text Placeholder 3">
            <a:extLst>
              <a:ext uri="{FF2B5EF4-FFF2-40B4-BE49-F238E27FC236}">
                <a16:creationId xmlns:a16="http://schemas.microsoft.com/office/drawing/2014/main" id="{0717644D-CE1E-260A-0074-13447E437E22}"/>
              </a:ext>
            </a:extLst>
          </p:cNvPr>
          <p:cNvSpPr>
            <a:spLocks noGrp="1"/>
          </p:cNvSpPr>
          <p:nvPr>
            <p:ph type="body" sz="half" idx="2"/>
          </p:nvPr>
        </p:nvSpPr>
        <p:spPr>
          <a:xfrm>
            <a:off x="1413150" y="2637180"/>
            <a:ext cx="5355398" cy="2849219"/>
          </a:xfrm>
        </p:spPr>
        <p:txBody>
          <a:bodyPr>
            <a:normAutofit/>
          </a:bodyPr>
          <a:lstStyle/>
          <a:p>
            <a:r>
              <a:rPr lang="en-US" sz="3200" b="1" dirty="0"/>
              <a:t>Heather’s pizza</a:t>
            </a:r>
          </a:p>
          <a:p>
            <a:pPr marL="457200" indent="-457200" algn="l">
              <a:buFont typeface="Arial" panose="020B0604020202020204" pitchFamily="34" charset="0"/>
              <a:buChar char="•"/>
            </a:pPr>
            <a:r>
              <a:rPr lang="en-US" sz="2000" b="1" u="sng" dirty="0"/>
              <a:t>Crust:</a:t>
            </a:r>
            <a:r>
              <a:rPr lang="en-US" sz="2000" b="1" dirty="0"/>
              <a:t> </a:t>
            </a:r>
            <a:r>
              <a:rPr lang="en-US" sz="1800" b="1" dirty="0"/>
              <a:t>Knowledgeable</a:t>
            </a:r>
          </a:p>
          <a:p>
            <a:pPr marL="457200" indent="-457200" algn="l">
              <a:buFont typeface="Arial" panose="020B0604020202020204" pitchFamily="34" charset="0"/>
              <a:buChar char="•"/>
            </a:pPr>
            <a:r>
              <a:rPr lang="en-US" sz="2000" b="1" u="sng" dirty="0"/>
              <a:t>Slices:</a:t>
            </a:r>
            <a:r>
              <a:rPr lang="en-US" sz="2000" b="1" dirty="0"/>
              <a:t> </a:t>
            </a:r>
            <a:r>
              <a:rPr lang="en-US" sz="1800" b="1" dirty="0"/>
              <a:t>Trustworthy, Dedicated to Mission, Willing to recognize my Work, Humility</a:t>
            </a:r>
          </a:p>
          <a:p>
            <a:pPr marL="457200" indent="-457200" algn="l">
              <a:buFont typeface="Arial" panose="020B0604020202020204" pitchFamily="34" charset="0"/>
              <a:buChar char="•"/>
            </a:pPr>
            <a:r>
              <a:rPr lang="en-US" sz="2000" b="1" u="sng" dirty="0"/>
              <a:t>Finishing Touches:</a:t>
            </a:r>
            <a:r>
              <a:rPr lang="en-US" sz="2000" b="1" dirty="0"/>
              <a:t> </a:t>
            </a:r>
            <a:r>
              <a:rPr lang="en-US" sz="1800" b="1" dirty="0"/>
              <a:t>Fun, Family</a:t>
            </a:r>
          </a:p>
          <a:p>
            <a:endParaRPr lang="en-US" dirty="0"/>
          </a:p>
        </p:txBody>
      </p:sp>
      <p:pic>
        <p:nvPicPr>
          <p:cNvPr id="5" name="Picture 4">
            <a:extLst>
              <a:ext uri="{FF2B5EF4-FFF2-40B4-BE49-F238E27FC236}">
                <a16:creationId xmlns:a16="http://schemas.microsoft.com/office/drawing/2014/main" id="{B0BD7778-3584-B0F7-8E76-512775C5CD24}"/>
              </a:ext>
            </a:extLst>
          </p:cNvPr>
          <p:cNvPicPr>
            <a:picLocks noChangeAspect="1"/>
          </p:cNvPicPr>
          <p:nvPr/>
        </p:nvPicPr>
        <p:blipFill>
          <a:blip r:embed="rId2"/>
          <a:stretch>
            <a:fillRect/>
          </a:stretch>
        </p:blipFill>
        <p:spPr>
          <a:xfrm>
            <a:off x="7423452" y="1130300"/>
            <a:ext cx="4341545" cy="4483890"/>
          </a:xfrm>
          <a:prstGeom prst="rect">
            <a:avLst/>
          </a:prstGeom>
        </p:spPr>
      </p:pic>
    </p:spTree>
    <p:extLst>
      <p:ext uri="{BB962C8B-B14F-4D97-AF65-F5344CB8AC3E}">
        <p14:creationId xmlns:p14="http://schemas.microsoft.com/office/powerpoint/2010/main" val="10344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081A9-921D-D641-FCEE-FD798F915383}"/>
              </a:ext>
            </a:extLst>
          </p:cNvPr>
          <p:cNvSpPr txBox="1"/>
          <p:nvPr/>
        </p:nvSpPr>
        <p:spPr>
          <a:xfrm>
            <a:off x="457200" y="76200"/>
            <a:ext cx="10820400"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Pizza Takeaways</a:t>
            </a:r>
          </a:p>
        </p:txBody>
      </p:sp>
      <p:pic>
        <p:nvPicPr>
          <p:cNvPr id="3" name="Picture 2">
            <a:extLst>
              <a:ext uri="{FF2B5EF4-FFF2-40B4-BE49-F238E27FC236}">
                <a16:creationId xmlns:a16="http://schemas.microsoft.com/office/drawing/2014/main" id="{638BFE6D-3B04-BD4C-4F70-835E02155342}"/>
              </a:ext>
            </a:extLst>
          </p:cNvPr>
          <p:cNvPicPr>
            <a:picLocks noChangeAspect="1"/>
          </p:cNvPicPr>
          <p:nvPr/>
        </p:nvPicPr>
        <p:blipFill>
          <a:blip r:embed="rId3"/>
          <a:srcRect r="12875"/>
          <a:stretch/>
        </p:blipFill>
        <p:spPr>
          <a:xfrm>
            <a:off x="8331200" y="1930400"/>
            <a:ext cx="3149600" cy="2997200"/>
          </a:xfrm>
          <a:prstGeom prst="rect">
            <a:avLst/>
          </a:prstGeom>
        </p:spPr>
      </p:pic>
      <p:graphicFrame>
        <p:nvGraphicFramePr>
          <p:cNvPr id="4" name="Diagram 3">
            <a:extLst>
              <a:ext uri="{FF2B5EF4-FFF2-40B4-BE49-F238E27FC236}">
                <a16:creationId xmlns:a16="http://schemas.microsoft.com/office/drawing/2014/main" id="{2AFAB7BB-06FC-7076-0BCD-9F43028B054F}"/>
              </a:ext>
            </a:extLst>
          </p:cNvPr>
          <p:cNvGraphicFramePr/>
          <p:nvPr/>
        </p:nvGraphicFramePr>
        <p:xfrm>
          <a:off x="152400" y="685800"/>
          <a:ext cx="9042400" cy="5706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Arrow: Right 4">
            <a:extLst>
              <a:ext uri="{FF2B5EF4-FFF2-40B4-BE49-F238E27FC236}">
                <a16:creationId xmlns:a16="http://schemas.microsoft.com/office/drawing/2014/main" id="{182188D0-A579-5A79-FA65-2EE31022EE1C}"/>
              </a:ext>
            </a:extLst>
          </p:cNvPr>
          <p:cNvSpPr/>
          <p:nvPr/>
        </p:nvSpPr>
        <p:spPr>
          <a:xfrm>
            <a:off x="7264400" y="3472832"/>
            <a:ext cx="863600" cy="667368"/>
          </a:xfrm>
          <a:prstGeom prst="right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Tree>
    <p:extLst>
      <p:ext uri="{BB962C8B-B14F-4D97-AF65-F5344CB8AC3E}">
        <p14:creationId xmlns:p14="http://schemas.microsoft.com/office/powerpoint/2010/main" val="306658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B9D33C-356E-0B9E-9933-49F6E9C608A4}"/>
              </a:ext>
            </a:extLst>
          </p:cNvPr>
          <p:cNvSpPr txBox="1"/>
          <p:nvPr/>
        </p:nvSpPr>
        <p:spPr>
          <a:xfrm>
            <a:off x="4774962" y="5586004"/>
            <a:ext cx="7137031" cy="1077218"/>
          </a:xfrm>
          <a:prstGeom prst="rect">
            <a:avLst/>
          </a:prstGeom>
          <a:noFill/>
        </p:spPr>
        <p:txBody>
          <a:bodyPr wrap="square" rtlCol="0">
            <a:spAutoFit/>
          </a:bodyPr>
          <a:lstStyle/>
          <a:p>
            <a:pPr algn="ctr"/>
            <a:r>
              <a:rPr lang="en-US" sz="3200" b="1" dirty="0">
                <a:solidFill>
                  <a:srgbClr val="261F61"/>
                </a:solidFill>
                <a:latin typeface="Source Sans Pro" panose="020B0503030403020204" pitchFamily="34" charset="0"/>
              </a:rPr>
              <a:t>“Leadership is not a title but an ability to inspire followership.”</a:t>
            </a:r>
            <a:endParaRPr lang="en-US" sz="3200" dirty="0">
              <a:solidFill>
                <a:srgbClr val="261F61"/>
              </a:solidFill>
            </a:endParaRPr>
          </a:p>
        </p:txBody>
      </p:sp>
      <p:sp>
        <p:nvSpPr>
          <p:cNvPr id="13" name="TextBox 12">
            <a:extLst>
              <a:ext uri="{FF2B5EF4-FFF2-40B4-BE49-F238E27FC236}">
                <a16:creationId xmlns:a16="http://schemas.microsoft.com/office/drawing/2014/main" id="{E02F3C2D-8F33-145B-A82B-9A4985DC0572}"/>
              </a:ext>
            </a:extLst>
          </p:cNvPr>
          <p:cNvSpPr txBox="1"/>
          <p:nvPr/>
        </p:nvSpPr>
        <p:spPr>
          <a:xfrm>
            <a:off x="8305800" y="1154449"/>
            <a:ext cx="3394374" cy="4401205"/>
          </a:xfrm>
          <a:prstGeom prst="rect">
            <a:avLst/>
          </a:prstGeom>
          <a:noFill/>
        </p:spPr>
        <p:txBody>
          <a:bodyPr wrap="square" rtlCol="0">
            <a:spAutoFit/>
          </a:bodyPr>
          <a:lstStyle/>
          <a:p>
            <a:pPr marL="457223" indent="-457223">
              <a:buFont typeface="Wingdings" pitchFamily="2" charset="2"/>
              <a:buChar char="Ø"/>
            </a:pPr>
            <a:r>
              <a:rPr lang="en-US" sz="2800" dirty="0">
                <a:solidFill>
                  <a:schemeClr val="tx1">
                    <a:lumMod val="85000"/>
                    <a:lumOff val="15000"/>
                  </a:schemeClr>
                </a:solidFill>
              </a:rPr>
              <a:t>Integrity</a:t>
            </a:r>
          </a:p>
          <a:p>
            <a:pPr marL="457223" indent="-457223">
              <a:buFont typeface="Wingdings" pitchFamily="2" charset="2"/>
              <a:buChar char="Ø"/>
            </a:pPr>
            <a:r>
              <a:rPr lang="en-US" sz="2800" dirty="0">
                <a:solidFill>
                  <a:schemeClr val="tx1">
                    <a:lumMod val="85000"/>
                    <a:lumOff val="15000"/>
                  </a:schemeClr>
                </a:solidFill>
              </a:rPr>
              <a:t>Delegation</a:t>
            </a:r>
          </a:p>
          <a:p>
            <a:pPr marL="457223" indent="-457223">
              <a:buFont typeface="Wingdings" pitchFamily="2" charset="2"/>
              <a:buChar char="Ø"/>
            </a:pPr>
            <a:r>
              <a:rPr lang="en-US" sz="2800" dirty="0">
                <a:solidFill>
                  <a:schemeClr val="tx1">
                    <a:lumMod val="85000"/>
                    <a:lumOff val="15000"/>
                  </a:schemeClr>
                </a:solidFill>
              </a:rPr>
              <a:t>Communication</a:t>
            </a:r>
          </a:p>
          <a:p>
            <a:pPr marL="457223" indent="-457223">
              <a:buFont typeface="Wingdings" pitchFamily="2" charset="2"/>
              <a:buChar char="Ø"/>
            </a:pPr>
            <a:r>
              <a:rPr lang="en-US" sz="2800" dirty="0">
                <a:solidFill>
                  <a:schemeClr val="tx1">
                    <a:lumMod val="85000"/>
                    <a:lumOff val="15000"/>
                  </a:schemeClr>
                </a:solidFill>
              </a:rPr>
              <a:t>Self-Awareness</a:t>
            </a:r>
          </a:p>
          <a:p>
            <a:pPr marL="457223" indent="-457223">
              <a:buFont typeface="Wingdings" pitchFamily="2" charset="2"/>
              <a:buChar char="Ø"/>
            </a:pPr>
            <a:r>
              <a:rPr lang="en-US" sz="2800" dirty="0">
                <a:solidFill>
                  <a:schemeClr val="tx1">
                    <a:lumMod val="85000"/>
                    <a:lumOff val="15000"/>
                  </a:schemeClr>
                </a:solidFill>
              </a:rPr>
              <a:t>Gratitude</a:t>
            </a:r>
          </a:p>
          <a:p>
            <a:pPr marL="457223" indent="-457223">
              <a:buFont typeface="Wingdings" pitchFamily="2" charset="2"/>
              <a:buChar char="Ø"/>
            </a:pPr>
            <a:r>
              <a:rPr lang="en-US" sz="2800" dirty="0">
                <a:solidFill>
                  <a:schemeClr val="tx1">
                    <a:lumMod val="85000"/>
                    <a:lumOff val="15000"/>
                  </a:schemeClr>
                </a:solidFill>
              </a:rPr>
              <a:t>Learning Agility</a:t>
            </a:r>
          </a:p>
          <a:p>
            <a:pPr marL="457223" indent="-457223">
              <a:buFont typeface="Wingdings" pitchFamily="2" charset="2"/>
              <a:buChar char="Ø"/>
            </a:pPr>
            <a:r>
              <a:rPr lang="en-US" sz="2800" dirty="0">
                <a:solidFill>
                  <a:schemeClr val="tx1">
                    <a:lumMod val="85000"/>
                    <a:lumOff val="15000"/>
                  </a:schemeClr>
                </a:solidFill>
              </a:rPr>
              <a:t>Influence</a:t>
            </a:r>
          </a:p>
          <a:p>
            <a:pPr marL="457223" indent="-457223">
              <a:buFont typeface="Wingdings" pitchFamily="2" charset="2"/>
              <a:buChar char="Ø"/>
            </a:pPr>
            <a:r>
              <a:rPr lang="en-US" sz="2800" dirty="0">
                <a:solidFill>
                  <a:schemeClr val="tx1">
                    <a:lumMod val="85000"/>
                    <a:lumOff val="15000"/>
                  </a:schemeClr>
                </a:solidFill>
              </a:rPr>
              <a:t>Empathy</a:t>
            </a:r>
          </a:p>
          <a:p>
            <a:pPr marL="457223" indent="-457223">
              <a:buFont typeface="Wingdings" pitchFamily="2" charset="2"/>
              <a:buChar char="Ø"/>
            </a:pPr>
            <a:r>
              <a:rPr lang="en-US" sz="2800" dirty="0">
                <a:solidFill>
                  <a:schemeClr val="tx1">
                    <a:lumMod val="85000"/>
                    <a:lumOff val="15000"/>
                  </a:schemeClr>
                </a:solidFill>
              </a:rPr>
              <a:t>Courage</a:t>
            </a:r>
          </a:p>
          <a:p>
            <a:pPr marL="457223" indent="-457223">
              <a:buFont typeface="Wingdings" pitchFamily="2" charset="2"/>
              <a:buChar char="Ø"/>
            </a:pPr>
            <a:r>
              <a:rPr lang="en-US" sz="2800" dirty="0">
                <a:solidFill>
                  <a:schemeClr val="tx1">
                    <a:lumMod val="85000"/>
                    <a:lumOff val="15000"/>
                  </a:schemeClr>
                </a:solidFill>
              </a:rPr>
              <a:t>Respect</a:t>
            </a:r>
          </a:p>
        </p:txBody>
      </p:sp>
      <p:sp>
        <p:nvSpPr>
          <p:cNvPr id="3" name="Title 2">
            <a:extLst>
              <a:ext uri="{FF2B5EF4-FFF2-40B4-BE49-F238E27FC236}">
                <a16:creationId xmlns:a16="http://schemas.microsoft.com/office/drawing/2014/main" id="{8EED6CC7-5865-8004-28A0-B2CCFEBB65E5}"/>
              </a:ext>
            </a:extLst>
          </p:cNvPr>
          <p:cNvSpPr>
            <a:spLocks noGrp="1"/>
          </p:cNvSpPr>
          <p:nvPr>
            <p:ph type="title"/>
          </p:nvPr>
        </p:nvSpPr>
        <p:spPr>
          <a:xfrm>
            <a:off x="400711" y="115352"/>
            <a:ext cx="10515600" cy="1325563"/>
          </a:xfrm>
        </p:spPr>
        <p:txBody>
          <a:bodyPr vert="horz" lIns="91440" tIns="45720" rIns="91440" bIns="45720" rtlCol="0" anchor="ctr">
            <a:normAutofit/>
          </a:bodyPr>
          <a:lstStyle/>
          <a:p>
            <a:r>
              <a:rPr lang="en-US" sz="4800" dirty="0">
                <a:effectLst>
                  <a:outerShdw blurRad="38100" dist="38100" dir="2700000" algn="tl">
                    <a:srgbClr val="000000">
                      <a:alpha val="43137"/>
                    </a:srgbClr>
                  </a:outerShdw>
                </a:effectLst>
              </a:rPr>
              <a:t>What is Leadership?</a:t>
            </a:r>
          </a:p>
        </p:txBody>
      </p:sp>
      <p:grpSp>
        <p:nvGrpSpPr>
          <p:cNvPr id="18" name="Group 17">
            <a:extLst>
              <a:ext uri="{FF2B5EF4-FFF2-40B4-BE49-F238E27FC236}">
                <a16:creationId xmlns:a16="http://schemas.microsoft.com/office/drawing/2014/main" id="{D6AE6DED-CE87-E6AB-9AF6-89ADDB90DDA8}"/>
              </a:ext>
            </a:extLst>
          </p:cNvPr>
          <p:cNvGrpSpPr/>
          <p:nvPr/>
        </p:nvGrpSpPr>
        <p:grpSpPr>
          <a:xfrm>
            <a:off x="491826" y="1375247"/>
            <a:ext cx="7017489" cy="4215296"/>
            <a:chOff x="639112" y="1402071"/>
            <a:chExt cx="7017489" cy="4215296"/>
          </a:xfrm>
        </p:grpSpPr>
        <p:pic>
          <p:nvPicPr>
            <p:cNvPr id="11" name="Picture 10" descr="A group of people standing on a mountain&#10;&#10;Description automatically generated">
              <a:extLst>
                <a:ext uri="{FF2B5EF4-FFF2-40B4-BE49-F238E27FC236}">
                  <a16:creationId xmlns:a16="http://schemas.microsoft.com/office/drawing/2014/main" id="{5E185467-C0EB-86B4-1FCD-4E49CE4CD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354" y="1402071"/>
              <a:ext cx="4053856" cy="2026929"/>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786E481-0160-871E-4383-9E3377F7A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9290">
              <a:off x="639112" y="1463628"/>
              <a:ext cx="3229995" cy="2153330"/>
            </a:xfrm>
            <a:prstGeom prst="rect">
              <a:avLst/>
            </a:prstGeom>
          </p:spPr>
        </p:pic>
        <p:pic>
          <p:nvPicPr>
            <p:cNvPr id="9" name="Picture 8" descr="A group of people putting their hands together&#10;&#10;Description automatically generated">
              <a:extLst>
                <a:ext uri="{FF2B5EF4-FFF2-40B4-BE49-F238E27FC236}">
                  <a16:creationId xmlns:a16="http://schemas.microsoft.com/office/drawing/2014/main" id="{285659DE-A36B-0A46-03A3-6A2B15287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83358">
              <a:off x="4815958" y="3361665"/>
              <a:ext cx="2840643" cy="1893762"/>
            </a:xfrm>
            <a:prstGeom prst="rect">
              <a:avLst/>
            </a:prstGeom>
          </p:spPr>
        </p:pic>
        <p:pic>
          <p:nvPicPr>
            <p:cNvPr id="16" name="Picture 15" descr="A group of people around a table&#10;&#10;Description automatically generated">
              <a:extLst>
                <a:ext uri="{FF2B5EF4-FFF2-40B4-BE49-F238E27FC236}">
                  <a16:creationId xmlns:a16="http://schemas.microsoft.com/office/drawing/2014/main" id="{86D96608-135F-A9FE-A393-F52672F81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9411" y="3353183"/>
              <a:ext cx="3396276" cy="2264184"/>
            </a:xfrm>
            <a:prstGeom prst="rect">
              <a:avLst/>
            </a:prstGeom>
          </p:spPr>
        </p:pic>
      </p:grpSp>
      <p:pic>
        <p:nvPicPr>
          <p:cNvPr id="2" name="Picture 1" descr="A group of people holding hands together&#10;&#10;Description automatically generated">
            <a:extLst>
              <a:ext uri="{FF2B5EF4-FFF2-40B4-BE49-F238E27FC236}">
                <a16:creationId xmlns:a16="http://schemas.microsoft.com/office/drawing/2014/main" id="{69360AA4-33A7-FCE8-4070-E2A6230B211E}"/>
              </a:ext>
            </a:extLst>
          </p:cNvPr>
          <p:cNvPicPr>
            <a:picLocks noChangeAspect="1"/>
          </p:cNvPicPr>
          <p:nvPr/>
        </p:nvPicPr>
        <p:blipFill rotWithShape="1">
          <a:blip r:embed="rId7">
            <a:extLst>
              <a:ext uri="{28A0092B-C50C-407E-A947-70E740481C1C}">
                <a14:useLocalDpi xmlns:a14="http://schemas.microsoft.com/office/drawing/2010/main" val="0"/>
              </a:ext>
            </a:extLst>
          </a:blip>
          <a:srcRect b="15730"/>
          <a:stretch/>
        </p:blipFill>
        <p:spPr>
          <a:xfrm>
            <a:off x="30" y="0"/>
            <a:ext cx="18287970" cy="10286985"/>
          </a:xfrm>
          <a:prstGeom prst="rect">
            <a:avLst/>
          </a:prstGeom>
        </p:spPr>
      </p:pic>
      <p:sp>
        <p:nvSpPr>
          <p:cNvPr id="5" name="TextBox 4">
            <a:extLst>
              <a:ext uri="{FF2B5EF4-FFF2-40B4-BE49-F238E27FC236}">
                <a16:creationId xmlns:a16="http://schemas.microsoft.com/office/drawing/2014/main" id="{15132DFC-DE81-38B1-5A08-ADAAF06B29B6}"/>
              </a:ext>
            </a:extLst>
          </p:cNvPr>
          <p:cNvSpPr txBox="1"/>
          <p:nvPr/>
        </p:nvSpPr>
        <p:spPr>
          <a:xfrm>
            <a:off x="5021079" y="990526"/>
            <a:ext cx="9124122"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rPr>
              <a:t>Characteristics That Matter </a:t>
            </a:r>
          </a:p>
        </p:txBody>
      </p:sp>
    </p:spTree>
    <p:extLst>
      <p:ext uri="{BB962C8B-B14F-4D97-AF65-F5344CB8AC3E}">
        <p14:creationId xmlns:p14="http://schemas.microsoft.com/office/powerpoint/2010/main" val="143334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iterate type="wd">
                                    <p:tmPct val="10000"/>
                                  </p:iterate>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right)">
                                      <p:cBhvr>
                                        <p:cTn id="7" dur="500"/>
                                        <p:tgtEl>
                                          <p:spTgt spid="13">
                                            <p:txEl>
                                              <p:pRg st="0" end="0"/>
                                            </p:txEl>
                                          </p:spTgt>
                                        </p:tgtEl>
                                      </p:cBhvr>
                                    </p:animEffect>
                                  </p:childTnLst>
                                </p:cTn>
                              </p:par>
                            </p:childTnLst>
                          </p:cTn>
                        </p:par>
                        <p:par>
                          <p:cTn id="8" fill="hold">
                            <p:stCondLst>
                              <p:cond delay="500"/>
                            </p:stCondLst>
                            <p:childTnLst>
                              <p:par>
                                <p:cTn id="9" presetID="22" presetClass="entr" presetSubtype="2" fill="hold" nodeType="afterEffect">
                                  <p:stCondLst>
                                    <p:cond delay="0"/>
                                  </p:stCondLst>
                                  <p:iterate type="wd">
                                    <p:tmPct val="10000"/>
                                  </p:iterate>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right)">
                                      <p:cBhvr>
                                        <p:cTn id="11" dur="500"/>
                                        <p:tgtEl>
                                          <p:spTgt spid="13">
                                            <p:txEl>
                                              <p:pRg st="1" end="1"/>
                                            </p:txEl>
                                          </p:spTgt>
                                        </p:tgtEl>
                                      </p:cBhvr>
                                    </p:animEffect>
                                  </p:childTnLst>
                                </p:cTn>
                              </p:par>
                            </p:childTnLst>
                          </p:cTn>
                        </p:par>
                        <p:par>
                          <p:cTn id="12" fill="hold">
                            <p:stCondLst>
                              <p:cond delay="1000"/>
                            </p:stCondLst>
                            <p:childTnLst>
                              <p:par>
                                <p:cTn id="13" presetID="22" presetClass="entr" presetSubtype="2" fill="hold" nodeType="afterEffect">
                                  <p:stCondLst>
                                    <p:cond delay="0"/>
                                  </p:stCondLst>
                                  <p:iterate type="wd">
                                    <p:tmPct val="10000"/>
                                  </p:iterate>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right)">
                                      <p:cBhvr>
                                        <p:cTn id="15" dur="500"/>
                                        <p:tgtEl>
                                          <p:spTgt spid="13">
                                            <p:txEl>
                                              <p:pRg st="2" end="2"/>
                                            </p:txEl>
                                          </p:spTgt>
                                        </p:tgtEl>
                                      </p:cBhvr>
                                    </p:animEffect>
                                  </p:childTnLst>
                                </p:cTn>
                              </p:par>
                            </p:childTnLst>
                          </p:cTn>
                        </p:par>
                        <p:par>
                          <p:cTn id="16" fill="hold">
                            <p:stCondLst>
                              <p:cond delay="1500"/>
                            </p:stCondLst>
                            <p:childTnLst>
                              <p:par>
                                <p:cTn id="17" presetID="22" presetClass="entr" presetSubtype="2" fill="hold" nodeType="afterEffect">
                                  <p:stCondLst>
                                    <p:cond delay="0"/>
                                  </p:stCondLst>
                                  <p:iterate type="wd">
                                    <p:tmPct val="10000"/>
                                  </p:iterate>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right)">
                                      <p:cBhvr>
                                        <p:cTn id="19" dur="500"/>
                                        <p:tgtEl>
                                          <p:spTgt spid="13">
                                            <p:txEl>
                                              <p:pRg st="3" end="3"/>
                                            </p:txEl>
                                          </p:spTgt>
                                        </p:tgtEl>
                                      </p:cBhvr>
                                    </p:animEffect>
                                  </p:childTnLst>
                                </p:cTn>
                              </p:par>
                            </p:childTnLst>
                          </p:cTn>
                        </p:par>
                        <p:par>
                          <p:cTn id="20" fill="hold">
                            <p:stCondLst>
                              <p:cond delay="2000"/>
                            </p:stCondLst>
                            <p:childTnLst>
                              <p:par>
                                <p:cTn id="21" presetID="22" presetClass="entr" presetSubtype="2" fill="hold" nodeType="afterEffect">
                                  <p:stCondLst>
                                    <p:cond delay="0"/>
                                  </p:stCondLst>
                                  <p:iterate type="wd">
                                    <p:tmPct val="10000"/>
                                  </p:iterate>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right)">
                                      <p:cBhvr>
                                        <p:cTn id="23" dur="500"/>
                                        <p:tgtEl>
                                          <p:spTgt spid="13">
                                            <p:txEl>
                                              <p:pRg st="4" end="4"/>
                                            </p:txEl>
                                          </p:spTgt>
                                        </p:tgtEl>
                                      </p:cBhvr>
                                    </p:animEffect>
                                  </p:childTnLst>
                                </p:cTn>
                              </p:par>
                            </p:childTnLst>
                          </p:cTn>
                        </p:par>
                        <p:par>
                          <p:cTn id="24" fill="hold">
                            <p:stCondLst>
                              <p:cond delay="2500"/>
                            </p:stCondLst>
                            <p:childTnLst>
                              <p:par>
                                <p:cTn id="25" presetID="22" presetClass="entr" presetSubtype="2" fill="hold" nodeType="afterEffect">
                                  <p:stCondLst>
                                    <p:cond delay="0"/>
                                  </p:stCondLst>
                                  <p:iterate type="wd">
                                    <p:tmPct val="10000"/>
                                  </p:iterate>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wipe(right)">
                                      <p:cBhvr>
                                        <p:cTn id="27" dur="500"/>
                                        <p:tgtEl>
                                          <p:spTgt spid="13">
                                            <p:txEl>
                                              <p:pRg st="5" end="5"/>
                                            </p:txEl>
                                          </p:spTgt>
                                        </p:tgtEl>
                                      </p:cBhvr>
                                    </p:animEffect>
                                  </p:childTnLst>
                                </p:cTn>
                              </p:par>
                            </p:childTnLst>
                          </p:cTn>
                        </p:par>
                        <p:par>
                          <p:cTn id="28" fill="hold">
                            <p:stCondLst>
                              <p:cond delay="3050"/>
                            </p:stCondLst>
                            <p:childTnLst>
                              <p:par>
                                <p:cTn id="29" presetID="22" presetClass="entr" presetSubtype="2" fill="hold" nodeType="afterEffect">
                                  <p:stCondLst>
                                    <p:cond delay="0"/>
                                  </p:stCondLst>
                                  <p:iterate type="wd">
                                    <p:tmPct val="10000"/>
                                  </p:iterate>
                                  <p:childTnLst>
                                    <p:set>
                                      <p:cBhvr>
                                        <p:cTn id="30" dur="1" fill="hold">
                                          <p:stCondLst>
                                            <p:cond delay="0"/>
                                          </p:stCondLst>
                                        </p:cTn>
                                        <p:tgtEl>
                                          <p:spTgt spid="13">
                                            <p:txEl>
                                              <p:pRg st="6" end="6"/>
                                            </p:txEl>
                                          </p:spTgt>
                                        </p:tgtEl>
                                        <p:attrNameLst>
                                          <p:attrName>style.visibility</p:attrName>
                                        </p:attrNameLst>
                                      </p:cBhvr>
                                      <p:to>
                                        <p:strVal val="visible"/>
                                      </p:to>
                                    </p:set>
                                    <p:animEffect transition="in" filter="wipe(right)">
                                      <p:cBhvr>
                                        <p:cTn id="31" dur="500"/>
                                        <p:tgtEl>
                                          <p:spTgt spid="13">
                                            <p:txEl>
                                              <p:pRg st="6" end="6"/>
                                            </p:txEl>
                                          </p:spTgt>
                                        </p:tgtEl>
                                      </p:cBhvr>
                                    </p:animEffect>
                                  </p:childTnLst>
                                </p:cTn>
                              </p:par>
                            </p:childTnLst>
                          </p:cTn>
                        </p:par>
                        <p:par>
                          <p:cTn id="32" fill="hold">
                            <p:stCondLst>
                              <p:cond delay="3550"/>
                            </p:stCondLst>
                            <p:childTnLst>
                              <p:par>
                                <p:cTn id="33" presetID="22" presetClass="entr" presetSubtype="2" fill="hold" nodeType="afterEffect">
                                  <p:stCondLst>
                                    <p:cond delay="0"/>
                                  </p:stCondLst>
                                  <p:iterate type="wd">
                                    <p:tmPct val="10000"/>
                                  </p:iterate>
                                  <p:childTnLst>
                                    <p:set>
                                      <p:cBhvr>
                                        <p:cTn id="34" dur="1" fill="hold">
                                          <p:stCondLst>
                                            <p:cond delay="0"/>
                                          </p:stCondLst>
                                        </p:cTn>
                                        <p:tgtEl>
                                          <p:spTgt spid="13">
                                            <p:txEl>
                                              <p:pRg st="7" end="7"/>
                                            </p:txEl>
                                          </p:spTgt>
                                        </p:tgtEl>
                                        <p:attrNameLst>
                                          <p:attrName>style.visibility</p:attrName>
                                        </p:attrNameLst>
                                      </p:cBhvr>
                                      <p:to>
                                        <p:strVal val="visible"/>
                                      </p:to>
                                    </p:set>
                                    <p:animEffect transition="in" filter="wipe(right)">
                                      <p:cBhvr>
                                        <p:cTn id="35" dur="500"/>
                                        <p:tgtEl>
                                          <p:spTgt spid="13">
                                            <p:txEl>
                                              <p:pRg st="7" end="7"/>
                                            </p:txEl>
                                          </p:spTgt>
                                        </p:tgtEl>
                                      </p:cBhvr>
                                    </p:animEffect>
                                  </p:childTnLst>
                                </p:cTn>
                              </p:par>
                            </p:childTnLst>
                          </p:cTn>
                        </p:par>
                        <p:par>
                          <p:cTn id="36" fill="hold">
                            <p:stCondLst>
                              <p:cond delay="4050"/>
                            </p:stCondLst>
                            <p:childTnLst>
                              <p:par>
                                <p:cTn id="37" presetID="22" presetClass="entr" presetSubtype="2" fill="hold" nodeType="afterEffect">
                                  <p:stCondLst>
                                    <p:cond delay="0"/>
                                  </p:stCondLst>
                                  <p:iterate type="wd">
                                    <p:tmPct val="10000"/>
                                  </p:iterate>
                                  <p:childTnLst>
                                    <p:set>
                                      <p:cBhvr>
                                        <p:cTn id="38" dur="1" fill="hold">
                                          <p:stCondLst>
                                            <p:cond delay="0"/>
                                          </p:stCondLst>
                                        </p:cTn>
                                        <p:tgtEl>
                                          <p:spTgt spid="13">
                                            <p:txEl>
                                              <p:pRg st="8" end="8"/>
                                            </p:txEl>
                                          </p:spTgt>
                                        </p:tgtEl>
                                        <p:attrNameLst>
                                          <p:attrName>style.visibility</p:attrName>
                                        </p:attrNameLst>
                                      </p:cBhvr>
                                      <p:to>
                                        <p:strVal val="visible"/>
                                      </p:to>
                                    </p:set>
                                    <p:animEffect transition="in" filter="wipe(right)">
                                      <p:cBhvr>
                                        <p:cTn id="39" dur="500"/>
                                        <p:tgtEl>
                                          <p:spTgt spid="13">
                                            <p:txEl>
                                              <p:pRg st="8" end="8"/>
                                            </p:txEl>
                                          </p:spTgt>
                                        </p:tgtEl>
                                      </p:cBhvr>
                                    </p:animEffect>
                                  </p:childTnLst>
                                </p:cTn>
                              </p:par>
                            </p:childTnLst>
                          </p:cTn>
                        </p:par>
                        <p:par>
                          <p:cTn id="40" fill="hold">
                            <p:stCondLst>
                              <p:cond delay="4550"/>
                            </p:stCondLst>
                            <p:childTnLst>
                              <p:par>
                                <p:cTn id="41" presetID="22" presetClass="entr" presetSubtype="2" fill="hold" nodeType="afterEffect">
                                  <p:stCondLst>
                                    <p:cond delay="0"/>
                                  </p:stCondLst>
                                  <p:iterate type="wd">
                                    <p:tmPct val="10000"/>
                                  </p:iterate>
                                  <p:childTnLst>
                                    <p:set>
                                      <p:cBhvr>
                                        <p:cTn id="42" dur="1" fill="hold">
                                          <p:stCondLst>
                                            <p:cond delay="0"/>
                                          </p:stCondLst>
                                        </p:cTn>
                                        <p:tgtEl>
                                          <p:spTgt spid="13">
                                            <p:txEl>
                                              <p:pRg st="9" end="9"/>
                                            </p:txEl>
                                          </p:spTgt>
                                        </p:tgtEl>
                                        <p:attrNameLst>
                                          <p:attrName>style.visibility</p:attrName>
                                        </p:attrNameLst>
                                      </p:cBhvr>
                                      <p:to>
                                        <p:strVal val="visible"/>
                                      </p:to>
                                    </p:set>
                                    <p:animEffect transition="in" filter="wipe(right)">
                                      <p:cBhvr>
                                        <p:cTn id="43" dur="500"/>
                                        <p:tgtEl>
                                          <p:spTgt spid="1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
                                        <p:tgtEl>
                                          <p:spTgt spid="4"/>
                                        </p:tgtEl>
                                      </p:cBhvr>
                                    </p:animEffect>
                                    <p:anim calcmode="lin" valueType="num">
                                      <p:cBhvr>
                                        <p:cTn id="49" dur="400" fill="hold"/>
                                        <p:tgtEl>
                                          <p:spTgt spid="4"/>
                                        </p:tgtEl>
                                        <p:attrNameLst>
                                          <p:attrName>ppt_x</p:attrName>
                                        </p:attrNameLst>
                                      </p:cBhvr>
                                      <p:tavLst>
                                        <p:tav tm="0">
                                          <p:val>
                                            <p:strVal val="#ppt_x"/>
                                          </p:val>
                                        </p:tav>
                                        <p:tav tm="100000">
                                          <p:val>
                                            <p:strVal val="#ppt_x"/>
                                          </p:val>
                                        </p:tav>
                                      </p:tavLst>
                                    </p:anim>
                                    <p:anim calcmode="lin" valueType="num">
                                      <p:cBhvr>
                                        <p:cTn id="50" dur="400" fill="hold"/>
                                        <p:tgtEl>
                                          <p:spTgt spid="4"/>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TM03457496[[fn=Parallax]]</Template>
  <TotalTime>65</TotalTime>
  <Words>1438</Words>
  <Application>Microsoft Office PowerPoint</Application>
  <PresentationFormat>Widescreen</PresentationFormat>
  <Paragraphs>204</Paragraphs>
  <Slides>23</Slides>
  <Notes>15</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Aptos</vt:lpstr>
      <vt:lpstr>Arial</vt:lpstr>
      <vt:lpstr>Avenir Next LT Pro Demi</vt:lpstr>
      <vt:lpstr>Bell MT</vt:lpstr>
      <vt:lpstr>Century Gothic</vt:lpstr>
      <vt:lpstr>Corbel</vt:lpstr>
      <vt:lpstr>Helvetica</vt:lpstr>
      <vt:lpstr>Helvetica Neue Thin</vt:lpstr>
      <vt:lpstr>Lucida Console</vt:lpstr>
      <vt:lpstr>Lucida Handwriting</vt:lpstr>
      <vt:lpstr>Quire Sans</vt:lpstr>
      <vt:lpstr>Roboto</vt:lpstr>
      <vt:lpstr>Sitka Text Semibold</vt:lpstr>
      <vt:lpstr>Source Sans Pro</vt:lpstr>
      <vt:lpstr>Tahoma</vt:lpstr>
      <vt:lpstr>Wingdings</vt:lpstr>
      <vt:lpstr>Parallax</vt:lpstr>
      <vt:lpstr>Becoming a “Fearless” Director/Leader – Cultivating Your Staff and Managing Change</vt:lpstr>
      <vt:lpstr>About Heather Boutell </vt:lpstr>
      <vt:lpstr>Ideas to Cover Today</vt:lpstr>
      <vt:lpstr>The Financial Aid Industry Landscape </vt:lpstr>
      <vt:lpstr>Perception of Higher Education in America</vt:lpstr>
      <vt:lpstr>I Need a Fearless Leader….</vt:lpstr>
      <vt:lpstr>Sharing Your Slices….</vt:lpstr>
      <vt:lpstr>PowerPoint Presentation</vt:lpstr>
      <vt:lpstr>What is Leadership?</vt:lpstr>
      <vt:lpstr>PowerPoint Presentation</vt:lpstr>
      <vt:lpstr>Leaders who model the way - </vt:lpstr>
      <vt:lpstr>PowerPoint Presentation</vt:lpstr>
      <vt:lpstr>Leaders who inspire shared vision -</vt:lpstr>
      <vt:lpstr>PowerPoint Presentation</vt:lpstr>
      <vt:lpstr>Leaders who challenge the process -</vt:lpstr>
      <vt:lpstr>Enable Others to Act</vt:lpstr>
      <vt:lpstr>Leaders who enable others to act -</vt:lpstr>
      <vt:lpstr>PowerPoint Presentation</vt:lpstr>
      <vt:lpstr>Leaders who encourage the heart - </vt:lpstr>
      <vt:lpstr>PowerPoint Presentation</vt:lpstr>
      <vt:lpstr>PowerPoint Presentation</vt:lpstr>
      <vt:lpstr>PowerPoint Presentation</vt:lpstr>
      <vt:lpstr>Good Luck! Keep Your Pizza In Mind!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“Fearless” Director/Leader – Cultivating Your Staff and Managing Change</dc:title>
  <dc:creator>Boutell, Heather</dc:creator>
  <cp:lastModifiedBy>Zilma Lopes</cp:lastModifiedBy>
  <cp:revision>2</cp:revision>
  <dcterms:created xsi:type="dcterms:W3CDTF">2025-03-25T20:05:10Z</dcterms:created>
  <dcterms:modified xsi:type="dcterms:W3CDTF">2025-04-08T15:53:36Z</dcterms:modified>
</cp:coreProperties>
</file>