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257" r:id="rId3"/>
    <p:sldId id="384" r:id="rId4"/>
    <p:sldId id="385" r:id="rId5"/>
    <p:sldId id="386" r:id="rId6"/>
    <p:sldId id="387" r:id="rId7"/>
    <p:sldId id="388" r:id="rId8"/>
    <p:sldId id="389" r:id="rId9"/>
    <p:sldId id="390" r:id="rId10"/>
    <p:sldId id="391" r:id="rId11"/>
    <p:sldId id="392" r:id="rId12"/>
    <p:sldId id="393" r:id="rId13"/>
    <p:sldId id="394" r:id="rId14"/>
    <p:sldId id="395" r:id="rId15"/>
    <p:sldId id="397" r:id="rId16"/>
    <p:sldId id="396" r:id="rId17"/>
    <p:sldId id="398" r:id="rId18"/>
    <p:sldId id="399" r:id="rId19"/>
    <p:sldId id="401" r:id="rId20"/>
    <p:sldId id="402" r:id="rId21"/>
    <p:sldId id="400" r:id="rId22"/>
    <p:sldId id="403" r:id="rId23"/>
    <p:sldId id="407" r:id="rId24"/>
    <p:sldId id="404" r:id="rId25"/>
    <p:sldId id="405" r:id="rId26"/>
    <p:sldId id="406" r:id="rId27"/>
    <p:sldId id="40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696" y="3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94C6B-C706-8160-45E9-2DADFF543C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92F7F3-0FA1-38B2-A5B2-5DE3A13724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5A6854-9F26-2861-22FA-CBBFFCBC4473}"/>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5" name="Footer Placeholder 4">
            <a:extLst>
              <a:ext uri="{FF2B5EF4-FFF2-40B4-BE49-F238E27FC236}">
                <a16:creationId xmlns:a16="http://schemas.microsoft.com/office/drawing/2014/main" id="{9CCAEF70-E547-7DF2-9B69-2BC20FFA66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447C6B-983C-C0A7-49A2-4EDFE7583593}"/>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2309223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117FB-53A9-B76B-4B24-B13288618E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B6CECB-6BAB-12E6-463D-5D309E2CE9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ABA93B-8D1E-F0D9-ABC2-BD67368646A5}"/>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5" name="Footer Placeholder 4">
            <a:extLst>
              <a:ext uri="{FF2B5EF4-FFF2-40B4-BE49-F238E27FC236}">
                <a16:creationId xmlns:a16="http://schemas.microsoft.com/office/drawing/2014/main" id="{0EEC399D-EA59-D09E-ED3F-52D0653C49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D1080B-8AD3-73C7-B87E-B37E64950C77}"/>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248443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352CF0-067D-7508-EF71-6A36289C6A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F2B174-D0E3-C90C-CAA9-6A1E777994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AAE95-1E92-1792-46D2-2A18E3E441B6}"/>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5" name="Footer Placeholder 4">
            <a:extLst>
              <a:ext uri="{FF2B5EF4-FFF2-40B4-BE49-F238E27FC236}">
                <a16:creationId xmlns:a16="http://schemas.microsoft.com/office/drawing/2014/main" id="{9A44CB46-025D-BDB4-E32F-1EE7A8BB7D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AAA40EF-EED2-A4D2-D4D6-0D6A5426C4DC}"/>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1142615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97945-BA8F-4121-FDF2-A9B72E953F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DDED6F-61B8-8F94-730B-CC86A347AB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94EE0-1EDF-2F08-ADA4-5AA1102707C5}"/>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5" name="Footer Placeholder 4">
            <a:extLst>
              <a:ext uri="{FF2B5EF4-FFF2-40B4-BE49-F238E27FC236}">
                <a16:creationId xmlns:a16="http://schemas.microsoft.com/office/drawing/2014/main" id="{BF21E305-76FA-719A-3B82-77568433B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5749E0-1027-6594-5844-7DD18D9C3E1A}"/>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1847552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28278-7123-6C4C-F7ED-135E2CC1A1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2E8D07-2846-14B7-D901-ED62190BA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CB72E9-9446-6465-B925-ED9F5B8E725E}"/>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5" name="Footer Placeholder 4">
            <a:extLst>
              <a:ext uri="{FF2B5EF4-FFF2-40B4-BE49-F238E27FC236}">
                <a16:creationId xmlns:a16="http://schemas.microsoft.com/office/drawing/2014/main" id="{1D350167-2AA2-4F47-17F2-64EF4C4F511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1C115-9D22-69F2-5974-0B08C7FDC16C}"/>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170228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5118B-701A-F8B2-00EE-7938C0094D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0D7912-1F6D-61F2-B4E7-4319587A1B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93B7C3-004E-2D7C-0521-0343A6D6F4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CECAE-0D3D-89A6-E94B-778D9E17EB71}"/>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6" name="Footer Placeholder 5">
            <a:extLst>
              <a:ext uri="{FF2B5EF4-FFF2-40B4-BE49-F238E27FC236}">
                <a16:creationId xmlns:a16="http://schemas.microsoft.com/office/drawing/2014/main" id="{54E5C3B1-911E-5B71-6CC6-63A2DE57D6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D102B5-BE9D-0261-0181-E751108DAF53}"/>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9169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E05BC-57FF-19ED-0AD7-B964C66BB6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9CB013-B5CE-7323-848D-F66F931C59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DADF66-2263-2FFD-825E-68BED00701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FCAC15-846F-B83A-D2A6-16EBDDB5F9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7B65BE-D59F-5490-88E4-4B50660620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2B249C-FC81-E503-5410-F730292663DB}"/>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8" name="Footer Placeholder 7">
            <a:extLst>
              <a:ext uri="{FF2B5EF4-FFF2-40B4-BE49-F238E27FC236}">
                <a16:creationId xmlns:a16="http://schemas.microsoft.com/office/drawing/2014/main" id="{10B2408A-934A-4416-A37A-4F3B5D6673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1492A55-62EE-BE8F-39B0-820DA74F3DA6}"/>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267885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7B19F-3764-C9B1-C92F-B5C27AE673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B65DA7-9F2F-9181-C57E-7AE50B9A6EA6}"/>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4" name="Footer Placeholder 3">
            <a:extLst>
              <a:ext uri="{FF2B5EF4-FFF2-40B4-BE49-F238E27FC236}">
                <a16:creationId xmlns:a16="http://schemas.microsoft.com/office/drawing/2014/main" id="{942A89C4-7361-989C-3E54-7A78A5D1610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FF9B4BA-5420-9E81-0064-90DBF2EE6395}"/>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1480459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88AB87-3BA3-9B8F-3459-602C90F97B08}"/>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3" name="Footer Placeholder 2">
            <a:extLst>
              <a:ext uri="{FF2B5EF4-FFF2-40B4-BE49-F238E27FC236}">
                <a16:creationId xmlns:a16="http://schemas.microsoft.com/office/drawing/2014/main" id="{697C72CA-5707-BE43-8D14-24D35219CBC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05BD13-AE2D-77D4-B7C3-B3CAB1450ADD}"/>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105411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9E91F-0470-BC1D-17D7-BB09251CA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216C68-DFC5-8E2C-C82A-374B6A0A9E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96C9C4-EE5A-8466-A158-7CFD66A788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A7108C-2ED2-26BA-DD6E-676B949A9816}"/>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6" name="Footer Placeholder 5">
            <a:extLst>
              <a:ext uri="{FF2B5EF4-FFF2-40B4-BE49-F238E27FC236}">
                <a16:creationId xmlns:a16="http://schemas.microsoft.com/office/drawing/2014/main" id="{800B1162-D4D5-8C0C-F95A-7BB784CD425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0FC13A-7D23-76D9-2181-F65872743F41}"/>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2773514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17DBF-190E-EB1D-55BF-A4411B882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896A2B-3C0E-9C85-7F15-79E3C4537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7C660DF-5492-A26A-A0D7-FE88DE74E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3F833E-308A-D66C-BFCB-E7834C48EB25}"/>
              </a:ext>
            </a:extLst>
          </p:cNvPr>
          <p:cNvSpPr>
            <a:spLocks noGrp="1"/>
          </p:cNvSpPr>
          <p:nvPr>
            <p:ph type="dt" sz="half" idx="10"/>
          </p:nvPr>
        </p:nvSpPr>
        <p:spPr/>
        <p:txBody>
          <a:bodyPr/>
          <a:lstStyle/>
          <a:p>
            <a:fld id="{AB3DFF5D-D21A-4367-9F52-CA4CB13D98B8}" type="datetimeFigureOut">
              <a:rPr lang="en-US" smtClean="0"/>
              <a:t>4/8/2025</a:t>
            </a:fld>
            <a:endParaRPr lang="en-US" dirty="0"/>
          </a:p>
        </p:txBody>
      </p:sp>
      <p:sp>
        <p:nvSpPr>
          <p:cNvPr id="6" name="Footer Placeholder 5">
            <a:extLst>
              <a:ext uri="{FF2B5EF4-FFF2-40B4-BE49-F238E27FC236}">
                <a16:creationId xmlns:a16="http://schemas.microsoft.com/office/drawing/2014/main" id="{3C49A55E-7670-E7AB-4464-1331360F95A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1E35AE0-2EE8-2A25-33DA-A5D990E3A195}"/>
              </a:ext>
            </a:extLst>
          </p:cNvPr>
          <p:cNvSpPr>
            <a:spLocks noGrp="1"/>
          </p:cNvSpPr>
          <p:nvPr>
            <p:ph type="sldNum" sz="quarter" idx="12"/>
          </p:nvPr>
        </p:nvSpPr>
        <p:spPr/>
        <p:txBody>
          <a:bodyPr/>
          <a:lstStyle/>
          <a:p>
            <a:fld id="{F1B077DC-3BCB-4867-AE96-E08C0AC6B0EC}" type="slidenum">
              <a:rPr lang="en-US" smtClean="0"/>
              <a:t>‹#›</a:t>
            </a:fld>
            <a:endParaRPr lang="en-US" dirty="0"/>
          </a:p>
        </p:txBody>
      </p:sp>
    </p:spTree>
    <p:extLst>
      <p:ext uri="{BB962C8B-B14F-4D97-AF65-F5344CB8AC3E}">
        <p14:creationId xmlns:p14="http://schemas.microsoft.com/office/powerpoint/2010/main" val="33491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2A8097-84F5-90C0-291F-0C00823D88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D85741-6BB0-8E46-1390-A610C40589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8C88E8-6B84-A4FC-524E-1EE62EB131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DFF5D-D21A-4367-9F52-CA4CB13D98B8}" type="datetimeFigureOut">
              <a:rPr lang="en-US" smtClean="0"/>
              <a:t>4/8/2025</a:t>
            </a:fld>
            <a:endParaRPr lang="en-US" dirty="0"/>
          </a:p>
        </p:txBody>
      </p:sp>
      <p:sp>
        <p:nvSpPr>
          <p:cNvPr id="5" name="Footer Placeholder 4">
            <a:extLst>
              <a:ext uri="{FF2B5EF4-FFF2-40B4-BE49-F238E27FC236}">
                <a16:creationId xmlns:a16="http://schemas.microsoft.com/office/drawing/2014/main" id="{1016C321-A386-6617-4EC9-A7FF849FF5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AD107B0-B04F-D1E8-8DC4-26011A9D3A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077DC-3BCB-4867-AE96-E08C0AC6B0EC}" type="slidenum">
              <a:rPr lang="en-US" smtClean="0"/>
              <a:t>‹#›</a:t>
            </a:fld>
            <a:endParaRPr lang="en-US" dirty="0"/>
          </a:p>
        </p:txBody>
      </p:sp>
      <p:sp>
        <p:nvSpPr>
          <p:cNvPr id="8" name="TextBox 7">
            <a:extLst>
              <a:ext uri="{FF2B5EF4-FFF2-40B4-BE49-F238E27FC236}">
                <a16:creationId xmlns:a16="http://schemas.microsoft.com/office/drawing/2014/main" id="{D5F5FBF6-2AA1-E9DE-CD4A-B29CB8F2596C}"/>
              </a:ext>
            </a:extLst>
          </p:cNvPr>
          <p:cNvSpPr txBox="1"/>
          <p:nvPr userDrawn="1">
            <p:extLst>
              <p:ext uri="{1162E1C5-73C7-4A58-AE30-91384D911F3F}">
                <p184:classification xmlns:p184="http://schemas.microsoft.com/office/powerpoint/2018/4/main" val="ftr"/>
              </p:ext>
            </p:extLst>
          </p:nvPr>
        </p:nvSpPr>
        <p:spPr>
          <a:xfrm>
            <a:off x="5610987" y="6672580"/>
            <a:ext cx="992188" cy="121920"/>
          </a:xfrm>
          <a:prstGeom prst="rect">
            <a:avLst/>
          </a:prstGeom>
        </p:spPr>
        <p:txBody>
          <a:bodyPr horzOverflow="overflow" lIns="0" tIns="0" rIns="0" bIns="0">
            <a:spAutoFit/>
          </a:bodyPr>
          <a:lstStyle/>
          <a:p>
            <a:pPr algn="l"/>
            <a:r>
              <a:rPr lang="en-US" sz="800" dirty="0">
                <a:solidFill>
                  <a:srgbClr val="000000"/>
                </a:solidFill>
                <a:latin typeface="Calibri" panose="020F0502020204030204" pitchFamily="34" charset="0"/>
                <a:cs typeface="Calibri" panose="020F0502020204030204" pitchFamily="34" charset="0"/>
              </a:rPr>
              <a:t>CFI Limited Distribution</a:t>
            </a:r>
          </a:p>
        </p:txBody>
      </p:sp>
    </p:spTree>
    <p:extLst>
      <p:ext uri="{BB962C8B-B14F-4D97-AF65-F5344CB8AC3E}">
        <p14:creationId xmlns:p14="http://schemas.microsoft.com/office/powerpoint/2010/main" val="1650232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hyperlink" Target="mailto:traci.Mitchell@cfi.org"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p:txBody>
          <a:bodyPr>
            <a:normAutofit fontScale="90000"/>
          </a:bodyPr>
          <a:lstStyle/>
          <a:p>
            <a:r>
              <a:rPr lang="en-US" dirty="0"/>
              <a:t>Summer and 25-26</a:t>
            </a:r>
            <a:br>
              <a:rPr lang="en-US" dirty="0"/>
            </a:br>
            <a:r>
              <a:rPr lang="en-US" dirty="0"/>
              <a:t>State Grants Update</a:t>
            </a:r>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523999" y="3602038"/>
            <a:ext cx="9390077" cy="1655762"/>
          </a:xfrm>
        </p:spPr>
        <p:txBody>
          <a:bodyPr>
            <a:normAutofit fontScale="25000" lnSpcReduction="20000"/>
          </a:bodyPr>
          <a:lstStyle/>
          <a:p>
            <a:r>
              <a:rPr lang="en-US" sz="9600" dirty="0"/>
              <a:t>NCASFAA Conference April 2025</a:t>
            </a:r>
          </a:p>
          <a:p>
            <a:r>
              <a:rPr lang="en-US" sz="6400" dirty="0"/>
              <a:t>Traci Mitchell, CFI, Inc.</a:t>
            </a:r>
          </a:p>
          <a:p>
            <a:endParaRPr lang="en-US" dirty="0"/>
          </a:p>
          <a:p>
            <a:endParaRPr lang="en-US" dirty="0"/>
          </a:p>
          <a:p>
            <a:endParaRPr lang="en-US" dirty="0"/>
          </a:p>
          <a:p>
            <a:endParaRPr lang="en-US" dirty="0"/>
          </a:p>
          <a:p>
            <a:r>
              <a:rPr lang="en-US" sz="8000" b="1" i="1" dirty="0"/>
              <a:t>*All student information contained throughout this presentation is sanitized; there is no real student information in this presentation. </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pic>
        <p:nvPicPr>
          <p:cNvPr id="6" name="Picture 5" descr="A logo with a lighthouse in the middle&#10;&#10;AI-generated content may be incorrect.">
            <a:extLst>
              <a:ext uri="{FF2B5EF4-FFF2-40B4-BE49-F238E27FC236}">
                <a16:creationId xmlns:a16="http://schemas.microsoft.com/office/drawing/2014/main" id="{FDB697D5-4F54-8EDE-8DEB-3DC69D8B9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8485" y="5349875"/>
            <a:ext cx="1370077" cy="1328923"/>
          </a:xfrm>
          <a:prstGeom prst="rect">
            <a:avLst/>
          </a:prstGeom>
        </p:spPr>
      </p:pic>
    </p:spTree>
    <p:extLst>
      <p:ext uri="{BB962C8B-B14F-4D97-AF65-F5344CB8AC3E}">
        <p14:creationId xmlns:p14="http://schemas.microsoft.com/office/powerpoint/2010/main" val="2679833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302325"/>
            <a:ext cx="10791645" cy="7488268"/>
          </a:xfrm>
          <a:prstGeom prst="rect">
            <a:avLst/>
          </a:prstGeom>
          <a:noFill/>
        </p:spPr>
        <p:txBody>
          <a:bodyPr wrap="square" rtlCol="0">
            <a:spAutoFit/>
          </a:bodyPr>
          <a:lstStyle/>
          <a:p>
            <a:r>
              <a:rPr lang="en-US" sz="2800" u="sng" dirty="0"/>
              <a:t>Summer State Grants</a:t>
            </a:r>
          </a:p>
          <a:p>
            <a:r>
              <a:rPr lang="en-US" sz="2400" u="sng" dirty="0"/>
              <a:t>Some FAQs</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Q:  NBS only: Our students are “low-cost” for summer term.  Will coding them low-cost for summer affect their other terms of state grant at regular cost?</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A:  No, the low-cost award amount is term specific and will not affect other terms for the student.</a:t>
            </a:r>
          </a:p>
          <a:p>
            <a:pPr marL="0" marR="0">
              <a:lnSpc>
                <a:spcPct val="107000"/>
              </a:lnSpc>
              <a:spcBef>
                <a:spcPts val="0"/>
              </a:spcBef>
              <a:spcAft>
                <a:spcPts val="800"/>
              </a:spcAft>
            </a:pPr>
            <a:endParaRPr lang="en-US" sz="2200" kern="100" dirty="0">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Q: NBS:  Does the yearly maximum award of $15,000 for NBS include summer?</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A: No, a student may exceed $15,000 with the addition of a summer award.</a:t>
            </a: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1299314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302325"/>
            <a:ext cx="10791645" cy="6653296"/>
          </a:xfrm>
          <a:prstGeom prst="rect">
            <a:avLst/>
          </a:prstGeom>
          <a:noFill/>
        </p:spPr>
        <p:txBody>
          <a:bodyPr wrap="square" rtlCol="0">
            <a:spAutoFit/>
          </a:bodyPr>
          <a:lstStyle/>
          <a:p>
            <a:r>
              <a:rPr lang="en-US" sz="2800" u="sng" dirty="0"/>
              <a:t>Summer State Grants</a:t>
            </a:r>
          </a:p>
          <a:p>
            <a:r>
              <a:rPr lang="en-US" sz="2400" u="sng" dirty="0"/>
              <a:t>Some FAQs</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  How will being over 500 Pell LEU affect a student’s summer grant amount?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The summer grant amount will be the same amount as fall/spring, provided the student has adequate terms/hours remaining.  This is true regardless of when the student exceeded 500 LEU.</a:t>
            </a: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3130017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302325"/>
            <a:ext cx="10791645" cy="4600683"/>
          </a:xfrm>
          <a:prstGeom prst="rect">
            <a:avLst/>
          </a:prstGeom>
          <a:noFill/>
        </p:spPr>
        <p:txBody>
          <a:bodyPr wrap="square" rtlCol="0">
            <a:spAutoFit/>
          </a:bodyPr>
          <a:lstStyle/>
          <a:p>
            <a:r>
              <a:rPr lang="en-US" sz="2800" u="sng" dirty="0"/>
              <a:t>Summer State Grants</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Questions and Discussion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401122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88842"/>
            <a:ext cx="10791645" cy="7447873"/>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endParaRPr lang="en-US" sz="2400" u="sng" dirty="0"/>
          </a:p>
          <a:p>
            <a:pPr marL="342900" marR="0" indent="-342900">
              <a:lnSpc>
                <a:spcPct val="107000"/>
              </a:lnSpc>
              <a:spcBef>
                <a:spcPts val="0"/>
              </a:spcBef>
              <a:spcAft>
                <a:spcPts val="800"/>
              </a:spcAft>
              <a:buFont typeface="Arial" panose="020B0604020202020204" pitchFamily="34" charset="0"/>
              <a:buChar char="•"/>
            </a:pPr>
            <a:r>
              <a:rPr lang="en-US" sz="2800" kern="100" dirty="0">
                <a:latin typeface="Aptos" panose="020B0004020202020204" pitchFamily="34" charset="0"/>
                <a:ea typeface="Aptos" panose="020B0004020202020204" pitchFamily="34" charset="0"/>
                <a:cs typeface="Times New Roman" panose="02020603050405020304" pitchFamily="18" charset="0"/>
              </a:rPr>
              <a:t>Next NC CC and Next NC UNC remain a formula- no changes except for students with Pell LEU &gt; 500</a:t>
            </a:r>
          </a:p>
          <a:p>
            <a:pPr marL="342900" marR="0" indent="-342900">
              <a:lnSpc>
                <a:spcPct val="107000"/>
              </a:lnSpc>
              <a:spcBef>
                <a:spcPts val="0"/>
              </a:spcBef>
              <a:spcAft>
                <a:spcPts val="800"/>
              </a:spcAft>
              <a:buFont typeface="Arial" panose="020B0604020202020204" pitchFamily="34" charset="0"/>
              <a:buChar char="•"/>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r>
              <a:rPr lang="en-US" sz="2800" kern="100" dirty="0">
                <a:latin typeface="Aptos" panose="020B0004020202020204" pitchFamily="34" charset="0"/>
                <a:ea typeface="Aptos" panose="020B0004020202020204" pitchFamily="34" charset="0"/>
                <a:cs typeface="Times New Roman" panose="02020603050405020304" pitchFamily="18" charset="0"/>
              </a:rPr>
              <a:t>NBS:</a:t>
            </a:r>
          </a:p>
          <a:p>
            <a:pPr marL="800100" lvl="1" indent="-342900">
              <a:lnSpc>
                <a:spcPct val="107000"/>
              </a:lnSpc>
              <a:spcAft>
                <a:spcPts val="800"/>
              </a:spcAft>
              <a:buFont typeface="Courier New" panose="02070309020205020404" pitchFamily="49" charset="0"/>
              <a:buChar char="o"/>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Formula starting 2025-26</a:t>
            </a:r>
          </a:p>
          <a:p>
            <a:pPr marL="800100" lvl="1" indent="-342900">
              <a:lnSpc>
                <a:spcPct val="107000"/>
              </a:lnSpc>
              <a:spcAft>
                <a:spcPts val="800"/>
              </a:spcAft>
              <a:buFont typeface="Courier New" panose="02070309020205020404" pitchFamily="49" charset="0"/>
              <a:buChar char="o"/>
            </a:pPr>
            <a:r>
              <a:rPr lang="en-US" sz="2800" kern="100" dirty="0">
                <a:latin typeface="Aptos" panose="020B0004020202020204" pitchFamily="34" charset="0"/>
                <a:ea typeface="Aptos" panose="020B0004020202020204" pitchFamily="34" charset="0"/>
                <a:cs typeface="Times New Roman" panose="02020603050405020304" pitchFamily="18" charset="0"/>
              </a:rPr>
              <a:t>Proration by hour, like Pell, starting 2025-26</a:t>
            </a:r>
          </a:p>
          <a:p>
            <a:pPr marL="0" marR="0">
              <a:lnSpc>
                <a:spcPct val="107000"/>
              </a:lnSpc>
              <a:spcBef>
                <a:spcPts val="0"/>
              </a:spcBef>
              <a:spcAft>
                <a:spcPts val="80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425774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3913" y="779967"/>
            <a:ext cx="10791645" cy="10368864"/>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800" u="sng" dirty="0"/>
              <a:t>Next NC CC and UNC</a:t>
            </a:r>
          </a:p>
          <a:p>
            <a:pPr marL="0" marR="0">
              <a:lnSpc>
                <a:spcPct val="107000"/>
              </a:lnSpc>
              <a:spcBef>
                <a:spcPts val="0"/>
              </a:spcBef>
              <a:spcAft>
                <a:spcPts val="800"/>
              </a:spcAft>
            </a:pPr>
            <a:endParaRPr lang="en-US" sz="2400" u="sng" dirty="0"/>
          </a:p>
          <a:p>
            <a:pPr marL="457200" marR="0" indent="-457200">
              <a:lnSpc>
                <a:spcPct val="107000"/>
              </a:lnSpc>
              <a:spcBef>
                <a:spcPts val="0"/>
              </a:spcBef>
              <a:spcAft>
                <a:spcPts val="800"/>
              </a:spcAft>
              <a:buFont typeface="Arial" panose="020B0604020202020204" pitchFamily="34" charset="0"/>
              <a:buChar char="•"/>
            </a:pPr>
            <a:r>
              <a:rPr lang="en-US" sz="3200" dirty="0"/>
              <a:t>AGI Limit:  $80,000</a:t>
            </a:r>
          </a:p>
          <a:p>
            <a:pPr marR="0">
              <a:lnSpc>
                <a:spcPct val="107000"/>
              </a:lnSpc>
              <a:spcBef>
                <a:spcPts val="0"/>
              </a:spcBef>
              <a:spcAft>
                <a:spcPts val="800"/>
              </a:spcAft>
            </a:pPr>
            <a:endParaRPr lang="en-US" sz="3200" dirty="0"/>
          </a:p>
          <a:p>
            <a:pPr marL="457200" marR="0" indent="-457200">
              <a:lnSpc>
                <a:spcPct val="107000"/>
              </a:lnSpc>
              <a:spcBef>
                <a:spcPts val="0"/>
              </a:spcBef>
              <a:spcAft>
                <a:spcPts val="800"/>
              </a:spcAft>
              <a:buFont typeface="Arial" panose="020B0604020202020204" pitchFamily="34" charset="0"/>
              <a:buChar char="•"/>
            </a:pPr>
            <a:r>
              <a:rPr lang="en-US" sz="3200" dirty="0"/>
              <a:t>SAI Limit: 7,500</a:t>
            </a:r>
          </a:p>
          <a:p>
            <a:pPr marR="0">
              <a:lnSpc>
                <a:spcPct val="107000"/>
              </a:lnSpc>
              <a:spcBef>
                <a:spcPts val="0"/>
              </a:spcBef>
              <a:spcAft>
                <a:spcPts val="800"/>
              </a:spcAft>
            </a:pPr>
            <a:endParaRPr lang="en-US" sz="3200" dirty="0"/>
          </a:p>
          <a:p>
            <a:pPr marL="457200" marR="0" indent="-457200">
              <a:lnSpc>
                <a:spcPct val="107000"/>
              </a:lnSpc>
              <a:spcBef>
                <a:spcPts val="0"/>
              </a:spcBef>
              <a:spcAft>
                <a:spcPts val="800"/>
              </a:spcAft>
              <a:buFont typeface="Arial" panose="020B0604020202020204" pitchFamily="34" charset="0"/>
              <a:buChar char="•"/>
            </a:pPr>
            <a:r>
              <a:rPr lang="en-US" sz="3200" dirty="0"/>
              <a:t>Guarantee: $3,000 for CC, $5,000 for UNC</a:t>
            </a:r>
          </a:p>
          <a:p>
            <a:pPr marL="342900" marR="0" indent="-342900">
              <a:lnSpc>
                <a:spcPct val="107000"/>
              </a:lnSpc>
              <a:spcBef>
                <a:spcPts val="0"/>
              </a:spcBef>
              <a:spcAft>
                <a:spcPts val="800"/>
              </a:spcAft>
              <a:buFont typeface="Arial" panose="020B0604020202020204" pitchFamily="34" charset="0"/>
              <a:buChar char="•"/>
            </a:pPr>
            <a:endParaRPr lang="en-US" sz="2400" dirty="0"/>
          </a:p>
          <a:p>
            <a:pPr marL="0" marR="0">
              <a:lnSpc>
                <a:spcPct val="107000"/>
              </a:lnSpc>
              <a:spcBef>
                <a:spcPts val="0"/>
              </a:spcBef>
              <a:spcAft>
                <a:spcPts val="800"/>
              </a:spcAft>
            </a:pPr>
            <a:endParaRPr lang="en-US" sz="2400" dirty="0"/>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endParaRPr lang="en-US" sz="2800" kern="100" dirty="0">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97064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53395"/>
            <a:ext cx="10791645" cy="6225679"/>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Next NC UNC Award Calculation</a:t>
            </a:r>
          </a:p>
          <a:p>
            <a:pPr marL="0" marR="0">
              <a:lnSpc>
                <a:spcPct val="107000"/>
              </a:lnSpc>
              <a:spcBef>
                <a:spcPts val="0"/>
              </a:spcBef>
              <a:spcAft>
                <a:spcPts val="800"/>
              </a:spcAft>
            </a:pPr>
            <a:r>
              <a:rPr lang="en-US" sz="2400" dirty="0"/>
              <a:t>Guarantee + Supplement – Pell</a:t>
            </a:r>
          </a:p>
          <a:p>
            <a:pPr marL="0" marR="0">
              <a:lnSpc>
                <a:spcPct val="107000"/>
              </a:lnSpc>
              <a:spcBef>
                <a:spcPts val="0"/>
              </a:spcBef>
              <a:spcAft>
                <a:spcPts val="800"/>
              </a:spcAft>
            </a:pPr>
            <a:r>
              <a:rPr lang="en-US" sz="2400" dirty="0"/>
              <a:t>If Pell LEU&gt;500, Guarantee – Pell		Minimum Annual Award: $400</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endParaRPr lang="en-US" sz="2800" kern="100" dirty="0">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pic>
        <p:nvPicPr>
          <p:cNvPr id="4" name="Picture 3">
            <a:extLst>
              <a:ext uri="{FF2B5EF4-FFF2-40B4-BE49-F238E27FC236}">
                <a16:creationId xmlns:a16="http://schemas.microsoft.com/office/drawing/2014/main" id="{D062E75B-6ED7-CACC-F56B-1C8B7AE47EF9}"/>
              </a:ext>
            </a:extLst>
          </p:cNvPr>
          <p:cNvPicPr>
            <a:picLocks noChangeAspect="1"/>
          </p:cNvPicPr>
          <p:nvPr/>
        </p:nvPicPr>
        <p:blipFill>
          <a:blip r:embed="rId4"/>
          <a:stretch>
            <a:fillRect/>
          </a:stretch>
        </p:blipFill>
        <p:spPr>
          <a:xfrm>
            <a:off x="2245120" y="2755640"/>
            <a:ext cx="8186165" cy="3648965"/>
          </a:xfrm>
          <a:prstGeom prst="rect">
            <a:avLst/>
          </a:prstGeom>
        </p:spPr>
      </p:pic>
    </p:spTree>
    <p:extLst>
      <p:ext uri="{BB962C8B-B14F-4D97-AF65-F5344CB8AC3E}">
        <p14:creationId xmlns:p14="http://schemas.microsoft.com/office/powerpoint/2010/main" val="3819169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53395"/>
            <a:ext cx="10791645" cy="5464509"/>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Next NC CC Award Calculation</a:t>
            </a:r>
          </a:p>
          <a:p>
            <a:pPr marL="0" marR="0">
              <a:lnSpc>
                <a:spcPct val="107000"/>
              </a:lnSpc>
              <a:spcBef>
                <a:spcPts val="0"/>
              </a:spcBef>
              <a:spcAft>
                <a:spcPts val="800"/>
              </a:spcAft>
            </a:pPr>
            <a:r>
              <a:rPr lang="en-US" sz="2000" dirty="0"/>
              <a:t>SAI -1,500-0:  $200		SAI 400-2,795:  $400</a:t>
            </a:r>
          </a:p>
          <a:p>
            <a:pPr marL="0" marR="0">
              <a:lnSpc>
                <a:spcPct val="107000"/>
              </a:lnSpc>
              <a:spcBef>
                <a:spcPts val="0"/>
              </a:spcBef>
              <a:spcAft>
                <a:spcPts val="800"/>
              </a:spcAft>
            </a:pPr>
            <a:r>
              <a:rPr lang="en-US" sz="2000" dirty="0"/>
              <a:t>SAI 1-399:       $300		SAI 2,796-7,500: Guarantee + Supplement - Pell</a:t>
            </a:r>
          </a:p>
          <a:p>
            <a:pPr marL="0" marR="0">
              <a:lnSpc>
                <a:spcPct val="107000"/>
              </a:lnSpc>
              <a:spcBef>
                <a:spcPts val="0"/>
              </a:spcBef>
              <a:spcAft>
                <a:spcPts val="800"/>
              </a:spcAft>
            </a:pPr>
            <a:r>
              <a:rPr lang="en-US" sz="2000" dirty="0"/>
              <a:t>If Pell LEU &gt; 500:  Guarantee-Pell      Minimum Annual Award:  $200</a:t>
            </a:r>
          </a:p>
          <a:p>
            <a:pPr marL="0" marR="0">
              <a:lnSpc>
                <a:spcPct val="107000"/>
              </a:lnSpc>
              <a:spcBef>
                <a:spcPts val="0"/>
              </a:spcBef>
              <a:spcAft>
                <a:spcPts val="80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pic>
        <p:nvPicPr>
          <p:cNvPr id="4" name="Picture 3">
            <a:extLst>
              <a:ext uri="{FF2B5EF4-FFF2-40B4-BE49-F238E27FC236}">
                <a16:creationId xmlns:a16="http://schemas.microsoft.com/office/drawing/2014/main" id="{D062E75B-6ED7-CACC-F56B-1C8B7AE47EF9}"/>
              </a:ext>
            </a:extLst>
          </p:cNvPr>
          <p:cNvPicPr>
            <a:picLocks noChangeAspect="1"/>
          </p:cNvPicPr>
          <p:nvPr/>
        </p:nvPicPr>
        <p:blipFill>
          <a:blip r:embed="rId4"/>
          <a:stretch>
            <a:fillRect/>
          </a:stretch>
        </p:blipFill>
        <p:spPr>
          <a:xfrm>
            <a:off x="2245120" y="2755640"/>
            <a:ext cx="8186165" cy="3648965"/>
          </a:xfrm>
          <a:prstGeom prst="rect">
            <a:avLst/>
          </a:prstGeom>
        </p:spPr>
      </p:pic>
    </p:spTree>
    <p:extLst>
      <p:ext uri="{BB962C8B-B14F-4D97-AF65-F5344CB8AC3E}">
        <p14:creationId xmlns:p14="http://schemas.microsoft.com/office/powerpoint/2010/main" val="364316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53395"/>
            <a:ext cx="10791645" cy="6920997"/>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NBS</a:t>
            </a:r>
          </a:p>
          <a:p>
            <a:pPr marL="0" marR="0">
              <a:lnSpc>
                <a:spcPct val="107000"/>
              </a:lnSpc>
              <a:spcBef>
                <a:spcPts val="0"/>
              </a:spcBef>
              <a:spcAft>
                <a:spcPts val="800"/>
              </a:spcAft>
            </a:pPr>
            <a:endParaRPr lang="en-US" sz="2400" u="sng" dirty="0"/>
          </a:p>
          <a:p>
            <a:pPr marL="457200" marR="0" indent="-457200">
              <a:lnSpc>
                <a:spcPct val="107000"/>
              </a:lnSpc>
              <a:spcBef>
                <a:spcPts val="0"/>
              </a:spcBef>
              <a:spcAft>
                <a:spcPts val="800"/>
              </a:spcAft>
              <a:buFont typeface="Arial" panose="020B0604020202020204" pitchFamily="34" charset="0"/>
              <a:buChar char="•"/>
            </a:pPr>
            <a:r>
              <a:rPr lang="en-US" sz="2800" kern="100" dirty="0">
                <a:latin typeface="Aptos" panose="020B0004020202020204" pitchFamily="34" charset="0"/>
                <a:ea typeface="Aptos" panose="020B0004020202020204" pitchFamily="34" charset="0"/>
                <a:cs typeface="Times New Roman" panose="02020603050405020304" pitchFamily="18" charset="0"/>
              </a:rPr>
              <a:t>AGI Limit: $160,000</a:t>
            </a:r>
          </a:p>
          <a:p>
            <a:pPr marL="457200" marR="0" indent="-457200">
              <a:lnSpc>
                <a:spcPct val="107000"/>
              </a:lnSpc>
              <a:spcBef>
                <a:spcPts val="0"/>
              </a:spcBef>
              <a:spcAft>
                <a:spcPts val="800"/>
              </a:spcAft>
              <a:buFont typeface="Arial" panose="020B0604020202020204" pitchFamily="34" charset="0"/>
              <a:buChar cha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SAI Limit: 15,000</a:t>
            </a:r>
          </a:p>
          <a:p>
            <a:pPr marL="457200" marR="0" indent="-457200">
              <a:lnSpc>
                <a:spcPct val="107000"/>
              </a:lnSpc>
              <a:spcBef>
                <a:spcPts val="0"/>
              </a:spcBef>
              <a:spcAft>
                <a:spcPts val="800"/>
              </a:spcAft>
              <a:buFont typeface="Arial" panose="020B0604020202020204" pitchFamily="34" charset="0"/>
              <a:buChar char="•"/>
            </a:pPr>
            <a:r>
              <a:rPr lang="en-US" sz="2800" kern="100" dirty="0">
                <a:latin typeface="Aptos" panose="020B0004020202020204" pitchFamily="34" charset="0"/>
                <a:ea typeface="Aptos" panose="020B0004020202020204" pitchFamily="34" charset="0"/>
                <a:cs typeface="Times New Roman" panose="02020603050405020304" pitchFamily="18" charset="0"/>
              </a:rPr>
              <a:t>Base Amount:  $5,000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indent="-457200">
              <a:lnSpc>
                <a:spcPct val="107000"/>
              </a:lnSpc>
              <a:spcBef>
                <a:spcPts val="0"/>
              </a:spcBef>
              <a:spcAft>
                <a:spcPts val="800"/>
              </a:spcAft>
              <a:buFont typeface="Arial" panose="020B0604020202020204" pitchFamily="34" charset="0"/>
              <a:buChar char="•"/>
            </a:pPr>
            <a:r>
              <a:rPr lang="en-US" sz="2800" kern="100" dirty="0">
                <a:latin typeface="Aptos" panose="020B0004020202020204" pitchFamily="34" charset="0"/>
                <a:ea typeface="Aptos" panose="020B0004020202020204" pitchFamily="34" charset="0"/>
                <a:cs typeface="Times New Roman" panose="02020603050405020304" pitchFamily="18" charset="0"/>
              </a:rPr>
              <a:t>Max </a:t>
            </a:r>
            <a:r>
              <a:rPr lang="en-US" sz="2800" kern="100" dirty="0" err="1">
                <a:latin typeface="Aptos" panose="020B0004020202020204" pitchFamily="34" charset="0"/>
                <a:ea typeface="Aptos" panose="020B0004020202020204" pitchFamily="34" charset="0"/>
                <a:cs typeface="Times New Roman" panose="02020603050405020304" pitchFamily="18" charset="0"/>
              </a:rPr>
              <a:t>NBS+Pell</a:t>
            </a:r>
            <a:r>
              <a:rPr lang="en-US" sz="2800" kern="100" dirty="0">
                <a:latin typeface="Aptos" panose="020B0004020202020204" pitchFamily="34" charset="0"/>
                <a:ea typeface="Aptos" panose="020B0004020202020204" pitchFamily="34" charset="0"/>
                <a:cs typeface="Times New Roman" panose="02020603050405020304" pitchFamily="18" charset="0"/>
              </a:rPr>
              <a:t>:  $15,000</a:t>
            </a:r>
          </a:p>
          <a:p>
            <a:pPr marL="457200" marR="0" indent="-457200">
              <a:lnSpc>
                <a:spcPct val="107000"/>
              </a:lnSpc>
              <a:spcBef>
                <a:spcPts val="0"/>
              </a:spcBef>
              <a:spcAft>
                <a:spcPts val="800"/>
              </a:spcAft>
              <a:buFont typeface="Arial" panose="020B0604020202020204" pitchFamily="34" charset="0"/>
              <a:buChar cha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Max Supplement:  $10,000</a:t>
            </a:r>
          </a:p>
          <a:p>
            <a:pPr marL="285750" marR="0" indent="-285750">
              <a:lnSpc>
                <a:spcPct val="107000"/>
              </a:lnSpc>
              <a:spcBef>
                <a:spcPts val="0"/>
              </a:spcBef>
              <a:spcAft>
                <a:spcPts val="800"/>
              </a:spcAft>
              <a:buFont typeface="Arial" panose="020B0604020202020204" pitchFamily="34" charset="0"/>
              <a:buChar char="•"/>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3898183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53395"/>
            <a:ext cx="10791645" cy="6013441"/>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NBS Award Calculation</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r>
              <a:rPr lang="en-US" sz="2400" u="sng" dirty="0"/>
              <a:t>Regular:</a:t>
            </a:r>
          </a:p>
          <a:p>
            <a:pPr marL="342900" marR="0" indent="-342900">
              <a:lnSpc>
                <a:spcPct val="107000"/>
              </a:lnSpc>
              <a:spcBef>
                <a:spcPts val="0"/>
              </a:spcBef>
              <a:spcAft>
                <a:spcPts val="800"/>
              </a:spcAft>
              <a:buFont typeface="Arial" panose="020B0604020202020204" pitchFamily="34" charset="0"/>
              <a:buChar char="•"/>
            </a:pPr>
            <a:r>
              <a:rPr lang="en-US" sz="2400" dirty="0"/>
              <a:t>SAI -1,500 – 1,000:  $15,000 – Pell</a:t>
            </a:r>
          </a:p>
          <a:p>
            <a:pPr marL="342900" indent="-342900">
              <a:lnSpc>
                <a:spcPct val="107000"/>
              </a:lnSpc>
              <a:spcAft>
                <a:spcPts val="800"/>
              </a:spcAft>
              <a:buFont typeface="Arial" panose="020B0604020202020204" pitchFamily="34" charset="0"/>
              <a:buChar char="•"/>
            </a:pPr>
            <a:r>
              <a:rPr lang="en-US" sz="2400" dirty="0"/>
              <a:t>SAI 1,001 – 12,500:  Base Amount + Calculated Supplement – Pell</a:t>
            </a:r>
          </a:p>
          <a:p>
            <a:pPr marL="342900" indent="-342900">
              <a:lnSpc>
                <a:spcPct val="107000"/>
              </a:lnSpc>
              <a:spcAft>
                <a:spcPts val="800"/>
              </a:spcAft>
              <a:buFont typeface="Arial" panose="020B0604020202020204" pitchFamily="34" charset="0"/>
              <a:buChar char="•"/>
            </a:pPr>
            <a:r>
              <a:rPr lang="en-US" sz="2400" dirty="0"/>
              <a:t>SAI 12,501 – 15,000:  $5,000 - Pell</a:t>
            </a:r>
          </a:p>
          <a:p>
            <a:pPr marL="342900" indent="-342900">
              <a:lnSpc>
                <a:spcPct val="107000"/>
              </a:lnSpc>
              <a:spcAft>
                <a:spcPts val="800"/>
              </a:spcAft>
              <a:buFont typeface="Arial" panose="020B0604020202020204" pitchFamily="34" charset="0"/>
              <a:buChar char="•"/>
            </a:pPr>
            <a:r>
              <a:rPr lang="en-US" sz="2400" dirty="0"/>
              <a:t>Pell LEU &gt; 500:  Base Amount – Pell</a:t>
            </a:r>
          </a:p>
          <a:p>
            <a:pPr marL="342900" indent="-342900">
              <a:lnSpc>
                <a:spcPct val="107000"/>
              </a:lnSpc>
              <a:spcAft>
                <a:spcPts val="800"/>
              </a:spcAft>
              <a:buFont typeface="Arial" panose="020B0604020202020204" pitchFamily="34" charset="0"/>
              <a:buChar char="•"/>
            </a:pPr>
            <a:endParaRPr lang="en-US" sz="2400" dirty="0"/>
          </a:p>
          <a:p>
            <a:r>
              <a:rPr lang="en-US" sz="2200" dirty="0"/>
              <a:t>Supplement Calculation:</a:t>
            </a:r>
          </a:p>
          <a:p>
            <a:r>
              <a:rPr lang="en-US" sz="2200" dirty="0"/>
              <a:t>Max Supplement- (Max Supplement*(SAI-1,001)/11,499)) - Pell</a:t>
            </a:r>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3730188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53395"/>
            <a:ext cx="10791645" cy="4381071"/>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NBS Award Calculation</a:t>
            </a:r>
          </a:p>
          <a:p>
            <a:pPr>
              <a:lnSpc>
                <a:spcPct val="107000"/>
              </a:lnSpc>
              <a:spcAft>
                <a:spcPts val="800"/>
              </a:spcAft>
            </a:pPr>
            <a:endParaRPr lang="en-US" sz="2400" dirty="0"/>
          </a:p>
          <a:p>
            <a:r>
              <a:rPr lang="en-US" sz="2200" u="sng" dirty="0"/>
              <a:t>For Low-Cost Programs</a:t>
            </a:r>
          </a:p>
          <a:p>
            <a:endParaRPr lang="en-US" sz="2200" u="sng" dirty="0"/>
          </a:p>
          <a:p>
            <a:pPr marL="342900" indent="-342900">
              <a:buFont typeface="Arial" panose="020B0604020202020204" pitchFamily="34" charset="0"/>
              <a:buChar char="•"/>
            </a:pPr>
            <a:r>
              <a:rPr lang="en-US" sz="2200" dirty="0"/>
              <a:t>Full time award for all SAI’s= $2,200 annually</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For Pell LEU &gt; 500:  $2,200 - Pell</a:t>
            </a:r>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3723153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793629" y="463507"/>
            <a:ext cx="10791645" cy="5878532"/>
          </a:xfrm>
          <a:prstGeom prst="rect">
            <a:avLst/>
          </a:prstGeom>
          <a:noFill/>
        </p:spPr>
        <p:txBody>
          <a:bodyPr wrap="square" rtlCol="0">
            <a:spAutoFit/>
          </a:bodyPr>
          <a:lstStyle/>
          <a:p>
            <a:endParaRPr lang="en-US" sz="2000" dirty="0"/>
          </a:p>
          <a:p>
            <a:r>
              <a:rPr lang="en-US" sz="2800" u="sng" dirty="0"/>
              <a:t>Summer State Grants</a:t>
            </a:r>
          </a:p>
          <a:p>
            <a:endParaRPr lang="en-US" sz="2800" u="sng"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Summer will be awarded as ONE term on the State Grants Portal</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Summer is a trailer</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Amount of Summer grant is equal to the calculated amount of the full-time Fall/Spring grant, provided the student has sufficient terms/hours of state grant eligibility</a:t>
            </a:r>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936251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26253" y="453395"/>
            <a:ext cx="10791645" cy="2688300"/>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NBS Award Calculation- Visual Representation</a:t>
            </a:r>
          </a:p>
          <a:p>
            <a:pPr marL="0" marR="0">
              <a:lnSpc>
                <a:spcPct val="107000"/>
              </a:lnSpc>
              <a:spcBef>
                <a:spcPts val="0"/>
              </a:spcBef>
              <a:spcAft>
                <a:spcPts val="800"/>
              </a:spcAft>
            </a:pPr>
            <a:endParaRPr lang="en-US" sz="2400" u="sng" dirty="0"/>
          </a:p>
          <a:p>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pic>
        <p:nvPicPr>
          <p:cNvPr id="4" name="Picture 3" descr="Chart, funnel chart&#10;&#10;Description automatically generated">
            <a:extLst>
              <a:ext uri="{FF2B5EF4-FFF2-40B4-BE49-F238E27FC236}">
                <a16:creationId xmlns:a16="http://schemas.microsoft.com/office/drawing/2014/main" id="{6F668E5F-A9A9-882E-8406-06B97D1E621D}"/>
              </a:ext>
            </a:extLst>
          </p:cNvPr>
          <p:cNvPicPr>
            <a:picLocks noChangeAspect="1"/>
          </p:cNvPicPr>
          <p:nvPr/>
        </p:nvPicPr>
        <p:blipFill>
          <a:blip r:embed="rId4"/>
          <a:stretch>
            <a:fillRect/>
          </a:stretch>
        </p:blipFill>
        <p:spPr>
          <a:xfrm>
            <a:off x="1733724" y="1897376"/>
            <a:ext cx="8494109" cy="4377881"/>
          </a:xfrm>
          <a:prstGeom prst="rect">
            <a:avLst/>
          </a:prstGeom>
        </p:spPr>
      </p:pic>
    </p:spTree>
    <p:extLst>
      <p:ext uri="{BB962C8B-B14F-4D97-AF65-F5344CB8AC3E}">
        <p14:creationId xmlns:p14="http://schemas.microsoft.com/office/powerpoint/2010/main" val="3036434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676375"/>
            <a:ext cx="10791645" cy="5572295"/>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NBS</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r>
              <a:rPr lang="en-US" sz="2400" u="sng" dirty="0"/>
              <a:t>Beginning 2025-2026</a:t>
            </a:r>
          </a:p>
          <a:p>
            <a:pPr marL="0" marR="0">
              <a:lnSpc>
                <a:spcPct val="107000"/>
              </a:lnSpc>
              <a:spcBef>
                <a:spcPts val="0"/>
              </a:spcBef>
              <a:spcAft>
                <a:spcPts val="800"/>
              </a:spcAft>
            </a:pPr>
            <a:endParaRPr lang="en-US" sz="2400" u="sng" dirty="0"/>
          </a:p>
          <a:p>
            <a:pPr marL="342900" marR="0" indent="-342900">
              <a:lnSpc>
                <a:spcPct val="107000"/>
              </a:lnSpc>
              <a:spcBef>
                <a:spcPts val="0"/>
              </a:spcBef>
              <a:spcAft>
                <a:spcPts val="800"/>
              </a:spcAft>
              <a:buFont typeface="Arial" panose="020B0604020202020204" pitchFamily="34" charset="0"/>
              <a:buChar char="•"/>
            </a:pPr>
            <a:r>
              <a:rPr lang="en-US" sz="2400" dirty="0"/>
              <a:t>Proration by enrolled hours, like Pell</a:t>
            </a:r>
          </a:p>
          <a:p>
            <a:pPr marL="342900" marR="0" indent="-342900">
              <a:lnSpc>
                <a:spcPct val="107000"/>
              </a:lnSpc>
              <a:spcBef>
                <a:spcPts val="0"/>
              </a:spcBef>
              <a:spcAft>
                <a:spcPts val="800"/>
              </a:spcAft>
              <a:buFont typeface="Arial" panose="020B0604020202020204" pitchFamily="34" charset="0"/>
              <a:buChar char="•"/>
            </a:pPr>
            <a:endParaRPr lang="en-US" sz="2400" dirty="0"/>
          </a:p>
          <a:p>
            <a:pPr marL="342900" marR="0" indent="-342900">
              <a:lnSpc>
                <a:spcPct val="107000"/>
              </a:lnSpc>
              <a:spcBef>
                <a:spcPts val="0"/>
              </a:spcBef>
              <a:spcAft>
                <a:spcPts val="800"/>
              </a:spcAft>
              <a:buFont typeface="Arial" panose="020B0604020202020204" pitchFamily="34" charset="0"/>
              <a:buChar char="•"/>
            </a:pPr>
            <a:r>
              <a:rPr lang="en-US" sz="2400" dirty="0"/>
              <a:t>Last hour utilization:  no longer need at least 6 hours of eligibility remaining to receive NBS.</a:t>
            </a:r>
          </a:p>
          <a:p>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623619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676375"/>
            <a:ext cx="10791645" cy="6860404"/>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Pell LEU  &gt; 500</a:t>
            </a:r>
          </a:p>
          <a:p>
            <a:pPr marL="0" marR="0">
              <a:lnSpc>
                <a:spcPct val="107000"/>
              </a:lnSpc>
              <a:spcBef>
                <a:spcPts val="0"/>
              </a:spcBef>
              <a:spcAft>
                <a:spcPts val="800"/>
              </a:spcAft>
            </a:pPr>
            <a:endParaRPr lang="en-US" sz="2400" u="sng" dirty="0"/>
          </a:p>
          <a:p>
            <a:pPr marL="342900" marR="0" indent="-342900">
              <a:lnSpc>
                <a:spcPct val="107000"/>
              </a:lnSpc>
              <a:spcBef>
                <a:spcPts val="0"/>
              </a:spcBef>
              <a:spcAft>
                <a:spcPts val="800"/>
              </a:spcAft>
              <a:buFont typeface="Arial" panose="020B0604020202020204" pitchFamily="34" charset="0"/>
              <a:buChar char="•"/>
            </a:pPr>
            <a:r>
              <a:rPr lang="en-US" sz="2400" dirty="0"/>
              <a:t>CFI has access only to the Pell LEU on the ISIR, which may be inaccurate/out of date</a:t>
            </a:r>
          </a:p>
          <a:p>
            <a:pPr marL="342900" marR="0" indent="-342900">
              <a:lnSpc>
                <a:spcPct val="107000"/>
              </a:lnSpc>
              <a:spcBef>
                <a:spcPts val="0"/>
              </a:spcBef>
              <a:spcAft>
                <a:spcPts val="800"/>
              </a:spcAft>
              <a:buFont typeface="Arial" panose="020B0604020202020204" pitchFamily="34" charset="0"/>
              <a:buChar char="•"/>
            </a:pPr>
            <a:endParaRPr lang="en-US" sz="2400" dirty="0"/>
          </a:p>
          <a:p>
            <a:pPr marL="342900" marR="0" indent="-342900">
              <a:lnSpc>
                <a:spcPct val="107000"/>
              </a:lnSpc>
              <a:spcBef>
                <a:spcPts val="0"/>
              </a:spcBef>
              <a:spcAft>
                <a:spcPts val="800"/>
              </a:spcAft>
              <a:buFont typeface="Arial" panose="020B0604020202020204" pitchFamily="34" charset="0"/>
              <a:buChar char="•"/>
            </a:pPr>
            <a:r>
              <a:rPr lang="en-US" sz="2400" dirty="0"/>
              <a:t>Pell amount is part of the formula for NBS and Next NC, so calculating Pell correctly is imperative to students receiving the Guarantee(Next NC) or Base (NBS) Amount</a:t>
            </a:r>
          </a:p>
          <a:p>
            <a:pPr marL="342900" marR="0" indent="-342900">
              <a:lnSpc>
                <a:spcPct val="107000"/>
              </a:lnSpc>
              <a:spcBef>
                <a:spcPts val="0"/>
              </a:spcBef>
              <a:spcAft>
                <a:spcPts val="800"/>
              </a:spcAft>
              <a:buFont typeface="Arial" panose="020B0604020202020204" pitchFamily="34" charset="0"/>
              <a:buChar char="•"/>
            </a:pPr>
            <a:endParaRPr lang="en-US" sz="2400" dirty="0"/>
          </a:p>
          <a:p>
            <a:pPr marL="342900" marR="0" indent="-342900">
              <a:lnSpc>
                <a:spcPct val="107000"/>
              </a:lnSpc>
              <a:spcBef>
                <a:spcPts val="0"/>
              </a:spcBef>
              <a:spcAft>
                <a:spcPts val="800"/>
              </a:spcAft>
              <a:buFont typeface="Arial" panose="020B0604020202020204" pitchFamily="34" charset="0"/>
              <a:buChar char="•"/>
            </a:pPr>
            <a:r>
              <a:rPr lang="en-US" sz="2400" dirty="0"/>
              <a:t>CFI will rely on colleges to provide an updated Pell LEU for students with LEU &gt; 500 at the start of the academic year</a:t>
            </a:r>
          </a:p>
          <a:p>
            <a:pPr marL="0" marR="0">
              <a:lnSpc>
                <a:spcPct val="107000"/>
              </a:lnSpc>
              <a:spcBef>
                <a:spcPts val="0"/>
              </a:spcBef>
              <a:spcAft>
                <a:spcPts val="800"/>
              </a:spcAft>
            </a:pPr>
            <a:endParaRPr lang="en-US" sz="2400" u="sng" dirty="0"/>
          </a:p>
          <a:p>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1808458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676375"/>
            <a:ext cx="10791645" cy="7460760"/>
          </a:xfrm>
          <a:prstGeom prst="rect">
            <a:avLst/>
          </a:prstGeom>
          <a:noFill/>
        </p:spPr>
        <p:txBody>
          <a:bodyPr wrap="square" rtlCol="0">
            <a:spAutoFit/>
          </a:bodyPr>
          <a:lstStyle/>
          <a:p>
            <a:r>
              <a:rPr lang="en-US" sz="2800" u="sng" dirty="0"/>
              <a:t>State Grants: 2025-2026</a:t>
            </a:r>
          </a:p>
          <a:p>
            <a:pPr marL="0" marR="0">
              <a:lnSpc>
                <a:spcPct val="107000"/>
              </a:lnSpc>
              <a:spcBef>
                <a:spcPts val="0"/>
              </a:spcBef>
              <a:spcAft>
                <a:spcPts val="800"/>
              </a:spcAft>
            </a:pPr>
            <a:r>
              <a:rPr lang="en-US" sz="2400" u="sng" dirty="0"/>
              <a:t>Pell LEU  &gt; 500</a:t>
            </a:r>
          </a:p>
          <a:p>
            <a:pPr marL="0" marR="0">
              <a:lnSpc>
                <a:spcPct val="107000"/>
              </a:lnSpc>
              <a:spcBef>
                <a:spcPts val="0"/>
              </a:spcBef>
              <a:spcAft>
                <a:spcPts val="800"/>
              </a:spcAft>
            </a:pPr>
            <a:endParaRPr lang="en-US" sz="2400" u="sng" dirty="0"/>
          </a:p>
          <a:p>
            <a:pPr marL="342900" marR="0" indent="-342900">
              <a:lnSpc>
                <a:spcPct val="107000"/>
              </a:lnSpc>
              <a:spcBef>
                <a:spcPts val="0"/>
              </a:spcBef>
              <a:spcAft>
                <a:spcPts val="800"/>
              </a:spcAft>
              <a:buFont typeface="Arial" panose="020B0604020202020204" pitchFamily="34" charset="0"/>
              <a:buChar char="•"/>
            </a:pPr>
            <a:r>
              <a:rPr lang="en-US" sz="2400" dirty="0"/>
              <a:t>To start, CFI will calculate the state grant for students with Pell LEU &gt; 500 using the LEU reported on the ISIR.</a:t>
            </a:r>
          </a:p>
          <a:p>
            <a:pPr marL="342900" marR="0" indent="-342900">
              <a:lnSpc>
                <a:spcPct val="107000"/>
              </a:lnSpc>
              <a:spcBef>
                <a:spcPts val="0"/>
              </a:spcBef>
              <a:spcAft>
                <a:spcPts val="800"/>
              </a:spcAft>
              <a:buFont typeface="Arial" panose="020B0604020202020204" pitchFamily="34" charset="0"/>
              <a:buChar char="•"/>
            </a:pPr>
            <a:endParaRPr lang="en-US" sz="2400" dirty="0"/>
          </a:p>
          <a:p>
            <a:pPr marL="342900" marR="0" indent="-342900">
              <a:lnSpc>
                <a:spcPct val="107000"/>
              </a:lnSpc>
              <a:spcBef>
                <a:spcPts val="0"/>
              </a:spcBef>
              <a:spcAft>
                <a:spcPts val="800"/>
              </a:spcAft>
              <a:buFont typeface="Arial" panose="020B0604020202020204" pitchFamily="34" charset="0"/>
              <a:buChar char="•"/>
            </a:pPr>
            <a:r>
              <a:rPr lang="en-US" sz="2400" dirty="0"/>
              <a:t>2025-2026 grants are currently using LEU reported on the ISIR.</a:t>
            </a:r>
          </a:p>
          <a:p>
            <a:pPr marL="342900" marR="0" indent="-342900">
              <a:lnSpc>
                <a:spcPct val="107000"/>
              </a:lnSpc>
              <a:spcBef>
                <a:spcPts val="0"/>
              </a:spcBef>
              <a:spcAft>
                <a:spcPts val="800"/>
              </a:spcAft>
              <a:buFont typeface="Arial" panose="020B0604020202020204" pitchFamily="34" charset="0"/>
              <a:buChar char="•"/>
            </a:pPr>
            <a:endParaRPr lang="en-US" sz="2400" dirty="0"/>
          </a:p>
          <a:p>
            <a:pPr marL="342900" marR="0" indent="-342900">
              <a:lnSpc>
                <a:spcPct val="107000"/>
              </a:lnSpc>
              <a:spcBef>
                <a:spcPts val="0"/>
              </a:spcBef>
              <a:spcAft>
                <a:spcPts val="800"/>
              </a:spcAft>
              <a:buFont typeface="Arial" panose="020B0604020202020204" pitchFamily="34" charset="0"/>
              <a:buChar char="•"/>
            </a:pPr>
            <a:r>
              <a:rPr lang="en-US" sz="2400" dirty="0"/>
              <a:t>When the college uploads a new LEU, or provides a new LEU via entry on the portal, CFI will recalculate the student’s state grant.</a:t>
            </a:r>
          </a:p>
          <a:p>
            <a:pPr marL="342900" marR="0" indent="-342900">
              <a:lnSpc>
                <a:spcPct val="107000"/>
              </a:lnSpc>
              <a:spcBef>
                <a:spcPts val="0"/>
              </a:spcBef>
              <a:spcAft>
                <a:spcPts val="800"/>
              </a:spcAft>
              <a:buFont typeface="Arial" panose="020B0604020202020204" pitchFamily="34" charset="0"/>
              <a:buChar char="•"/>
            </a:pPr>
            <a:endParaRPr lang="en-US" sz="2400" dirty="0"/>
          </a:p>
          <a:p>
            <a:pPr marL="342900" marR="0" indent="-342900">
              <a:lnSpc>
                <a:spcPct val="107000"/>
              </a:lnSpc>
              <a:spcBef>
                <a:spcPts val="0"/>
              </a:spcBef>
              <a:spcAft>
                <a:spcPts val="800"/>
              </a:spcAft>
              <a:buFont typeface="Arial" panose="020B0604020202020204" pitchFamily="34" charset="0"/>
              <a:buChar char="•"/>
            </a:pPr>
            <a:endParaRPr lang="en-US" sz="2400" dirty="0"/>
          </a:p>
          <a:p>
            <a:pPr marL="0" marR="0">
              <a:lnSpc>
                <a:spcPct val="107000"/>
              </a:lnSpc>
              <a:spcBef>
                <a:spcPts val="0"/>
              </a:spcBef>
              <a:spcAft>
                <a:spcPts val="800"/>
              </a:spcAft>
            </a:pPr>
            <a:endParaRPr lang="en-US" sz="2400" u="sng" dirty="0"/>
          </a:p>
          <a:p>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1771457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676375"/>
            <a:ext cx="10791645" cy="5007653"/>
          </a:xfrm>
          <a:prstGeom prst="rect">
            <a:avLst/>
          </a:prstGeom>
          <a:noFill/>
        </p:spPr>
        <p:txBody>
          <a:bodyPr wrap="square" rtlCol="0">
            <a:spAutoFit/>
          </a:bodyPr>
          <a:lstStyle/>
          <a:p>
            <a:r>
              <a:rPr lang="en-US" sz="2800" u="sng" dirty="0"/>
              <a:t>State Grants: 2025-2026</a:t>
            </a:r>
          </a:p>
          <a:p>
            <a:endParaRPr lang="en-US" sz="2800" u="sng" dirty="0"/>
          </a:p>
          <a:p>
            <a:pPr marL="0" marR="0">
              <a:lnSpc>
                <a:spcPct val="107000"/>
              </a:lnSpc>
              <a:spcBef>
                <a:spcPts val="0"/>
              </a:spcBef>
              <a:spcAft>
                <a:spcPts val="800"/>
              </a:spcAft>
            </a:pPr>
            <a:r>
              <a:rPr lang="en-US" sz="2400" u="sng" dirty="0"/>
              <a:t>Pell LEU  &gt; 500 – File Upload</a:t>
            </a:r>
          </a:p>
          <a:p>
            <a:pPr marL="0" marR="0">
              <a:lnSpc>
                <a:spcPct val="107000"/>
              </a:lnSpc>
              <a:spcBef>
                <a:spcPts val="0"/>
              </a:spcBef>
              <a:spcAft>
                <a:spcPts val="800"/>
              </a:spcAft>
            </a:pPr>
            <a:endParaRPr lang="en-US" sz="2400" u="sng" dirty="0"/>
          </a:p>
          <a:p>
            <a:pPr marL="0" marR="0">
              <a:lnSpc>
                <a:spcPct val="107000"/>
              </a:lnSpc>
              <a:spcBef>
                <a:spcPts val="0"/>
              </a:spcBef>
              <a:spcAft>
                <a:spcPts val="800"/>
              </a:spcAft>
            </a:pPr>
            <a:r>
              <a:rPr lang="en-US" sz="2400" b="1" dirty="0"/>
              <a:t>Timing is crucial:  Uploaded Pell LEU must reflect all Pell received to date, prior to Fall.</a:t>
            </a:r>
          </a:p>
          <a:p>
            <a:pPr marL="0" marR="0">
              <a:lnSpc>
                <a:spcPct val="107000"/>
              </a:lnSpc>
              <a:spcBef>
                <a:spcPts val="0"/>
              </a:spcBef>
              <a:spcAft>
                <a:spcPts val="800"/>
              </a:spcAft>
            </a:pPr>
            <a:endParaRPr lang="en-US" sz="2400" b="1" dirty="0"/>
          </a:p>
          <a:p>
            <a:pPr marL="0" marR="0">
              <a:lnSpc>
                <a:spcPct val="107000"/>
              </a:lnSpc>
              <a:spcBef>
                <a:spcPts val="0"/>
              </a:spcBef>
              <a:spcAft>
                <a:spcPts val="800"/>
              </a:spcAft>
            </a:pPr>
            <a:endParaRPr lang="en-US" sz="2400" u="sng" dirty="0"/>
          </a:p>
          <a:p>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pic>
        <p:nvPicPr>
          <p:cNvPr id="7" name="Picture 6">
            <a:extLst>
              <a:ext uri="{FF2B5EF4-FFF2-40B4-BE49-F238E27FC236}">
                <a16:creationId xmlns:a16="http://schemas.microsoft.com/office/drawing/2014/main" id="{1F61C36E-26A8-0520-7F12-CD32AA65D18F}"/>
              </a:ext>
            </a:extLst>
          </p:cNvPr>
          <p:cNvPicPr>
            <a:picLocks noChangeAspect="1"/>
          </p:cNvPicPr>
          <p:nvPr/>
        </p:nvPicPr>
        <p:blipFill>
          <a:blip r:embed="rId4"/>
          <a:stretch>
            <a:fillRect/>
          </a:stretch>
        </p:blipFill>
        <p:spPr>
          <a:xfrm>
            <a:off x="1244382" y="3632168"/>
            <a:ext cx="2000529" cy="1371791"/>
          </a:xfrm>
          <a:prstGeom prst="rect">
            <a:avLst/>
          </a:prstGeom>
        </p:spPr>
      </p:pic>
      <p:sp>
        <p:nvSpPr>
          <p:cNvPr id="8" name="Oval 7">
            <a:extLst>
              <a:ext uri="{FF2B5EF4-FFF2-40B4-BE49-F238E27FC236}">
                <a16:creationId xmlns:a16="http://schemas.microsoft.com/office/drawing/2014/main" id="{0F1FBCB3-B3B2-E28F-C352-EADA1F15DE2A}"/>
              </a:ext>
            </a:extLst>
          </p:cNvPr>
          <p:cNvSpPr/>
          <p:nvPr/>
        </p:nvSpPr>
        <p:spPr>
          <a:xfrm>
            <a:off x="1335248" y="4180054"/>
            <a:ext cx="1091682" cy="276017"/>
          </a:xfrm>
          <a:prstGeom prst="ellips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AB91E863-706B-BCCE-3ACA-20302EC5DF34}"/>
              </a:ext>
            </a:extLst>
          </p:cNvPr>
          <p:cNvPicPr>
            <a:picLocks noChangeAspect="1"/>
          </p:cNvPicPr>
          <p:nvPr/>
        </p:nvPicPr>
        <p:blipFill>
          <a:blip r:embed="rId5"/>
          <a:stretch>
            <a:fillRect/>
          </a:stretch>
        </p:blipFill>
        <p:spPr>
          <a:xfrm>
            <a:off x="4265313" y="3279145"/>
            <a:ext cx="3362794" cy="2829320"/>
          </a:xfrm>
          <a:prstGeom prst="rect">
            <a:avLst/>
          </a:prstGeom>
        </p:spPr>
      </p:pic>
    </p:spTree>
    <p:extLst>
      <p:ext uri="{BB962C8B-B14F-4D97-AF65-F5344CB8AC3E}">
        <p14:creationId xmlns:p14="http://schemas.microsoft.com/office/powerpoint/2010/main" val="976979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919180" y="627821"/>
            <a:ext cx="10791645" cy="2722477"/>
          </a:xfrm>
          <a:prstGeom prst="rect">
            <a:avLst/>
          </a:prstGeom>
          <a:noFill/>
        </p:spPr>
        <p:txBody>
          <a:bodyPr wrap="square" rtlCol="0">
            <a:spAutoFit/>
          </a:bodyPr>
          <a:lstStyle/>
          <a:p>
            <a:r>
              <a:rPr lang="en-US" sz="2800" u="sng" dirty="0"/>
              <a:t>State Grants: 2025-2026</a:t>
            </a:r>
          </a:p>
          <a:p>
            <a:endParaRPr lang="en-US" sz="2800" u="sng" dirty="0"/>
          </a:p>
          <a:p>
            <a:pPr marL="0" marR="0">
              <a:lnSpc>
                <a:spcPct val="107000"/>
              </a:lnSpc>
              <a:spcBef>
                <a:spcPts val="0"/>
              </a:spcBef>
              <a:spcAft>
                <a:spcPts val="800"/>
              </a:spcAft>
            </a:pPr>
            <a:r>
              <a:rPr lang="en-US" sz="2400" u="sng" dirty="0"/>
              <a:t>Pell LEU  &gt; 500 – File Upload</a:t>
            </a:r>
          </a:p>
          <a:p>
            <a:pPr marL="0" marR="0">
              <a:lnSpc>
                <a:spcPct val="107000"/>
              </a:lnSpc>
              <a:spcBef>
                <a:spcPts val="0"/>
              </a:spcBef>
              <a:spcAft>
                <a:spcPts val="800"/>
              </a:spcAft>
            </a:pPr>
            <a:endParaRPr lang="en-US" sz="2400" dirty="0"/>
          </a:p>
          <a:p>
            <a:pPr marL="0" marR="0">
              <a:lnSpc>
                <a:spcPct val="107000"/>
              </a:lnSpc>
              <a:spcBef>
                <a:spcPts val="0"/>
              </a:spcBef>
              <a:spcAft>
                <a:spcPts val="800"/>
              </a:spcAft>
            </a:pPr>
            <a:r>
              <a:rPr lang="en-US" sz="2400" dirty="0"/>
              <a:t>File layout					      Example file, school code 004844-00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pic>
        <p:nvPicPr>
          <p:cNvPr id="9" name="Picture 8">
            <a:extLst>
              <a:ext uri="{FF2B5EF4-FFF2-40B4-BE49-F238E27FC236}">
                <a16:creationId xmlns:a16="http://schemas.microsoft.com/office/drawing/2014/main" id="{D3BB1F8E-899E-5EA9-BE30-E395EF3BDD2C}"/>
              </a:ext>
            </a:extLst>
          </p:cNvPr>
          <p:cNvPicPr>
            <a:picLocks noChangeAspect="1"/>
          </p:cNvPicPr>
          <p:nvPr/>
        </p:nvPicPr>
        <p:blipFill>
          <a:blip r:embed="rId4"/>
          <a:stretch>
            <a:fillRect/>
          </a:stretch>
        </p:blipFill>
        <p:spPr>
          <a:xfrm>
            <a:off x="1102369" y="3031391"/>
            <a:ext cx="5620534" cy="1838582"/>
          </a:xfrm>
          <a:prstGeom prst="rect">
            <a:avLst/>
          </a:prstGeom>
        </p:spPr>
      </p:pic>
      <p:pic>
        <p:nvPicPr>
          <p:cNvPr id="11" name="Picture 10">
            <a:extLst>
              <a:ext uri="{FF2B5EF4-FFF2-40B4-BE49-F238E27FC236}">
                <a16:creationId xmlns:a16="http://schemas.microsoft.com/office/drawing/2014/main" id="{62C54AEC-5721-E4FF-99C5-FB46DC9528F4}"/>
              </a:ext>
            </a:extLst>
          </p:cNvPr>
          <p:cNvPicPr>
            <a:picLocks noChangeAspect="1"/>
          </p:cNvPicPr>
          <p:nvPr/>
        </p:nvPicPr>
        <p:blipFill>
          <a:blip r:embed="rId5"/>
          <a:stretch>
            <a:fillRect/>
          </a:stretch>
        </p:blipFill>
        <p:spPr>
          <a:xfrm>
            <a:off x="7036446" y="3031391"/>
            <a:ext cx="4674379" cy="1105054"/>
          </a:xfrm>
          <a:prstGeom prst="rect">
            <a:avLst/>
          </a:prstGeom>
        </p:spPr>
      </p:pic>
    </p:spTree>
    <p:extLst>
      <p:ext uri="{BB962C8B-B14F-4D97-AF65-F5344CB8AC3E}">
        <p14:creationId xmlns:p14="http://schemas.microsoft.com/office/powerpoint/2010/main" val="3610707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919180" y="627821"/>
            <a:ext cx="10791645" cy="2327304"/>
          </a:xfrm>
          <a:prstGeom prst="rect">
            <a:avLst/>
          </a:prstGeom>
          <a:noFill/>
        </p:spPr>
        <p:txBody>
          <a:bodyPr wrap="square" rtlCol="0">
            <a:spAutoFit/>
          </a:bodyPr>
          <a:lstStyle/>
          <a:p>
            <a:r>
              <a:rPr lang="en-US" sz="2800" u="sng" dirty="0"/>
              <a:t>State Grants: 2025-2026</a:t>
            </a:r>
          </a:p>
          <a:p>
            <a:endParaRPr lang="en-US" sz="2800" u="sng" dirty="0"/>
          </a:p>
          <a:p>
            <a:pPr marL="0" marR="0">
              <a:lnSpc>
                <a:spcPct val="107000"/>
              </a:lnSpc>
              <a:spcBef>
                <a:spcPts val="0"/>
              </a:spcBef>
              <a:spcAft>
                <a:spcPts val="800"/>
              </a:spcAft>
            </a:pPr>
            <a:r>
              <a:rPr lang="en-US" sz="2400" u="sng" dirty="0"/>
              <a:t>Pell LEU  &gt; 500 – Manual update per student</a:t>
            </a:r>
          </a:p>
          <a:p>
            <a:pPr marL="0" marR="0">
              <a:lnSpc>
                <a:spcPct val="107000"/>
              </a:lnSpc>
              <a:spcBef>
                <a:spcPts val="0"/>
              </a:spcBef>
              <a:spcAft>
                <a:spcPts val="800"/>
              </a:spcAft>
            </a:pPr>
            <a:endParaRPr lang="en-US" sz="2400" dirty="0"/>
          </a:p>
          <a:p>
            <a:pPr marL="0" marR="0">
              <a:lnSpc>
                <a:spcPct val="107000"/>
              </a:lnSpc>
              <a:spcBef>
                <a:spcPts val="0"/>
              </a:spcBef>
              <a:spcAft>
                <a:spcPts val="800"/>
              </a:spcAft>
            </a:pPr>
            <a:r>
              <a:rPr lang="en-US" sz="2400"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pic>
        <p:nvPicPr>
          <p:cNvPr id="7" name="Picture 6">
            <a:extLst>
              <a:ext uri="{FF2B5EF4-FFF2-40B4-BE49-F238E27FC236}">
                <a16:creationId xmlns:a16="http://schemas.microsoft.com/office/drawing/2014/main" id="{A13711CC-AB32-828E-A3B3-F5777462D740}"/>
              </a:ext>
            </a:extLst>
          </p:cNvPr>
          <p:cNvPicPr>
            <a:picLocks noChangeAspect="1"/>
          </p:cNvPicPr>
          <p:nvPr/>
        </p:nvPicPr>
        <p:blipFill>
          <a:blip r:embed="rId4"/>
          <a:stretch>
            <a:fillRect/>
          </a:stretch>
        </p:blipFill>
        <p:spPr>
          <a:xfrm>
            <a:off x="1335248" y="2854980"/>
            <a:ext cx="1943371" cy="1047896"/>
          </a:xfrm>
          <a:prstGeom prst="rect">
            <a:avLst/>
          </a:prstGeom>
        </p:spPr>
      </p:pic>
      <p:sp>
        <p:nvSpPr>
          <p:cNvPr id="8" name="Oval 7">
            <a:extLst>
              <a:ext uri="{FF2B5EF4-FFF2-40B4-BE49-F238E27FC236}">
                <a16:creationId xmlns:a16="http://schemas.microsoft.com/office/drawing/2014/main" id="{FAAB2F3E-7DA4-9229-E293-3F3A58BC896C}"/>
              </a:ext>
            </a:extLst>
          </p:cNvPr>
          <p:cNvSpPr/>
          <p:nvPr/>
        </p:nvSpPr>
        <p:spPr>
          <a:xfrm>
            <a:off x="1240971" y="3256384"/>
            <a:ext cx="989045" cy="261257"/>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1148122D-A6FD-9FCE-011B-57F0652072F7}"/>
              </a:ext>
            </a:extLst>
          </p:cNvPr>
          <p:cNvPicPr>
            <a:picLocks noChangeAspect="1"/>
          </p:cNvPicPr>
          <p:nvPr/>
        </p:nvPicPr>
        <p:blipFill>
          <a:blip r:embed="rId5"/>
          <a:stretch>
            <a:fillRect/>
          </a:stretch>
        </p:blipFill>
        <p:spPr>
          <a:xfrm>
            <a:off x="3895008" y="2481324"/>
            <a:ext cx="2219635" cy="2953162"/>
          </a:xfrm>
          <a:prstGeom prst="rect">
            <a:avLst/>
          </a:prstGeom>
        </p:spPr>
      </p:pic>
      <p:sp>
        <p:nvSpPr>
          <p:cNvPr id="14" name="Oval 13">
            <a:extLst>
              <a:ext uri="{FF2B5EF4-FFF2-40B4-BE49-F238E27FC236}">
                <a16:creationId xmlns:a16="http://schemas.microsoft.com/office/drawing/2014/main" id="{450BE41F-463A-C9B4-9890-B76AAECD91D5}"/>
              </a:ext>
            </a:extLst>
          </p:cNvPr>
          <p:cNvSpPr/>
          <p:nvPr/>
        </p:nvSpPr>
        <p:spPr>
          <a:xfrm>
            <a:off x="3895008" y="4301199"/>
            <a:ext cx="2219635" cy="503853"/>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C9739505-9A8C-BF31-8322-E0B087F7DC1C}"/>
              </a:ext>
            </a:extLst>
          </p:cNvPr>
          <p:cNvPicPr>
            <a:picLocks noChangeAspect="1"/>
          </p:cNvPicPr>
          <p:nvPr/>
        </p:nvPicPr>
        <p:blipFill>
          <a:blip r:embed="rId6"/>
          <a:stretch>
            <a:fillRect/>
          </a:stretch>
        </p:blipFill>
        <p:spPr>
          <a:xfrm>
            <a:off x="6146835" y="2719828"/>
            <a:ext cx="5887272" cy="1581371"/>
          </a:xfrm>
          <a:prstGeom prst="rect">
            <a:avLst/>
          </a:prstGeom>
        </p:spPr>
      </p:pic>
    </p:spTree>
    <p:extLst>
      <p:ext uri="{BB962C8B-B14F-4D97-AF65-F5344CB8AC3E}">
        <p14:creationId xmlns:p14="http://schemas.microsoft.com/office/powerpoint/2010/main" val="498010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919180" y="627821"/>
            <a:ext cx="10791645" cy="4049378"/>
          </a:xfrm>
          <a:prstGeom prst="rect">
            <a:avLst/>
          </a:prstGeom>
          <a:noFill/>
        </p:spPr>
        <p:txBody>
          <a:bodyPr wrap="square" rtlCol="0">
            <a:spAutoFit/>
          </a:bodyPr>
          <a:lstStyle/>
          <a:p>
            <a:pPr marL="0" marR="0">
              <a:lnSpc>
                <a:spcPct val="107000"/>
              </a:lnSpc>
              <a:spcBef>
                <a:spcPts val="0"/>
              </a:spcBef>
              <a:spcAft>
                <a:spcPts val="800"/>
              </a:spcAft>
            </a:pPr>
            <a:endParaRPr lang="en-US" sz="2400" dirty="0"/>
          </a:p>
          <a:p>
            <a:pPr marL="0" marR="0">
              <a:lnSpc>
                <a:spcPct val="107000"/>
              </a:lnSpc>
              <a:spcBef>
                <a:spcPts val="0"/>
              </a:spcBef>
              <a:spcAft>
                <a:spcPts val="800"/>
              </a:spcAft>
            </a:pPr>
            <a:r>
              <a:rPr lang="en-US" sz="2400" dirty="0"/>
              <a:t>	                                       </a:t>
            </a:r>
            <a:r>
              <a:rPr lang="en-US" sz="3600" b="1" dirty="0"/>
              <a:t>Questions?????</a:t>
            </a:r>
          </a:p>
          <a:p>
            <a:pPr marL="0" marR="0">
              <a:lnSpc>
                <a:spcPct val="107000"/>
              </a:lnSpc>
              <a:spcBef>
                <a:spcPts val="0"/>
              </a:spcBef>
              <a:spcAft>
                <a:spcPts val="800"/>
              </a:spcAft>
            </a:pPr>
            <a:endParaRPr lang="en-US" sz="2400" dirty="0"/>
          </a:p>
          <a:p>
            <a:pPr marL="0" marR="0">
              <a:lnSpc>
                <a:spcPct val="107000"/>
              </a:lnSpc>
              <a:spcBef>
                <a:spcPts val="0"/>
              </a:spcBef>
              <a:spcAft>
                <a:spcPts val="800"/>
              </a:spcAft>
            </a:pPr>
            <a:endParaRPr lang="en-US" sz="2400" dirty="0"/>
          </a:p>
          <a:p>
            <a:pPr marL="0" marR="0">
              <a:lnSpc>
                <a:spcPct val="107000"/>
              </a:lnSpc>
              <a:spcBef>
                <a:spcPts val="0"/>
              </a:spcBef>
              <a:spcAft>
                <a:spcPts val="800"/>
              </a:spcAft>
            </a:pPr>
            <a:endParaRPr lang="en-US" sz="2400" dirty="0"/>
          </a:p>
          <a:p>
            <a:pPr marL="0" marR="0">
              <a:lnSpc>
                <a:spcPct val="107000"/>
              </a:lnSpc>
              <a:spcBef>
                <a:spcPts val="0"/>
              </a:spcBef>
              <a:spcAft>
                <a:spcPts val="800"/>
              </a:spcAft>
            </a:pPr>
            <a:endParaRPr lang="en-US" sz="2400" dirty="0"/>
          </a:p>
          <a:p>
            <a:pPr marL="0" marR="0">
              <a:lnSpc>
                <a:spcPct val="107000"/>
              </a:lnSpc>
              <a:spcBef>
                <a:spcPts val="0"/>
              </a:spcBef>
              <a:spcAft>
                <a:spcPts val="800"/>
              </a:spcAft>
            </a:pPr>
            <a:r>
              <a:rPr lang="en-US" sz="2400" dirty="0"/>
              <a:t>Traci Mitchell   		</a:t>
            </a:r>
            <a:r>
              <a:rPr lang="en-US" sz="2400" dirty="0">
                <a:hlinkClick r:id="rId3"/>
              </a:rPr>
              <a:t>traci.mitchell@cfi.org</a:t>
            </a:r>
            <a:r>
              <a:rPr lang="en-US" sz="2400" dirty="0"/>
              <a:t>		919-835-2364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1652097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131498" y="463507"/>
            <a:ext cx="10791645" cy="6771084"/>
          </a:xfrm>
          <a:prstGeom prst="rect">
            <a:avLst/>
          </a:prstGeom>
          <a:noFill/>
        </p:spPr>
        <p:txBody>
          <a:bodyPr wrap="square" rtlCol="0">
            <a:spAutoFit/>
          </a:bodyPr>
          <a:lstStyle/>
          <a:p>
            <a:r>
              <a:rPr lang="en-US" sz="2800" u="sng" dirty="0"/>
              <a:t>Summer State Grants</a:t>
            </a:r>
          </a:p>
          <a:p>
            <a:endParaRPr lang="en-US" sz="2800" u="sng" dirty="0"/>
          </a:p>
          <a:p>
            <a:pPr marL="285750" indent="-285750">
              <a:buFont typeface="Arial" panose="020B0604020202020204" pitchFamily="34" charset="0"/>
              <a:buChar char="•"/>
            </a:pPr>
            <a:r>
              <a:rPr lang="en-US" sz="2800" dirty="0"/>
              <a:t>Student must have received a Next NC or NBS grant during 24-25, Fall or Spring, to be awarded a Summer grant.  The Fall/Spring grant and Summer grant do not have to be at the same college or sector.</a:t>
            </a:r>
          </a:p>
          <a:p>
            <a:endParaRPr lang="en-US" sz="2800" u="sng" dirty="0"/>
          </a:p>
          <a:p>
            <a:pPr marL="285750" indent="-285750">
              <a:buFont typeface="Arial" panose="020B0604020202020204" pitchFamily="34" charset="0"/>
              <a:buChar char="•"/>
            </a:pPr>
            <a:r>
              <a:rPr lang="en-US" sz="2800" dirty="0"/>
              <a:t>Summer will be prorated the same as Fall and Spring</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Student must be at least half-time to receive a Summer grant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The last CFI disbursement for Summer will be July 16, 2025, with last certification date July 15, 2025</a:t>
            </a:r>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710925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131498" y="463507"/>
            <a:ext cx="10791645" cy="6340197"/>
          </a:xfrm>
          <a:prstGeom prst="rect">
            <a:avLst/>
          </a:prstGeom>
          <a:noFill/>
        </p:spPr>
        <p:txBody>
          <a:bodyPr wrap="square" rtlCol="0">
            <a:spAutoFit/>
          </a:bodyPr>
          <a:lstStyle/>
          <a:p>
            <a:r>
              <a:rPr lang="en-US" sz="2800" u="sng" dirty="0"/>
              <a:t>Summer State Grants</a:t>
            </a:r>
          </a:p>
          <a:p>
            <a:endParaRPr lang="en-US" sz="2800" u="sng" dirty="0"/>
          </a:p>
          <a:p>
            <a:endParaRPr lang="en-US" sz="2800" u="sng" dirty="0"/>
          </a:p>
          <a:p>
            <a:pPr marL="342900" indent="-342900">
              <a:buFont typeface="Arial" panose="020B0604020202020204" pitchFamily="34" charset="0"/>
              <a:buChar char="•"/>
            </a:pPr>
            <a:r>
              <a:rPr lang="en-US" sz="2800" dirty="0"/>
              <a:t>Summer state grants will be coded as SUM on the portal and in file downloads.  The grant type code will be UNC, CC, NBS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Summer state grants will not be available for the transitional, or smoothing type grants (CC2, UN2)</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For private colleges, if your summer term is at a reduced cost, mark the Summer grant as low-cost.</a:t>
            </a:r>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52920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131498" y="463507"/>
            <a:ext cx="10791645" cy="7783349"/>
          </a:xfrm>
          <a:prstGeom prst="rect">
            <a:avLst/>
          </a:prstGeom>
          <a:noFill/>
        </p:spPr>
        <p:txBody>
          <a:bodyPr wrap="square" rtlCol="0">
            <a:spAutoFit/>
          </a:bodyPr>
          <a:lstStyle/>
          <a:p>
            <a:r>
              <a:rPr lang="en-US" sz="2800" u="sng" dirty="0"/>
              <a:t>Summer State Grants</a:t>
            </a:r>
          </a:p>
          <a:p>
            <a:r>
              <a:rPr lang="en-US" sz="2400" u="sng" dirty="0"/>
              <a:t>Some FAQs</a:t>
            </a:r>
          </a:p>
          <a:p>
            <a:endParaRPr lang="en-US" sz="2400" u="sng" dirty="0"/>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 Must the student have been enrolled in Fall term to get a summer state grant?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The student must have received a Next NC or NBS state grant in fall </a:t>
            </a:r>
            <a:r>
              <a:rPr lang="en-US" sz="2400" kern="100" dirty="0" err="1">
                <a:effectLst/>
                <a:latin typeface="Aptos" panose="020B0004020202020204" pitchFamily="34" charset="0"/>
                <a:ea typeface="Aptos" panose="020B0004020202020204" pitchFamily="34" charset="0"/>
                <a:cs typeface="Times New Roman" panose="02020603050405020304" pitchFamily="18" charset="0"/>
              </a:rPr>
              <a:t>and/OR</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spring to be eligible for a summer term of state grant.</a:t>
            </a:r>
          </a:p>
          <a:p>
            <a:endParaRPr lang="en-US" sz="2400" u="sng" dirty="0"/>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  What if a student attended fall and/or spring, and would have received a state grant except for COA restraints?  Would they be eligible for a summer grant?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Student must have received a disbursement for a state grant (UNC, CC, NBS) for fall and/or spring to be eligible for a summer state grant.</a:t>
            </a: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362324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131498" y="463507"/>
            <a:ext cx="10791645" cy="7388176"/>
          </a:xfrm>
          <a:prstGeom prst="rect">
            <a:avLst/>
          </a:prstGeom>
          <a:noFill/>
        </p:spPr>
        <p:txBody>
          <a:bodyPr wrap="square" rtlCol="0">
            <a:spAutoFit/>
          </a:bodyPr>
          <a:lstStyle/>
          <a:p>
            <a:r>
              <a:rPr lang="en-US" sz="2800" u="sng" dirty="0"/>
              <a:t>Summer State Grants</a:t>
            </a:r>
          </a:p>
          <a:p>
            <a:r>
              <a:rPr lang="en-US" sz="2400" u="sng" dirty="0"/>
              <a:t>Some FAQs</a:t>
            </a:r>
          </a:p>
          <a:p>
            <a:endParaRPr lang="en-US" sz="2400" u="sng" dirty="0"/>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  Can summer state grants be used for study abroad?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Yes, any study abroad program that qualifies for Pell and would qualify for NBS or Next NC for fall or spring also qualifies for summer state grants.</a:t>
            </a:r>
          </a:p>
          <a:p>
            <a:endParaRPr lang="en-US" sz="2400" u="sng" dirty="0"/>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  What if a student attended fall and/or spring, and would have received a state grant except for COA restraints?  Would they be eligible for a summer grant?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Student must have received a disbursement for a state grant (UNC, CC, NBS) for fall and/or spring to be eligible for a summer state grant.</a:t>
            </a: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1685128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131498" y="463507"/>
            <a:ext cx="10791645" cy="7311745"/>
          </a:xfrm>
          <a:prstGeom prst="rect">
            <a:avLst/>
          </a:prstGeom>
          <a:noFill/>
        </p:spPr>
        <p:txBody>
          <a:bodyPr wrap="square" rtlCol="0">
            <a:spAutoFit/>
          </a:bodyPr>
          <a:lstStyle/>
          <a:p>
            <a:r>
              <a:rPr lang="en-US" sz="2800" u="sng" dirty="0"/>
              <a:t>Summer State Grants</a:t>
            </a:r>
          </a:p>
          <a:p>
            <a:r>
              <a:rPr lang="en-US" sz="2400" u="sng" dirty="0"/>
              <a:t>Some FAQs</a:t>
            </a:r>
          </a:p>
          <a:p>
            <a:endParaRPr lang="en-US" sz="2400" u="sng" dirty="0"/>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Q:  If a school treats summer as two terms, how do we define full-time for the summer grant?  What if a student who would be full time based on summer session 1 plus summer session 2 drops or withdraws from a course before summer session 2 census?</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A:  If you certify the full-time hours up front, during summer session 1, and the student does not stay enrolled in the expected number of hours, enrolled hours should be adjusted down and funds returned.  One way to handle this is not certify any hours until the student reaches at least a half-time status. So, if I student is not enrolled at least half time in session 1, don’t certify until at least half-time status is reached in session 2.</a:t>
            </a: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909171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302325"/>
            <a:ext cx="10791645" cy="8344079"/>
          </a:xfrm>
          <a:prstGeom prst="rect">
            <a:avLst/>
          </a:prstGeom>
          <a:noFill/>
        </p:spPr>
        <p:txBody>
          <a:bodyPr wrap="square" rtlCol="0">
            <a:spAutoFit/>
          </a:bodyPr>
          <a:lstStyle/>
          <a:p>
            <a:r>
              <a:rPr lang="en-US" sz="2800" u="sng" dirty="0"/>
              <a:t>Summer State Grants</a:t>
            </a:r>
          </a:p>
          <a:p>
            <a:r>
              <a:rPr lang="en-US" sz="2400" u="sng" dirty="0"/>
              <a:t>Some FAQs</a:t>
            </a:r>
          </a:p>
          <a:p>
            <a:endParaRPr lang="en-US" sz="2400" u="sng" dirty="0"/>
          </a:p>
          <a:p>
            <a:pPr marL="0" marR="0">
              <a:lnSpc>
                <a:spcPct val="107000"/>
              </a:lnSpc>
              <a:spcBef>
                <a:spcPts val="0"/>
              </a:spcBef>
              <a:spcAft>
                <a:spcPts val="800"/>
              </a:spcAf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Q:  How should I handle a student enrolled three hours in summer session 1 and 3 hours in summer session 2?</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A:  There is no need to certify until the student reaches 6 hours.  You can certify for three then change to 6 in second session, but no funds will disburse until the student reaches at least half- time status.</a:t>
            </a:r>
          </a:p>
          <a:p>
            <a:pPr marL="0" marR="0">
              <a:lnSpc>
                <a:spcPct val="107000"/>
              </a:lnSpc>
              <a:spcBef>
                <a:spcPts val="0"/>
              </a:spcBef>
              <a:spcAft>
                <a:spcPts val="800"/>
              </a:spcAft>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A:  What is the latest date summer grants can be disbursed?</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Q: For 24-25, the final summer disbursement from CFI will be July 16 (rosters) with funds settling in college accounts on July 18.   Grants must be certified no later than end of day on July 15 to receive a summer state grant disbursement.  Fall and spring state grants will still have an earlier final disbursement date sometime before June 30.</a:t>
            </a: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2818028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FB23-496B-4F24-584B-D47BFCEBB8AA}"/>
              </a:ext>
            </a:extLst>
          </p:cNvPr>
          <p:cNvSpPr>
            <a:spLocks noGrp="1"/>
          </p:cNvSpPr>
          <p:nvPr>
            <p:ph type="ctrTitle"/>
          </p:nvPr>
        </p:nvSpPr>
        <p:spPr>
          <a:xfrm>
            <a:off x="1733725" y="292754"/>
            <a:ext cx="9432022" cy="767243"/>
          </a:xfrm>
        </p:spPr>
        <p:txBody>
          <a:bodyPr>
            <a:normAutofit fontScale="90000"/>
          </a:bodyPr>
          <a:lstStyle/>
          <a:p>
            <a:br>
              <a:rPr lang="en-US" dirty="0"/>
            </a:br>
            <a:endParaRPr lang="en-US" dirty="0"/>
          </a:p>
        </p:txBody>
      </p:sp>
      <p:sp>
        <p:nvSpPr>
          <p:cNvPr id="3" name="Subtitle 2">
            <a:extLst>
              <a:ext uri="{FF2B5EF4-FFF2-40B4-BE49-F238E27FC236}">
                <a16:creationId xmlns:a16="http://schemas.microsoft.com/office/drawing/2014/main" id="{09F501A3-6763-7C85-E609-A8B61D9ADD92}"/>
              </a:ext>
            </a:extLst>
          </p:cNvPr>
          <p:cNvSpPr>
            <a:spLocks noGrp="1"/>
          </p:cNvSpPr>
          <p:nvPr>
            <p:ph type="subTitle" idx="1"/>
          </p:nvPr>
        </p:nvSpPr>
        <p:spPr>
          <a:xfrm>
            <a:off x="1335248" y="141143"/>
            <a:ext cx="10128308" cy="322364"/>
          </a:xfrm>
        </p:spPr>
        <p:txBody>
          <a:bodyPr>
            <a:normAutofit fontScale="85000" lnSpcReduction="20000"/>
          </a:bodyPr>
          <a:lstStyle/>
          <a:p>
            <a:r>
              <a:rPr lang="en-US" dirty="0">
                <a:solidFill>
                  <a:schemeClr val="accent6">
                    <a:lumMod val="50000"/>
                  </a:schemeClr>
                </a:solidFill>
              </a:rPr>
              <a:t>Summer and 25-26 State Grants Update</a:t>
            </a:r>
          </a:p>
        </p:txBody>
      </p:sp>
      <p:pic>
        <p:nvPicPr>
          <p:cNvPr id="13" name="Picture 12">
            <a:extLst>
              <a:ext uri="{FF2B5EF4-FFF2-40B4-BE49-F238E27FC236}">
                <a16:creationId xmlns:a16="http://schemas.microsoft.com/office/drawing/2014/main" id="{5493A751-59AE-6C91-C894-9835E6CCDEF5}"/>
              </a:ext>
            </a:extLst>
          </p:cNvPr>
          <p:cNvPicPr>
            <a:picLocks noChangeAspect="1"/>
          </p:cNvPicPr>
          <p:nvPr/>
        </p:nvPicPr>
        <p:blipFill>
          <a:blip r:embed="rId2"/>
          <a:stretch>
            <a:fillRect/>
          </a:stretch>
        </p:blipFill>
        <p:spPr>
          <a:xfrm>
            <a:off x="0" y="0"/>
            <a:ext cx="630000" cy="6858000"/>
          </a:xfrm>
          <a:prstGeom prst="rect">
            <a:avLst/>
          </a:prstGeom>
        </p:spPr>
      </p:pic>
      <p:sp>
        <p:nvSpPr>
          <p:cNvPr id="5" name="TextBox 4">
            <a:extLst>
              <a:ext uri="{FF2B5EF4-FFF2-40B4-BE49-F238E27FC236}">
                <a16:creationId xmlns:a16="http://schemas.microsoft.com/office/drawing/2014/main" id="{B35246F2-9A79-A020-B80D-A968A5B45BC9}"/>
              </a:ext>
            </a:extLst>
          </p:cNvPr>
          <p:cNvSpPr txBox="1"/>
          <p:nvPr/>
        </p:nvSpPr>
        <p:spPr>
          <a:xfrm>
            <a:off x="1059140" y="302325"/>
            <a:ext cx="10791645" cy="8105552"/>
          </a:xfrm>
          <a:prstGeom prst="rect">
            <a:avLst/>
          </a:prstGeom>
          <a:noFill/>
        </p:spPr>
        <p:txBody>
          <a:bodyPr wrap="square" rtlCol="0">
            <a:spAutoFit/>
          </a:bodyPr>
          <a:lstStyle/>
          <a:p>
            <a:r>
              <a:rPr lang="en-US" sz="2800" u="sng" dirty="0"/>
              <a:t>Summer State Grants</a:t>
            </a:r>
          </a:p>
          <a:p>
            <a:r>
              <a:rPr lang="en-US" sz="2400" u="sng" dirty="0"/>
              <a:t>Some FAQs</a:t>
            </a:r>
          </a:p>
          <a:p>
            <a:endParaRPr lang="en-US" sz="2400" u="sng" dirty="0"/>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Q:  Students may get a summer state grant at my college even if they received state grants at another college for fall and/or spring.  Where can I look to see if a student received a state grant at another college during the regular academic year?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indent="-45720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1- CFI will not generate a summer grant for a student that did not have a state grant somewhere during the regular academic year. If the summer grant is funded and eligible, no need to check on fall and/or spring for that student.</a:t>
            </a:r>
          </a:p>
          <a:p>
            <a:pPr marL="457200" marR="0">
              <a:lnSpc>
                <a:spcPct val="107000"/>
              </a:lnSpc>
              <a:spcBef>
                <a:spcPts val="0"/>
              </a:spcBef>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 To view this information prior to summer grants appearing on the portal, go to Maintenance, Student. Pull up the student’s record and click on the Tracking tab.</a:t>
            </a:r>
          </a:p>
          <a:p>
            <a:pPr marL="0" marR="0">
              <a:lnSpc>
                <a:spcPct val="107000"/>
              </a:lnSpc>
              <a:spcBef>
                <a:spcPts val="0"/>
              </a:spcBef>
              <a:spcAft>
                <a:spcPts val="800"/>
              </a:spcAft>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200" u="sng" dirty="0"/>
          </a:p>
          <a:p>
            <a:endParaRPr lang="en-US" sz="2200" u="sng" dirty="0"/>
          </a:p>
          <a:p>
            <a:endParaRPr lang="en-US" sz="2200" u="sng" dirty="0"/>
          </a:p>
          <a:p>
            <a:pPr marL="285750" indent="-285750">
              <a:buFont typeface="Arial" panose="020B0604020202020204" pitchFamily="34" charset="0"/>
              <a:buChar char="•"/>
            </a:pPr>
            <a:endParaRPr lang="en-US" sz="2200" dirty="0"/>
          </a:p>
          <a:p>
            <a:endParaRPr lang="en-US" dirty="0"/>
          </a:p>
          <a:p>
            <a:endParaRPr lang="en-US" dirty="0"/>
          </a:p>
          <a:p>
            <a:r>
              <a:rPr lang="en-US" dirty="0"/>
              <a:t>	</a:t>
            </a:r>
          </a:p>
        </p:txBody>
      </p:sp>
      <p:pic>
        <p:nvPicPr>
          <p:cNvPr id="6" name="Picture 5" descr="A logo with a lighthouse in the middle&#10;&#10;AI-generated content may be incorrect.">
            <a:extLst>
              <a:ext uri="{FF2B5EF4-FFF2-40B4-BE49-F238E27FC236}">
                <a16:creationId xmlns:a16="http://schemas.microsoft.com/office/drawing/2014/main" id="{B99FE053-4B46-1211-A5F9-598136294C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0708" y="5444004"/>
            <a:ext cx="1370077" cy="1328923"/>
          </a:xfrm>
          <a:prstGeom prst="rect">
            <a:avLst/>
          </a:prstGeom>
        </p:spPr>
      </p:pic>
    </p:spTree>
    <p:extLst>
      <p:ext uri="{BB962C8B-B14F-4D97-AF65-F5344CB8AC3E}">
        <p14:creationId xmlns:p14="http://schemas.microsoft.com/office/powerpoint/2010/main" val="3866544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5359</TotalTime>
  <Words>1852</Words>
  <Application>Microsoft Office PowerPoint</Application>
  <PresentationFormat>Widescreen</PresentationFormat>
  <Paragraphs>400</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Aptos</vt:lpstr>
      <vt:lpstr>Arial</vt:lpstr>
      <vt:lpstr>Calibri</vt:lpstr>
      <vt:lpstr>Calibri Light</vt:lpstr>
      <vt:lpstr>Courier New</vt:lpstr>
      <vt:lpstr>Office Theme</vt:lpstr>
      <vt:lpstr>Summer and 25-26 State Grants Update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College Foundation,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Traci Mitchell</dc:creator>
  <cp:lastModifiedBy>Zilma Lopes</cp:lastModifiedBy>
  <cp:revision>27</cp:revision>
  <dcterms:created xsi:type="dcterms:W3CDTF">2024-09-05T20:23:15Z</dcterms:created>
  <dcterms:modified xsi:type="dcterms:W3CDTF">2025-04-08T18:47:24Z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740198-9226-4203-8e8f-8bef714e7179_Enabled">
    <vt:lpwstr>true</vt:lpwstr>
  </property>
  <property fmtid="{D5CDD505-2E9C-101B-9397-08002B2CF9AE}" pid="3" name="MSIP_Label_db740198-9226-4203-8e8f-8bef714e7179_SetDate">
    <vt:lpwstr>2024-09-07T17:56:10Z</vt:lpwstr>
  </property>
  <property fmtid="{D5CDD505-2E9C-101B-9397-08002B2CF9AE}" pid="4" name="MSIP_Label_db740198-9226-4203-8e8f-8bef714e7179_Method">
    <vt:lpwstr>Standard</vt:lpwstr>
  </property>
  <property fmtid="{D5CDD505-2E9C-101B-9397-08002B2CF9AE}" pid="5" name="MSIP_Label_db740198-9226-4203-8e8f-8bef714e7179_Name">
    <vt:lpwstr>CFI Limited Distribution</vt:lpwstr>
  </property>
  <property fmtid="{D5CDD505-2E9C-101B-9397-08002B2CF9AE}" pid="6" name="MSIP_Label_db740198-9226-4203-8e8f-8bef714e7179_SiteId">
    <vt:lpwstr>3f80a41f-c452-4071-a415-4df4176730e2</vt:lpwstr>
  </property>
  <property fmtid="{D5CDD505-2E9C-101B-9397-08002B2CF9AE}" pid="7" name="MSIP_Label_db740198-9226-4203-8e8f-8bef714e7179_ActionId">
    <vt:lpwstr>6314db01-f7a4-4df6-ab5c-3095948683bc</vt:lpwstr>
  </property>
  <property fmtid="{D5CDD505-2E9C-101B-9397-08002B2CF9AE}" pid="8" name="MSIP_Label_db740198-9226-4203-8e8f-8bef714e7179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CFI Limited Distribution</vt:lpwstr>
  </property>
</Properties>
</file>