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184" r:id="rId2"/>
    <p:sldId id="2206" r:id="rId3"/>
    <p:sldId id="2209" r:id="rId4"/>
    <p:sldId id="2188" r:id="rId5"/>
    <p:sldId id="2189" r:id="rId6"/>
    <p:sldId id="2190" r:id="rId7"/>
    <p:sldId id="2191" r:id="rId8"/>
    <p:sldId id="2208" r:id="rId9"/>
    <p:sldId id="2192" r:id="rId10"/>
    <p:sldId id="2193" r:id="rId11"/>
    <p:sldId id="2195" r:id="rId12"/>
    <p:sldId id="2196" r:id="rId13"/>
    <p:sldId id="2197" r:id="rId14"/>
    <p:sldId id="2198" r:id="rId15"/>
    <p:sldId id="2212" r:id="rId16"/>
    <p:sldId id="2213" r:id="rId17"/>
    <p:sldId id="2214" r:id="rId18"/>
    <p:sldId id="2217" r:id="rId19"/>
    <p:sldId id="2203" r:id="rId20"/>
    <p:sldId id="2202" r:id="rId21"/>
    <p:sldId id="2216" r:id="rId22"/>
    <p:sldId id="2220" r:id="rId23"/>
    <p:sldId id="2221" r:id="rId24"/>
    <p:sldId id="2215" r:id="rId25"/>
    <p:sldId id="2210" r:id="rId26"/>
    <p:sldId id="2211" r:id="rId27"/>
    <p:sldId id="2224" r:id="rId28"/>
    <p:sldId id="2226" r:id="rId29"/>
    <p:sldId id="2227" r:id="rId30"/>
    <p:sldId id="2225" r:id="rId31"/>
    <p:sldId id="2228" r:id="rId32"/>
    <p:sldId id="2199" r:id="rId33"/>
    <p:sldId id="2229" r:id="rId34"/>
    <p:sldId id="2200" r:id="rId35"/>
    <p:sldId id="2201" r:id="rId36"/>
    <p:sldId id="2204" r:id="rId37"/>
    <p:sldId id="2207" r:id="rId38"/>
    <p:sldId id="220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35BEF7-1E73-E149-0DF7-257BE4C723DA}" name="Dani Lechner" initials="DL" userId="S::dlechner@advisingcorps.org::93832a6c-4868-43e9-b6b6-63c4e8487a6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pril Query" initials="AQ" lastIdx="4" clrIdx="0">
    <p:extLst>
      <p:ext uri="{19B8F6BF-5375-455C-9EA6-DF929625EA0E}">
        <p15:presenceInfo xmlns:p15="http://schemas.microsoft.com/office/powerpoint/2012/main" userId="S-1-5-21-2789767515-2688332701-2837217689-2659" providerId="AD"/>
      </p:ext>
    </p:extLst>
  </p:cmAuthor>
  <p:cmAuthor id="2" name="Kate Freeland" initials="KF" lastIdx="21" clrIdx="1">
    <p:extLst>
      <p:ext uri="{19B8F6BF-5375-455C-9EA6-DF929625EA0E}">
        <p15:presenceInfo xmlns:p15="http://schemas.microsoft.com/office/powerpoint/2012/main" userId="S-1-5-21-2789767515-2688332701-2837217689-17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CF2"/>
    <a:srgbClr val="052F61"/>
    <a:srgbClr val="CCCCCC"/>
    <a:srgbClr val="FA9C15"/>
    <a:srgbClr val="5EF054"/>
    <a:srgbClr val="7CD4EF"/>
    <a:srgbClr val="9B93C9"/>
    <a:srgbClr val="2723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78191" autoAdjust="0"/>
  </p:normalViewPr>
  <p:slideViewPr>
    <p:cSldViewPr snapToGrid="0">
      <p:cViewPr varScale="1">
        <p:scale>
          <a:sx n="58" d="100"/>
          <a:sy n="58" d="100"/>
        </p:scale>
        <p:origin x="18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3A5FB-1E15-48F4-8B03-DC1826EDBC81}"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2853B-F540-4C92-93C7-70406145C09A}" type="slidenum">
              <a:rPr lang="en-US" smtClean="0"/>
              <a:t>‹#›</a:t>
            </a:fld>
            <a:endParaRPr lang="en-US"/>
          </a:p>
        </p:txBody>
      </p:sp>
    </p:spTree>
    <p:extLst>
      <p:ext uri="{BB962C8B-B14F-4D97-AF65-F5344CB8AC3E}">
        <p14:creationId xmlns:p14="http://schemas.microsoft.com/office/powerpoint/2010/main" val="144093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McKinney-Vento Act is a federal law that was originally enacted in 1987, most recently re-authorized in 2015, that seeks to identify and remove barriers to enrollment, attendance, and academic success so that students experiencing homelessness have the same opportunity to attend and be successful in school as their stably housed peers.  It is a federal law that supersedes local and state policies and laws.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CED2853B-F540-4C92-93C7-70406145C09A}" type="slidenum">
              <a:rPr lang="en-US" smtClean="0"/>
              <a:t>4</a:t>
            </a:fld>
            <a:endParaRPr lang="en-US"/>
          </a:p>
        </p:txBody>
      </p:sp>
    </p:spTree>
    <p:extLst>
      <p:ext uri="{BB962C8B-B14F-4D97-AF65-F5344CB8AC3E}">
        <p14:creationId xmlns:p14="http://schemas.microsoft.com/office/powerpoint/2010/main" val="379837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You can see the main themes of the law on this slide. For the purpose of today’s session we want to focus on the components of the law that emphasize the identification of students experiencing homelessness and the requirement to collaborate with your community partners to best serve students experiencing homelessness.</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CED2853B-F540-4C92-93C7-70406145C09A}" type="slidenum">
              <a:rPr lang="en-US" smtClean="0"/>
              <a:t>5</a:t>
            </a:fld>
            <a:endParaRPr lang="en-US"/>
          </a:p>
        </p:txBody>
      </p:sp>
    </p:spTree>
    <p:extLst>
      <p:ext uri="{BB962C8B-B14F-4D97-AF65-F5344CB8AC3E}">
        <p14:creationId xmlns:p14="http://schemas.microsoft.com/office/powerpoint/2010/main" val="361866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An UHY is one who is not in the physical custody of a parent or legal guardian and lacks a fixed, regular and adequate nighttime residence.  They must be both homeless and unaccompanied to qualify as an UHY. •</a:t>
            </a:r>
            <a:endParaRPr lang="en-US" b="0" dirty="0">
              <a:effectLst/>
            </a:endParaRPr>
          </a:p>
          <a:p>
            <a:pPr rtl="0"/>
            <a:r>
              <a:rPr lang="en-US" sz="1200" b="0" i="0" u="none" strike="noStrike" kern="1200" dirty="0">
                <a:solidFill>
                  <a:schemeClr val="tx1"/>
                </a:solidFill>
                <a:effectLst/>
                <a:latin typeface="+mn-lt"/>
                <a:ea typeface="+mn-ea"/>
                <a:cs typeface="+mn-cs"/>
              </a:rPr>
              <a:t>•No lower age limit</a:t>
            </a:r>
            <a:endParaRPr lang="en-US" b="0" dirty="0">
              <a:effectLst/>
            </a:endParaRPr>
          </a:p>
          <a:p>
            <a:pPr rtl="0"/>
            <a:r>
              <a:rPr lang="en-US" sz="1200" b="0" i="0" u="none" strike="noStrike" kern="1200" dirty="0">
                <a:solidFill>
                  <a:schemeClr val="tx1"/>
                </a:solidFill>
                <a:effectLst/>
                <a:latin typeface="+mn-lt"/>
                <a:ea typeface="+mn-ea"/>
                <a:cs typeface="+mn-cs"/>
              </a:rPr>
              <a:t>•Upper age limit is defined by the state (i.e. in NC, the limit is 22 unless EC)</a:t>
            </a:r>
            <a:endParaRPr lang="en-US" b="0" dirty="0">
              <a:effectLst/>
            </a:endParaRPr>
          </a:p>
          <a:p>
            <a:pPr rtl="0"/>
            <a:r>
              <a:rPr lang="en-US" sz="1200" b="0" i="0" u="none" strike="noStrike" kern="1200" dirty="0">
                <a:solidFill>
                  <a:schemeClr val="tx1"/>
                </a:solidFill>
                <a:effectLst/>
                <a:latin typeface="+mn-lt"/>
                <a:ea typeface="+mn-ea"/>
                <a:cs typeface="+mn-cs"/>
              </a:rPr>
              <a:t>•No citizenship requirement </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CED2853B-F540-4C92-93C7-70406145C09A}" type="slidenum">
              <a:rPr lang="en-US" smtClean="0"/>
              <a:t>6</a:t>
            </a:fld>
            <a:endParaRPr lang="en-US"/>
          </a:p>
        </p:txBody>
      </p:sp>
    </p:spTree>
    <p:extLst>
      <p:ext uri="{BB962C8B-B14F-4D97-AF65-F5344CB8AC3E}">
        <p14:creationId xmlns:p14="http://schemas.microsoft.com/office/powerpoint/2010/main" val="242918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Jacob as we go through today’s presentation. </a:t>
            </a:r>
          </a:p>
        </p:txBody>
      </p:sp>
      <p:sp>
        <p:nvSpPr>
          <p:cNvPr id="4" name="Slide Number Placeholder 3"/>
          <p:cNvSpPr>
            <a:spLocks noGrp="1"/>
          </p:cNvSpPr>
          <p:nvPr>
            <p:ph type="sldNum" sz="quarter" idx="5"/>
          </p:nvPr>
        </p:nvSpPr>
        <p:spPr/>
        <p:txBody>
          <a:bodyPr/>
          <a:lstStyle/>
          <a:p>
            <a:fld id="{CED2853B-F540-4C92-93C7-70406145C09A}" type="slidenum">
              <a:rPr lang="en-US" smtClean="0"/>
              <a:t>8</a:t>
            </a:fld>
            <a:endParaRPr lang="en-US"/>
          </a:p>
        </p:txBody>
      </p:sp>
    </p:spTree>
    <p:extLst>
      <p:ext uri="{BB962C8B-B14F-4D97-AF65-F5344CB8AC3E}">
        <p14:creationId xmlns:p14="http://schemas.microsoft.com/office/powerpoint/2010/main" val="179311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ALL students enrolled</a:t>
            </a:r>
          </a:p>
          <a:p>
            <a:r>
              <a:rPr lang="en-US" dirty="0"/>
              <a:t>Wording when conducting the survey is important – “effort to generally understand how students are doing”</a:t>
            </a:r>
          </a:p>
          <a:p>
            <a:r>
              <a:rPr lang="en-US" dirty="0"/>
              <a:t>Assessing – Do students who are food-insecure receive FA? Do they work? How often are homeless students finding that they are financially stressed? </a:t>
            </a:r>
          </a:p>
        </p:txBody>
      </p:sp>
      <p:sp>
        <p:nvSpPr>
          <p:cNvPr id="4" name="Slide Number Placeholder 3"/>
          <p:cNvSpPr>
            <a:spLocks noGrp="1"/>
          </p:cNvSpPr>
          <p:nvPr>
            <p:ph type="sldNum" sz="quarter" idx="5"/>
          </p:nvPr>
        </p:nvSpPr>
        <p:spPr/>
        <p:txBody>
          <a:bodyPr/>
          <a:lstStyle/>
          <a:p>
            <a:fld id="{CED2853B-F540-4C92-93C7-70406145C09A}" type="slidenum">
              <a:rPr lang="en-US" smtClean="0"/>
              <a:t>28</a:t>
            </a:fld>
            <a:endParaRPr lang="en-US"/>
          </a:p>
        </p:txBody>
      </p:sp>
    </p:spTree>
    <p:extLst>
      <p:ext uri="{BB962C8B-B14F-4D97-AF65-F5344CB8AC3E}">
        <p14:creationId xmlns:p14="http://schemas.microsoft.com/office/powerpoint/2010/main" val="157548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may be considered homeless if they responded YES to any one of questions 1 or 2d-2m.</a:t>
            </a:r>
          </a:p>
        </p:txBody>
      </p:sp>
      <p:sp>
        <p:nvSpPr>
          <p:cNvPr id="4" name="Slide Number Placeholder 3"/>
          <p:cNvSpPr>
            <a:spLocks noGrp="1"/>
          </p:cNvSpPr>
          <p:nvPr>
            <p:ph type="sldNum" sz="quarter" idx="5"/>
          </p:nvPr>
        </p:nvSpPr>
        <p:spPr/>
        <p:txBody>
          <a:bodyPr/>
          <a:lstStyle/>
          <a:p>
            <a:fld id="{CED2853B-F540-4C92-93C7-70406145C09A}" type="slidenum">
              <a:rPr lang="en-US" smtClean="0"/>
              <a:t>29</a:t>
            </a:fld>
            <a:endParaRPr lang="en-US"/>
          </a:p>
        </p:txBody>
      </p:sp>
    </p:spTree>
    <p:extLst>
      <p:ext uri="{BB962C8B-B14F-4D97-AF65-F5344CB8AC3E}">
        <p14:creationId xmlns:p14="http://schemas.microsoft.com/office/powerpoint/2010/main" val="1308204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2853B-F540-4C92-93C7-70406145C09A}" type="slidenum">
              <a:rPr lang="en-US" smtClean="0"/>
              <a:t>36</a:t>
            </a:fld>
            <a:endParaRPr lang="en-US"/>
          </a:p>
        </p:txBody>
      </p:sp>
    </p:spTree>
    <p:extLst>
      <p:ext uri="{BB962C8B-B14F-4D97-AF65-F5344CB8AC3E}">
        <p14:creationId xmlns:p14="http://schemas.microsoft.com/office/powerpoint/2010/main" val="161358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A0CA-DDAF-4E1B-AB18-0836ADCD563E}"/>
              </a:ext>
            </a:extLst>
          </p:cNvPr>
          <p:cNvSpPr>
            <a:spLocks noGrp="1"/>
          </p:cNvSpPr>
          <p:nvPr>
            <p:ph type="ctrTitle"/>
          </p:nvPr>
        </p:nvSpPr>
        <p:spPr>
          <a:xfrm>
            <a:off x="325581" y="1122217"/>
            <a:ext cx="9144000" cy="1584181"/>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75B1EF7B-C79E-4E86-8B32-784ED2691276}"/>
              </a:ext>
            </a:extLst>
          </p:cNvPr>
          <p:cNvSpPr>
            <a:spLocks noGrp="1"/>
          </p:cNvSpPr>
          <p:nvPr>
            <p:ph type="subTitle" idx="1"/>
          </p:nvPr>
        </p:nvSpPr>
        <p:spPr>
          <a:xfrm>
            <a:off x="384463" y="2950875"/>
            <a:ext cx="7308273"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26035C8-90C4-4D99-9D3F-FDBDBA6C4B0A}"/>
              </a:ext>
            </a:extLst>
          </p:cNvPr>
          <p:cNvSpPr>
            <a:spLocks noGrp="1"/>
          </p:cNvSpPr>
          <p:nvPr>
            <p:ph type="dt" sz="half" idx="10"/>
          </p:nvPr>
        </p:nvSpPr>
        <p:spPr>
          <a:xfrm>
            <a:off x="838200" y="6356350"/>
            <a:ext cx="2743200" cy="365125"/>
          </a:xfrm>
          <a:prstGeom prst="rect">
            <a:avLst/>
          </a:prstGeom>
        </p:spPr>
        <p:txBody>
          <a:bodyPr/>
          <a:lstStyle/>
          <a:p>
            <a:fld id="{744DDD09-F7CC-4C56-A7B4-D30A56FA3038}" type="datetimeFigureOut">
              <a:rPr lang="en-US" smtClean="0"/>
              <a:t>4/5/2024</a:t>
            </a:fld>
            <a:endParaRPr lang="en-US"/>
          </a:p>
        </p:txBody>
      </p:sp>
      <p:sp>
        <p:nvSpPr>
          <p:cNvPr id="5" name="Footer Placeholder 4">
            <a:extLst>
              <a:ext uri="{FF2B5EF4-FFF2-40B4-BE49-F238E27FC236}">
                <a16:creationId xmlns:a16="http://schemas.microsoft.com/office/drawing/2014/main" id="{F3EFC0BC-CA3B-441C-8A2F-1950EB0C6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B5F9B4-952C-4DF8-9AFB-44D902B592F7}"/>
              </a:ext>
            </a:extLst>
          </p:cNvPr>
          <p:cNvSpPr>
            <a:spLocks noGrp="1"/>
          </p:cNvSpPr>
          <p:nvPr>
            <p:ph type="sldNum" sz="quarter" idx="12"/>
          </p:nvPr>
        </p:nvSpPr>
        <p:spPr>
          <a:xfrm>
            <a:off x="8610600" y="6356350"/>
            <a:ext cx="2743200" cy="365125"/>
          </a:xfrm>
          <a:prstGeom prst="rect">
            <a:avLst/>
          </a:prstGeom>
        </p:spPr>
        <p:txBody>
          <a:bodyPr/>
          <a:lstStyle/>
          <a:p>
            <a:fld id="{C846CDC1-B7FB-493C-B0E0-6F9F06C9E72D}" type="slidenum">
              <a:rPr lang="en-US" smtClean="0"/>
              <a:t>‹#›</a:t>
            </a:fld>
            <a:endParaRPr lang="en-US"/>
          </a:p>
        </p:txBody>
      </p:sp>
    </p:spTree>
    <p:extLst>
      <p:ext uri="{BB962C8B-B14F-4D97-AF65-F5344CB8AC3E}">
        <p14:creationId xmlns:p14="http://schemas.microsoft.com/office/powerpoint/2010/main" val="148440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C9BB-E899-44E4-B79F-5089C4237B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A337C2-EC98-4709-AB8D-1D84965A0C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CC658E-1C93-4968-9B1A-7F7C85FC0DE4}"/>
              </a:ext>
            </a:extLst>
          </p:cNvPr>
          <p:cNvSpPr>
            <a:spLocks noGrp="1"/>
          </p:cNvSpPr>
          <p:nvPr>
            <p:ph type="dt" sz="half" idx="10"/>
          </p:nvPr>
        </p:nvSpPr>
        <p:spPr>
          <a:xfrm>
            <a:off x="838200" y="6356350"/>
            <a:ext cx="2743200" cy="365125"/>
          </a:xfrm>
          <a:prstGeom prst="rect">
            <a:avLst/>
          </a:prstGeom>
        </p:spPr>
        <p:txBody>
          <a:bodyPr/>
          <a:lstStyle/>
          <a:p>
            <a:fld id="{744DDD09-F7CC-4C56-A7B4-D30A56FA3038}" type="datetimeFigureOut">
              <a:rPr lang="en-US" smtClean="0"/>
              <a:t>4/5/2024</a:t>
            </a:fld>
            <a:endParaRPr lang="en-US"/>
          </a:p>
        </p:txBody>
      </p:sp>
      <p:sp>
        <p:nvSpPr>
          <p:cNvPr id="5" name="Footer Placeholder 4">
            <a:extLst>
              <a:ext uri="{FF2B5EF4-FFF2-40B4-BE49-F238E27FC236}">
                <a16:creationId xmlns:a16="http://schemas.microsoft.com/office/drawing/2014/main" id="{2C7CA889-B614-4BA4-BC92-6FA61E7F3F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A9B5D2-71C5-4240-A0E8-179AE1505633}"/>
              </a:ext>
            </a:extLst>
          </p:cNvPr>
          <p:cNvSpPr>
            <a:spLocks noGrp="1"/>
          </p:cNvSpPr>
          <p:nvPr>
            <p:ph type="sldNum" sz="quarter" idx="12"/>
          </p:nvPr>
        </p:nvSpPr>
        <p:spPr>
          <a:xfrm>
            <a:off x="8610600" y="6356350"/>
            <a:ext cx="2743200" cy="365125"/>
          </a:xfrm>
          <a:prstGeom prst="rect">
            <a:avLst/>
          </a:prstGeom>
        </p:spPr>
        <p:txBody>
          <a:bodyPr/>
          <a:lstStyle/>
          <a:p>
            <a:fld id="{C846CDC1-B7FB-493C-B0E0-6F9F06C9E72D}" type="slidenum">
              <a:rPr lang="en-US" smtClean="0"/>
              <a:t>‹#›</a:t>
            </a:fld>
            <a:endParaRPr lang="en-US"/>
          </a:p>
        </p:txBody>
      </p:sp>
    </p:spTree>
    <p:extLst>
      <p:ext uri="{BB962C8B-B14F-4D97-AF65-F5344CB8AC3E}">
        <p14:creationId xmlns:p14="http://schemas.microsoft.com/office/powerpoint/2010/main" val="30877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7759A-10F5-4664-A5DE-CBCF48444B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2BD94E-E5D7-4B90-A03F-12E0BBD4D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8DAD6-7266-4577-9B7A-AA7572B14A34}"/>
              </a:ext>
            </a:extLst>
          </p:cNvPr>
          <p:cNvSpPr>
            <a:spLocks noGrp="1"/>
          </p:cNvSpPr>
          <p:nvPr>
            <p:ph type="dt" sz="half" idx="10"/>
          </p:nvPr>
        </p:nvSpPr>
        <p:spPr>
          <a:xfrm>
            <a:off x="838200" y="6356350"/>
            <a:ext cx="2743200" cy="365125"/>
          </a:xfrm>
          <a:prstGeom prst="rect">
            <a:avLst/>
          </a:prstGeom>
        </p:spPr>
        <p:txBody>
          <a:bodyPr/>
          <a:lstStyle/>
          <a:p>
            <a:fld id="{744DDD09-F7CC-4C56-A7B4-D30A56FA3038}" type="datetimeFigureOut">
              <a:rPr lang="en-US" smtClean="0"/>
              <a:t>4/5/2024</a:t>
            </a:fld>
            <a:endParaRPr lang="en-US"/>
          </a:p>
        </p:txBody>
      </p:sp>
      <p:sp>
        <p:nvSpPr>
          <p:cNvPr id="5" name="Footer Placeholder 4">
            <a:extLst>
              <a:ext uri="{FF2B5EF4-FFF2-40B4-BE49-F238E27FC236}">
                <a16:creationId xmlns:a16="http://schemas.microsoft.com/office/drawing/2014/main" id="{0FC28726-0A1B-4238-A1EE-FFAF6AD20E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6AEF9A-54D9-447B-97A3-FB17F2A2EFF1}"/>
              </a:ext>
            </a:extLst>
          </p:cNvPr>
          <p:cNvSpPr>
            <a:spLocks noGrp="1"/>
          </p:cNvSpPr>
          <p:nvPr>
            <p:ph type="sldNum" sz="quarter" idx="12"/>
          </p:nvPr>
        </p:nvSpPr>
        <p:spPr>
          <a:xfrm>
            <a:off x="8610600" y="6356350"/>
            <a:ext cx="2743200" cy="365125"/>
          </a:xfrm>
          <a:prstGeom prst="rect">
            <a:avLst/>
          </a:prstGeom>
        </p:spPr>
        <p:txBody>
          <a:bodyPr/>
          <a:lstStyle/>
          <a:p>
            <a:fld id="{C846CDC1-B7FB-493C-B0E0-6F9F06C9E72D}" type="slidenum">
              <a:rPr lang="en-US" smtClean="0"/>
              <a:t>‹#›</a:t>
            </a:fld>
            <a:endParaRPr lang="en-US"/>
          </a:p>
        </p:txBody>
      </p:sp>
    </p:spTree>
    <p:extLst>
      <p:ext uri="{BB962C8B-B14F-4D97-AF65-F5344CB8AC3E}">
        <p14:creationId xmlns:p14="http://schemas.microsoft.com/office/powerpoint/2010/main" val="322055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06C1-D5B6-4344-997A-61CFBA7DC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1831D-88E5-40F2-A529-4CC1255109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B0135-1FB4-4485-AEBB-4ECA4D04B642}"/>
              </a:ext>
            </a:extLst>
          </p:cNvPr>
          <p:cNvSpPr>
            <a:spLocks noGrp="1"/>
          </p:cNvSpPr>
          <p:nvPr>
            <p:ph type="dt" sz="half" idx="10"/>
          </p:nvPr>
        </p:nvSpPr>
        <p:spPr>
          <a:xfrm>
            <a:off x="838200" y="6356350"/>
            <a:ext cx="2743200" cy="365125"/>
          </a:xfrm>
          <a:prstGeom prst="rect">
            <a:avLst/>
          </a:prstGeom>
        </p:spPr>
        <p:txBody>
          <a:bodyPr/>
          <a:lstStyle/>
          <a:p>
            <a:fld id="{744DDD09-F7CC-4C56-A7B4-D30A56FA3038}" type="datetimeFigureOut">
              <a:rPr lang="en-US" smtClean="0"/>
              <a:t>4/5/2024</a:t>
            </a:fld>
            <a:endParaRPr lang="en-US"/>
          </a:p>
        </p:txBody>
      </p:sp>
      <p:sp>
        <p:nvSpPr>
          <p:cNvPr id="5" name="Footer Placeholder 4">
            <a:extLst>
              <a:ext uri="{FF2B5EF4-FFF2-40B4-BE49-F238E27FC236}">
                <a16:creationId xmlns:a16="http://schemas.microsoft.com/office/drawing/2014/main" id="{95D14627-0DFC-4A9B-B45D-B8E5743583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653E70-5BCB-4E3E-8C3F-7B5FD1345A65}"/>
              </a:ext>
            </a:extLst>
          </p:cNvPr>
          <p:cNvSpPr>
            <a:spLocks noGrp="1"/>
          </p:cNvSpPr>
          <p:nvPr>
            <p:ph type="sldNum" sz="quarter" idx="12"/>
          </p:nvPr>
        </p:nvSpPr>
        <p:spPr>
          <a:xfrm>
            <a:off x="8610600" y="6356350"/>
            <a:ext cx="2743200" cy="365125"/>
          </a:xfrm>
          <a:prstGeom prst="rect">
            <a:avLst/>
          </a:prstGeom>
        </p:spPr>
        <p:txBody>
          <a:bodyPr/>
          <a:lstStyle/>
          <a:p>
            <a:fld id="{C846CDC1-B7FB-493C-B0E0-6F9F06C9E72D}" type="slidenum">
              <a:rPr lang="en-US" smtClean="0"/>
              <a:t>‹#›</a:t>
            </a:fld>
            <a:endParaRPr lang="en-US"/>
          </a:p>
        </p:txBody>
      </p:sp>
    </p:spTree>
    <p:extLst>
      <p:ext uri="{BB962C8B-B14F-4D97-AF65-F5344CB8AC3E}">
        <p14:creationId xmlns:p14="http://schemas.microsoft.com/office/powerpoint/2010/main" val="173517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DF90-200E-43C4-BE82-03D0485461EF}"/>
              </a:ext>
            </a:extLst>
          </p:cNvPr>
          <p:cNvSpPr>
            <a:spLocks noGrp="1"/>
          </p:cNvSpPr>
          <p:nvPr>
            <p:ph type="title"/>
          </p:nvPr>
        </p:nvSpPr>
        <p:spPr>
          <a:xfrm>
            <a:off x="261915" y="1022189"/>
            <a:ext cx="10515600" cy="729828"/>
          </a:xfrm>
        </p:spPr>
        <p:txBody>
          <a:bodyPr anchor="b">
            <a:no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359870BC-6224-4361-9ED5-E15DCD9C7DC2}"/>
              </a:ext>
            </a:extLst>
          </p:cNvPr>
          <p:cNvSpPr>
            <a:spLocks noGrp="1"/>
          </p:cNvSpPr>
          <p:nvPr>
            <p:ph type="body" idx="1"/>
          </p:nvPr>
        </p:nvSpPr>
        <p:spPr>
          <a:xfrm>
            <a:off x="261915" y="180390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ectangle 3">
            <a:extLst>
              <a:ext uri="{FF2B5EF4-FFF2-40B4-BE49-F238E27FC236}">
                <a16:creationId xmlns:a16="http://schemas.microsoft.com/office/drawing/2014/main" id="{08055899-87AD-43B1-814E-D5AC32E419EF}"/>
              </a:ext>
            </a:extLst>
          </p:cNvPr>
          <p:cNvSpPr/>
          <p:nvPr userDrawn="1"/>
        </p:nvSpPr>
        <p:spPr>
          <a:xfrm>
            <a:off x="0" y="306888"/>
            <a:ext cx="12192000" cy="563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77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1B36-5866-47F4-8C35-7EF97DD395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1CDCE2-8C12-4163-BC5B-84A53D090F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573D52-596A-46F3-8B6D-C6FF345DD2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77FC3A-5683-4C5F-888E-972C572D0CB6}"/>
              </a:ext>
            </a:extLst>
          </p:cNvPr>
          <p:cNvSpPr>
            <a:spLocks noGrp="1"/>
          </p:cNvSpPr>
          <p:nvPr>
            <p:ph type="dt" sz="half" idx="10"/>
          </p:nvPr>
        </p:nvSpPr>
        <p:spPr>
          <a:xfrm>
            <a:off x="838200" y="6356350"/>
            <a:ext cx="2743200" cy="365125"/>
          </a:xfrm>
          <a:prstGeom prst="rect">
            <a:avLst/>
          </a:prstGeom>
        </p:spPr>
        <p:txBody>
          <a:bodyPr/>
          <a:lstStyle/>
          <a:p>
            <a:fld id="{744DDD09-F7CC-4C56-A7B4-D30A56FA3038}" type="datetimeFigureOut">
              <a:rPr lang="en-US" smtClean="0"/>
              <a:t>4/5/2024</a:t>
            </a:fld>
            <a:endParaRPr lang="en-US"/>
          </a:p>
        </p:txBody>
      </p:sp>
      <p:sp>
        <p:nvSpPr>
          <p:cNvPr id="6" name="Footer Placeholder 5">
            <a:extLst>
              <a:ext uri="{FF2B5EF4-FFF2-40B4-BE49-F238E27FC236}">
                <a16:creationId xmlns:a16="http://schemas.microsoft.com/office/drawing/2014/main" id="{0315CB55-611B-4DE0-A46C-CFDC3536DC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FD309D-3E7F-4875-A87D-D8D1DF80AEA4}"/>
              </a:ext>
            </a:extLst>
          </p:cNvPr>
          <p:cNvSpPr>
            <a:spLocks noGrp="1"/>
          </p:cNvSpPr>
          <p:nvPr>
            <p:ph type="sldNum" sz="quarter" idx="12"/>
          </p:nvPr>
        </p:nvSpPr>
        <p:spPr>
          <a:xfrm>
            <a:off x="8610600" y="6356350"/>
            <a:ext cx="2743200" cy="365125"/>
          </a:xfrm>
          <a:prstGeom prst="rect">
            <a:avLst/>
          </a:prstGeom>
        </p:spPr>
        <p:txBody>
          <a:bodyPr/>
          <a:lstStyle/>
          <a:p>
            <a:fld id="{C846CDC1-B7FB-493C-B0E0-6F9F06C9E72D}" type="slidenum">
              <a:rPr lang="en-US" smtClean="0"/>
              <a:t>‹#›</a:t>
            </a:fld>
            <a:endParaRPr lang="en-US"/>
          </a:p>
        </p:txBody>
      </p:sp>
    </p:spTree>
    <p:extLst>
      <p:ext uri="{BB962C8B-B14F-4D97-AF65-F5344CB8AC3E}">
        <p14:creationId xmlns:p14="http://schemas.microsoft.com/office/powerpoint/2010/main" val="3912495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DA3C-A72B-4B4F-9E15-B0B390749CEB}"/>
              </a:ext>
            </a:extLst>
          </p:cNvPr>
          <p:cNvSpPr>
            <a:spLocks noGrp="1"/>
          </p:cNvSpPr>
          <p:nvPr>
            <p:ph type="title"/>
          </p:nvPr>
        </p:nvSpPr>
        <p:spPr>
          <a:xfrm>
            <a:off x="256032" y="109728"/>
            <a:ext cx="10515600" cy="73716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D2AA9B-A082-4F8A-9B08-13CE17CEE340}"/>
              </a:ext>
            </a:extLst>
          </p:cNvPr>
          <p:cNvSpPr>
            <a:spLocks noGrp="1"/>
          </p:cNvSpPr>
          <p:nvPr>
            <p:ph type="body" idx="1"/>
          </p:nvPr>
        </p:nvSpPr>
        <p:spPr>
          <a:xfrm>
            <a:off x="269053" y="1151692"/>
            <a:ext cx="483634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7197CA-ABE4-4D96-B34F-8A2C55303F34}"/>
              </a:ext>
            </a:extLst>
          </p:cNvPr>
          <p:cNvSpPr>
            <a:spLocks noGrp="1"/>
          </p:cNvSpPr>
          <p:nvPr>
            <p:ph sz="half" idx="2"/>
          </p:nvPr>
        </p:nvSpPr>
        <p:spPr>
          <a:xfrm>
            <a:off x="269052" y="1975604"/>
            <a:ext cx="48363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AAF2D3-D456-4BEF-8F8B-E3571F6DB615}"/>
              </a:ext>
            </a:extLst>
          </p:cNvPr>
          <p:cNvSpPr>
            <a:spLocks noGrp="1"/>
          </p:cNvSpPr>
          <p:nvPr>
            <p:ph type="body" sz="quarter" idx="3"/>
          </p:nvPr>
        </p:nvSpPr>
        <p:spPr>
          <a:xfrm>
            <a:off x="5603670" y="1151692"/>
            <a:ext cx="49465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8E340C8-06E9-48EE-8B4D-745B8D1B635A}"/>
              </a:ext>
            </a:extLst>
          </p:cNvPr>
          <p:cNvSpPr>
            <a:spLocks noGrp="1"/>
          </p:cNvSpPr>
          <p:nvPr>
            <p:ph sz="quarter" idx="4"/>
          </p:nvPr>
        </p:nvSpPr>
        <p:spPr>
          <a:xfrm>
            <a:off x="5603669" y="1975604"/>
            <a:ext cx="494656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11BEA4-2867-4BC0-8F35-C19E75806FF9}"/>
              </a:ext>
            </a:extLst>
          </p:cNvPr>
          <p:cNvSpPr>
            <a:spLocks noGrp="1"/>
          </p:cNvSpPr>
          <p:nvPr>
            <p:ph type="dt" sz="half" idx="10"/>
          </p:nvPr>
        </p:nvSpPr>
        <p:spPr>
          <a:xfrm>
            <a:off x="838200" y="6356350"/>
            <a:ext cx="2743200" cy="365125"/>
          </a:xfrm>
          <a:prstGeom prst="rect">
            <a:avLst/>
          </a:prstGeom>
        </p:spPr>
        <p:txBody>
          <a:bodyPr/>
          <a:lstStyle/>
          <a:p>
            <a:fld id="{744DDD09-F7CC-4C56-A7B4-D30A56FA3038}" type="datetimeFigureOut">
              <a:rPr lang="en-US" smtClean="0"/>
              <a:t>4/5/2024</a:t>
            </a:fld>
            <a:endParaRPr lang="en-US"/>
          </a:p>
        </p:txBody>
      </p:sp>
      <p:sp>
        <p:nvSpPr>
          <p:cNvPr id="8" name="Footer Placeholder 7">
            <a:extLst>
              <a:ext uri="{FF2B5EF4-FFF2-40B4-BE49-F238E27FC236}">
                <a16:creationId xmlns:a16="http://schemas.microsoft.com/office/drawing/2014/main" id="{3079A1CE-2AE8-4EB8-8E55-1562257112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2CDACB6-F02B-4656-A70A-C2309E3BAD15}"/>
              </a:ext>
            </a:extLst>
          </p:cNvPr>
          <p:cNvSpPr>
            <a:spLocks noGrp="1"/>
          </p:cNvSpPr>
          <p:nvPr>
            <p:ph type="sldNum" sz="quarter" idx="12"/>
          </p:nvPr>
        </p:nvSpPr>
        <p:spPr>
          <a:xfrm>
            <a:off x="8610600" y="6356350"/>
            <a:ext cx="2743200" cy="365125"/>
          </a:xfrm>
          <a:prstGeom prst="rect">
            <a:avLst/>
          </a:prstGeom>
        </p:spPr>
        <p:txBody>
          <a:bodyPr/>
          <a:lstStyle/>
          <a:p>
            <a:fld id="{C846CDC1-B7FB-493C-B0E0-6F9F06C9E72D}" type="slidenum">
              <a:rPr lang="en-US" smtClean="0"/>
              <a:t>‹#›</a:t>
            </a:fld>
            <a:endParaRPr lang="en-US"/>
          </a:p>
        </p:txBody>
      </p:sp>
    </p:spTree>
    <p:extLst>
      <p:ext uri="{BB962C8B-B14F-4D97-AF65-F5344CB8AC3E}">
        <p14:creationId xmlns:p14="http://schemas.microsoft.com/office/powerpoint/2010/main" val="344321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0EF76-E745-45A4-A423-DE6D0004F0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8D1470-F6E9-4EE6-ADA1-EC3B2E662EA4}"/>
              </a:ext>
            </a:extLst>
          </p:cNvPr>
          <p:cNvSpPr>
            <a:spLocks noGrp="1"/>
          </p:cNvSpPr>
          <p:nvPr>
            <p:ph type="dt" sz="half" idx="10"/>
          </p:nvPr>
        </p:nvSpPr>
        <p:spPr>
          <a:xfrm>
            <a:off x="838200" y="6356350"/>
            <a:ext cx="2743200" cy="365125"/>
          </a:xfrm>
          <a:prstGeom prst="rect">
            <a:avLst/>
          </a:prstGeom>
        </p:spPr>
        <p:txBody>
          <a:bodyPr/>
          <a:lstStyle/>
          <a:p>
            <a:fld id="{744DDD09-F7CC-4C56-A7B4-D30A56FA3038}" type="datetimeFigureOut">
              <a:rPr lang="en-US" smtClean="0"/>
              <a:t>4/5/2024</a:t>
            </a:fld>
            <a:endParaRPr lang="en-US"/>
          </a:p>
        </p:txBody>
      </p:sp>
      <p:sp>
        <p:nvSpPr>
          <p:cNvPr id="4" name="Footer Placeholder 3">
            <a:extLst>
              <a:ext uri="{FF2B5EF4-FFF2-40B4-BE49-F238E27FC236}">
                <a16:creationId xmlns:a16="http://schemas.microsoft.com/office/drawing/2014/main" id="{B961E686-55FC-4D5B-8BB0-C6CD7B1EC5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116C9A5-E12F-42FE-ADA3-2AB98BECE57A}"/>
              </a:ext>
            </a:extLst>
          </p:cNvPr>
          <p:cNvSpPr>
            <a:spLocks noGrp="1"/>
          </p:cNvSpPr>
          <p:nvPr>
            <p:ph type="sldNum" sz="quarter" idx="12"/>
          </p:nvPr>
        </p:nvSpPr>
        <p:spPr>
          <a:xfrm>
            <a:off x="8610600" y="6356350"/>
            <a:ext cx="2743200" cy="365125"/>
          </a:xfrm>
          <a:prstGeom prst="rect">
            <a:avLst/>
          </a:prstGeom>
        </p:spPr>
        <p:txBody>
          <a:bodyPr/>
          <a:lstStyle/>
          <a:p>
            <a:fld id="{C846CDC1-B7FB-493C-B0E0-6F9F06C9E72D}" type="slidenum">
              <a:rPr lang="en-US" smtClean="0"/>
              <a:t>‹#›</a:t>
            </a:fld>
            <a:endParaRPr lang="en-US"/>
          </a:p>
        </p:txBody>
      </p:sp>
    </p:spTree>
    <p:extLst>
      <p:ext uri="{BB962C8B-B14F-4D97-AF65-F5344CB8AC3E}">
        <p14:creationId xmlns:p14="http://schemas.microsoft.com/office/powerpoint/2010/main" val="404531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9CB5A5-B60E-4790-930E-69E2B949B44A}"/>
              </a:ext>
            </a:extLst>
          </p:cNvPr>
          <p:cNvSpPr>
            <a:spLocks noGrp="1"/>
          </p:cNvSpPr>
          <p:nvPr>
            <p:ph type="dt" sz="half" idx="10"/>
          </p:nvPr>
        </p:nvSpPr>
        <p:spPr>
          <a:xfrm>
            <a:off x="838200" y="6356350"/>
            <a:ext cx="2743200" cy="365125"/>
          </a:xfrm>
          <a:prstGeom prst="rect">
            <a:avLst/>
          </a:prstGeom>
        </p:spPr>
        <p:txBody>
          <a:bodyPr/>
          <a:lstStyle/>
          <a:p>
            <a:fld id="{744DDD09-F7CC-4C56-A7B4-D30A56FA3038}" type="datetimeFigureOut">
              <a:rPr lang="en-US" smtClean="0"/>
              <a:t>4/5/2024</a:t>
            </a:fld>
            <a:endParaRPr lang="en-US"/>
          </a:p>
        </p:txBody>
      </p:sp>
      <p:sp>
        <p:nvSpPr>
          <p:cNvPr id="3" name="Footer Placeholder 2">
            <a:extLst>
              <a:ext uri="{FF2B5EF4-FFF2-40B4-BE49-F238E27FC236}">
                <a16:creationId xmlns:a16="http://schemas.microsoft.com/office/drawing/2014/main" id="{9B0066FD-4ABA-4249-ACE4-A09E9D2429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7B47FED-9A21-42D1-8C4F-4D57ACB29BEA}"/>
              </a:ext>
            </a:extLst>
          </p:cNvPr>
          <p:cNvSpPr>
            <a:spLocks noGrp="1"/>
          </p:cNvSpPr>
          <p:nvPr>
            <p:ph type="sldNum" sz="quarter" idx="12"/>
          </p:nvPr>
        </p:nvSpPr>
        <p:spPr>
          <a:xfrm>
            <a:off x="8610600" y="6356350"/>
            <a:ext cx="2743200" cy="365125"/>
          </a:xfrm>
          <a:prstGeom prst="rect">
            <a:avLst/>
          </a:prstGeom>
        </p:spPr>
        <p:txBody>
          <a:bodyPr/>
          <a:lstStyle/>
          <a:p>
            <a:fld id="{C846CDC1-B7FB-493C-B0E0-6F9F06C9E72D}" type="slidenum">
              <a:rPr lang="en-US" smtClean="0"/>
              <a:t>‹#›</a:t>
            </a:fld>
            <a:endParaRPr lang="en-US"/>
          </a:p>
        </p:txBody>
      </p:sp>
    </p:spTree>
    <p:extLst>
      <p:ext uri="{BB962C8B-B14F-4D97-AF65-F5344CB8AC3E}">
        <p14:creationId xmlns:p14="http://schemas.microsoft.com/office/powerpoint/2010/main" val="291483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D0D8B-3055-4B85-A109-BFE1EA3C1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CDCEB8-5E21-4A28-A0FA-D837EF1126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960FF8-88F5-4219-B92D-27854AE99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94890-C664-4BC1-A7F9-22503194ED9A}"/>
              </a:ext>
            </a:extLst>
          </p:cNvPr>
          <p:cNvSpPr>
            <a:spLocks noGrp="1"/>
          </p:cNvSpPr>
          <p:nvPr>
            <p:ph type="dt" sz="half" idx="10"/>
          </p:nvPr>
        </p:nvSpPr>
        <p:spPr>
          <a:xfrm>
            <a:off x="838200" y="6356350"/>
            <a:ext cx="2743200" cy="365125"/>
          </a:xfrm>
          <a:prstGeom prst="rect">
            <a:avLst/>
          </a:prstGeom>
        </p:spPr>
        <p:txBody>
          <a:bodyPr/>
          <a:lstStyle/>
          <a:p>
            <a:fld id="{744DDD09-F7CC-4C56-A7B4-D30A56FA3038}" type="datetimeFigureOut">
              <a:rPr lang="en-US" smtClean="0"/>
              <a:t>4/5/2024</a:t>
            </a:fld>
            <a:endParaRPr lang="en-US"/>
          </a:p>
        </p:txBody>
      </p:sp>
      <p:sp>
        <p:nvSpPr>
          <p:cNvPr id="6" name="Footer Placeholder 5">
            <a:extLst>
              <a:ext uri="{FF2B5EF4-FFF2-40B4-BE49-F238E27FC236}">
                <a16:creationId xmlns:a16="http://schemas.microsoft.com/office/drawing/2014/main" id="{907F8A6F-9F42-43F3-B5A4-ED6FC4AC9E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BF96CB-3F05-4BEE-8EE5-EAE7B78D9565}"/>
              </a:ext>
            </a:extLst>
          </p:cNvPr>
          <p:cNvSpPr>
            <a:spLocks noGrp="1"/>
          </p:cNvSpPr>
          <p:nvPr>
            <p:ph type="sldNum" sz="quarter" idx="12"/>
          </p:nvPr>
        </p:nvSpPr>
        <p:spPr>
          <a:xfrm>
            <a:off x="8610600" y="6356350"/>
            <a:ext cx="2743200" cy="365125"/>
          </a:xfrm>
          <a:prstGeom prst="rect">
            <a:avLst/>
          </a:prstGeom>
        </p:spPr>
        <p:txBody>
          <a:bodyPr/>
          <a:lstStyle/>
          <a:p>
            <a:fld id="{C846CDC1-B7FB-493C-B0E0-6F9F06C9E72D}" type="slidenum">
              <a:rPr lang="en-US" smtClean="0"/>
              <a:t>‹#›</a:t>
            </a:fld>
            <a:endParaRPr lang="en-US"/>
          </a:p>
        </p:txBody>
      </p:sp>
    </p:spTree>
    <p:extLst>
      <p:ext uri="{BB962C8B-B14F-4D97-AF65-F5344CB8AC3E}">
        <p14:creationId xmlns:p14="http://schemas.microsoft.com/office/powerpoint/2010/main" val="394953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0481-7232-4A62-AE68-6C65D55D47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8E12F-D50F-48EE-B421-7B5B6193C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2AD4A1-ED86-456D-AEBA-7B367A9E6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84766-C5B5-4C2C-92F5-3C9879C58305}"/>
              </a:ext>
            </a:extLst>
          </p:cNvPr>
          <p:cNvSpPr>
            <a:spLocks noGrp="1"/>
          </p:cNvSpPr>
          <p:nvPr>
            <p:ph type="dt" sz="half" idx="10"/>
          </p:nvPr>
        </p:nvSpPr>
        <p:spPr>
          <a:xfrm>
            <a:off x="838200" y="6356350"/>
            <a:ext cx="2743200" cy="365125"/>
          </a:xfrm>
          <a:prstGeom prst="rect">
            <a:avLst/>
          </a:prstGeom>
        </p:spPr>
        <p:txBody>
          <a:bodyPr/>
          <a:lstStyle/>
          <a:p>
            <a:fld id="{744DDD09-F7CC-4C56-A7B4-D30A56FA3038}" type="datetimeFigureOut">
              <a:rPr lang="en-US" smtClean="0"/>
              <a:t>4/5/2024</a:t>
            </a:fld>
            <a:endParaRPr lang="en-US"/>
          </a:p>
        </p:txBody>
      </p:sp>
      <p:sp>
        <p:nvSpPr>
          <p:cNvPr id="6" name="Footer Placeholder 5">
            <a:extLst>
              <a:ext uri="{FF2B5EF4-FFF2-40B4-BE49-F238E27FC236}">
                <a16:creationId xmlns:a16="http://schemas.microsoft.com/office/drawing/2014/main" id="{C445AA00-6ADC-4073-8662-FE547611A6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3B8D3F-A344-4D29-BFA8-E2A0DB013EFC}"/>
              </a:ext>
            </a:extLst>
          </p:cNvPr>
          <p:cNvSpPr>
            <a:spLocks noGrp="1"/>
          </p:cNvSpPr>
          <p:nvPr>
            <p:ph type="sldNum" sz="quarter" idx="12"/>
          </p:nvPr>
        </p:nvSpPr>
        <p:spPr>
          <a:xfrm>
            <a:off x="8610600" y="6356350"/>
            <a:ext cx="2743200" cy="365125"/>
          </a:xfrm>
          <a:prstGeom prst="rect">
            <a:avLst/>
          </a:prstGeom>
        </p:spPr>
        <p:txBody>
          <a:bodyPr/>
          <a:lstStyle/>
          <a:p>
            <a:fld id="{C846CDC1-B7FB-493C-B0E0-6F9F06C9E72D}" type="slidenum">
              <a:rPr lang="en-US" smtClean="0"/>
              <a:t>‹#›</a:t>
            </a:fld>
            <a:endParaRPr lang="en-US"/>
          </a:p>
        </p:txBody>
      </p:sp>
    </p:spTree>
    <p:extLst>
      <p:ext uri="{BB962C8B-B14F-4D97-AF65-F5344CB8AC3E}">
        <p14:creationId xmlns:p14="http://schemas.microsoft.com/office/powerpoint/2010/main" val="339558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Right Triangle 30">
            <a:extLst>
              <a:ext uri="{FF2B5EF4-FFF2-40B4-BE49-F238E27FC236}">
                <a16:creationId xmlns:a16="http://schemas.microsoft.com/office/drawing/2014/main" id="{9B66EAB7-9AC3-4B74-861E-6554EC8A4683}"/>
              </a:ext>
            </a:extLst>
          </p:cNvPr>
          <p:cNvSpPr/>
          <p:nvPr userDrawn="1"/>
        </p:nvSpPr>
        <p:spPr>
          <a:xfrm rot="16200000">
            <a:off x="8691454" y="3357448"/>
            <a:ext cx="2472028" cy="4529073"/>
          </a:xfrm>
          <a:prstGeom prst="rtTriangle">
            <a:avLst/>
          </a:prstGeom>
          <a:solidFill>
            <a:srgbClr val="052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DF38AE2-1357-4F51-92F2-A5BA6CC8B90D}"/>
              </a:ext>
            </a:extLst>
          </p:cNvPr>
          <p:cNvSpPr txBox="1"/>
          <p:nvPr userDrawn="1"/>
        </p:nvSpPr>
        <p:spPr>
          <a:xfrm>
            <a:off x="9228005" y="5396704"/>
            <a:ext cx="2930822" cy="1384995"/>
          </a:xfrm>
          <a:prstGeom prst="rect">
            <a:avLst/>
          </a:prstGeom>
          <a:noFill/>
        </p:spPr>
        <p:txBody>
          <a:bodyPr wrap="square" rtlCol="0">
            <a:spAutoFit/>
          </a:bodyPr>
          <a:lstStyle/>
          <a:p>
            <a:pPr algn="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Education</a:t>
            </a:r>
          </a:p>
          <a:p>
            <a:pPr algn="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Professionals</a:t>
            </a:r>
          </a:p>
          <a:p>
            <a:pPr algn="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Week</a:t>
            </a:r>
          </a:p>
        </p:txBody>
      </p:sp>
      <p:pic>
        <p:nvPicPr>
          <p:cNvPr id="33" name="Picture 32" descr="Arrow&#10;&#10;Description automatically generated">
            <a:extLst>
              <a:ext uri="{FF2B5EF4-FFF2-40B4-BE49-F238E27FC236}">
                <a16:creationId xmlns:a16="http://schemas.microsoft.com/office/drawing/2014/main" id="{8B4B3303-F99D-4EDF-A54D-06C4CFBB933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3189" y="6185653"/>
            <a:ext cx="1032164" cy="528124"/>
          </a:xfrm>
          <a:prstGeom prst="rect">
            <a:avLst/>
          </a:prstGeom>
        </p:spPr>
      </p:pic>
      <p:pic>
        <p:nvPicPr>
          <p:cNvPr id="34" name="Picture 33" descr="Logo&#10;&#10;Description automatically generated">
            <a:extLst>
              <a:ext uri="{FF2B5EF4-FFF2-40B4-BE49-F238E27FC236}">
                <a16:creationId xmlns:a16="http://schemas.microsoft.com/office/drawing/2014/main" id="{55DC630A-D94F-454F-8E94-724E10625CC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85353" y="6038265"/>
            <a:ext cx="2750128" cy="884370"/>
          </a:xfrm>
          <a:prstGeom prst="rect">
            <a:avLst/>
          </a:prstGeom>
        </p:spPr>
      </p:pic>
      <p:cxnSp>
        <p:nvCxnSpPr>
          <p:cNvPr id="35" name="Straight Connector 34">
            <a:extLst>
              <a:ext uri="{FF2B5EF4-FFF2-40B4-BE49-F238E27FC236}">
                <a16:creationId xmlns:a16="http://schemas.microsoft.com/office/drawing/2014/main" id="{5F08FC3F-DFE6-485D-81C9-FF5105BC507B}"/>
              </a:ext>
            </a:extLst>
          </p:cNvPr>
          <p:cNvCxnSpPr/>
          <p:nvPr userDrawn="1"/>
        </p:nvCxnSpPr>
        <p:spPr>
          <a:xfrm>
            <a:off x="1410044" y="6248897"/>
            <a:ext cx="0" cy="408709"/>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Straight Connector 35">
            <a:extLst>
              <a:ext uri="{FF2B5EF4-FFF2-40B4-BE49-F238E27FC236}">
                <a16:creationId xmlns:a16="http://schemas.microsoft.com/office/drawing/2014/main" id="{9B323D97-6EBB-4128-AC78-E8F172747D94}"/>
              </a:ext>
            </a:extLst>
          </p:cNvPr>
          <p:cNvCxnSpPr>
            <a:cxnSpLocks/>
          </p:cNvCxnSpPr>
          <p:nvPr userDrawn="1"/>
        </p:nvCxnSpPr>
        <p:spPr>
          <a:xfrm flipV="1">
            <a:off x="0" y="768798"/>
            <a:ext cx="12192000" cy="6798"/>
          </a:xfrm>
          <a:prstGeom prst="line">
            <a:avLst/>
          </a:prstGeom>
        </p:spPr>
        <p:style>
          <a:lnRef idx="1">
            <a:schemeClr val="accent3"/>
          </a:lnRef>
          <a:fillRef idx="0">
            <a:schemeClr val="accent3"/>
          </a:fillRef>
          <a:effectRef idx="0">
            <a:schemeClr val="accent3"/>
          </a:effectRef>
          <a:fontRef idx="minor">
            <a:schemeClr val="tx1"/>
          </a:fontRef>
        </p:style>
      </p:cxnSp>
      <p:sp>
        <p:nvSpPr>
          <p:cNvPr id="2" name="Title Placeholder 1">
            <a:extLst>
              <a:ext uri="{FF2B5EF4-FFF2-40B4-BE49-F238E27FC236}">
                <a16:creationId xmlns:a16="http://schemas.microsoft.com/office/drawing/2014/main" id="{2C5A58AC-DCB4-4255-9846-7060DC524483}"/>
              </a:ext>
            </a:extLst>
          </p:cNvPr>
          <p:cNvSpPr>
            <a:spLocks noGrp="1"/>
          </p:cNvSpPr>
          <p:nvPr>
            <p:ph type="title"/>
          </p:nvPr>
        </p:nvSpPr>
        <p:spPr>
          <a:xfrm>
            <a:off x="255740" y="113309"/>
            <a:ext cx="7335033" cy="6721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49F111-00B6-43B5-8C3A-7F768C8CCB03}"/>
              </a:ext>
            </a:extLst>
          </p:cNvPr>
          <p:cNvSpPr>
            <a:spLocks noGrp="1"/>
          </p:cNvSpPr>
          <p:nvPr>
            <p:ph type="body" idx="1"/>
          </p:nvPr>
        </p:nvSpPr>
        <p:spPr>
          <a:xfrm>
            <a:off x="312107" y="107874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9915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i="0" kern="1200" baseline="0">
          <a:solidFill>
            <a:srgbClr val="052F6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pril.Query@cfi.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dasa.ncsu.edu/wp-content/uploads/sites/76/2024/03/Homelessness-and-Food-and-Housing-Insecurity-Among-NC-State-Students-March-2024.pdf"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bhcc.edu/media/03-documents/voicesofhunger/Basic-Needs-Insecurity-College-Students.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bhcc.edu/media/03-documents/voicesofhunger/Basic-Needs-Insecurity-College-Students.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fnc.org/plan-your-future/plan-for-college/students-with-no-fixed-address/" TargetMode="External"/><Relationship Id="rId2" Type="http://schemas.openxmlformats.org/officeDocument/2006/relationships/hyperlink" Target="https://www.cfnc.org/media/1rmf5t5g/spoc-03-2023.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nche.ed.gov/" TargetMode="External"/><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naehcy.org/wp-content/uploads/2018/08/SPOC-Model-Revamp-FINAL.pdf" TargetMode="External"/><Relationship Id="rId5" Type="http://schemas.openxmlformats.org/officeDocument/2006/relationships/hyperlink" Target="https://naehcy.org/higher-education/" TargetMode="External"/><Relationship Id="rId4" Type="http://schemas.openxmlformats.org/officeDocument/2006/relationships/hyperlink" Target="http://www.cfnc.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0vab42.a2cdn1.secureserver.net/wp-content/uploads/2018/06/NAEHCY-Article-Abdullah.pdf" TargetMode="External"/><Relationship Id="rId2" Type="http://schemas.openxmlformats.org/officeDocument/2006/relationships/hyperlink" Target="https://0vab42.a2cdn1.secureserver.net/wp-content/uploads/2018/05/Processing-Financial-Aid-for-Homeless-Youth.pdf" TargetMode="External"/><Relationship Id="rId1" Type="http://schemas.openxmlformats.org/officeDocument/2006/relationships/slideLayout" Target="../slideLayouts/slideLayout2.xml"/><Relationship Id="rId5" Type="http://schemas.openxmlformats.org/officeDocument/2006/relationships/hyperlink" Target="https://0vab42.a2cdn1.secureserver.net/wp-content/uploads/2018/06/NAECHY-Higher-Ed_article-for-June.pdf" TargetMode="External"/><Relationship Id="rId4" Type="http://schemas.openxmlformats.org/officeDocument/2006/relationships/hyperlink" Target="https://0vab42.a2cdn1.secureserver.net/wp-content/uploads/2017/12/hea_summ.pdf"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nche.ed.gov/needs-assess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FEAD6-E05E-4492-A9F6-D6968607FBCD}"/>
              </a:ext>
            </a:extLst>
          </p:cNvPr>
          <p:cNvSpPr>
            <a:spLocks noGrp="1"/>
          </p:cNvSpPr>
          <p:nvPr>
            <p:ph type="ctrTitle"/>
          </p:nvPr>
        </p:nvSpPr>
        <p:spPr>
          <a:xfrm>
            <a:off x="312150" y="714018"/>
            <a:ext cx="10572791" cy="1584181"/>
          </a:xfrm>
        </p:spPr>
        <p:txBody>
          <a:bodyPr>
            <a:normAutofit fontScale="90000"/>
          </a:bodyPr>
          <a:lstStyle/>
          <a:p>
            <a:r>
              <a:rPr lang="en-US" sz="5400" dirty="0"/>
              <a:t>Homeless and Unhoused Students on Campuses: A Closer Look with SPOCs</a:t>
            </a:r>
            <a:r>
              <a:rPr lang="en-US" dirty="0"/>
              <a:t>	</a:t>
            </a:r>
          </a:p>
        </p:txBody>
      </p:sp>
      <p:sp>
        <p:nvSpPr>
          <p:cNvPr id="3" name="Subtitle 2">
            <a:extLst>
              <a:ext uri="{FF2B5EF4-FFF2-40B4-BE49-F238E27FC236}">
                <a16:creationId xmlns:a16="http://schemas.microsoft.com/office/drawing/2014/main" id="{D0D72DEE-44F3-49D7-84C9-9BC97A4C3D51}"/>
              </a:ext>
            </a:extLst>
          </p:cNvPr>
          <p:cNvSpPr>
            <a:spLocks noGrp="1"/>
          </p:cNvSpPr>
          <p:nvPr>
            <p:ph type="subTitle" idx="1"/>
          </p:nvPr>
        </p:nvSpPr>
        <p:spPr>
          <a:xfrm>
            <a:off x="418837" y="2972028"/>
            <a:ext cx="8249174" cy="3609246"/>
          </a:xfrm>
        </p:spPr>
        <p:txBody>
          <a:bodyPr>
            <a:normAutofit/>
          </a:bodyPr>
          <a:lstStyle/>
          <a:p>
            <a:pPr>
              <a:spcBef>
                <a:spcPts val="0"/>
              </a:spcBef>
            </a:pPr>
            <a:r>
              <a:rPr lang="en-US" sz="2000" dirty="0"/>
              <a:t>April Query, Ed.D.</a:t>
            </a:r>
          </a:p>
          <a:p>
            <a:pPr>
              <a:spcBef>
                <a:spcPts val="0"/>
              </a:spcBef>
            </a:pPr>
            <a:r>
              <a:rPr lang="en-US" sz="2000" dirty="0"/>
              <a:t>Assistant Vice President, College Access &amp; Community Outreach</a:t>
            </a:r>
          </a:p>
          <a:p>
            <a:pPr>
              <a:spcBef>
                <a:spcPts val="0"/>
              </a:spcBef>
            </a:pPr>
            <a:r>
              <a:rPr lang="en-US" sz="2000" dirty="0"/>
              <a:t>College Foundation of North Carolina</a:t>
            </a:r>
          </a:p>
          <a:p>
            <a:pPr>
              <a:spcBef>
                <a:spcPts val="0"/>
              </a:spcBef>
            </a:pPr>
            <a:r>
              <a:rPr lang="en-US" sz="2000" dirty="0">
                <a:hlinkClick r:id="rId2"/>
              </a:rPr>
              <a:t>April.Query@cfi.org</a:t>
            </a:r>
            <a:endParaRPr lang="en-US" sz="2000" dirty="0"/>
          </a:p>
          <a:p>
            <a:pPr>
              <a:spcBef>
                <a:spcPts val="0"/>
              </a:spcBef>
            </a:pPr>
            <a:endParaRPr lang="en-US" sz="2000" dirty="0"/>
          </a:p>
          <a:p>
            <a:pPr>
              <a:spcBef>
                <a:spcPts val="0"/>
              </a:spcBef>
            </a:pPr>
            <a:endParaRPr lang="en-US" sz="2000" dirty="0"/>
          </a:p>
          <a:p>
            <a:pPr>
              <a:spcBef>
                <a:spcPts val="0"/>
              </a:spcBef>
            </a:pPr>
            <a:endParaRPr lang="en-US" sz="2000" dirty="0"/>
          </a:p>
          <a:p>
            <a:pPr>
              <a:spcBef>
                <a:spcPts val="0"/>
              </a:spcBef>
            </a:pPr>
            <a:r>
              <a:rPr lang="en-US" sz="2000" i="1" dirty="0"/>
              <a:t>Homeless youth are human beings who most of their lives still ahead of them…,they have boundless promise. Or rather, they have promise that is bounded only by our ability to help them find their way</a:t>
            </a:r>
          </a:p>
          <a:p>
            <a:pPr>
              <a:spcBef>
                <a:spcPts val="0"/>
              </a:spcBef>
            </a:pPr>
            <a:r>
              <a:rPr lang="en-US" sz="2000" dirty="0"/>
              <a:t>- Impatient Optimists, January 16, 2013</a:t>
            </a:r>
          </a:p>
          <a:p>
            <a:endParaRPr lang="en-US" dirty="0"/>
          </a:p>
        </p:txBody>
      </p:sp>
      <p:sp>
        <p:nvSpPr>
          <p:cNvPr id="4" name="Right Triangle 3">
            <a:extLst>
              <a:ext uri="{FF2B5EF4-FFF2-40B4-BE49-F238E27FC236}">
                <a16:creationId xmlns:a16="http://schemas.microsoft.com/office/drawing/2014/main" id="{B6AE504D-49BE-4674-B198-823754858E1E}"/>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B0F1FB-B204-4CB9-882C-17F08004D4C8}"/>
              </a:ext>
            </a:extLst>
          </p:cNvPr>
          <p:cNvSpPr/>
          <p:nvPr/>
        </p:nvSpPr>
        <p:spPr>
          <a:xfrm>
            <a:off x="-1" y="6145619"/>
            <a:ext cx="4543425" cy="7123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59248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8350-3C24-4CCF-8888-732C90D15265}"/>
              </a:ext>
            </a:extLst>
          </p:cNvPr>
          <p:cNvSpPr>
            <a:spLocks noGrp="1"/>
          </p:cNvSpPr>
          <p:nvPr>
            <p:ph type="title"/>
          </p:nvPr>
        </p:nvSpPr>
        <p:spPr/>
        <p:txBody>
          <a:bodyPr/>
          <a:lstStyle/>
          <a:p>
            <a:r>
              <a:rPr lang="en-US" dirty="0"/>
              <a:t>Which Leads us to SPOCs…</a:t>
            </a:r>
          </a:p>
        </p:txBody>
      </p:sp>
      <p:sp>
        <p:nvSpPr>
          <p:cNvPr id="3" name="Content Placeholder 2">
            <a:extLst>
              <a:ext uri="{FF2B5EF4-FFF2-40B4-BE49-F238E27FC236}">
                <a16:creationId xmlns:a16="http://schemas.microsoft.com/office/drawing/2014/main" id="{AF070C9A-7CE0-4570-B354-B497DB99A85F}"/>
              </a:ext>
            </a:extLst>
          </p:cNvPr>
          <p:cNvSpPr>
            <a:spLocks noGrp="1"/>
          </p:cNvSpPr>
          <p:nvPr>
            <p:ph idx="1"/>
          </p:nvPr>
        </p:nvSpPr>
        <p:spPr>
          <a:xfrm>
            <a:off x="255740" y="886238"/>
            <a:ext cx="10515600" cy="5358151"/>
          </a:xfrm>
        </p:spPr>
        <p:txBody>
          <a:bodyPr>
            <a:normAutofit fontScale="85000" lnSpcReduction="10000"/>
          </a:bodyPr>
          <a:lstStyle/>
          <a:p>
            <a:pPr marL="0" indent="0">
              <a:buNone/>
            </a:pPr>
            <a:r>
              <a:rPr lang="en-US" dirty="0"/>
              <a:t>What is a Single Point of Contact (SPOC) program?</a:t>
            </a:r>
          </a:p>
          <a:p>
            <a:pPr marL="0" indent="0">
              <a:lnSpc>
                <a:spcPct val="120000"/>
              </a:lnSpc>
              <a:buNone/>
            </a:pPr>
            <a:r>
              <a:rPr lang="en-US" dirty="0"/>
              <a:t>	Designated safe and supported college offices and/or staff members committed to helping students experiencing homelessness to successfully navigate the college admissions and enrollment process, succeed while in college by providing supportive services, and connecting them to on-and off-campus resources.</a:t>
            </a:r>
          </a:p>
          <a:p>
            <a:pPr marL="0" indent="0">
              <a:buNone/>
            </a:pPr>
            <a:endParaRPr lang="en-US" dirty="0"/>
          </a:p>
          <a:p>
            <a:pPr marL="0" indent="0">
              <a:buNone/>
            </a:pPr>
            <a:r>
              <a:rPr lang="en-US" dirty="0"/>
              <a:t>They often assist students with:</a:t>
            </a:r>
          </a:p>
          <a:p>
            <a:r>
              <a:rPr lang="en-US" dirty="0"/>
              <a:t>Admissions</a:t>
            </a:r>
          </a:p>
          <a:p>
            <a:r>
              <a:rPr lang="en-US" dirty="0"/>
              <a:t>Financial aid</a:t>
            </a:r>
          </a:p>
          <a:p>
            <a:r>
              <a:rPr lang="en-US" dirty="0"/>
              <a:t>Academic advising</a:t>
            </a:r>
          </a:p>
          <a:p>
            <a:r>
              <a:rPr lang="en-US" dirty="0"/>
              <a:t>Student life</a:t>
            </a:r>
          </a:p>
          <a:p>
            <a:r>
              <a:rPr lang="en-US" dirty="0"/>
              <a:t>Community resources</a:t>
            </a:r>
          </a:p>
          <a:p>
            <a:endParaRPr lang="en-US" dirty="0"/>
          </a:p>
          <a:p>
            <a:pPr marL="0" indent="0">
              <a:buNone/>
            </a:pPr>
            <a:r>
              <a:rPr lang="en-US" sz="3900" b="1" dirty="0">
                <a:latin typeface="Gabriola" panose="04040605051002020D02" pitchFamily="82" charset="0"/>
              </a:rPr>
              <a:t>Who in here has a designated SPOC at their institution?</a:t>
            </a:r>
          </a:p>
          <a:p>
            <a:pPr marL="0" indent="0">
              <a:buNone/>
            </a:pPr>
            <a:endParaRPr lang="en-US" dirty="0"/>
          </a:p>
        </p:txBody>
      </p:sp>
      <p:sp>
        <p:nvSpPr>
          <p:cNvPr id="4" name="Rectangle 3">
            <a:extLst>
              <a:ext uri="{FF2B5EF4-FFF2-40B4-BE49-F238E27FC236}">
                <a16:creationId xmlns:a16="http://schemas.microsoft.com/office/drawing/2014/main" id="{E9DFDA7C-3D75-4FEA-B394-C415C6D12559}"/>
              </a:ext>
            </a:extLst>
          </p:cNvPr>
          <p:cNvSpPr/>
          <p:nvPr/>
        </p:nvSpPr>
        <p:spPr>
          <a:xfrm>
            <a:off x="-1" y="6145619"/>
            <a:ext cx="4543425" cy="7123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A94E2984-7B5E-44C9-96EB-8CC690F01552}"/>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33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F22F-0B3C-44AF-87F3-CDB06FD2FB71}"/>
              </a:ext>
            </a:extLst>
          </p:cNvPr>
          <p:cNvSpPr>
            <a:spLocks noGrp="1"/>
          </p:cNvSpPr>
          <p:nvPr>
            <p:ph type="title"/>
          </p:nvPr>
        </p:nvSpPr>
        <p:spPr/>
        <p:txBody>
          <a:bodyPr/>
          <a:lstStyle/>
          <a:p>
            <a:r>
              <a:rPr lang="en-US" dirty="0"/>
              <a:t>SPOC Programs		</a:t>
            </a:r>
          </a:p>
        </p:txBody>
      </p:sp>
      <p:sp>
        <p:nvSpPr>
          <p:cNvPr id="3" name="Content Placeholder 2">
            <a:extLst>
              <a:ext uri="{FF2B5EF4-FFF2-40B4-BE49-F238E27FC236}">
                <a16:creationId xmlns:a16="http://schemas.microsoft.com/office/drawing/2014/main" id="{4526B945-A933-473D-8AC7-01B52E1E7E21}"/>
              </a:ext>
            </a:extLst>
          </p:cNvPr>
          <p:cNvSpPr>
            <a:spLocks noGrp="1"/>
          </p:cNvSpPr>
          <p:nvPr>
            <p:ph idx="1"/>
          </p:nvPr>
        </p:nvSpPr>
        <p:spPr>
          <a:xfrm>
            <a:off x="255740" y="877140"/>
            <a:ext cx="10515600" cy="4747372"/>
          </a:xfrm>
        </p:spPr>
        <p:txBody>
          <a:bodyPr>
            <a:normAutofit/>
          </a:bodyPr>
          <a:lstStyle/>
          <a:p>
            <a:endParaRPr lang="en-US" dirty="0"/>
          </a:p>
          <a:p>
            <a:r>
              <a:rPr lang="en-US" dirty="0"/>
              <a:t>Reduces the number of times a student has to repeat or relive situations that led them to being homeless</a:t>
            </a:r>
          </a:p>
          <a:p>
            <a:endParaRPr lang="en-US" dirty="0"/>
          </a:p>
          <a:p>
            <a:r>
              <a:rPr lang="en-US" dirty="0"/>
              <a:t>Having a staff member on campus that is knowledgeable of federal guidance and state laws impacting higher education access and success for UHY</a:t>
            </a:r>
          </a:p>
          <a:p>
            <a:endParaRPr lang="en-US" dirty="0"/>
          </a:p>
          <a:p>
            <a:r>
              <a:rPr lang="en-US" dirty="0"/>
              <a:t>While the folks who run programs like your food pantry may not be SPOCs, the SPOC would, for example, have a running list of programs like this to share with students experiencing food insecurities and homelessness.</a:t>
            </a:r>
          </a:p>
        </p:txBody>
      </p:sp>
      <p:sp>
        <p:nvSpPr>
          <p:cNvPr id="4" name="Rectangle 3">
            <a:extLst>
              <a:ext uri="{FF2B5EF4-FFF2-40B4-BE49-F238E27FC236}">
                <a16:creationId xmlns:a16="http://schemas.microsoft.com/office/drawing/2014/main" id="{F13A1D74-3079-4B4C-BEA5-0C5C80D4B146}"/>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A2098937-AA45-484A-AB71-8A64123507DB}"/>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38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B61C0-7090-4226-A85F-AC6A41A0F414}"/>
              </a:ext>
            </a:extLst>
          </p:cNvPr>
          <p:cNvSpPr>
            <a:spLocks noGrp="1"/>
          </p:cNvSpPr>
          <p:nvPr>
            <p:ph type="title"/>
          </p:nvPr>
        </p:nvSpPr>
        <p:spPr/>
        <p:txBody>
          <a:bodyPr/>
          <a:lstStyle/>
          <a:p>
            <a:r>
              <a:rPr lang="en-US" dirty="0"/>
              <a:t>Student Paths</a:t>
            </a:r>
          </a:p>
        </p:txBody>
      </p:sp>
      <p:sp>
        <p:nvSpPr>
          <p:cNvPr id="4" name="Rectangle 3">
            <a:extLst>
              <a:ext uri="{FF2B5EF4-FFF2-40B4-BE49-F238E27FC236}">
                <a16:creationId xmlns:a16="http://schemas.microsoft.com/office/drawing/2014/main" id="{B02DBFB1-ED4B-4554-B754-99CAC43535B1}"/>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5636C49F-663C-49B3-996E-D5AC04760247}"/>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EBF55F-1585-4090-A9CB-6601A5913978}"/>
              </a:ext>
            </a:extLst>
          </p:cNvPr>
          <p:cNvSpPr/>
          <p:nvPr/>
        </p:nvSpPr>
        <p:spPr>
          <a:xfrm>
            <a:off x="2461273" y="2864006"/>
            <a:ext cx="422468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Family conflict</a:t>
            </a:r>
          </a:p>
        </p:txBody>
      </p:sp>
      <p:sp>
        <p:nvSpPr>
          <p:cNvPr id="10" name="Rectangle 9">
            <a:extLst>
              <a:ext uri="{FF2B5EF4-FFF2-40B4-BE49-F238E27FC236}">
                <a16:creationId xmlns:a16="http://schemas.microsoft.com/office/drawing/2014/main" id="{DB3C13D2-4840-4FF3-963D-64CFF40CD127}"/>
              </a:ext>
            </a:extLst>
          </p:cNvPr>
          <p:cNvSpPr/>
          <p:nvPr/>
        </p:nvSpPr>
        <p:spPr>
          <a:xfrm rot="1590425">
            <a:off x="5462336" y="2624359"/>
            <a:ext cx="3506088"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Abuse/neglect</a:t>
            </a:r>
          </a:p>
        </p:txBody>
      </p:sp>
      <p:sp>
        <p:nvSpPr>
          <p:cNvPr id="11" name="Rectangle 10">
            <a:extLst>
              <a:ext uri="{FF2B5EF4-FFF2-40B4-BE49-F238E27FC236}">
                <a16:creationId xmlns:a16="http://schemas.microsoft.com/office/drawing/2014/main" id="{700BABFF-93C2-4A28-9963-C536C607C53F}"/>
              </a:ext>
            </a:extLst>
          </p:cNvPr>
          <p:cNvSpPr/>
          <p:nvPr/>
        </p:nvSpPr>
        <p:spPr>
          <a:xfrm rot="19113733">
            <a:off x="9050020" y="3106590"/>
            <a:ext cx="3230628"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Pregnancy</a:t>
            </a:r>
            <a:endParaRPr lang="en-US" sz="5400" b="1" cap="none" spc="50" dirty="0">
              <a:ln w="0"/>
              <a:solidFill>
                <a:schemeClr val="bg2"/>
              </a:solidFill>
              <a:effectLst>
                <a:innerShdw blurRad="63500" dist="50800" dir="13500000">
                  <a:srgbClr val="000000">
                    <a:alpha val="50000"/>
                  </a:srgbClr>
                </a:innerShdw>
              </a:effectLst>
            </a:endParaRPr>
          </a:p>
        </p:txBody>
      </p:sp>
      <p:sp>
        <p:nvSpPr>
          <p:cNvPr id="12" name="Rectangle 11">
            <a:extLst>
              <a:ext uri="{FF2B5EF4-FFF2-40B4-BE49-F238E27FC236}">
                <a16:creationId xmlns:a16="http://schemas.microsoft.com/office/drawing/2014/main" id="{0E8F9646-B1D6-4AD6-9E24-8C482694C532}"/>
              </a:ext>
            </a:extLst>
          </p:cNvPr>
          <p:cNvSpPr/>
          <p:nvPr/>
        </p:nvSpPr>
        <p:spPr>
          <a:xfrm rot="20471101">
            <a:off x="148883" y="4944429"/>
            <a:ext cx="5424627" cy="923330"/>
          </a:xfrm>
          <a:prstGeom prst="rect">
            <a:avLst/>
          </a:prstGeom>
          <a:noFill/>
        </p:spPr>
        <p:txBody>
          <a:bodyPr wrap="none" lIns="91440" tIns="45720" rIns="91440" bIns="45720">
            <a:spAutoFit/>
          </a:bodyPr>
          <a:lstStyle/>
          <a:p>
            <a:pPr algn="ctr"/>
            <a:r>
              <a:rPr lang="en-US" sz="5400" b="1" dirty="0">
                <a:ln w="12700">
                  <a:solidFill>
                    <a:schemeClr val="accent5"/>
                  </a:solidFill>
                  <a:prstDash val="solid"/>
                </a:ln>
                <a:pattFill prst="ltDnDiag">
                  <a:fgClr>
                    <a:schemeClr val="accent5">
                      <a:lumMod val="60000"/>
                      <a:lumOff val="40000"/>
                    </a:schemeClr>
                  </a:fgClr>
                  <a:bgClr>
                    <a:schemeClr val="bg1"/>
                  </a:bgClr>
                </a:pattFill>
              </a:rPr>
              <a:t>Sexual orientation</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3" name="Rectangle 12">
            <a:extLst>
              <a:ext uri="{FF2B5EF4-FFF2-40B4-BE49-F238E27FC236}">
                <a16:creationId xmlns:a16="http://schemas.microsoft.com/office/drawing/2014/main" id="{E2FB341D-10F3-433C-9F17-57EDC3381366}"/>
              </a:ext>
            </a:extLst>
          </p:cNvPr>
          <p:cNvSpPr/>
          <p:nvPr/>
        </p:nvSpPr>
        <p:spPr>
          <a:xfrm>
            <a:off x="101884" y="1392821"/>
            <a:ext cx="5228106"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a:ln/>
                <a:solidFill>
                  <a:schemeClr val="accent4"/>
                </a:solidFill>
              </a:rPr>
              <a:t>Parent incarceration</a:t>
            </a:r>
            <a:endParaRPr lang="en-US" sz="4400" b="1" cap="none" spc="0" dirty="0">
              <a:ln/>
              <a:solidFill>
                <a:schemeClr val="accent4"/>
              </a:solidFill>
              <a:effectLst/>
            </a:endParaRPr>
          </a:p>
        </p:txBody>
      </p:sp>
      <p:sp>
        <p:nvSpPr>
          <p:cNvPr id="14" name="Rectangle 13">
            <a:extLst>
              <a:ext uri="{FF2B5EF4-FFF2-40B4-BE49-F238E27FC236}">
                <a16:creationId xmlns:a16="http://schemas.microsoft.com/office/drawing/2014/main" id="{A71837FD-B432-4FA3-BEC4-A2E84CC59DBE}"/>
              </a:ext>
            </a:extLst>
          </p:cNvPr>
          <p:cNvSpPr/>
          <p:nvPr/>
        </p:nvSpPr>
        <p:spPr>
          <a:xfrm>
            <a:off x="6937235" y="5392812"/>
            <a:ext cx="5331972"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rPr>
              <a:t>Parent illness/death</a:t>
            </a:r>
          </a:p>
        </p:txBody>
      </p:sp>
      <p:sp>
        <p:nvSpPr>
          <p:cNvPr id="15" name="Rectangle 14">
            <a:extLst>
              <a:ext uri="{FF2B5EF4-FFF2-40B4-BE49-F238E27FC236}">
                <a16:creationId xmlns:a16="http://schemas.microsoft.com/office/drawing/2014/main" id="{D8AD9EE6-F84E-48BF-9B98-09207AEFC07B}"/>
              </a:ext>
            </a:extLst>
          </p:cNvPr>
          <p:cNvSpPr/>
          <p:nvPr/>
        </p:nvSpPr>
        <p:spPr>
          <a:xfrm>
            <a:off x="2344364" y="5775426"/>
            <a:ext cx="4879477" cy="923330"/>
          </a:xfrm>
          <a:prstGeom prst="rect">
            <a:avLst/>
          </a:prstGeom>
          <a:noFill/>
        </p:spPr>
        <p:txBody>
          <a:bodyPr wrap="none" lIns="91440" tIns="45720" rIns="91440" bIns="45720">
            <a:spAutoFit/>
          </a:bodyPr>
          <a:lstStyle/>
          <a:p>
            <a:pPr algn="ctr"/>
            <a:r>
              <a:rPr lang="en-US" sz="5400" b="0" cap="none" spc="0" dirty="0">
                <a:ln w="0"/>
                <a:gradFill>
                  <a:gsLst>
                    <a:gs pos="21000">
                      <a:srgbClr val="53575C"/>
                    </a:gs>
                    <a:gs pos="88000">
                      <a:srgbClr val="C5C7CA"/>
                    </a:gs>
                  </a:gsLst>
                  <a:lin ang="5400000"/>
                </a:gradFill>
                <a:effectLst/>
              </a:rPr>
              <a:t>Substance abuse</a:t>
            </a:r>
          </a:p>
        </p:txBody>
      </p:sp>
      <p:sp>
        <p:nvSpPr>
          <p:cNvPr id="16" name="Rectangle 15">
            <a:extLst>
              <a:ext uri="{FF2B5EF4-FFF2-40B4-BE49-F238E27FC236}">
                <a16:creationId xmlns:a16="http://schemas.microsoft.com/office/drawing/2014/main" id="{A15CC03D-7898-4DED-B5C3-EAA1E2075063}"/>
              </a:ext>
            </a:extLst>
          </p:cNvPr>
          <p:cNvSpPr/>
          <p:nvPr/>
        </p:nvSpPr>
        <p:spPr>
          <a:xfrm rot="20700273">
            <a:off x="117907" y="2335668"/>
            <a:ext cx="4423519"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School problems</a:t>
            </a:r>
          </a:p>
        </p:txBody>
      </p:sp>
      <p:sp>
        <p:nvSpPr>
          <p:cNvPr id="17" name="Rectangle 16">
            <a:extLst>
              <a:ext uri="{FF2B5EF4-FFF2-40B4-BE49-F238E27FC236}">
                <a16:creationId xmlns:a16="http://schemas.microsoft.com/office/drawing/2014/main" id="{3E99E379-9F8E-44AC-BF61-3D8BD433F250}"/>
              </a:ext>
            </a:extLst>
          </p:cNvPr>
          <p:cNvSpPr/>
          <p:nvPr/>
        </p:nvSpPr>
        <p:spPr>
          <a:xfrm>
            <a:off x="4005579" y="894685"/>
            <a:ext cx="7859652" cy="584775"/>
          </a:xfrm>
          <a:prstGeom prst="rect">
            <a:avLst/>
          </a:prstGeom>
          <a:noFill/>
        </p:spPr>
        <p:txBody>
          <a:bodyPr wrap="none" lIns="91440" tIns="45720" rIns="91440" bIns="45720">
            <a:spAutoFit/>
          </a:bodyPr>
          <a:lstStyle/>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Shelter policies that prohibit adolescent boys</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8" name="Rectangle 17">
            <a:extLst>
              <a:ext uri="{FF2B5EF4-FFF2-40B4-BE49-F238E27FC236}">
                <a16:creationId xmlns:a16="http://schemas.microsoft.com/office/drawing/2014/main" id="{2E98DF61-9CCF-4BC6-B5B7-8E3F5EE80AA0}"/>
              </a:ext>
            </a:extLst>
          </p:cNvPr>
          <p:cNvSpPr/>
          <p:nvPr/>
        </p:nvSpPr>
        <p:spPr>
          <a:xfrm>
            <a:off x="101884" y="3787112"/>
            <a:ext cx="6688626"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Running away from placement</a:t>
            </a:r>
          </a:p>
        </p:txBody>
      </p:sp>
      <p:sp>
        <p:nvSpPr>
          <p:cNvPr id="19" name="Rectangle 18">
            <a:extLst>
              <a:ext uri="{FF2B5EF4-FFF2-40B4-BE49-F238E27FC236}">
                <a16:creationId xmlns:a16="http://schemas.microsoft.com/office/drawing/2014/main" id="{29882530-0DB9-4F3D-B7AB-3A9BB0AD1730}"/>
              </a:ext>
            </a:extLst>
          </p:cNvPr>
          <p:cNvSpPr/>
          <p:nvPr/>
        </p:nvSpPr>
        <p:spPr>
          <a:xfrm>
            <a:off x="6462664" y="3717354"/>
            <a:ext cx="2458288" cy="1754326"/>
          </a:xfrm>
          <a:prstGeom prst="rect">
            <a:avLst/>
          </a:prstGeom>
          <a:noFill/>
        </p:spPr>
        <p:txBody>
          <a:bodyPr wrap="square" lIns="91440" tIns="45720" rIns="91440" bIns="45720">
            <a:spAutoFit/>
          </a:bodyPr>
          <a:lstStyle/>
          <a:p>
            <a:pPr algn="ctr"/>
            <a:r>
              <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Aging out of the system</a:t>
            </a:r>
          </a:p>
        </p:txBody>
      </p:sp>
      <p:sp>
        <p:nvSpPr>
          <p:cNvPr id="20" name="Rectangle 19">
            <a:extLst>
              <a:ext uri="{FF2B5EF4-FFF2-40B4-BE49-F238E27FC236}">
                <a16:creationId xmlns:a16="http://schemas.microsoft.com/office/drawing/2014/main" id="{7DDDFFAC-EEBD-4C8C-B8B4-75C56BA9B7BD}"/>
              </a:ext>
            </a:extLst>
          </p:cNvPr>
          <p:cNvSpPr/>
          <p:nvPr/>
        </p:nvSpPr>
        <p:spPr>
          <a:xfrm>
            <a:off x="6625508" y="1506841"/>
            <a:ext cx="5464608" cy="138499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accent3"/>
                </a:solidFill>
              </a:rPr>
              <a:t>Correlation between being in child welfare system &amp; experiencing homelessness as an adult</a:t>
            </a:r>
            <a:endParaRPr lang="en-US" sz="2800" b="1" cap="none" spc="0" dirty="0">
              <a:ln/>
              <a:solidFill>
                <a:schemeClr val="accent3"/>
              </a:solidFill>
              <a:effectLst/>
            </a:endParaRPr>
          </a:p>
        </p:txBody>
      </p:sp>
    </p:spTree>
    <p:extLst>
      <p:ext uri="{BB962C8B-B14F-4D97-AF65-F5344CB8AC3E}">
        <p14:creationId xmlns:p14="http://schemas.microsoft.com/office/powerpoint/2010/main" val="4054457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FCDFC-AD72-461F-9B51-87F0F46834C4}"/>
              </a:ext>
            </a:extLst>
          </p:cNvPr>
          <p:cNvSpPr>
            <a:spLocks noGrp="1"/>
          </p:cNvSpPr>
          <p:nvPr>
            <p:ph type="title"/>
          </p:nvPr>
        </p:nvSpPr>
        <p:spPr/>
        <p:txBody>
          <a:bodyPr/>
          <a:lstStyle/>
          <a:p>
            <a:r>
              <a:rPr lang="en-US" dirty="0"/>
              <a:t>Student Issues</a:t>
            </a:r>
          </a:p>
        </p:txBody>
      </p:sp>
      <p:sp>
        <p:nvSpPr>
          <p:cNvPr id="3" name="Content Placeholder 2">
            <a:extLst>
              <a:ext uri="{FF2B5EF4-FFF2-40B4-BE49-F238E27FC236}">
                <a16:creationId xmlns:a16="http://schemas.microsoft.com/office/drawing/2014/main" id="{8888BC00-DD14-431A-98AA-493A8DA43450}"/>
              </a:ext>
            </a:extLst>
          </p:cNvPr>
          <p:cNvSpPr>
            <a:spLocks noGrp="1"/>
          </p:cNvSpPr>
          <p:nvPr>
            <p:ph idx="1"/>
          </p:nvPr>
        </p:nvSpPr>
        <p:spPr>
          <a:xfrm>
            <a:off x="480549" y="1381912"/>
            <a:ext cx="10515600" cy="5057361"/>
          </a:xfrm>
        </p:spPr>
        <p:txBody>
          <a:bodyPr/>
          <a:lstStyle/>
          <a:p>
            <a:r>
              <a:rPr lang="en-US" dirty="0"/>
              <a:t>Lack of access to parental financial information and support</a:t>
            </a:r>
          </a:p>
          <a:p>
            <a:r>
              <a:rPr lang="en-US" dirty="0"/>
              <a:t>Lack of financial means to live independently and safely</a:t>
            </a:r>
          </a:p>
          <a:p>
            <a:r>
              <a:rPr lang="en-US" dirty="0"/>
              <a:t>Inability to be financially self-sufficient once enrolled in college</a:t>
            </a:r>
          </a:p>
          <a:p>
            <a:r>
              <a:rPr lang="en-US" dirty="0"/>
              <a:t>Limited housing options, especially in small towns or rural areas</a:t>
            </a:r>
          </a:p>
          <a:p>
            <a:r>
              <a:rPr lang="en-US" dirty="0"/>
              <a:t>Failure to meet state residency requirements</a:t>
            </a:r>
          </a:p>
          <a:p>
            <a:r>
              <a:rPr lang="en-US" dirty="0"/>
              <a:t>Struggling to balance school</a:t>
            </a:r>
          </a:p>
          <a:p>
            <a:r>
              <a:rPr lang="en-US" dirty="0"/>
              <a:t>Lack of adult guidance and support</a:t>
            </a:r>
          </a:p>
          <a:p>
            <a:r>
              <a:rPr lang="en-US" dirty="0"/>
              <a:t>Lack of information about available support systems</a:t>
            </a:r>
          </a:p>
        </p:txBody>
      </p:sp>
      <p:sp>
        <p:nvSpPr>
          <p:cNvPr id="4" name="Rectangle 3">
            <a:extLst>
              <a:ext uri="{FF2B5EF4-FFF2-40B4-BE49-F238E27FC236}">
                <a16:creationId xmlns:a16="http://schemas.microsoft.com/office/drawing/2014/main" id="{93DADC01-6C23-46F8-AB61-A3D27452F469}"/>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CB4C99D0-D534-4660-BEBA-B3D1F83160C1}"/>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33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5EB1-E54A-4230-9B8C-DDCC56F9BE67}"/>
              </a:ext>
            </a:extLst>
          </p:cNvPr>
          <p:cNvSpPr>
            <a:spLocks noGrp="1"/>
          </p:cNvSpPr>
          <p:nvPr>
            <p:ph type="title"/>
          </p:nvPr>
        </p:nvSpPr>
        <p:spPr/>
        <p:txBody>
          <a:bodyPr/>
          <a:lstStyle/>
          <a:p>
            <a:r>
              <a:rPr lang="en-US" dirty="0"/>
              <a:t>What do SPOC Programs do?</a:t>
            </a:r>
          </a:p>
        </p:txBody>
      </p:sp>
      <p:sp>
        <p:nvSpPr>
          <p:cNvPr id="3" name="Content Placeholder 2">
            <a:extLst>
              <a:ext uri="{FF2B5EF4-FFF2-40B4-BE49-F238E27FC236}">
                <a16:creationId xmlns:a16="http://schemas.microsoft.com/office/drawing/2014/main" id="{4DEF114C-150C-49D1-8901-DADDF14A2F6D}"/>
              </a:ext>
            </a:extLst>
          </p:cNvPr>
          <p:cNvSpPr>
            <a:spLocks noGrp="1"/>
          </p:cNvSpPr>
          <p:nvPr>
            <p:ph idx="1"/>
          </p:nvPr>
        </p:nvSpPr>
        <p:spPr>
          <a:xfrm>
            <a:off x="312107" y="1078744"/>
            <a:ext cx="10515600" cy="4941802"/>
          </a:xfrm>
        </p:spPr>
        <p:txBody>
          <a:bodyPr>
            <a:normAutofit lnSpcReduction="10000"/>
          </a:bodyPr>
          <a:lstStyle/>
          <a:p>
            <a:r>
              <a:rPr lang="en-US" dirty="0"/>
              <a:t>Extend the work of the homeless liaison</a:t>
            </a:r>
          </a:p>
          <a:p>
            <a:r>
              <a:rPr lang="en-US" dirty="0"/>
              <a:t>Bridge secondary and postsecondary settings</a:t>
            </a:r>
          </a:p>
          <a:p>
            <a:r>
              <a:rPr lang="en-US" dirty="0"/>
              <a:t>Help youth navigate the college admissions and enrollment process</a:t>
            </a:r>
          </a:p>
          <a:p>
            <a:r>
              <a:rPr lang="en-US" dirty="0"/>
              <a:t>Connect students to campus-based resources and support services</a:t>
            </a:r>
          </a:p>
          <a:p>
            <a:r>
              <a:rPr lang="en-US" dirty="0"/>
              <a:t>Advocating to remove barriers</a:t>
            </a:r>
          </a:p>
          <a:p>
            <a:r>
              <a:rPr lang="en-US" i="1" dirty="0"/>
              <a:t>Providing direct services (financial counseling, housing voucher assistance, transportation support, food assistance, clothing closet, etc.)</a:t>
            </a:r>
          </a:p>
          <a:p>
            <a:endParaRPr lang="en-US" dirty="0"/>
          </a:p>
          <a:p>
            <a:pPr marL="0" indent="0">
              <a:buNone/>
            </a:pPr>
            <a:r>
              <a:rPr lang="en-US" sz="3600" b="1" dirty="0">
                <a:latin typeface="Gabriola" panose="04040605051002020D02" pitchFamily="82" charset="0"/>
              </a:rPr>
              <a:t>What sounds familiar?</a:t>
            </a:r>
          </a:p>
          <a:p>
            <a:pPr marL="0" indent="0">
              <a:buNone/>
            </a:pPr>
            <a:r>
              <a:rPr lang="en-US" sz="3600" b="1" dirty="0">
                <a:latin typeface="Gabriola" panose="04040605051002020D02" pitchFamily="82" charset="0"/>
              </a:rPr>
              <a:t>Which is your campus doing now?</a:t>
            </a:r>
          </a:p>
          <a:p>
            <a:pPr marL="0" indent="0">
              <a:buNone/>
            </a:pPr>
            <a:r>
              <a:rPr lang="en-US" sz="3600" b="1" dirty="0">
                <a:latin typeface="Gabriola" panose="04040605051002020D02" pitchFamily="82" charset="0"/>
              </a:rPr>
              <a:t>What would you like to do in the future?</a:t>
            </a:r>
          </a:p>
          <a:p>
            <a:pPr marL="0" indent="0">
              <a:buNone/>
            </a:pPr>
            <a:endParaRPr lang="en-US" sz="3600" b="1" dirty="0">
              <a:latin typeface="Gabriola" panose="04040605051002020D02" pitchFamily="82" charset="0"/>
            </a:endParaRPr>
          </a:p>
          <a:p>
            <a:pPr marL="0" indent="0">
              <a:buNone/>
            </a:pPr>
            <a:endParaRPr lang="en-US" dirty="0"/>
          </a:p>
        </p:txBody>
      </p:sp>
      <p:sp>
        <p:nvSpPr>
          <p:cNvPr id="4" name="Rectangle 3">
            <a:extLst>
              <a:ext uri="{FF2B5EF4-FFF2-40B4-BE49-F238E27FC236}">
                <a16:creationId xmlns:a16="http://schemas.microsoft.com/office/drawing/2014/main" id="{3335565B-E903-4A30-BA11-B4F0E9455A6D}"/>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6C8A48B1-6AE5-4071-9C9E-F2F0D68D9334}"/>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358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773A-8710-45FB-8B01-E71101E212D2}"/>
              </a:ext>
            </a:extLst>
          </p:cNvPr>
          <p:cNvSpPr>
            <a:spLocks noGrp="1"/>
          </p:cNvSpPr>
          <p:nvPr>
            <p:ph type="title"/>
          </p:nvPr>
        </p:nvSpPr>
        <p:spPr>
          <a:xfrm>
            <a:off x="255740" y="113309"/>
            <a:ext cx="9177018" cy="672138"/>
          </a:xfrm>
        </p:spPr>
        <p:txBody>
          <a:bodyPr>
            <a:normAutofit/>
          </a:bodyPr>
          <a:lstStyle/>
          <a:p>
            <a:r>
              <a:rPr lang="en-US" dirty="0"/>
              <a:t>NC State – Food &amp; Housing Insecurity Work</a:t>
            </a:r>
          </a:p>
        </p:txBody>
      </p:sp>
      <p:sp>
        <p:nvSpPr>
          <p:cNvPr id="3" name="Content Placeholder 2">
            <a:extLst>
              <a:ext uri="{FF2B5EF4-FFF2-40B4-BE49-F238E27FC236}">
                <a16:creationId xmlns:a16="http://schemas.microsoft.com/office/drawing/2014/main" id="{8A069B0B-D54D-4D79-9F88-8DAE6C469FC3}"/>
              </a:ext>
            </a:extLst>
          </p:cNvPr>
          <p:cNvSpPr>
            <a:spLocks noGrp="1"/>
          </p:cNvSpPr>
          <p:nvPr>
            <p:ph idx="1"/>
          </p:nvPr>
        </p:nvSpPr>
        <p:spPr>
          <a:xfrm>
            <a:off x="312107" y="1078744"/>
            <a:ext cx="10515600" cy="4941802"/>
          </a:xfrm>
        </p:spPr>
        <p:txBody>
          <a:bodyPr>
            <a:normAutofit/>
          </a:bodyPr>
          <a:lstStyle/>
          <a:p>
            <a:pPr marL="0" indent="0">
              <a:buNone/>
            </a:pPr>
            <a:r>
              <a:rPr lang="en-US" dirty="0"/>
              <a:t>NC State has enacted a Steering Committee, and from their research in 2021, found that:</a:t>
            </a:r>
          </a:p>
          <a:p>
            <a:r>
              <a:rPr lang="en-US" dirty="0"/>
              <a:t>15% of students at NC State have experienced homelessness since the pandemic began.</a:t>
            </a:r>
          </a:p>
          <a:p>
            <a:r>
              <a:rPr lang="en-US" dirty="0"/>
              <a:t>Nearly 25% have experienced food insecurity in a 30-day period.</a:t>
            </a:r>
          </a:p>
          <a:p>
            <a:r>
              <a:rPr lang="en-US" dirty="0"/>
              <a:t>Student wellness has been poor during the pandemic, with many students indicating that they rarely feel cheerful, calm, or in good spirits; they are not rested and they lack vigor. These feelings are much more intense for students who are food or housing insecure and those who have experienced homelessness.</a:t>
            </a:r>
          </a:p>
          <a:p>
            <a:r>
              <a:rPr lang="en-US" dirty="0"/>
              <a:t>Learning has been impacted, with nearly 90% of students who have experienced homelessness reporting that their learning has been negatively impacted by their living situation.</a:t>
            </a:r>
          </a:p>
        </p:txBody>
      </p:sp>
      <p:sp>
        <p:nvSpPr>
          <p:cNvPr id="4" name="Rectangle 3">
            <a:extLst>
              <a:ext uri="{FF2B5EF4-FFF2-40B4-BE49-F238E27FC236}">
                <a16:creationId xmlns:a16="http://schemas.microsoft.com/office/drawing/2014/main" id="{3F7A6A4B-CA54-4D85-B57C-CF12D0D4546E}"/>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97581508-556E-4198-85BC-702D2A29C14B}"/>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52B8040-DF5E-4EDF-8778-3CC421D5A9C9}"/>
              </a:ext>
            </a:extLst>
          </p:cNvPr>
          <p:cNvPicPr>
            <a:picLocks noChangeAspect="1"/>
          </p:cNvPicPr>
          <p:nvPr/>
        </p:nvPicPr>
        <p:blipFill>
          <a:blip r:embed="rId2"/>
          <a:stretch>
            <a:fillRect/>
          </a:stretch>
        </p:blipFill>
        <p:spPr>
          <a:xfrm>
            <a:off x="10069679" y="113309"/>
            <a:ext cx="1990725" cy="952500"/>
          </a:xfrm>
          <a:prstGeom prst="rect">
            <a:avLst/>
          </a:prstGeom>
        </p:spPr>
      </p:pic>
    </p:spTree>
    <p:extLst>
      <p:ext uri="{BB962C8B-B14F-4D97-AF65-F5344CB8AC3E}">
        <p14:creationId xmlns:p14="http://schemas.microsoft.com/office/powerpoint/2010/main" val="82499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37A0-9DAE-44B2-8E3F-0F72890DB3C2}"/>
              </a:ext>
            </a:extLst>
          </p:cNvPr>
          <p:cNvSpPr>
            <a:spLocks noGrp="1"/>
          </p:cNvSpPr>
          <p:nvPr>
            <p:ph type="title"/>
          </p:nvPr>
        </p:nvSpPr>
        <p:spPr/>
        <p:txBody>
          <a:bodyPr/>
          <a:lstStyle/>
          <a:p>
            <a:r>
              <a:rPr lang="en-US" dirty="0"/>
              <a:t>NC State</a:t>
            </a:r>
          </a:p>
        </p:txBody>
      </p:sp>
      <p:pic>
        <p:nvPicPr>
          <p:cNvPr id="4" name="Picture 3">
            <a:extLst>
              <a:ext uri="{FF2B5EF4-FFF2-40B4-BE49-F238E27FC236}">
                <a16:creationId xmlns:a16="http://schemas.microsoft.com/office/drawing/2014/main" id="{679C9DFE-522B-4B31-A29C-6D2BC4326077}"/>
              </a:ext>
            </a:extLst>
          </p:cNvPr>
          <p:cNvPicPr>
            <a:picLocks noChangeAspect="1"/>
          </p:cNvPicPr>
          <p:nvPr/>
        </p:nvPicPr>
        <p:blipFill>
          <a:blip r:embed="rId2"/>
          <a:stretch>
            <a:fillRect/>
          </a:stretch>
        </p:blipFill>
        <p:spPr>
          <a:xfrm>
            <a:off x="255740" y="896312"/>
            <a:ext cx="5233736" cy="3494713"/>
          </a:xfrm>
          <a:prstGeom prst="rect">
            <a:avLst/>
          </a:prstGeom>
        </p:spPr>
      </p:pic>
      <p:sp>
        <p:nvSpPr>
          <p:cNvPr id="5" name="Rectangle 4">
            <a:extLst>
              <a:ext uri="{FF2B5EF4-FFF2-40B4-BE49-F238E27FC236}">
                <a16:creationId xmlns:a16="http://schemas.microsoft.com/office/drawing/2014/main" id="{D3CC6502-8523-4ECD-946C-B4896ED9195D}"/>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ight Triangle 5">
            <a:extLst>
              <a:ext uri="{FF2B5EF4-FFF2-40B4-BE49-F238E27FC236}">
                <a16:creationId xmlns:a16="http://schemas.microsoft.com/office/drawing/2014/main" id="{481A7D43-7ACA-484B-9A11-41AB06252223}"/>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5724E9A-E8FE-4217-8E82-91143D996448}"/>
              </a:ext>
            </a:extLst>
          </p:cNvPr>
          <p:cNvPicPr>
            <a:picLocks noChangeAspect="1"/>
          </p:cNvPicPr>
          <p:nvPr/>
        </p:nvPicPr>
        <p:blipFill>
          <a:blip r:embed="rId3"/>
          <a:stretch>
            <a:fillRect/>
          </a:stretch>
        </p:blipFill>
        <p:spPr>
          <a:xfrm>
            <a:off x="10069679" y="113309"/>
            <a:ext cx="1990725" cy="952500"/>
          </a:xfrm>
          <a:prstGeom prst="rect">
            <a:avLst/>
          </a:prstGeom>
        </p:spPr>
      </p:pic>
      <p:pic>
        <p:nvPicPr>
          <p:cNvPr id="8" name="Picture 7">
            <a:extLst>
              <a:ext uri="{FF2B5EF4-FFF2-40B4-BE49-F238E27FC236}">
                <a16:creationId xmlns:a16="http://schemas.microsoft.com/office/drawing/2014/main" id="{A48528B6-C4C9-4DAD-BC26-95E0E0A0D878}"/>
              </a:ext>
            </a:extLst>
          </p:cNvPr>
          <p:cNvPicPr>
            <a:picLocks noChangeAspect="1"/>
          </p:cNvPicPr>
          <p:nvPr/>
        </p:nvPicPr>
        <p:blipFill>
          <a:blip r:embed="rId4"/>
          <a:stretch>
            <a:fillRect/>
          </a:stretch>
        </p:blipFill>
        <p:spPr>
          <a:xfrm>
            <a:off x="5581478" y="1388388"/>
            <a:ext cx="6426219" cy="4632158"/>
          </a:xfrm>
          <a:prstGeom prst="rect">
            <a:avLst/>
          </a:prstGeom>
        </p:spPr>
      </p:pic>
    </p:spTree>
    <p:extLst>
      <p:ext uri="{BB962C8B-B14F-4D97-AF65-F5344CB8AC3E}">
        <p14:creationId xmlns:p14="http://schemas.microsoft.com/office/powerpoint/2010/main" val="3323341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37A0-9DAE-44B2-8E3F-0F72890DB3C2}"/>
              </a:ext>
            </a:extLst>
          </p:cNvPr>
          <p:cNvSpPr>
            <a:spLocks noGrp="1"/>
          </p:cNvSpPr>
          <p:nvPr>
            <p:ph type="title"/>
          </p:nvPr>
        </p:nvSpPr>
        <p:spPr/>
        <p:txBody>
          <a:bodyPr/>
          <a:lstStyle/>
          <a:p>
            <a:r>
              <a:rPr lang="en-US" dirty="0"/>
              <a:t>NC State</a:t>
            </a:r>
          </a:p>
        </p:txBody>
      </p:sp>
      <p:sp>
        <p:nvSpPr>
          <p:cNvPr id="5" name="Rectangle 4">
            <a:extLst>
              <a:ext uri="{FF2B5EF4-FFF2-40B4-BE49-F238E27FC236}">
                <a16:creationId xmlns:a16="http://schemas.microsoft.com/office/drawing/2014/main" id="{D3CC6502-8523-4ECD-946C-B4896ED9195D}"/>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ight Triangle 5">
            <a:extLst>
              <a:ext uri="{FF2B5EF4-FFF2-40B4-BE49-F238E27FC236}">
                <a16:creationId xmlns:a16="http://schemas.microsoft.com/office/drawing/2014/main" id="{481A7D43-7ACA-484B-9A11-41AB06252223}"/>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5724E9A-E8FE-4217-8E82-91143D996448}"/>
              </a:ext>
            </a:extLst>
          </p:cNvPr>
          <p:cNvPicPr>
            <a:picLocks noChangeAspect="1"/>
          </p:cNvPicPr>
          <p:nvPr/>
        </p:nvPicPr>
        <p:blipFill>
          <a:blip r:embed="rId2"/>
          <a:stretch>
            <a:fillRect/>
          </a:stretch>
        </p:blipFill>
        <p:spPr>
          <a:xfrm>
            <a:off x="10069679" y="113309"/>
            <a:ext cx="1990725" cy="952500"/>
          </a:xfrm>
          <a:prstGeom prst="rect">
            <a:avLst/>
          </a:prstGeom>
        </p:spPr>
      </p:pic>
      <p:pic>
        <p:nvPicPr>
          <p:cNvPr id="3" name="Picture 2">
            <a:extLst>
              <a:ext uri="{FF2B5EF4-FFF2-40B4-BE49-F238E27FC236}">
                <a16:creationId xmlns:a16="http://schemas.microsoft.com/office/drawing/2014/main" id="{8F94231D-BAD9-4CA8-866E-965BE7BFF694}"/>
              </a:ext>
            </a:extLst>
          </p:cNvPr>
          <p:cNvPicPr>
            <a:picLocks noChangeAspect="1"/>
          </p:cNvPicPr>
          <p:nvPr/>
        </p:nvPicPr>
        <p:blipFill>
          <a:blip r:embed="rId3"/>
          <a:stretch>
            <a:fillRect/>
          </a:stretch>
        </p:blipFill>
        <p:spPr>
          <a:xfrm>
            <a:off x="0" y="1203158"/>
            <a:ext cx="6135918" cy="4218082"/>
          </a:xfrm>
          <a:prstGeom prst="rect">
            <a:avLst/>
          </a:prstGeom>
        </p:spPr>
      </p:pic>
      <p:pic>
        <p:nvPicPr>
          <p:cNvPr id="9" name="Picture 8">
            <a:extLst>
              <a:ext uri="{FF2B5EF4-FFF2-40B4-BE49-F238E27FC236}">
                <a16:creationId xmlns:a16="http://schemas.microsoft.com/office/drawing/2014/main" id="{7FB907A5-F105-4924-8969-DEF3E5D04D89}"/>
              </a:ext>
            </a:extLst>
          </p:cNvPr>
          <p:cNvPicPr>
            <a:picLocks noChangeAspect="1"/>
          </p:cNvPicPr>
          <p:nvPr/>
        </p:nvPicPr>
        <p:blipFill>
          <a:blip r:embed="rId4"/>
          <a:stretch>
            <a:fillRect/>
          </a:stretch>
        </p:blipFill>
        <p:spPr>
          <a:xfrm>
            <a:off x="5968992" y="1794586"/>
            <a:ext cx="6223008" cy="4044365"/>
          </a:xfrm>
          <a:prstGeom prst="rect">
            <a:avLst/>
          </a:prstGeom>
        </p:spPr>
      </p:pic>
      <p:sp>
        <p:nvSpPr>
          <p:cNvPr id="10" name="Rectangle 9">
            <a:extLst>
              <a:ext uri="{FF2B5EF4-FFF2-40B4-BE49-F238E27FC236}">
                <a16:creationId xmlns:a16="http://schemas.microsoft.com/office/drawing/2014/main" id="{F8B61EF7-5D36-4F2C-99BA-832472BB373C}"/>
              </a:ext>
            </a:extLst>
          </p:cNvPr>
          <p:cNvSpPr/>
          <p:nvPr/>
        </p:nvSpPr>
        <p:spPr>
          <a:xfrm>
            <a:off x="127009" y="5544362"/>
            <a:ext cx="6096000" cy="1200329"/>
          </a:xfrm>
          <a:prstGeom prst="rect">
            <a:avLst/>
          </a:prstGeom>
        </p:spPr>
        <p:txBody>
          <a:bodyPr>
            <a:spAutoFit/>
          </a:bodyPr>
          <a:lstStyle/>
          <a:p>
            <a:r>
              <a:rPr lang="en-US" dirty="0">
                <a:hlinkClick r:id="rId5"/>
              </a:rPr>
              <a:t>https://dasa.ncsu.edu/wp-content/uploads/sites/76/2024/03/Homelessness-and-Food-and-Housing-Insecurity-Among-NC-State-Students-March-2024.pdf</a:t>
            </a:r>
            <a:r>
              <a:rPr lang="en-US" dirty="0"/>
              <a:t> </a:t>
            </a:r>
          </a:p>
        </p:txBody>
      </p:sp>
    </p:spTree>
    <p:extLst>
      <p:ext uri="{BB962C8B-B14F-4D97-AF65-F5344CB8AC3E}">
        <p14:creationId xmlns:p14="http://schemas.microsoft.com/office/powerpoint/2010/main" val="1849801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EAEA-157D-4854-A12C-35007D9B7F5A}"/>
              </a:ext>
            </a:extLst>
          </p:cNvPr>
          <p:cNvSpPr>
            <a:spLocks noGrp="1"/>
          </p:cNvSpPr>
          <p:nvPr>
            <p:ph type="title"/>
          </p:nvPr>
        </p:nvSpPr>
        <p:spPr/>
        <p:txBody>
          <a:bodyPr/>
          <a:lstStyle/>
          <a:p>
            <a:r>
              <a:rPr lang="en-US" dirty="0"/>
              <a:t>Elon University</a:t>
            </a:r>
          </a:p>
        </p:txBody>
      </p:sp>
      <p:sp>
        <p:nvSpPr>
          <p:cNvPr id="6" name="Right Triangle 5">
            <a:extLst>
              <a:ext uri="{FF2B5EF4-FFF2-40B4-BE49-F238E27FC236}">
                <a16:creationId xmlns:a16="http://schemas.microsoft.com/office/drawing/2014/main" id="{47B443BB-68A4-4327-A6E4-F6B564293316}"/>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1B07BCD-7290-4C1F-A9C9-9F5E432902D7}"/>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27B1C342-A487-4E03-9FE6-F748C6B58B76}"/>
              </a:ext>
            </a:extLst>
          </p:cNvPr>
          <p:cNvPicPr>
            <a:picLocks noChangeAspect="1"/>
          </p:cNvPicPr>
          <p:nvPr/>
        </p:nvPicPr>
        <p:blipFill>
          <a:blip r:embed="rId2"/>
          <a:stretch>
            <a:fillRect/>
          </a:stretch>
        </p:blipFill>
        <p:spPr>
          <a:xfrm>
            <a:off x="3852813" y="82817"/>
            <a:ext cx="8233552" cy="3477082"/>
          </a:xfrm>
          <a:prstGeom prst="rect">
            <a:avLst/>
          </a:prstGeom>
        </p:spPr>
      </p:pic>
      <p:cxnSp>
        <p:nvCxnSpPr>
          <p:cNvPr id="10" name="Straight Arrow Connector 9">
            <a:extLst>
              <a:ext uri="{FF2B5EF4-FFF2-40B4-BE49-F238E27FC236}">
                <a16:creationId xmlns:a16="http://schemas.microsoft.com/office/drawing/2014/main" id="{B316ACCC-42C2-4BB9-A639-384843018712}"/>
              </a:ext>
            </a:extLst>
          </p:cNvPr>
          <p:cNvCxnSpPr/>
          <p:nvPr/>
        </p:nvCxnSpPr>
        <p:spPr>
          <a:xfrm flipH="1">
            <a:off x="9529011" y="1640885"/>
            <a:ext cx="1792705" cy="180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07F8F26-15DB-4C42-AB38-C2464AA6BC28}"/>
              </a:ext>
            </a:extLst>
          </p:cNvPr>
          <p:cNvPicPr>
            <a:picLocks noChangeAspect="1"/>
          </p:cNvPicPr>
          <p:nvPr/>
        </p:nvPicPr>
        <p:blipFill>
          <a:blip r:embed="rId3"/>
          <a:stretch>
            <a:fillRect/>
          </a:stretch>
        </p:blipFill>
        <p:spPr>
          <a:xfrm>
            <a:off x="-1" y="4980273"/>
            <a:ext cx="7647824" cy="1877727"/>
          </a:xfrm>
          <a:prstGeom prst="rect">
            <a:avLst/>
          </a:prstGeom>
        </p:spPr>
      </p:pic>
      <p:pic>
        <p:nvPicPr>
          <p:cNvPr id="12" name="Picture 11">
            <a:extLst>
              <a:ext uri="{FF2B5EF4-FFF2-40B4-BE49-F238E27FC236}">
                <a16:creationId xmlns:a16="http://schemas.microsoft.com/office/drawing/2014/main" id="{5AE15AC1-9D56-4033-B958-A7C0ABF94742}"/>
              </a:ext>
            </a:extLst>
          </p:cNvPr>
          <p:cNvPicPr>
            <a:picLocks noChangeAspect="1"/>
          </p:cNvPicPr>
          <p:nvPr/>
        </p:nvPicPr>
        <p:blipFill>
          <a:blip r:embed="rId4"/>
          <a:stretch>
            <a:fillRect/>
          </a:stretch>
        </p:blipFill>
        <p:spPr>
          <a:xfrm>
            <a:off x="57427" y="3157223"/>
            <a:ext cx="7590773" cy="1878357"/>
          </a:xfrm>
          <a:prstGeom prst="rect">
            <a:avLst/>
          </a:prstGeom>
        </p:spPr>
      </p:pic>
      <p:sp>
        <p:nvSpPr>
          <p:cNvPr id="13" name="Heart 12">
            <a:extLst>
              <a:ext uri="{FF2B5EF4-FFF2-40B4-BE49-F238E27FC236}">
                <a16:creationId xmlns:a16="http://schemas.microsoft.com/office/drawing/2014/main" id="{642009D5-E693-418F-8113-09FBAA720E22}"/>
              </a:ext>
            </a:extLst>
          </p:cNvPr>
          <p:cNvSpPr/>
          <p:nvPr/>
        </p:nvSpPr>
        <p:spPr>
          <a:xfrm>
            <a:off x="1619408" y="4980273"/>
            <a:ext cx="413929" cy="47518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06A0D95-9052-4E6F-ACCE-896F14512AC6}"/>
              </a:ext>
            </a:extLst>
          </p:cNvPr>
          <p:cNvPicPr>
            <a:picLocks noChangeAspect="1"/>
          </p:cNvPicPr>
          <p:nvPr/>
        </p:nvPicPr>
        <p:blipFill>
          <a:blip r:embed="rId5"/>
          <a:stretch>
            <a:fillRect/>
          </a:stretch>
        </p:blipFill>
        <p:spPr>
          <a:xfrm>
            <a:off x="8521019" y="5624512"/>
            <a:ext cx="3523553" cy="1059530"/>
          </a:xfrm>
          <a:prstGeom prst="rect">
            <a:avLst/>
          </a:prstGeom>
        </p:spPr>
      </p:pic>
    </p:spTree>
    <p:extLst>
      <p:ext uri="{BB962C8B-B14F-4D97-AF65-F5344CB8AC3E}">
        <p14:creationId xmlns:p14="http://schemas.microsoft.com/office/powerpoint/2010/main" val="152398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56442-BC93-49D4-8159-A3AD9372EE97}"/>
              </a:ext>
            </a:extLst>
          </p:cNvPr>
          <p:cNvSpPr>
            <a:spLocks noGrp="1"/>
          </p:cNvSpPr>
          <p:nvPr>
            <p:ph type="title"/>
          </p:nvPr>
        </p:nvSpPr>
        <p:spPr/>
        <p:txBody>
          <a:bodyPr/>
          <a:lstStyle/>
          <a:p>
            <a:r>
              <a:rPr lang="en-US" dirty="0"/>
              <a:t>Best Practices in High Schools</a:t>
            </a:r>
          </a:p>
        </p:txBody>
      </p:sp>
      <p:sp>
        <p:nvSpPr>
          <p:cNvPr id="3" name="Content Placeholder 2">
            <a:extLst>
              <a:ext uri="{FF2B5EF4-FFF2-40B4-BE49-F238E27FC236}">
                <a16:creationId xmlns:a16="http://schemas.microsoft.com/office/drawing/2014/main" id="{05ACA765-FC8E-40E4-AEC0-E84CCF4967AE}"/>
              </a:ext>
            </a:extLst>
          </p:cNvPr>
          <p:cNvSpPr>
            <a:spLocks noGrp="1"/>
          </p:cNvSpPr>
          <p:nvPr>
            <p:ph idx="1"/>
          </p:nvPr>
        </p:nvSpPr>
        <p:spPr>
          <a:xfrm>
            <a:off x="255740" y="1511881"/>
            <a:ext cx="10515600" cy="4351338"/>
          </a:xfrm>
        </p:spPr>
        <p:txBody>
          <a:bodyPr/>
          <a:lstStyle/>
          <a:p>
            <a:r>
              <a:rPr lang="en-US" dirty="0"/>
              <a:t>Focus on FAFSA completion</a:t>
            </a:r>
          </a:p>
          <a:p>
            <a:r>
              <a:rPr lang="en-US" dirty="0"/>
              <a:t>Inform UHY of college options as soon as they are identified as homeless</a:t>
            </a:r>
          </a:p>
          <a:p>
            <a:r>
              <a:rPr lang="en-US" dirty="0"/>
              <a:t>Make sure high school counselors know about the FAFSA policies for UHY</a:t>
            </a:r>
          </a:p>
          <a:p>
            <a:r>
              <a:rPr lang="en-US" dirty="0"/>
              <a:t>Arrange for students to visit local colleges and universities</a:t>
            </a:r>
          </a:p>
          <a:p>
            <a:r>
              <a:rPr lang="en-US" dirty="0"/>
              <a:t>Connect UHY to GEAR UP, Upward Bound, TRIO, etc. programs</a:t>
            </a:r>
          </a:p>
        </p:txBody>
      </p:sp>
      <p:sp>
        <p:nvSpPr>
          <p:cNvPr id="4" name="Rectangle 3">
            <a:extLst>
              <a:ext uri="{FF2B5EF4-FFF2-40B4-BE49-F238E27FC236}">
                <a16:creationId xmlns:a16="http://schemas.microsoft.com/office/drawing/2014/main" id="{2DF6ACA0-8AFA-488C-B2F2-5776F9914040}"/>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8AF23FB2-2E4F-4D0E-97A5-ACDA835EF714}"/>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25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E56C-7CEB-4451-B56B-0C582F13F4A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F7C30EE-3D5B-4A70-8C4E-489E849CBA9D}"/>
              </a:ext>
            </a:extLst>
          </p:cNvPr>
          <p:cNvSpPr>
            <a:spLocks noGrp="1"/>
          </p:cNvSpPr>
          <p:nvPr>
            <p:ph idx="1"/>
          </p:nvPr>
        </p:nvSpPr>
        <p:spPr/>
        <p:txBody>
          <a:bodyPr>
            <a:normAutofit/>
          </a:bodyPr>
          <a:lstStyle/>
          <a:p>
            <a:r>
              <a:rPr lang="en-US" dirty="0"/>
              <a:t>Why talk about this topic?</a:t>
            </a:r>
          </a:p>
          <a:p>
            <a:r>
              <a:rPr lang="en-US" dirty="0"/>
              <a:t>Understanding McKinney-Vento</a:t>
            </a:r>
          </a:p>
          <a:p>
            <a:r>
              <a:rPr lang="en-US" dirty="0"/>
              <a:t>Homeless Liaison roles</a:t>
            </a:r>
          </a:p>
          <a:p>
            <a:r>
              <a:rPr lang="en-US" dirty="0"/>
              <a:t>SPOC programs</a:t>
            </a:r>
          </a:p>
          <a:p>
            <a:r>
              <a:rPr lang="en-US" dirty="0"/>
              <a:t>Why SPOC programs are needed</a:t>
            </a:r>
          </a:p>
          <a:p>
            <a:r>
              <a:rPr lang="en-US" dirty="0"/>
              <a:t>Common barriers for students experiencing homelessness/UHY</a:t>
            </a:r>
          </a:p>
          <a:p>
            <a:r>
              <a:rPr lang="en-US" dirty="0"/>
              <a:t>CFNC’s involvement</a:t>
            </a:r>
          </a:p>
          <a:p>
            <a:r>
              <a:rPr lang="en-US" dirty="0"/>
              <a:t>Best practices</a:t>
            </a:r>
          </a:p>
          <a:p>
            <a:r>
              <a:rPr lang="en-US" dirty="0"/>
              <a:t>Resources</a:t>
            </a:r>
          </a:p>
          <a:p>
            <a:endParaRPr lang="en-US" dirty="0"/>
          </a:p>
          <a:p>
            <a:endParaRPr lang="en-US" dirty="0"/>
          </a:p>
          <a:p>
            <a:endParaRPr lang="en-US" dirty="0"/>
          </a:p>
        </p:txBody>
      </p:sp>
      <p:sp>
        <p:nvSpPr>
          <p:cNvPr id="4" name="Rectangle 3">
            <a:extLst>
              <a:ext uri="{FF2B5EF4-FFF2-40B4-BE49-F238E27FC236}">
                <a16:creationId xmlns:a16="http://schemas.microsoft.com/office/drawing/2014/main" id="{F7907A5D-EED0-49E7-8C06-272A25FA7299}"/>
              </a:ext>
            </a:extLst>
          </p:cNvPr>
          <p:cNvSpPr/>
          <p:nvPr/>
        </p:nvSpPr>
        <p:spPr>
          <a:xfrm>
            <a:off x="-1" y="6145619"/>
            <a:ext cx="4543425" cy="7123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B4697D83-30D0-4F23-A591-9E8DD51B96F5}"/>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817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61CA-8611-4042-B601-010780E2E65B}"/>
              </a:ext>
            </a:extLst>
          </p:cNvPr>
          <p:cNvSpPr>
            <a:spLocks noGrp="1"/>
          </p:cNvSpPr>
          <p:nvPr>
            <p:ph type="title"/>
          </p:nvPr>
        </p:nvSpPr>
        <p:spPr>
          <a:xfrm>
            <a:off x="255740" y="113309"/>
            <a:ext cx="7865576" cy="672138"/>
          </a:xfrm>
        </p:spPr>
        <p:txBody>
          <a:bodyPr>
            <a:normAutofit/>
          </a:bodyPr>
          <a:lstStyle/>
          <a:p>
            <a:r>
              <a:rPr lang="en-US" dirty="0"/>
              <a:t>Best Practices on College Campuses</a:t>
            </a:r>
          </a:p>
        </p:txBody>
      </p:sp>
      <p:sp>
        <p:nvSpPr>
          <p:cNvPr id="3" name="Content Placeholder 2">
            <a:extLst>
              <a:ext uri="{FF2B5EF4-FFF2-40B4-BE49-F238E27FC236}">
                <a16:creationId xmlns:a16="http://schemas.microsoft.com/office/drawing/2014/main" id="{0DA1C81B-7863-4D41-A19B-2605EDE7FC25}"/>
              </a:ext>
            </a:extLst>
          </p:cNvPr>
          <p:cNvSpPr>
            <a:spLocks noGrp="1"/>
          </p:cNvSpPr>
          <p:nvPr>
            <p:ph idx="1"/>
          </p:nvPr>
        </p:nvSpPr>
        <p:spPr/>
        <p:txBody>
          <a:bodyPr/>
          <a:lstStyle/>
          <a:p>
            <a:r>
              <a:rPr lang="en-US" dirty="0"/>
              <a:t>Establish coordination between financial aid offices, student support services, and campus housing</a:t>
            </a:r>
          </a:p>
          <a:p>
            <a:r>
              <a:rPr lang="en-US" dirty="0"/>
              <a:t>Open a food and clothing bank on campus</a:t>
            </a:r>
          </a:p>
          <a:p>
            <a:r>
              <a:rPr lang="en-US" dirty="0"/>
              <a:t>Consider housing options for homeless students when dorms close:</a:t>
            </a:r>
          </a:p>
          <a:p>
            <a:pPr lvl="1"/>
            <a:r>
              <a:rPr lang="en-US" dirty="0"/>
              <a:t>Leaving one residence hall open</a:t>
            </a:r>
          </a:p>
          <a:p>
            <a:pPr lvl="1"/>
            <a:r>
              <a:rPr lang="en-US" dirty="0"/>
              <a:t>Allow UHY to stay in housing for international students</a:t>
            </a:r>
          </a:p>
          <a:p>
            <a:pPr lvl="1"/>
            <a:r>
              <a:rPr lang="en-US" dirty="0"/>
              <a:t>Provide a list of “host homes” in the community</a:t>
            </a:r>
          </a:p>
          <a:p>
            <a:r>
              <a:rPr lang="en-US" dirty="0"/>
              <a:t>Establish SPOCs in colleges/universities to help eliminate barriers to higher education access</a:t>
            </a:r>
          </a:p>
          <a:p>
            <a:r>
              <a:rPr lang="en-US" dirty="0"/>
              <a:t>Open communication on campuses, reduce shame</a:t>
            </a:r>
          </a:p>
        </p:txBody>
      </p:sp>
      <p:sp>
        <p:nvSpPr>
          <p:cNvPr id="4" name="Rectangle 3">
            <a:extLst>
              <a:ext uri="{FF2B5EF4-FFF2-40B4-BE49-F238E27FC236}">
                <a16:creationId xmlns:a16="http://schemas.microsoft.com/office/drawing/2014/main" id="{D6DA1913-C2A3-48E3-B819-A93FABB9F465}"/>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6C518C85-2D17-4F32-A0FD-531DE7CA3A27}"/>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https://lh7-us.googleusercontent.com/ZwdTGvOVV3N24R9NsnEnySQjoEGAxtxf_syoj-Ugnosf--Sxgy7QGucq-swykwrnwexdL9PPTZMjq5Lg867ILtzM2YzfH2vBQdJ2ZkWs3AjGkTmhL64ePhmwOLZ2TPBwfyTl0Gx8K_qagBv3qx5kuwK70g=nw">
            <a:extLst>
              <a:ext uri="{FF2B5EF4-FFF2-40B4-BE49-F238E27FC236}">
                <a16:creationId xmlns:a16="http://schemas.microsoft.com/office/drawing/2014/main" id="{15684ABC-3DDB-4AD1-AB8B-6E7C067DA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9308" y="4277932"/>
            <a:ext cx="3499332" cy="23042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331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AAC8-6CF8-4CBE-8218-6D29F1B1CE54}"/>
              </a:ext>
            </a:extLst>
          </p:cNvPr>
          <p:cNvSpPr>
            <a:spLocks noGrp="1"/>
          </p:cNvSpPr>
          <p:nvPr>
            <p:ph type="title"/>
          </p:nvPr>
        </p:nvSpPr>
        <p:spPr>
          <a:xfrm>
            <a:off x="255740" y="113309"/>
            <a:ext cx="9718439" cy="672138"/>
          </a:xfrm>
        </p:spPr>
        <p:txBody>
          <a:bodyPr>
            <a:normAutofit/>
          </a:bodyPr>
          <a:lstStyle/>
          <a:p>
            <a:r>
              <a:rPr lang="en-US" dirty="0"/>
              <a:t>Haywood Community College Lavender Fund</a:t>
            </a:r>
          </a:p>
        </p:txBody>
      </p:sp>
      <p:sp>
        <p:nvSpPr>
          <p:cNvPr id="4" name="Rectangle 3">
            <a:extLst>
              <a:ext uri="{FF2B5EF4-FFF2-40B4-BE49-F238E27FC236}">
                <a16:creationId xmlns:a16="http://schemas.microsoft.com/office/drawing/2014/main" id="{F94C98A7-E7BF-4578-926C-EC9799F54D80}"/>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7684B52C-85EF-43E7-B4CD-093DE0A7DDD5}"/>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F68B4F0-FE09-42F3-AED3-093A06D75602}"/>
              </a:ext>
            </a:extLst>
          </p:cNvPr>
          <p:cNvPicPr>
            <a:picLocks noChangeAspect="1"/>
          </p:cNvPicPr>
          <p:nvPr/>
        </p:nvPicPr>
        <p:blipFill>
          <a:blip r:embed="rId2"/>
          <a:stretch>
            <a:fillRect/>
          </a:stretch>
        </p:blipFill>
        <p:spPr>
          <a:xfrm>
            <a:off x="510213" y="1448152"/>
            <a:ext cx="11171573" cy="3961695"/>
          </a:xfrm>
          <a:prstGeom prst="rect">
            <a:avLst/>
          </a:prstGeom>
        </p:spPr>
      </p:pic>
      <p:pic>
        <p:nvPicPr>
          <p:cNvPr id="8" name="Picture 7">
            <a:extLst>
              <a:ext uri="{FF2B5EF4-FFF2-40B4-BE49-F238E27FC236}">
                <a16:creationId xmlns:a16="http://schemas.microsoft.com/office/drawing/2014/main" id="{31791850-1F2D-4797-8261-3608543B563C}"/>
              </a:ext>
            </a:extLst>
          </p:cNvPr>
          <p:cNvPicPr>
            <a:picLocks noChangeAspect="1"/>
          </p:cNvPicPr>
          <p:nvPr/>
        </p:nvPicPr>
        <p:blipFill>
          <a:blip r:embed="rId3"/>
          <a:stretch>
            <a:fillRect/>
          </a:stretch>
        </p:blipFill>
        <p:spPr>
          <a:xfrm>
            <a:off x="9920289" y="113309"/>
            <a:ext cx="2093495" cy="964970"/>
          </a:xfrm>
          <a:prstGeom prst="rect">
            <a:avLst/>
          </a:prstGeom>
        </p:spPr>
      </p:pic>
    </p:spTree>
    <p:extLst>
      <p:ext uri="{BB962C8B-B14F-4D97-AF65-F5344CB8AC3E}">
        <p14:creationId xmlns:p14="http://schemas.microsoft.com/office/powerpoint/2010/main" val="2806577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1D9F-38BB-4D8B-971A-5D71B9F41B23}"/>
              </a:ext>
            </a:extLst>
          </p:cNvPr>
          <p:cNvSpPr>
            <a:spLocks noGrp="1"/>
          </p:cNvSpPr>
          <p:nvPr>
            <p:ph type="title"/>
          </p:nvPr>
        </p:nvSpPr>
        <p:spPr>
          <a:xfrm>
            <a:off x="255740" y="113309"/>
            <a:ext cx="8972481" cy="672138"/>
          </a:xfrm>
        </p:spPr>
        <p:txBody>
          <a:bodyPr>
            <a:normAutofit/>
          </a:bodyPr>
          <a:lstStyle/>
          <a:p>
            <a:r>
              <a:rPr lang="en-US" dirty="0"/>
              <a:t>Implementing Dynamic SPOC Programs</a:t>
            </a:r>
          </a:p>
        </p:txBody>
      </p:sp>
      <p:sp>
        <p:nvSpPr>
          <p:cNvPr id="3" name="Content Placeholder 2">
            <a:extLst>
              <a:ext uri="{FF2B5EF4-FFF2-40B4-BE49-F238E27FC236}">
                <a16:creationId xmlns:a16="http://schemas.microsoft.com/office/drawing/2014/main" id="{E5FC5AA6-DEF5-43A7-8590-DC4B282A9C5F}"/>
              </a:ext>
            </a:extLst>
          </p:cNvPr>
          <p:cNvSpPr>
            <a:spLocks noGrp="1"/>
          </p:cNvSpPr>
          <p:nvPr>
            <p:ph idx="1"/>
          </p:nvPr>
        </p:nvSpPr>
        <p:spPr>
          <a:xfrm>
            <a:off x="484340" y="927089"/>
            <a:ext cx="10515600" cy="5512184"/>
          </a:xfrm>
        </p:spPr>
        <p:txBody>
          <a:bodyPr>
            <a:normAutofit fontScale="77500" lnSpcReduction="20000"/>
          </a:bodyPr>
          <a:lstStyle/>
          <a:p>
            <a:pPr marL="0" indent="0">
              <a:buNone/>
            </a:pPr>
            <a:r>
              <a:rPr lang="en-US" sz="3200" b="1" dirty="0">
                <a:latin typeface="Gabriola" panose="04040605051002020D02" pitchFamily="82" charset="0"/>
              </a:rPr>
              <a:t>Are there SPOCs in the room?</a:t>
            </a:r>
          </a:p>
          <a:p>
            <a:pPr marL="0" indent="0">
              <a:buNone/>
            </a:pPr>
            <a:r>
              <a:rPr lang="en-US" sz="3200" b="1" dirty="0">
                <a:latin typeface="Gabriola" panose="04040605051002020D02" pitchFamily="82" charset="0"/>
              </a:rPr>
              <a:t>What are examples from your campus for your SPOC program/contact?</a:t>
            </a:r>
          </a:p>
          <a:p>
            <a:pPr marL="0" indent="0">
              <a:buNone/>
            </a:pPr>
            <a:endParaRPr lang="en-US" dirty="0"/>
          </a:p>
          <a:p>
            <a:pPr marL="0" indent="0">
              <a:buNone/>
            </a:pPr>
            <a:r>
              <a:rPr lang="en-US" dirty="0"/>
              <a:t>Questions to consider:</a:t>
            </a:r>
          </a:p>
          <a:p>
            <a:pPr>
              <a:lnSpc>
                <a:spcPct val="120000"/>
              </a:lnSpc>
            </a:pPr>
            <a:r>
              <a:rPr lang="en-US" dirty="0"/>
              <a:t>Is there a solo administrator? Possibility for a new department/office?</a:t>
            </a:r>
          </a:p>
          <a:p>
            <a:pPr>
              <a:lnSpc>
                <a:spcPct val="120000"/>
              </a:lnSpc>
            </a:pPr>
            <a:r>
              <a:rPr lang="en-US" dirty="0"/>
              <a:t>Are there funds available? State or foundation funds?</a:t>
            </a:r>
          </a:p>
          <a:p>
            <a:pPr>
              <a:lnSpc>
                <a:spcPct val="120000"/>
              </a:lnSpc>
            </a:pPr>
            <a:r>
              <a:rPr lang="en-US" dirty="0"/>
              <a:t>Risk management concerns on campus?</a:t>
            </a:r>
          </a:p>
          <a:p>
            <a:pPr>
              <a:lnSpc>
                <a:spcPct val="120000"/>
              </a:lnSpc>
            </a:pPr>
            <a:r>
              <a:rPr lang="en-US" dirty="0"/>
              <a:t>How will the staff locate and outreach to homeless students on campus? How to outreach to other campus departments and academic units on campus?</a:t>
            </a:r>
          </a:p>
          <a:p>
            <a:pPr>
              <a:lnSpc>
                <a:spcPct val="120000"/>
              </a:lnSpc>
            </a:pPr>
            <a:r>
              <a:rPr lang="en-US" dirty="0"/>
              <a:t>How will confidentiality be maintained?</a:t>
            </a:r>
          </a:p>
          <a:p>
            <a:pPr>
              <a:lnSpc>
                <a:spcPct val="120000"/>
              </a:lnSpc>
            </a:pPr>
            <a:r>
              <a:rPr lang="en-US" dirty="0"/>
              <a:t>What criteria will be used to assess eligibility?</a:t>
            </a:r>
          </a:p>
          <a:p>
            <a:pPr>
              <a:lnSpc>
                <a:spcPct val="120000"/>
              </a:lnSpc>
            </a:pPr>
            <a:r>
              <a:rPr lang="en-US" dirty="0"/>
              <a:t>Who would handle press inquiries?</a:t>
            </a:r>
          </a:p>
          <a:p>
            <a:pPr>
              <a:lnSpc>
                <a:spcPct val="120000"/>
              </a:lnSpc>
            </a:pPr>
            <a:r>
              <a:rPr lang="en-US" dirty="0"/>
              <a:t>Who are your campus &amp; community partners/assets?</a:t>
            </a:r>
          </a:p>
          <a:p>
            <a:pPr>
              <a:lnSpc>
                <a:spcPct val="120000"/>
              </a:lnSpc>
            </a:pPr>
            <a:r>
              <a:rPr lang="en-US" dirty="0"/>
              <a:t>What is your sustainability plan?</a:t>
            </a:r>
          </a:p>
          <a:p>
            <a:pPr marL="0" indent="0">
              <a:buNone/>
            </a:pPr>
            <a:endParaRPr lang="en-US" dirty="0"/>
          </a:p>
        </p:txBody>
      </p:sp>
      <p:sp>
        <p:nvSpPr>
          <p:cNvPr id="4" name="Rectangle 3">
            <a:extLst>
              <a:ext uri="{FF2B5EF4-FFF2-40B4-BE49-F238E27FC236}">
                <a16:creationId xmlns:a16="http://schemas.microsoft.com/office/drawing/2014/main" id="{52DC6708-80F7-4621-AA7B-960ED47E24C2}"/>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E34EC247-6806-4FEF-B15F-34A82E97B976}"/>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9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1D9F-38BB-4D8B-971A-5D71B9F41B23}"/>
              </a:ext>
            </a:extLst>
          </p:cNvPr>
          <p:cNvSpPr>
            <a:spLocks noGrp="1"/>
          </p:cNvSpPr>
          <p:nvPr>
            <p:ph type="title"/>
          </p:nvPr>
        </p:nvSpPr>
        <p:spPr>
          <a:xfrm>
            <a:off x="255740" y="113309"/>
            <a:ext cx="8972481" cy="672138"/>
          </a:xfrm>
        </p:spPr>
        <p:txBody>
          <a:bodyPr>
            <a:normAutofit/>
          </a:bodyPr>
          <a:lstStyle/>
          <a:p>
            <a:r>
              <a:rPr lang="en-US" dirty="0"/>
              <a:t>Implementing Dynamic SPOC Programs</a:t>
            </a:r>
          </a:p>
        </p:txBody>
      </p:sp>
      <p:sp>
        <p:nvSpPr>
          <p:cNvPr id="3" name="Content Placeholder 2">
            <a:extLst>
              <a:ext uri="{FF2B5EF4-FFF2-40B4-BE49-F238E27FC236}">
                <a16:creationId xmlns:a16="http://schemas.microsoft.com/office/drawing/2014/main" id="{E5FC5AA6-DEF5-43A7-8590-DC4B282A9C5F}"/>
              </a:ext>
            </a:extLst>
          </p:cNvPr>
          <p:cNvSpPr>
            <a:spLocks noGrp="1"/>
          </p:cNvSpPr>
          <p:nvPr>
            <p:ph idx="1"/>
          </p:nvPr>
        </p:nvSpPr>
        <p:spPr>
          <a:xfrm>
            <a:off x="508403" y="1093153"/>
            <a:ext cx="10515600" cy="4802321"/>
          </a:xfrm>
        </p:spPr>
        <p:txBody>
          <a:bodyPr>
            <a:normAutofit lnSpcReduction="10000"/>
          </a:bodyPr>
          <a:lstStyle/>
          <a:p>
            <a:pPr marL="0" indent="0">
              <a:buNone/>
            </a:pPr>
            <a:r>
              <a:rPr lang="en-US" dirty="0"/>
              <a:t>What resources will the program offer?</a:t>
            </a:r>
          </a:p>
          <a:p>
            <a:r>
              <a:rPr lang="en-US" dirty="0"/>
              <a:t>Advocacy?</a:t>
            </a:r>
          </a:p>
          <a:p>
            <a:r>
              <a:rPr lang="en-US" dirty="0"/>
              <a:t>Referrals?</a:t>
            </a:r>
          </a:p>
          <a:p>
            <a:r>
              <a:rPr lang="en-US" dirty="0"/>
              <a:t>Case management?</a:t>
            </a:r>
          </a:p>
          <a:p>
            <a:r>
              <a:rPr lang="en-US" dirty="0"/>
              <a:t>Financial assistance?</a:t>
            </a:r>
          </a:p>
          <a:p>
            <a:r>
              <a:rPr lang="en-US" dirty="0"/>
              <a:t>Food pantry?</a:t>
            </a:r>
          </a:p>
          <a:p>
            <a:r>
              <a:rPr lang="en-US" dirty="0"/>
              <a:t>Clothing?</a:t>
            </a:r>
          </a:p>
          <a:p>
            <a:r>
              <a:rPr lang="en-US" dirty="0"/>
              <a:t>Others?</a:t>
            </a:r>
          </a:p>
          <a:p>
            <a:endParaRPr lang="en-US" dirty="0"/>
          </a:p>
          <a:p>
            <a:pPr marL="0" indent="0">
              <a:buNone/>
            </a:pPr>
            <a:r>
              <a:rPr lang="en-US" dirty="0"/>
              <a:t>What do you already have on campus that this can be folded into or connected with?</a:t>
            </a:r>
          </a:p>
          <a:p>
            <a:pPr marL="0" indent="0">
              <a:buNone/>
            </a:pPr>
            <a:endParaRPr lang="en-US" dirty="0"/>
          </a:p>
        </p:txBody>
      </p:sp>
      <p:sp>
        <p:nvSpPr>
          <p:cNvPr id="4" name="Rectangle 3">
            <a:extLst>
              <a:ext uri="{FF2B5EF4-FFF2-40B4-BE49-F238E27FC236}">
                <a16:creationId xmlns:a16="http://schemas.microsoft.com/office/drawing/2014/main" id="{52DC6708-80F7-4621-AA7B-960ED47E24C2}"/>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E34EC247-6806-4FEF-B15F-34A82E97B976}"/>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162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AAC8-6CF8-4CBE-8218-6D29F1B1CE54}"/>
              </a:ext>
            </a:extLst>
          </p:cNvPr>
          <p:cNvSpPr>
            <a:spLocks noGrp="1"/>
          </p:cNvSpPr>
          <p:nvPr>
            <p:ph type="title"/>
          </p:nvPr>
        </p:nvSpPr>
        <p:spPr/>
        <p:txBody>
          <a:bodyPr/>
          <a:lstStyle/>
          <a:p>
            <a:r>
              <a:rPr lang="en-US" dirty="0"/>
              <a:t>Winston-Salem State University</a:t>
            </a:r>
          </a:p>
        </p:txBody>
      </p:sp>
      <p:sp>
        <p:nvSpPr>
          <p:cNvPr id="4" name="Rectangle 3">
            <a:extLst>
              <a:ext uri="{FF2B5EF4-FFF2-40B4-BE49-F238E27FC236}">
                <a16:creationId xmlns:a16="http://schemas.microsoft.com/office/drawing/2014/main" id="{F94C98A7-E7BF-4578-926C-EC9799F54D80}"/>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7684B52C-85EF-43E7-B4CD-093DE0A7DDD5}"/>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8FD45E-25A5-4F7A-8E35-3C52C61E2276}"/>
              </a:ext>
            </a:extLst>
          </p:cNvPr>
          <p:cNvPicPr>
            <a:picLocks noChangeAspect="1"/>
          </p:cNvPicPr>
          <p:nvPr/>
        </p:nvPicPr>
        <p:blipFill>
          <a:blip r:embed="rId2"/>
          <a:stretch>
            <a:fillRect/>
          </a:stretch>
        </p:blipFill>
        <p:spPr>
          <a:xfrm>
            <a:off x="7962901" y="113309"/>
            <a:ext cx="3914775" cy="971550"/>
          </a:xfrm>
          <a:prstGeom prst="rect">
            <a:avLst/>
          </a:prstGeom>
        </p:spPr>
      </p:pic>
      <p:pic>
        <p:nvPicPr>
          <p:cNvPr id="7" name="Picture 6">
            <a:extLst>
              <a:ext uri="{FF2B5EF4-FFF2-40B4-BE49-F238E27FC236}">
                <a16:creationId xmlns:a16="http://schemas.microsoft.com/office/drawing/2014/main" id="{08AE488D-9771-4CBA-9D08-8F22FCF19DDC}"/>
              </a:ext>
            </a:extLst>
          </p:cNvPr>
          <p:cNvPicPr>
            <a:picLocks noChangeAspect="1"/>
          </p:cNvPicPr>
          <p:nvPr/>
        </p:nvPicPr>
        <p:blipFill>
          <a:blip r:embed="rId3"/>
          <a:stretch>
            <a:fillRect/>
          </a:stretch>
        </p:blipFill>
        <p:spPr>
          <a:xfrm>
            <a:off x="469232" y="1398022"/>
            <a:ext cx="9661358" cy="2679839"/>
          </a:xfrm>
          <a:prstGeom prst="rect">
            <a:avLst/>
          </a:prstGeom>
        </p:spPr>
      </p:pic>
      <p:cxnSp>
        <p:nvCxnSpPr>
          <p:cNvPr id="9" name="Straight Arrow Connector 8">
            <a:extLst>
              <a:ext uri="{FF2B5EF4-FFF2-40B4-BE49-F238E27FC236}">
                <a16:creationId xmlns:a16="http://schemas.microsoft.com/office/drawing/2014/main" id="{93CDC5F4-9FA8-45A4-818C-12EBFD830815}"/>
              </a:ext>
            </a:extLst>
          </p:cNvPr>
          <p:cNvCxnSpPr/>
          <p:nvPr/>
        </p:nvCxnSpPr>
        <p:spPr>
          <a:xfrm>
            <a:off x="255740" y="902368"/>
            <a:ext cx="983513" cy="385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D3FADFB-57D5-45D0-AEB7-63F183F779FA}"/>
              </a:ext>
            </a:extLst>
          </p:cNvPr>
          <p:cNvPicPr>
            <a:picLocks noChangeAspect="1"/>
          </p:cNvPicPr>
          <p:nvPr/>
        </p:nvPicPr>
        <p:blipFill>
          <a:blip r:embed="rId4"/>
          <a:stretch>
            <a:fillRect/>
          </a:stretch>
        </p:blipFill>
        <p:spPr>
          <a:xfrm>
            <a:off x="943224" y="3868193"/>
            <a:ext cx="9957385" cy="1588199"/>
          </a:xfrm>
          <a:prstGeom prst="rect">
            <a:avLst/>
          </a:prstGeom>
        </p:spPr>
      </p:pic>
      <p:pic>
        <p:nvPicPr>
          <p:cNvPr id="12" name="Picture 11">
            <a:extLst>
              <a:ext uri="{FF2B5EF4-FFF2-40B4-BE49-F238E27FC236}">
                <a16:creationId xmlns:a16="http://schemas.microsoft.com/office/drawing/2014/main" id="{4C642BD7-1A46-4239-8C2E-F62E672F9932}"/>
              </a:ext>
            </a:extLst>
          </p:cNvPr>
          <p:cNvPicPr>
            <a:picLocks noChangeAspect="1"/>
          </p:cNvPicPr>
          <p:nvPr/>
        </p:nvPicPr>
        <p:blipFill>
          <a:blip r:embed="rId5"/>
          <a:stretch>
            <a:fillRect/>
          </a:stretch>
        </p:blipFill>
        <p:spPr>
          <a:xfrm>
            <a:off x="4115761" y="5287696"/>
            <a:ext cx="7962901" cy="1508500"/>
          </a:xfrm>
          <a:prstGeom prst="rect">
            <a:avLst/>
          </a:prstGeom>
        </p:spPr>
      </p:pic>
    </p:spTree>
    <p:extLst>
      <p:ext uri="{BB962C8B-B14F-4D97-AF65-F5344CB8AC3E}">
        <p14:creationId xmlns:p14="http://schemas.microsoft.com/office/powerpoint/2010/main" val="3133406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7DFF-D79E-457D-B2FB-6A744C718799}"/>
              </a:ext>
            </a:extLst>
          </p:cNvPr>
          <p:cNvSpPr>
            <a:spLocks noGrp="1"/>
          </p:cNvSpPr>
          <p:nvPr>
            <p:ph type="title"/>
          </p:nvPr>
        </p:nvSpPr>
        <p:spPr/>
        <p:txBody>
          <a:bodyPr/>
          <a:lstStyle/>
          <a:p>
            <a:r>
              <a:rPr lang="en-US" dirty="0"/>
              <a:t>CFCC Food Pantry</a:t>
            </a:r>
          </a:p>
        </p:txBody>
      </p:sp>
      <p:sp>
        <p:nvSpPr>
          <p:cNvPr id="4" name="Rectangle 3">
            <a:extLst>
              <a:ext uri="{FF2B5EF4-FFF2-40B4-BE49-F238E27FC236}">
                <a16:creationId xmlns:a16="http://schemas.microsoft.com/office/drawing/2014/main" id="{97AD1198-2E59-4C03-96A4-577A38082C80}"/>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0B3F2BE9-92C1-4C76-AF20-D4FB137BE38C}"/>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4992241-9512-4655-B319-721BF7791AE2}"/>
              </a:ext>
            </a:extLst>
          </p:cNvPr>
          <p:cNvPicPr>
            <a:picLocks noChangeAspect="1"/>
          </p:cNvPicPr>
          <p:nvPr/>
        </p:nvPicPr>
        <p:blipFill>
          <a:blip r:embed="rId2"/>
          <a:stretch>
            <a:fillRect/>
          </a:stretch>
        </p:blipFill>
        <p:spPr>
          <a:xfrm>
            <a:off x="441660" y="1035220"/>
            <a:ext cx="7695699" cy="3496626"/>
          </a:xfrm>
          <a:prstGeom prst="rect">
            <a:avLst/>
          </a:prstGeom>
        </p:spPr>
      </p:pic>
      <p:pic>
        <p:nvPicPr>
          <p:cNvPr id="7" name="Picture 6">
            <a:extLst>
              <a:ext uri="{FF2B5EF4-FFF2-40B4-BE49-F238E27FC236}">
                <a16:creationId xmlns:a16="http://schemas.microsoft.com/office/drawing/2014/main" id="{ED11A80C-6C01-4F89-8012-0D35BDF1B6D4}"/>
              </a:ext>
            </a:extLst>
          </p:cNvPr>
          <p:cNvPicPr>
            <a:picLocks noChangeAspect="1"/>
          </p:cNvPicPr>
          <p:nvPr/>
        </p:nvPicPr>
        <p:blipFill>
          <a:blip r:embed="rId3"/>
          <a:stretch>
            <a:fillRect/>
          </a:stretch>
        </p:blipFill>
        <p:spPr>
          <a:xfrm>
            <a:off x="8105072" y="248460"/>
            <a:ext cx="3831188" cy="1606368"/>
          </a:xfrm>
          <a:prstGeom prst="rect">
            <a:avLst/>
          </a:prstGeom>
          <a:ln w="12700">
            <a:solidFill>
              <a:schemeClr val="tx1"/>
            </a:solidFill>
          </a:ln>
        </p:spPr>
      </p:pic>
      <p:pic>
        <p:nvPicPr>
          <p:cNvPr id="8" name="Picture 7">
            <a:extLst>
              <a:ext uri="{FF2B5EF4-FFF2-40B4-BE49-F238E27FC236}">
                <a16:creationId xmlns:a16="http://schemas.microsoft.com/office/drawing/2014/main" id="{A94C1318-7C92-49ED-B33B-4C16CAA4115D}"/>
              </a:ext>
            </a:extLst>
          </p:cNvPr>
          <p:cNvPicPr>
            <a:picLocks noChangeAspect="1"/>
          </p:cNvPicPr>
          <p:nvPr/>
        </p:nvPicPr>
        <p:blipFill>
          <a:blip r:embed="rId4"/>
          <a:stretch>
            <a:fillRect/>
          </a:stretch>
        </p:blipFill>
        <p:spPr>
          <a:xfrm>
            <a:off x="3593934" y="3836675"/>
            <a:ext cx="4543425" cy="2677018"/>
          </a:xfrm>
          <a:prstGeom prst="rect">
            <a:avLst/>
          </a:prstGeom>
        </p:spPr>
      </p:pic>
    </p:spTree>
    <p:extLst>
      <p:ext uri="{BB962C8B-B14F-4D97-AF65-F5344CB8AC3E}">
        <p14:creationId xmlns:p14="http://schemas.microsoft.com/office/powerpoint/2010/main" val="4086947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35868-56B3-42A4-B621-A9262D82472E}"/>
              </a:ext>
            </a:extLst>
          </p:cNvPr>
          <p:cNvSpPr>
            <a:spLocks noGrp="1"/>
          </p:cNvSpPr>
          <p:nvPr>
            <p:ph type="title"/>
          </p:nvPr>
        </p:nvSpPr>
        <p:spPr/>
        <p:txBody>
          <a:bodyPr/>
          <a:lstStyle/>
          <a:p>
            <a:r>
              <a:rPr lang="en-US" dirty="0"/>
              <a:t>UNCW Hawk’s Harvest</a:t>
            </a:r>
          </a:p>
        </p:txBody>
      </p:sp>
      <p:sp>
        <p:nvSpPr>
          <p:cNvPr id="4" name="Rectangle 3">
            <a:extLst>
              <a:ext uri="{FF2B5EF4-FFF2-40B4-BE49-F238E27FC236}">
                <a16:creationId xmlns:a16="http://schemas.microsoft.com/office/drawing/2014/main" id="{A71DFAD3-8B67-4B9D-A217-DE42BD24C041}"/>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B861DDE6-8DCC-4202-9E31-79EB206B27D1}"/>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D137571-6FEE-41A6-96A6-698CCFBB2A4E}"/>
              </a:ext>
            </a:extLst>
          </p:cNvPr>
          <p:cNvPicPr>
            <a:picLocks noChangeAspect="1"/>
          </p:cNvPicPr>
          <p:nvPr/>
        </p:nvPicPr>
        <p:blipFill>
          <a:blip r:embed="rId2"/>
          <a:stretch>
            <a:fillRect/>
          </a:stretch>
        </p:blipFill>
        <p:spPr>
          <a:xfrm>
            <a:off x="5319893" y="204538"/>
            <a:ext cx="6569988" cy="2220998"/>
          </a:xfrm>
          <a:prstGeom prst="rect">
            <a:avLst/>
          </a:prstGeom>
          <a:ln w="19050">
            <a:solidFill>
              <a:schemeClr val="tx1"/>
            </a:solidFill>
          </a:ln>
        </p:spPr>
      </p:pic>
      <p:pic>
        <p:nvPicPr>
          <p:cNvPr id="7" name="Picture 6">
            <a:extLst>
              <a:ext uri="{FF2B5EF4-FFF2-40B4-BE49-F238E27FC236}">
                <a16:creationId xmlns:a16="http://schemas.microsoft.com/office/drawing/2014/main" id="{BB05361D-DA31-468D-8B29-0C0BE097E8A9}"/>
              </a:ext>
            </a:extLst>
          </p:cNvPr>
          <p:cNvPicPr>
            <a:picLocks noChangeAspect="1"/>
          </p:cNvPicPr>
          <p:nvPr/>
        </p:nvPicPr>
        <p:blipFill>
          <a:blip r:embed="rId3"/>
          <a:stretch>
            <a:fillRect/>
          </a:stretch>
        </p:blipFill>
        <p:spPr>
          <a:xfrm>
            <a:off x="544929" y="2603977"/>
            <a:ext cx="10749213" cy="2080765"/>
          </a:xfrm>
          <a:prstGeom prst="rect">
            <a:avLst/>
          </a:prstGeom>
        </p:spPr>
      </p:pic>
      <p:pic>
        <p:nvPicPr>
          <p:cNvPr id="8" name="Picture 7">
            <a:extLst>
              <a:ext uri="{FF2B5EF4-FFF2-40B4-BE49-F238E27FC236}">
                <a16:creationId xmlns:a16="http://schemas.microsoft.com/office/drawing/2014/main" id="{57ECDD86-240D-4DE9-8CF3-736D0FB10B50}"/>
              </a:ext>
            </a:extLst>
          </p:cNvPr>
          <p:cNvPicPr>
            <a:picLocks noChangeAspect="1"/>
          </p:cNvPicPr>
          <p:nvPr/>
        </p:nvPicPr>
        <p:blipFill>
          <a:blip r:embed="rId4"/>
          <a:stretch>
            <a:fillRect/>
          </a:stretch>
        </p:blipFill>
        <p:spPr>
          <a:xfrm>
            <a:off x="544929" y="4684742"/>
            <a:ext cx="8694821" cy="632851"/>
          </a:xfrm>
          <a:prstGeom prst="rect">
            <a:avLst/>
          </a:prstGeom>
        </p:spPr>
      </p:pic>
      <p:pic>
        <p:nvPicPr>
          <p:cNvPr id="9" name="Picture 8">
            <a:extLst>
              <a:ext uri="{FF2B5EF4-FFF2-40B4-BE49-F238E27FC236}">
                <a16:creationId xmlns:a16="http://schemas.microsoft.com/office/drawing/2014/main" id="{AD5CA703-C4C6-454B-82F4-E871A13D04B7}"/>
              </a:ext>
            </a:extLst>
          </p:cNvPr>
          <p:cNvPicPr>
            <a:picLocks noChangeAspect="1"/>
          </p:cNvPicPr>
          <p:nvPr/>
        </p:nvPicPr>
        <p:blipFill>
          <a:blip r:embed="rId5"/>
          <a:stretch>
            <a:fillRect/>
          </a:stretch>
        </p:blipFill>
        <p:spPr>
          <a:xfrm>
            <a:off x="449179" y="5527559"/>
            <a:ext cx="9970168" cy="985974"/>
          </a:xfrm>
          <a:prstGeom prst="rect">
            <a:avLst/>
          </a:prstGeom>
        </p:spPr>
      </p:pic>
    </p:spTree>
    <p:extLst>
      <p:ext uri="{BB962C8B-B14F-4D97-AF65-F5344CB8AC3E}">
        <p14:creationId xmlns:p14="http://schemas.microsoft.com/office/powerpoint/2010/main" val="3562179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1D9F-38BB-4D8B-971A-5D71B9F41B23}"/>
              </a:ext>
            </a:extLst>
          </p:cNvPr>
          <p:cNvSpPr>
            <a:spLocks noGrp="1"/>
          </p:cNvSpPr>
          <p:nvPr>
            <p:ph type="title"/>
          </p:nvPr>
        </p:nvSpPr>
        <p:spPr>
          <a:xfrm>
            <a:off x="255740" y="113309"/>
            <a:ext cx="9393586" cy="672138"/>
          </a:xfrm>
        </p:spPr>
        <p:txBody>
          <a:bodyPr>
            <a:normAutofit fontScale="90000"/>
          </a:bodyPr>
          <a:lstStyle/>
          <a:p>
            <a:r>
              <a:rPr lang="en-US" dirty="0"/>
              <a:t>Implementing Dynamic SPOC Programs - Other</a:t>
            </a:r>
          </a:p>
        </p:txBody>
      </p:sp>
      <p:sp>
        <p:nvSpPr>
          <p:cNvPr id="3" name="Content Placeholder 2">
            <a:extLst>
              <a:ext uri="{FF2B5EF4-FFF2-40B4-BE49-F238E27FC236}">
                <a16:creationId xmlns:a16="http://schemas.microsoft.com/office/drawing/2014/main" id="{E5FC5AA6-DEF5-43A7-8590-DC4B282A9C5F}"/>
              </a:ext>
            </a:extLst>
          </p:cNvPr>
          <p:cNvSpPr>
            <a:spLocks noGrp="1"/>
          </p:cNvSpPr>
          <p:nvPr>
            <p:ph idx="1"/>
          </p:nvPr>
        </p:nvSpPr>
        <p:spPr>
          <a:xfrm>
            <a:off x="508403" y="1093153"/>
            <a:ext cx="10515600" cy="4802321"/>
          </a:xfrm>
        </p:spPr>
        <p:txBody>
          <a:bodyPr>
            <a:normAutofit fontScale="92500"/>
          </a:bodyPr>
          <a:lstStyle/>
          <a:p>
            <a:pPr marL="0" indent="0">
              <a:buNone/>
            </a:pPr>
            <a:r>
              <a:rPr lang="en-US" dirty="0"/>
              <a:t>Other aspects to consider – </a:t>
            </a:r>
          </a:p>
          <a:p>
            <a:r>
              <a:rPr lang="en-US" dirty="0"/>
              <a:t>Mental health support</a:t>
            </a:r>
          </a:p>
          <a:p>
            <a:r>
              <a:rPr lang="en-US" dirty="0"/>
              <a:t>Employment</a:t>
            </a:r>
          </a:p>
          <a:p>
            <a:pPr lvl="1"/>
            <a:r>
              <a:rPr lang="en-US" dirty="0"/>
              <a:t>Kennesaw State University’s FWS program set aside $10,000 in funding toward a temporary on-campus job placement program for recipients of the campus SPOC program, CARE Services. This offers a model for implementing a temporary work program that engages students through employment while addressing their current financial situation and giving them additional experiences to succeed after college (NSEA Journal, Summer 2017).</a:t>
            </a:r>
          </a:p>
          <a:p>
            <a:r>
              <a:rPr lang="en-US" dirty="0"/>
              <a:t>Consider conducting a campus needs assessment</a:t>
            </a:r>
          </a:p>
          <a:p>
            <a:r>
              <a:rPr lang="en-US" dirty="0"/>
              <a:t>Get other faculty and staff involved by establishing a faculty/staff-based Student Support Committee. This might include admissions, financial aid, counseling center, career center, advisors, advancement office, Bursary’s Office, student body members, etc.</a:t>
            </a:r>
          </a:p>
          <a:p>
            <a:pPr marL="0" indent="0">
              <a:buNone/>
            </a:pPr>
            <a:endParaRPr lang="en-US" dirty="0"/>
          </a:p>
        </p:txBody>
      </p:sp>
      <p:sp>
        <p:nvSpPr>
          <p:cNvPr id="4" name="Rectangle 3">
            <a:extLst>
              <a:ext uri="{FF2B5EF4-FFF2-40B4-BE49-F238E27FC236}">
                <a16:creationId xmlns:a16="http://schemas.microsoft.com/office/drawing/2014/main" id="{52DC6708-80F7-4621-AA7B-960ED47E24C2}"/>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E34EC247-6806-4FEF-B15F-34A82E97B976}"/>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877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D953-3CD6-49A5-8339-B9402412A9D3}"/>
              </a:ext>
            </a:extLst>
          </p:cNvPr>
          <p:cNvSpPr>
            <a:spLocks noGrp="1"/>
          </p:cNvSpPr>
          <p:nvPr>
            <p:ph type="title"/>
          </p:nvPr>
        </p:nvSpPr>
        <p:spPr>
          <a:xfrm>
            <a:off x="255740" y="113309"/>
            <a:ext cx="11414892" cy="672138"/>
          </a:xfrm>
        </p:spPr>
        <p:txBody>
          <a:bodyPr>
            <a:normAutofit fontScale="90000"/>
          </a:bodyPr>
          <a:lstStyle/>
          <a:p>
            <a:r>
              <a:rPr lang="en-US" dirty="0"/>
              <a:t>Conducting a Needs Assessment on Campuses - Examples</a:t>
            </a:r>
          </a:p>
        </p:txBody>
      </p:sp>
      <p:sp>
        <p:nvSpPr>
          <p:cNvPr id="3" name="Content Placeholder 2">
            <a:extLst>
              <a:ext uri="{FF2B5EF4-FFF2-40B4-BE49-F238E27FC236}">
                <a16:creationId xmlns:a16="http://schemas.microsoft.com/office/drawing/2014/main" id="{76FD7E9E-6EB5-4D54-BF8A-9281A1CF9723}"/>
              </a:ext>
            </a:extLst>
          </p:cNvPr>
          <p:cNvSpPr>
            <a:spLocks noGrp="1"/>
          </p:cNvSpPr>
          <p:nvPr>
            <p:ph idx="1"/>
          </p:nvPr>
        </p:nvSpPr>
        <p:spPr>
          <a:xfrm>
            <a:off x="312106" y="1078744"/>
            <a:ext cx="11587125" cy="4941802"/>
          </a:xfrm>
        </p:spPr>
        <p:txBody>
          <a:bodyPr>
            <a:normAutofit/>
          </a:bodyPr>
          <a:lstStyle/>
          <a:p>
            <a:pPr marL="0" indent="0">
              <a:buNone/>
            </a:pPr>
            <a:r>
              <a:rPr lang="en-US" sz="2000" dirty="0"/>
              <a:t>Housing Insecurity </a:t>
            </a:r>
          </a:p>
          <a:p>
            <a:pPr marL="342900" indent="-342900">
              <a:buAutoNum type="arabicPeriod"/>
            </a:pPr>
            <a:r>
              <a:rPr lang="en-US" sz="2000" dirty="0"/>
              <a:t>In the past 30 days (12 months), was there a rent or mortgage increase that made it difficult to pay?</a:t>
            </a:r>
          </a:p>
          <a:p>
            <a:pPr marL="342900" indent="-342900">
              <a:buAutoNum type="arabicPeriod"/>
            </a:pPr>
            <a:r>
              <a:rPr lang="en-US" sz="2000" dirty="0"/>
              <a:t>In the past 30 days (12 months), did you not pay or underpay your rent or mortgage? </a:t>
            </a:r>
          </a:p>
          <a:p>
            <a:pPr marL="342900" indent="-342900">
              <a:buAutoNum type="arabicPeriod"/>
            </a:pPr>
            <a:r>
              <a:rPr lang="en-US" sz="2000" dirty="0"/>
              <a:t>In the past 30 days (12 months), did you not pay the full amount of a gas, oil, or electricity bill? </a:t>
            </a:r>
          </a:p>
          <a:p>
            <a:pPr marL="342900" indent="-342900">
              <a:buAutoNum type="arabicPeriod"/>
            </a:pPr>
            <a:r>
              <a:rPr lang="en-US" sz="2000" dirty="0"/>
              <a:t>In the past 30 days (12 months), have you moved two times or more? </a:t>
            </a:r>
          </a:p>
          <a:p>
            <a:pPr marL="342900" indent="-342900">
              <a:buAutoNum type="arabicPeriod"/>
            </a:pPr>
            <a:r>
              <a:rPr lang="en-US" sz="2000" dirty="0"/>
              <a:t>In the past 30 days (12 months), did you move in with other people, even for a little while, because of financial problems? </a:t>
            </a:r>
          </a:p>
          <a:p>
            <a:pPr marL="342900" indent="-342900">
              <a:buAutoNum type="arabicPeriod"/>
            </a:pPr>
            <a:r>
              <a:rPr lang="en-US" sz="2000" dirty="0"/>
              <a:t>In the past 30 days (12 months), did you “live with others beyond the expected capacity of the house or apartment”?</a:t>
            </a:r>
            <a:endParaRPr lang="en-US" sz="1800" dirty="0"/>
          </a:p>
        </p:txBody>
      </p:sp>
      <p:sp>
        <p:nvSpPr>
          <p:cNvPr id="4" name="Rectangle 3">
            <a:extLst>
              <a:ext uri="{FF2B5EF4-FFF2-40B4-BE49-F238E27FC236}">
                <a16:creationId xmlns:a16="http://schemas.microsoft.com/office/drawing/2014/main" id="{125B6C27-C2C9-4715-9F67-648591AFBE37}"/>
              </a:ext>
            </a:extLst>
          </p:cNvPr>
          <p:cNvSpPr/>
          <p:nvPr/>
        </p:nvSpPr>
        <p:spPr>
          <a:xfrm>
            <a:off x="0"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23514BDE-1EA5-4398-92FD-9358334B3865}"/>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929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D953-3CD6-49A5-8339-B9402412A9D3}"/>
              </a:ext>
            </a:extLst>
          </p:cNvPr>
          <p:cNvSpPr>
            <a:spLocks noGrp="1"/>
          </p:cNvSpPr>
          <p:nvPr>
            <p:ph type="title"/>
          </p:nvPr>
        </p:nvSpPr>
        <p:spPr>
          <a:xfrm>
            <a:off x="255740" y="113309"/>
            <a:ext cx="11414892" cy="672138"/>
          </a:xfrm>
        </p:spPr>
        <p:txBody>
          <a:bodyPr>
            <a:normAutofit fontScale="90000"/>
          </a:bodyPr>
          <a:lstStyle/>
          <a:p>
            <a:r>
              <a:rPr lang="en-US" dirty="0"/>
              <a:t>Conducting a Needs Assessment on Campuses - Examples</a:t>
            </a:r>
          </a:p>
        </p:txBody>
      </p:sp>
      <p:sp>
        <p:nvSpPr>
          <p:cNvPr id="3" name="Content Placeholder 2">
            <a:extLst>
              <a:ext uri="{FF2B5EF4-FFF2-40B4-BE49-F238E27FC236}">
                <a16:creationId xmlns:a16="http://schemas.microsoft.com/office/drawing/2014/main" id="{76FD7E9E-6EB5-4D54-BF8A-9281A1CF9723}"/>
              </a:ext>
            </a:extLst>
          </p:cNvPr>
          <p:cNvSpPr>
            <a:spLocks noGrp="1"/>
          </p:cNvSpPr>
          <p:nvPr>
            <p:ph idx="1"/>
          </p:nvPr>
        </p:nvSpPr>
        <p:spPr>
          <a:xfrm>
            <a:off x="83507" y="785447"/>
            <a:ext cx="11587125" cy="4715721"/>
          </a:xfrm>
        </p:spPr>
        <p:txBody>
          <a:bodyPr>
            <a:noAutofit/>
          </a:bodyPr>
          <a:lstStyle/>
          <a:p>
            <a:pPr marL="0" indent="0">
              <a:buNone/>
            </a:pPr>
            <a:r>
              <a:rPr lang="en-US" sz="1600" dirty="0"/>
              <a:t>Homelessness </a:t>
            </a:r>
          </a:p>
          <a:p>
            <a:pPr marL="342900" indent="-342900">
              <a:buAutoNum type="arabicPeriod"/>
            </a:pPr>
            <a:r>
              <a:rPr lang="en-US" sz="1600" dirty="0"/>
              <a:t>Since starting college, have you ever been homeless? </a:t>
            </a:r>
          </a:p>
          <a:p>
            <a:pPr marL="0" indent="0">
              <a:buNone/>
            </a:pPr>
            <a:r>
              <a:rPr lang="en-US" sz="1600" dirty="0"/>
              <a:t>2.    In the past 30 days (12 months), have you slept in any of the following places? Please check all that apply </a:t>
            </a:r>
          </a:p>
          <a:p>
            <a:pPr marL="457200" lvl="1" indent="0">
              <a:buNone/>
            </a:pPr>
            <a:r>
              <a:rPr lang="en-US" sz="1600" dirty="0"/>
              <a:t>a. Campus or university housing </a:t>
            </a:r>
          </a:p>
          <a:p>
            <a:pPr marL="457200" lvl="1" indent="0">
              <a:buNone/>
            </a:pPr>
            <a:r>
              <a:rPr lang="en-US" sz="1600" dirty="0"/>
              <a:t>b. Sorority/fraternity house </a:t>
            </a:r>
          </a:p>
          <a:p>
            <a:pPr marL="457200" lvl="1" indent="0">
              <a:buNone/>
            </a:pPr>
            <a:r>
              <a:rPr lang="en-US" sz="1600" dirty="0"/>
              <a:t>c. In a rented or owned house, mobile home, or apartment (alone or with roommates or friends) </a:t>
            </a:r>
          </a:p>
          <a:p>
            <a:pPr marL="457200" lvl="1" indent="0">
              <a:buNone/>
            </a:pPr>
            <a:r>
              <a:rPr lang="en-US" sz="1600" dirty="0"/>
              <a:t>d. In a rented or owned house, mobile home, or apartment with my family (parent, guardian, or relative) </a:t>
            </a:r>
          </a:p>
          <a:p>
            <a:pPr marL="457200" lvl="1" indent="0">
              <a:buNone/>
            </a:pPr>
            <a:r>
              <a:rPr lang="en-US" sz="1600" dirty="0"/>
              <a:t>e. At a shelter </a:t>
            </a:r>
          </a:p>
          <a:p>
            <a:pPr marL="457200" lvl="1" indent="0">
              <a:buNone/>
            </a:pPr>
            <a:r>
              <a:rPr lang="en-US" sz="1600" dirty="0"/>
              <a:t>f. In a camper </a:t>
            </a:r>
          </a:p>
          <a:p>
            <a:pPr marL="457200" lvl="1" indent="0">
              <a:buNone/>
            </a:pPr>
            <a:r>
              <a:rPr lang="en-US" sz="1600" dirty="0"/>
              <a:t>g. Temporarily staying with a relative, friend, or couch surfing until I find other housing </a:t>
            </a:r>
          </a:p>
          <a:p>
            <a:pPr marL="457200" lvl="1" indent="0">
              <a:buNone/>
            </a:pPr>
            <a:r>
              <a:rPr lang="en-US" sz="1600" dirty="0"/>
              <a:t>h. Temporarily at a hotel or motel without a permanent home to return to (not on vacation or business travel) </a:t>
            </a:r>
          </a:p>
          <a:p>
            <a:pPr marL="457200" lvl="1" indent="0">
              <a:buNone/>
            </a:pPr>
            <a:r>
              <a:rPr lang="en-US" sz="1600" dirty="0" err="1"/>
              <a:t>i</a:t>
            </a:r>
            <a:r>
              <a:rPr lang="en-US" sz="1600" dirty="0"/>
              <a:t>. In transitional housing or independent living program </a:t>
            </a:r>
          </a:p>
          <a:p>
            <a:pPr marL="457200" lvl="1" indent="0">
              <a:buNone/>
            </a:pPr>
            <a:r>
              <a:rPr lang="en-US" sz="1600" dirty="0"/>
              <a:t>j. At a group home such as halfway house or residential program for mental health or substance abuse </a:t>
            </a:r>
          </a:p>
          <a:p>
            <a:pPr marL="457200" lvl="1" indent="0">
              <a:buNone/>
            </a:pPr>
            <a:r>
              <a:rPr lang="en-US" sz="1600" dirty="0"/>
              <a:t>k. At a treatment center (such as detox, hospital, etc.) </a:t>
            </a:r>
          </a:p>
          <a:p>
            <a:pPr marL="457200" lvl="1" indent="0">
              <a:buNone/>
            </a:pPr>
            <a:r>
              <a:rPr lang="en-US" sz="1600" dirty="0"/>
              <a:t>l. Outdoor location such as street, sidewalk, or alley, bus or train stop, campground or woods, park, beach, or riverbed, under bridge or overpass </a:t>
            </a:r>
          </a:p>
          <a:p>
            <a:pPr marL="457200" lvl="1" indent="0">
              <a:buNone/>
            </a:pPr>
            <a:r>
              <a:rPr lang="en-US" sz="1600" dirty="0"/>
              <a:t>m. In a closed area/space with a roof not meant for human habitation such as abandoned building,                           car or truck, van, RV, or camper, encampment or tent, or unconverted garage, attic, or basement</a:t>
            </a:r>
          </a:p>
        </p:txBody>
      </p:sp>
      <p:sp>
        <p:nvSpPr>
          <p:cNvPr id="4" name="Rectangle 3">
            <a:extLst>
              <a:ext uri="{FF2B5EF4-FFF2-40B4-BE49-F238E27FC236}">
                <a16:creationId xmlns:a16="http://schemas.microsoft.com/office/drawing/2014/main" id="{125B6C27-C2C9-4715-9F67-648591AFBE37}"/>
              </a:ext>
            </a:extLst>
          </p:cNvPr>
          <p:cNvSpPr/>
          <p:nvPr/>
        </p:nvSpPr>
        <p:spPr>
          <a:xfrm>
            <a:off x="0"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23514BDE-1EA5-4398-92FD-9358334B3865}"/>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04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AE6E-D4E4-4829-AAE2-FD4E409E0186}"/>
              </a:ext>
            </a:extLst>
          </p:cNvPr>
          <p:cNvSpPr>
            <a:spLocks noGrp="1"/>
          </p:cNvSpPr>
          <p:nvPr>
            <p:ph type="title"/>
          </p:nvPr>
        </p:nvSpPr>
        <p:spPr/>
        <p:txBody>
          <a:bodyPr/>
          <a:lstStyle/>
          <a:p>
            <a:r>
              <a:rPr lang="en-US" dirty="0"/>
              <a:t>NAEHCY Information</a:t>
            </a:r>
          </a:p>
        </p:txBody>
      </p:sp>
      <p:sp>
        <p:nvSpPr>
          <p:cNvPr id="3" name="Content Placeholder 2">
            <a:extLst>
              <a:ext uri="{FF2B5EF4-FFF2-40B4-BE49-F238E27FC236}">
                <a16:creationId xmlns:a16="http://schemas.microsoft.com/office/drawing/2014/main" id="{AA0988DD-DFC7-4D91-BDE8-238FF2954098}"/>
              </a:ext>
            </a:extLst>
          </p:cNvPr>
          <p:cNvSpPr>
            <a:spLocks noGrp="1"/>
          </p:cNvSpPr>
          <p:nvPr>
            <p:ph idx="1"/>
          </p:nvPr>
        </p:nvSpPr>
        <p:spPr>
          <a:xfrm>
            <a:off x="312107" y="1078744"/>
            <a:ext cx="10515600" cy="4527972"/>
          </a:xfrm>
        </p:spPr>
        <p:txBody>
          <a:bodyPr>
            <a:normAutofit lnSpcReduction="10000"/>
          </a:bodyPr>
          <a:lstStyle/>
          <a:p>
            <a:r>
              <a:rPr lang="en-US" dirty="0"/>
              <a:t>Each year, 1 million students experience homelessness in the K-12 education system.</a:t>
            </a:r>
          </a:p>
          <a:p>
            <a:r>
              <a:rPr lang="en-US" dirty="0"/>
              <a:t>As a result of the McKinney-Vento Homeless Education Assistance Improvements Act of 2001, all public K-12 schools are funded for a district program that serves their homeless students. Most school districts have a homeless liaison tasked with serving all homeless students in their district.</a:t>
            </a:r>
          </a:p>
          <a:p>
            <a:r>
              <a:rPr lang="en-US" dirty="0"/>
              <a:t>College campuses may have resources in place to help these students, but the students in the most need may not know the resources exist.</a:t>
            </a:r>
          </a:p>
          <a:p>
            <a:r>
              <a:rPr lang="en-US" dirty="0"/>
              <a:t>Lack of resources as students roll out of McKinney-Vento and into a postsecondary environment.</a:t>
            </a:r>
          </a:p>
          <a:p>
            <a:r>
              <a:rPr lang="en-US" dirty="0"/>
              <a:t>SPOCs serve to bridge this disconnect and help these students once on their college campus.</a:t>
            </a:r>
          </a:p>
          <a:p>
            <a:endParaRPr lang="en-US" dirty="0"/>
          </a:p>
        </p:txBody>
      </p:sp>
      <p:sp>
        <p:nvSpPr>
          <p:cNvPr id="4" name="Rectangle 3">
            <a:extLst>
              <a:ext uri="{FF2B5EF4-FFF2-40B4-BE49-F238E27FC236}">
                <a16:creationId xmlns:a16="http://schemas.microsoft.com/office/drawing/2014/main" id="{9815E790-827E-40DB-8EE5-E805B4E028AB}"/>
              </a:ext>
            </a:extLst>
          </p:cNvPr>
          <p:cNvSpPr/>
          <p:nvPr/>
        </p:nvSpPr>
        <p:spPr>
          <a:xfrm>
            <a:off x="-120317" y="8582786"/>
            <a:ext cx="3198465" cy="5241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BE27B24D-8B24-4F6D-BF7F-22B5E7DE3236}"/>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How to Draw a Bridge - Really Easy ...">
            <a:extLst>
              <a:ext uri="{FF2B5EF4-FFF2-40B4-BE49-F238E27FC236}">
                <a16:creationId xmlns:a16="http://schemas.microsoft.com/office/drawing/2014/main" id="{519F9C31-AE79-47CA-9348-2728EC169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121" y="5144993"/>
            <a:ext cx="1606839" cy="159969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5BF4F1C-F2AC-45F8-854E-DF370301CEEF}"/>
              </a:ext>
            </a:extLst>
          </p:cNvPr>
          <p:cNvSpPr/>
          <p:nvPr/>
        </p:nvSpPr>
        <p:spPr>
          <a:xfrm>
            <a:off x="-1" y="6145619"/>
            <a:ext cx="4543425" cy="7123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15638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D953-3CD6-49A5-8339-B9402412A9D3}"/>
              </a:ext>
            </a:extLst>
          </p:cNvPr>
          <p:cNvSpPr>
            <a:spLocks noGrp="1"/>
          </p:cNvSpPr>
          <p:nvPr>
            <p:ph type="title"/>
          </p:nvPr>
        </p:nvSpPr>
        <p:spPr>
          <a:xfrm>
            <a:off x="255740" y="113309"/>
            <a:ext cx="11414892" cy="672138"/>
          </a:xfrm>
        </p:spPr>
        <p:txBody>
          <a:bodyPr>
            <a:normAutofit fontScale="90000"/>
          </a:bodyPr>
          <a:lstStyle/>
          <a:p>
            <a:r>
              <a:rPr lang="en-US" dirty="0"/>
              <a:t>Conducting a Needs Assessment on Campuses - Examples</a:t>
            </a:r>
          </a:p>
        </p:txBody>
      </p:sp>
      <p:sp>
        <p:nvSpPr>
          <p:cNvPr id="3" name="Content Placeholder 2">
            <a:extLst>
              <a:ext uri="{FF2B5EF4-FFF2-40B4-BE49-F238E27FC236}">
                <a16:creationId xmlns:a16="http://schemas.microsoft.com/office/drawing/2014/main" id="{76FD7E9E-6EB5-4D54-BF8A-9281A1CF9723}"/>
              </a:ext>
            </a:extLst>
          </p:cNvPr>
          <p:cNvSpPr>
            <a:spLocks noGrp="1"/>
          </p:cNvSpPr>
          <p:nvPr>
            <p:ph idx="1"/>
          </p:nvPr>
        </p:nvSpPr>
        <p:spPr>
          <a:xfrm>
            <a:off x="312106" y="1078744"/>
            <a:ext cx="11587125" cy="4941802"/>
          </a:xfrm>
        </p:spPr>
        <p:txBody>
          <a:bodyPr>
            <a:normAutofit fontScale="92500" lnSpcReduction="10000"/>
          </a:bodyPr>
          <a:lstStyle/>
          <a:p>
            <a:r>
              <a:rPr lang="en-US" sz="2000" dirty="0"/>
              <a:t>USDA Food Security Survey Module: Six-Item Short Form </a:t>
            </a:r>
          </a:p>
          <a:p>
            <a:r>
              <a:rPr lang="en-US" sz="2000" dirty="0"/>
              <a:t>1. The food that I bought just didn’t last, and I didn’t have money to get more. Was that often, sometimes, or never true for you in the last 30 days (12 months)? </a:t>
            </a:r>
          </a:p>
          <a:p>
            <a:r>
              <a:rPr lang="en-US" sz="2000" dirty="0"/>
              <a:t>2. I couldn’t afford to eat balanced meals. Was that often, sometimes, or never true for you in the last 30 days (12 months)? </a:t>
            </a:r>
          </a:p>
          <a:p>
            <a:r>
              <a:rPr lang="en-US" sz="2000" dirty="0"/>
              <a:t>3. In the last 30 days (12 months), did you ever cut the size of your meals or skip meals because there wasn’t enough money for food? </a:t>
            </a:r>
          </a:p>
          <a:p>
            <a:r>
              <a:rPr lang="en-US" sz="2000" dirty="0"/>
              <a:t>4. [IF YES TO QUESTION 3, ASK] If using the 30 day version: In the last 30 days, how many days did this happen? If using the 12 month version: How often did this happen – almost every month, some months but not every month, or in only 1 or 2 months? </a:t>
            </a:r>
          </a:p>
          <a:p>
            <a:r>
              <a:rPr lang="en-US" sz="2000" dirty="0"/>
              <a:t>5. In the last 30 days (12 months) did you ever eat less than you felt you should because there wasn’t enough money for food?</a:t>
            </a:r>
          </a:p>
          <a:p>
            <a:r>
              <a:rPr lang="en-US" sz="2000" dirty="0"/>
              <a:t>6. In the last 30 days (12 months), were you ever hungry but didn’t eat because there wasn’t enough money for food?</a:t>
            </a:r>
          </a:p>
          <a:p>
            <a:pPr marL="0" indent="0">
              <a:buNone/>
            </a:pPr>
            <a:endParaRPr lang="en-US" sz="2000" dirty="0"/>
          </a:p>
          <a:p>
            <a:pPr marL="0" indent="0">
              <a:buNone/>
            </a:pPr>
            <a:r>
              <a:rPr lang="en-US" sz="1500" dirty="0">
                <a:hlinkClick r:id="rId2"/>
              </a:rPr>
              <a:t>https://www.bhcc.edu/media/03-documents/voicesofhunger/Basic-Needs-Insecurity-College-Students.pdf</a:t>
            </a:r>
            <a:r>
              <a:rPr lang="en-US" sz="1500" dirty="0"/>
              <a:t> </a:t>
            </a:r>
          </a:p>
        </p:txBody>
      </p:sp>
      <p:sp>
        <p:nvSpPr>
          <p:cNvPr id="4" name="Rectangle 3">
            <a:extLst>
              <a:ext uri="{FF2B5EF4-FFF2-40B4-BE49-F238E27FC236}">
                <a16:creationId xmlns:a16="http://schemas.microsoft.com/office/drawing/2014/main" id="{125B6C27-C2C9-4715-9F67-648591AFBE37}"/>
              </a:ext>
            </a:extLst>
          </p:cNvPr>
          <p:cNvSpPr/>
          <p:nvPr/>
        </p:nvSpPr>
        <p:spPr>
          <a:xfrm>
            <a:off x="0"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23514BDE-1EA5-4398-92FD-9358334B3865}"/>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724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D953-3CD6-49A5-8339-B9402412A9D3}"/>
              </a:ext>
            </a:extLst>
          </p:cNvPr>
          <p:cNvSpPr>
            <a:spLocks noGrp="1"/>
          </p:cNvSpPr>
          <p:nvPr>
            <p:ph type="title"/>
          </p:nvPr>
        </p:nvSpPr>
        <p:spPr>
          <a:xfrm>
            <a:off x="255740" y="113309"/>
            <a:ext cx="11414892" cy="672138"/>
          </a:xfrm>
        </p:spPr>
        <p:txBody>
          <a:bodyPr>
            <a:normAutofit/>
          </a:bodyPr>
          <a:lstStyle/>
          <a:p>
            <a:r>
              <a:rPr lang="en-US" dirty="0"/>
              <a:t>Conducting a Needs Assessment on Campuses - Steps</a:t>
            </a:r>
          </a:p>
        </p:txBody>
      </p:sp>
      <p:sp>
        <p:nvSpPr>
          <p:cNvPr id="3" name="Content Placeholder 2">
            <a:extLst>
              <a:ext uri="{FF2B5EF4-FFF2-40B4-BE49-F238E27FC236}">
                <a16:creationId xmlns:a16="http://schemas.microsoft.com/office/drawing/2014/main" id="{76FD7E9E-6EB5-4D54-BF8A-9281A1CF9723}"/>
              </a:ext>
            </a:extLst>
          </p:cNvPr>
          <p:cNvSpPr>
            <a:spLocks noGrp="1"/>
          </p:cNvSpPr>
          <p:nvPr>
            <p:ph idx="1"/>
          </p:nvPr>
        </p:nvSpPr>
        <p:spPr>
          <a:xfrm>
            <a:off x="604875" y="1283281"/>
            <a:ext cx="11587125" cy="4941802"/>
          </a:xfrm>
        </p:spPr>
        <p:txBody>
          <a:bodyPr>
            <a:normAutofit lnSpcReduction="10000"/>
          </a:bodyPr>
          <a:lstStyle/>
          <a:p>
            <a:pPr marL="457200" indent="-457200">
              <a:buAutoNum type="arabicPeriod"/>
            </a:pPr>
            <a:r>
              <a:rPr lang="en-US" sz="2800" dirty="0"/>
              <a:t>Find a research partner</a:t>
            </a:r>
          </a:p>
          <a:p>
            <a:pPr marL="457200" indent="-457200">
              <a:buAutoNum type="arabicPeriod"/>
            </a:pPr>
            <a:r>
              <a:rPr lang="en-US" sz="2800" dirty="0"/>
              <a:t>Identify the students who will be in the study</a:t>
            </a:r>
          </a:p>
          <a:p>
            <a:pPr marL="457200" indent="-457200">
              <a:buAutoNum type="arabicPeriod"/>
            </a:pPr>
            <a:r>
              <a:rPr lang="en-US" sz="2800" dirty="0"/>
              <a:t>Conduct and monitor random assignment</a:t>
            </a:r>
          </a:p>
          <a:p>
            <a:pPr marL="457200" indent="-457200">
              <a:buAutoNum type="arabicPeriod"/>
            </a:pPr>
            <a:r>
              <a:rPr lang="en-US" sz="2800" dirty="0"/>
              <a:t>Collect data</a:t>
            </a:r>
          </a:p>
          <a:p>
            <a:pPr marL="457200" indent="-457200">
              <a:buAutoNum type="arabicPeriod"/>
            </a:pPr>
            <a:r>
              <a:rPr lang="en-US" sz="2800" dirty="0"/>
              <a:t>Analyze data</a:t>
            </a:r>
          </a:p>
          <a:p>
            <a:pPr marL="457200" indent="-457200">
              <a:buAutoNum type="arabicPeriod"/>
            </a:pPr>
            <a:r>
              <a:rPr lang="en-US" sz="2800" dirty="0"/>
              <a:t>Share the results</a:t>
            </a:r>
          </a:p>
          <a:p>
            <a:pPr marL="457200" indent="-457200">
              <a:buAutoNum type="arabicPeriod"/>
            </a:pPr>
            <a:endParaRPr lang="en-US" sz="2800" dirty="0"/>
          </a:p>
          <a:p>
            <a:pPr marL="0" indent="0">
              <a:buNone/>
            </a:pPr>
            <a:r>
              <a:rPr lang="en-US" sz="2800" dirty="0">
                <a:hlinkClick r:id="rId2"/>
              </a:rPr>
              <a:t>https://www.bhcc.edu/media/03-documents/voicesofhunger/Basic-Needs-Insecurity-College-Students.pdf</a:t>
            </a:r>
            <a:r>
              <a:rPr lang="en-US" sz="2800" dirty="0"/>
              <a:t> </a:t>
            </a:r>
          </a:p>
          <a:p>
            <a:pPr marL="0" indent="0">
              <a:buNone/>
            </a:pPr>
            <a:r>
              <a:rPr lang="en-US" sz="2800" dirty="0"/>
              <a:t>Bunker Hill Community College Boston, MA</a:t>
            </a:r>
          </a:p>
        </p:txBody>
      </p:sp>
      <p:sp>
        <p:nvSpPr>
          <p:cNvPr id="4" name="Rectangle 3">
            <a:extLst>
              <a:ext uri="{FF2B5EF4-FFF2-40B4-BE49-F238E27FC236}">
                <a16:creationId xmlns:a16="http://schemas.microsoft.com/office/drawing/2014/main" id="{125B6C27-C2C9-4715-9F67-648591AFBE37}"/>
              </a:ext>
            </a:extLst>
          </p:cNvPr>
          <p:cNvSpPr/>
          <p:nvPr/>
        </p:nvSpPr>
        <p:spPr>
          <a:xfrm>
            <a:off x="0"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23514BDE-1EA5-4398-92FD-9358334B3865}"/>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754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DC05-8912-4A93-BD42-D904C17E478F}"/>
              </a:ext>
            </a:extLst>
          </p:cNvPr>
          <p:cNvSpPr>
            <a:spLocks noGrp="1"/>
          </p:cNvSpPr>
          <p:nvPr>
            <p:ph type="title"/>
          </p:nvPr>
        </p:nvSpPr>
        <p:spPr/>
        <p:txBody>
          <a:bodyPr/>
          <a:lstStyle/>
          <a:p>
            <a:r>
              <a:rPr lang="en-US" dirty="0"/>
              <a:t>Where Does CFNC Fit in?</a:t>
            </a:r>
          </a:p>
        </p:txBody>
      </p:sp>
      <p:sp>
        <p:nvSpPr>
          <p:cNvPr id="3" name="Content Placeholder 2">
            <a:extLst>
              <a:ext uri="{FF2B5EF4-FFF2-40B4-BE49-F238E27FC236}">
                <a16:creationId xmlns:a16="http://schemas.microsoft.com/office/drawing/2014/main" id="{67A140B8-B4D5-47F8-B464-B744F1ECD977}"/>
              </a:ext>
            </a:extLst>
          </p:cNvPr>
          <p:cNvSpPr>
            <a:spLocks noGrp="1"/>
          </p:cNvSpPr>
          <p:nvPr>
            <p:ph idx="1"/>
          </p:nvPr>
        </p:nvSpPr>
        <p:spPr>
          <a:xfrm>
            <a:off x="255740" y="1273174"/>
            <a:ext cx="10515600" cy="4351338"/>
          </a:xfrm>
        </p:spPr>
        <p:txBody>
          <a:bodyPr/>
          <a:lstStyle/>
          <a:p>
            <a:r>
              <a:rPr lang="en-US" dirty="0"/>
              <a:t>Update the SPOC list each year</a:t>
            </a:r>
          </a:p>
          <a:p>
            <a:r>
              <a:rPr lang="en-US" dirty="0"/>
              <a:t>Publish it on our website </a:t>
            </a:r>
            <a:r>
              <a:rPr lang="en-US" u="sng" dirty="0">
                <a:hlinkClick r:id="rId2"/>
              </a:rPr>
              <a:t>https://www.cfnc.org/media/1rmf5t5g/spoc-03-2023.pdf</a:t>
            </a:r>
            <a:r>
              <a:rPr lang="en-US" dirty="0"/>
              <a:t> </a:t>
            </a:r>
          </a:p>
          <a:p>
            <a:r>
              <a:rPr lang="en-US" dirty="0"/>
              <a:t>Webpage that is dedicated to students with no fixed address </a:t>
            </a:r>
            <a:r>
              <a:rPr lang="en-US" u="sng" dirty="0">
                <a:hlinkClick r:id="rId3"/>
              </a:rPr>
              <a:t>https://www.cfnc.org/plan-your-future/plan-for-college/students-with-no-fixed-address/</a:t>
            </a:r>
            <a:r>
              <a:rPr lang="en-US" dirty="0"/>
              <a:t> </a:t>
            </a:r>
          </a:p>
          <a:p>
            <a:r>
              <a:rPr lang="en-US" dirty="0"/>
              <a:t>Work with NCHEP more often</a:t>
            </a:r>
          </a:p>
          <a:p>
            <a:r>
              <a:rPr lang="en-US" dirty="0"/>
              <a:t>Help connect everyone</a:t>
            </a:r>
          </a:p>
          <a:p>
            <a:r>
              <a:rPr lang="en-US" dirty="0"/>
              <a:t>Providing resources</a:t>
            </a:r>
          </a:p>
          <a:p>
            <a:r>
              <a:rPr lang="en-US" dirty="0"/>
              <a:t>Building a bit as we go!</a:t>
            </a:r>
          </a:p>
        </p:txBody>
      </p:sp>
      <p:sp>
        <p:nvSpPr>
          <p:cNvPr id="4" name="Rectangle 3">
            <a:extLst>
              <a:ext uri="{FF2B5EF4-FFF2-40B4-BE49-F238E27FC236}">
                <a16:creationId xmlns:a16="http://schemas.microsoft.com/office/drawing/2014/main" id="{D480E4DD-205B-4942-9460-F7C0A861D0E8}"/>
              </a:ext>
            </a:extLst>
          </p:cNvPr>
          <p:cNvSpPr/>
          <p:nvPr/>
        </p:nvSpPr>
        <p:spPr>
          <a:xfrm>
            <a:off x="0"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A97BE46E-53B6-4E31-A307-5DC62D9B5003}"/>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993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6093-2149-4E25-B29E-6EEC0C40FB7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EB83A4A8-7996-4B38-AC1F-A29D2BA00A92}"/>
              </a:ext>
            </a:extLst>
          </p:cNvPr>
          <p:cNvSpPr>
            <a:spLocks noGrp="1"/>
          </p:cNvSpPr>
          <p:nvPr>
            <p:ph idx="1"/>
          </p:nvPr>
        </p:nvSpPr>
        <p:spPr/>
        <p:txBody>
          <a:bodyPr>
            <a:normAutofit lnSpcReduction="10000"/>
          </a:bodyPr>
          <a:lstStyle/>
          <a:p>
            <a:pPr marL="457200" indent="-457200">
              <a:buFont typeface="+mj-lt"/>
              <a:buAutoNum type="arabicPeriod"/>
            </a:pPr>
            <a:r>
              <a:rPr lang="en-US" dirty="0"/>
              <a:t>Who is your SPOC on campus?</a:t>
            </a:r>
          </a:p>
          <a:p>
            <a:pPr marL="457200" indent="-457200">
              <a:buFont typeface="+mj-lt"/>
              <a:buAutoNum type="arabicPeriod"/>
            </a:pPr>
            <a:r>
              <a:rPr lang="en-US" dirty="0"/>
              <a:t>Is it the correct person to address the needs discussed today?</a:t>
            </a:r>
          </a:p>
          <a:p>
            <a:pPr marL="914400" lvl="1" indent="-457200">
              <a:buFont typeface="+mj-lt"/>
              <a:buAutoNum type="arabicPeriod"/>
            </a:pPr>
            <a:r>
              <a:rPr lang="en-US" dirty="0"/>
              <a:t>If not, let us know so we can update our SPOC list</a:t>
            </a:r>
          </a:p>
          <a:p>
            <a:pPr marL="457200" indent="-457200">
              <a:buFont typeface="+mj-lt"/>
              <a:buAutoNum type="arabicPeriod"/>
            </a:pPr>
            <a:r>
              <a:rPr lang="en-US" dirty="0"/>
              <a:t>Consider the needs of your students experiencing homelessness and UHY. </a:t>
            </a:r>
          </a:p>
          <a:p>
            <a:pPr marL="914400" lvl="1" indent="-457200">
              <a:buFont typeface="+mj-lt"/>
              <a:buAutoNum type="arabicPeriod"/>
            </a:pPr>
            <a:r>
              <a:rPr lang="en-US" dirty="0"/>
              <a:t>Do you currently offer what’s needed?</a:t>
            </a:r>
          </a:p>
          <a:p>
            <a:pPr marL="914400" lvl="1" indent="-457200">
              <a:buFont typeface="+mj-lt"/>
              <a:buAutoNum type="arabicPeriod"/>
            </a:pPr>
            <a:r>
              <a:rPr lang="en-US" dirty="0"/>
              <a:t>Do you have a comprehensive list to give students in need?</a:t>
            </a:r>
          </a:p>
          <a:p>
            <a:pPr marL="914400" lvl="1" indent="-457200">
              <a:buFont typeface="+mj-lt"/>
              <a:buAutoNum type="arabicPeriod"/>
            </a:pPr>
            <a:r>
              <a:rPr lang="en-US" dirty="0"/>
              <a:t>Should you conduct a needs assessment?</a:t>
            </a:r>
          </a:p>
          <a:p>
            <a:pPr marL="457200" indent="-457200">
              <a:buFont typeface="+mj-lt"/>
              <a:buAutoNum type="arabicPeriod"/>
            </a:pPr>
            <a:r>
              <a:rPr lang="en-US" dirty="0"/>
              <a:t>Connect with NCHEP, us, NAEHCY, or your local homeless liaison to plan, get resources, and learn more.</a:t>
            </a:r>
          </a:p>
          <a:p>
            <a:pPr marL="457200" indent="-457200">
              <a:buFont typeface="+mj-lt"/>
              <a:buAutoNum type="arabicPeriod"/>
            </a:pPr>
            <a:r>
              <a:rPr lang="en-US" dirty="0"/>
              <a:t>Stay tuned for future presentations with this topic.</a:t>
            </a:r>
          </a:p>
        </p:txBody>
      </p:sp>
      <p:sp>
        <p:nvSpPr>
          <p:cNvPr id="4" name="Rectangle 3">
            <a:extLst>
              <a:ext uri="{FF2B5EF4-FFF2-40B4-BE49-F238E27FC236}">
                <a16:creationId xmlns:a16="http://schemas.microsoft.com/office/drawing/2014/main" id="{040EC31C-3637-4E39-8887-F078D7309A27}"/>
              </a:ext>
            </a:extLst>
          </p:cNvPr>
          <p:cNvSpPr/>
          <p:nvPr/>
        </p:nvSpPr>
        <p:spPr>
          <a:xfrm>
            <a:off x="0"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9AC1C517-DBC1-41D0-A906-045C5B2F0C1A}"/>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359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BA4C-A356-42B1-9E41-CF053FA86AEB}"/>
              </a:ext>
            </a:extLst>
          </p:cNvPr>
          <p:cNvSpPr>
            <a:spLocks noGrp="1"/>
          </p:cNvSpPr>
          <p:nvPr>
            <p:ph type="title"/>
          </p:nvPr>
        </p:nvSpPr>
        <p:spPr/>
        <p:txBody>
          <a:bodyPr/>
          <a:lstStyle/>
          <a:p>
            <a:r>
              <a:rPr lang="en-US" dirty="0"/>
              <a:t>Student Page on CFNC.org</a:t>
            </a:r>
          </a:p>
        </p:txBody>
      </p:sp>
      <p:sp>
        <p:nvSpPr>
          <p:cNvPr id="4" name="Rectangle 3">
            <a:extLst>
              <a:ext uri="{FF2B5EF4-FFF2-40B4-BE49-F238E27FC236}">
                <a16:creationId xmlns:a16="http://schemas.microsoft.com/office/drawing/2014/main" id="{ABF09B2D-AFED-4F2B-8289-0AC479040AF4}"/>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20AEF466-9A2D-4BAB-9EFF-315A45364408}"/>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lh7-us.googleusercontent.com/GlYfKUbeibObqIopN9wQ1v4p5cf3iS3I7b2oKEL6IYQk1U-DSCH69RRVi2dfL8eMxYH7qYiJ9SaX_-i7UVTBxB5_xCFbvTG9iPGsRyNwxSiPdjffREc2EArBsaBuYT0Ho8iKTbTCI3XujgRpUHFIVcODYA=nw">
            <a:extLst>
              <a:ext uri="{FF2B5EF4-FFF2-40B4-BE49-F238E27FC236}">
                <a16:creationId xmlns:a16="http://schemas.microsoft.com/office/drawing/2014/main" id="{E3F557B6-1FAE-4FDC-BB6C-514674EFA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67" y="1070810"/>
            <a:ext cx="4457586" cy="27552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7-us.googleusercontent.com/o8VjnR1lZIZVkDI7bJy6uDXg02FOmxf1ueSOtkqK8TPNfySuHwUmCRbKKYHSTRUgIHbWCcmW7VxHK5PXdwxu4OthV_0JMrqZ5wrrRjpTG_B1WUYgQ2cI_jicjMyX4G6pIP2QwPnfjaiFHLZR82fb1XawUA=nw">
            <a:extLst>
              <a:ext uri="{FF2B5EF4-FFF2-40B4-BE49-F238E27FC236}">
                <a16:creationId xmlns:a16="http://schemas.microsoft.com/office/drawing/2014/main" id="{4AEC28D5-7490-4C3C-9E6D-D4E9FD51A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67" y="4391025"/>
            <a:ext cx="4950242" cy="184481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lh7-us.googleusercontent.com/wl-4O-4MPNah--D0wHAdVJKanRyiWuphyASf-KUaVYLtQ2Fe5yIpkVt58p7jEE1roHsDt7TFe76a2d7ynJa4q7aP9J49fLaka3gJXhbSdbpKqcRYaLyAOa09TTDgaIgncKxoAuLzvymy8UdBxcfK3h-pgw=nw">
            <a:extLst>
              <a:ext uri="{FF2B5EF4-FFF2-40B4-BE49-F238E27FC236}">
                <a16:creationId xmlns:a16="http://schemas.microsoft.com/office/drawing/2014/main" id="{D93D2CD0-B074-45C6-8F93-E4210AF2E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054" y="1070809"/>
            <a:ext cx="6787534" cy="296905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lh7-us.googleusercontent.com/cDR8W8_AH5OSCfSysOyGjNA0fldnjydg_zmo6ZSENj9S2e3e2a7nnXpF6Ri-7oMcGWTdW0GGV7NYo5_nslbRmQczRHptAHJxe9XepiK7bOJIpkSVYX1NdK_c8k5bTZDT_n9yc6QNawQPZwL5KeiA56CL4w=nw">
            <a:extLst>
              <a:ext uri="{FF2B5EF4-FFF2-40B4-BE49-F238E27FC236}">
                <a16:creationId xmlns:a16="http://schemas.microsoft.com/office/drawing/2014/main" id="{91F0714C-F3BD-4B57-ABC9-0D088FA980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8934" y="4145263"/>
            <a:ext cx="5189773" cy="262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294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4B63-F483-4D04-A254-27D240E564B8}"/>
              </a:ext>
            </a:extLst>
          </p:cNvPr>
          <p:cNvSpPr>
            <a:spLocks noGrp="1"/>
          </p:cNvSpPr>
          <p:nvPr>
            <p:ph type="title"/>
          </p:nvPr>
        </p:nvSpPr>
        <p:spPr>
          <a:xfrm>
            <a:off x="255740" y="113309"/>
            <a:ext cx="10897534" cy="672138"/>
          </a:xfrm>
        </p:spPr>
        <p:txBody>
          <a:bodyPr>
            <a:normAutofit/>
          </a:bodyPr>
          <a:lstStyle/>
          <a:p>
            <a:r>
              <a:rPr lang="en-US" dirty="0"/>
              <a:t>CFNC Regional Representatives and Spanish Services</a:t>
            </a:r>
          </a:p>
        </p:txBody>
      </p:sp>
      <p:sp>
        <p:nvSpPr>
          <p:cNvPr id="4" name="Rectangle 3">
            <a:extLst>
              <a:ext uri="{FF2B5EF4-FFF2-40B4-BE49-F238E27FC236}">
                <a16:creationId xmlns:a16="http://schemas.microsoft.com/office/drawing/2014/main" id="{71B905FE-461F-4098-8F3E-27B4185FCAF1}"/>
              </a:ext>
            </a:extLst>
          </p:cNvPr>
          <p:cNvSpPr/>
          <p:nvPr/>
        </p:nvSpPr>
        <p:spPr>
          <a:xfrm>
            <a:off x="0"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80201127-BD3C-48D6-8B3A-A3B2D6B57E23}"/>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https://lh7-us.googleusercontent.com/PpSvcF1cId0KdW-VPtP-q4dvyr58Ar1lt8yg_j5jE0bUJuGnHude7oONf_7RoCUNueSaa9_1ui9m2QEh1eILRqa1sLc1LW3GjTHCsnMBtu6a8Y3sIqml1cUx5qmG5Q9k2VzPuGFnkUTjlrjnjoP0TvhHUg=nw">
            <a:extLst>
              <a:ext uri="{FF2B5EF4-FFF2-40B4-BE49-F238E27FC236}">
                <a16:creationId xmlns:a16="http://schemas.microsoft.com/office/drawing/2014/main" id="{BC84BD35-0278-44AA-AF59-F2B5EA6A4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39" y="1291639"/>
            <a:ext cx="6009774" cy="534202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lh7-us.googleusercontent.com/-tGHtPnciFw33twi03D3veZMuRuVMVP5p1XSNSa9VGhTAnlVGVFua2SXY9xO-N5jhoNeViBVZFLrW76nY6bCu3IIL37VTDmgrp8owg4365BHwDPZ9NKxT-yT6xUA0AVPghMa-sFukPQ8ead44YhLk5mnBA=nw">
            <a:extLst>
              <a:ext uri="{FF2B5EF4-FFF2-40B4-BE49-F238E27FC236}">
                <a16:creationId xmlns:a16="http://schemas.microsoft.com/office/drawing/2014/main" id="{CBA38458-B692-40F0-A0C3-9DF141CB6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934" y="1795462"/>
            <a:ext cx="5686425" cy="382905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40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8E27-D383-4138-B410-7EC3926782F5}"/>
              </a:ext>
            </a:extLst>
          </p:cNvPr>
          <p:cNvSpPr>
            <a:spLocks noGrp="1"/>
          </p:cNvSpPr>
          <p:nvPr>
            <p:ph type="title"/>
          </p:nvPr>
        </p:nvSpPr>
        <p:spPr/>
        <p:txBody>
          <a:bodyPr/>
          <a:lstStyle/>
          <a:p>
            <a:r>
              <a:rPr lang="en-US" dirty="0"/>
              <a:t>Links &amp; Resources</a:t>
            </a:r>
          </a:p>
        </p:txBody>
      </p:sp>
      <p:sp>
        <p:nvSpPr>
          <p:cNvPr id="3" name="Content Placeholder 2">
            <a:extLst>
              <a:ext uri="{FF2B5EF4-FFF2-40B4-BE49-F238E27FC236}">
                <a16:creationId xmlns:a16="http://schemas.microsoft.com/office/drawing/2014/main" id="{356D8CAD-A059-4996-A140-E0320952B79B}"/>
              </a:ext>
            </a:extLst>
          </p:cNvPr>
          <p:cNvSpPr>
            <a:spLocks noGrp="1"/>
          </p:cNvSpPr>
          <p:nvPr>
            <p:ph idx="1"/>
          </p:nvPr>
        </p:nvSpPr>
        <p:spPr>
          <a:xfrm>
            <a:off x="87298" y="1669208"/>
            <a:ext cx="10515600" cy="4351338"/>
          </a:xfrm>
        </p:spPr>
        <p:txBody>
          <a:bodyPr>
            <a:normAutofit fontScale="77500" lnSpcReduction="20000"/>
          </a:bodyPr>
          <a:lstStyle/>
          <a:p>
            <a:pPr marL="0" indent="0">
              <a:buNone/>
            </a:pPr>
            <a:r>
              <a:rPr lang="en-US" dirty="0"/>
              <a:t>National Center for Homeless Education (NCHE) </a:t>
            </a:r>
          </a:p>
          <a:p>
            <a:pPr marL="0" indent="0">
              <a:buNone/>
            </a:pPr>
            <a:r>
              <a:rPr lang="en-US" dirty="0"/>
              <a:t>1-800-308-2145</a:t>
            </a:r>
          </a:p>
          <a:p>
            <a:pPr marL="0" indent="0">
              <a:buNone/>
            </a:pPr>
            <a:r>
              <a:rPr lang="en-US" dirty="0">
                <a:hlinkClick r:id="rId3"/>
              </a:rPr>
              <a:t>https://nche.ed.gov</a:t>
            </a:r>
            <a:endParaRPr lang="en-US" dirty="0"/>
          </a:p>
          <a:p>
            <a:pPr marL="0" indent="0">
              <a:buNone/>
            </a:pPr>
            <a:r>
              <a:rPr lang="en-US" dirty="0">
                <a:solidFill>
                  <a:srgbClr val="7030A0"/>
                </a:solidFill>
              </a:rPr>
              <a:t>*Upcoming webinar with Danny Jordan thru NCASFAA</a:t>
            </a:r>
          </a:p>
          <a:p>
            <a:pPr marL="0" indent="0">
              <a:buNone/>
            </a:pPr>
            <a:endParaRPr lang="en-US" dirty="0"/>
          </a:p>
          <a:p>
            <a:pPr marL="0" indent="0">
              <a:buNone/>
            </a:pPr>
            <a:r>
              <a:rPr lang="en-US" dirty="0"/>
              <a:t>CFNC</a:t>
            </a:r>
          </a:p>
          <a:p>
            <a:pPr marL="0" indent="0">
              <a:buNone/>
            </a:pPr>
            <a:r>
              <a:rPr lang="en-US" dirty="0">
                <a:hlinkClick r:id="rId4"/>
              </a:rPr>
              <a:t>www.cfnc.org</a:t>
            </a:r>
            <a:endParaRPr lang="en-US" dirty="0"/>
          </a:p>
          <a:p>
            <a:pPr marL="0" indent="0">
              <a:buNone/>
            </a:pPr>
            <a:endParaRPr lang="en-US" dirty="0"/>
          </a:p>
          <a:p>
            <a:pPr marL="0" indent="0">
              <a:buNone/>
            </a:pPr>
            <a:r>
              <a:rPr lang="en-US" dirty="0"/>
              <a:t>NEACHY Higher Education</a:t>
            </a:r>
          </a:p>
          <a:p>
            <a:pPr marL="0" indent="0">
              <a:buNone/>
            </a:pPr>
            <a:r>
              <a:rPr lang="en-US" dirty="0">
                <a:hlinkClick r:id="rId5"/>
              </a:rPr>
              <a:t>https://naehcy.org/higher-education/</a:t>
            </a:r>
            <a:r>
              <a:rPr lang="en-US" dirty="0"/>
              <a:t> </a:t>
            </a:r>
          </a:p>
          <a:p>
            <a:pPr marL="0" indent="0">
              <a:buNone/>
            </a:pPr>
            <a:r>
              <a:rPr lang="en-US" dirty="0"/>
              <a:t>The National Association for the Education of Homeless Children is a national nonprofit, member association. Their vision is that every child and youth experiencing homelessness is successful in school, from early childhood through higher education.</a:t>
            </a:r>
          </a:p>
          <a:p>
            <a:pPr marL="0" indent="0">
              <a:buNone/>
            </a:pPr>
            <a:r>
              <a:rPr lang="en-US" dirty="0">
                <a:hlinkClick r:id="rId6"/>
              </a:rPr>
              <a:t>https://naehcy.org/wp-content/uploads/2018/08/SPOC-Model-Revamp-FINAL.pdf</a:t>
            </a:r>
            <a:r>
              <a:rPr lang="en-US" dirty="0"/>
              <a:t> </a:t>
            </a:r>
          </a:p>
        </p:txBody>
      </p:sp>
      <p:sp>
        <p:nvSpPr>
          <p:cNvPr id="4" name="Right Triangle 3">
            <a:extLst>
              <a:ext uri="{FF2B5EF4-FFF2-40B4-BE49-F238E27FC236}">
                <a16:creationId xmlns:a16="http://schemas.microsoft.com/office/drawing/2014/main" id="{0C1422D1-1591-4EFF-A658-D4F1AEC6B2DE}"/>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DF818E4-4D98-4879-85CB-FB10E5500D36}"/>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362" name="Picture 2" descr="https://lh7-us.googleusercontent.com/QnJvardrIOtZQ0i9qwxrj_4iJpEQlfIljJYckqacIMw4y4S5KQ257lexRv-kk2i2dFywDzNH5NdgqwgW42s8a200nZKYUs6vfzXisSx0dEDIFV0lEchmyjhYI0dXSeVMLG6sn9RblhZMcqJU6rlHmvPQGA=nw">
            <a:extLst>
              <a:ext uri="{FF2B5EF4-FFF2-40B4-BE49-F238E27FC236}">
                <a16:creationId xmlns:a16="http://schemas.microsoft.com/office/drawing/2014/main" id="{84E1B57D-2D3B-4075-988E-4B055A967E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869" y="785447"/>
            <a:ext cx="3925802" cy="392580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698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7489C-9104-46E4-A768-AA776A6E547C}"/>
              </a:ext>
            </a:extLst>
          </p:cNvPr>
          <p:cNvSpPr>
            <a:spLocks noGrp="1"/>
          </p:cNvSpPr>
          <p:nvPr>
            <p:ph type="title"/>
          </p:nvPr>
        </p:nvSpPr>
        <p:spPr/>
        <p:txBody>
          <a:bodyPr/>
          <a:lstStyle/>
          <a:p>
            <a:r>
              <a:rPr lang="en-US" dirty="0"/>
              <a:t>Links &amp; Resources</a:t>
            </a:r>
          </a:p>
        </p:txBody>
      </p:sp>
      <p:sp>
        <p:nvSpPr>
          <p:cNvPr id="3" name="Content Placeholder 2">
            <a:extLst>
              <a:ext uri="{FF2B5EF4-FFF2-40B4-BE49-F238E27FC236}">
                <a16:creationId xmlns:a16="http://schemas.microsoft.com/office/drawing/2014/main" id="{BC161210-D57C-4A8B-BFB8-5B563A1F1444}"/>
              </a:ext>
            </a:extLst>
          </p:cNvPr>
          <p:cNvSpPr>
            <a:spLocks noGrp="1"/>
          </p:cNvSpPr>
          <p:nvPr>
            <p:ph idx="1"/>
          </p:nvPr>
        </p:nvSpPr>
        <p:spPr>
          <a:xfrm>
            <a:off x="95538" y="1146105"/>
            <a:ext cx="10515600" cy="5057361"/>
          </a:xfrm>
        </p:spPr>
        <p:txBody>
          <a:bodyPr>
            <a:normAutofit fontScale="92500"/>
          </a:bodyPr>
          <a:lstStyle/>
          <a:p>
            <a:pPr marL="0" indent="0">
              <a:buNone/>
            </a:pPr>
            <a:r>
              <a:rPr lang="en-US" dirty="0"/>
              <a:t>NAEHCY</a:t>
            </a:r>
          </a:p>
          <a:p>
            <a:r>
              <a:rPr lang="en-US" dirty="0"/>
              <a:t>Processing Financial Aid for Homeless Youth </a:t>
            </a:r>
            <a:r>
              <a:rPr lang="en-US" dirty="0">
                <a:hlinkClick r:id="rId2"/>
              </a:rPr>
              <a:t>https://0vab42.a2cdn1.secureserver.net/wp-content/uploads/2018/05/Processing-Financial-Aid-for-Homeless-Youth.pdf</a:t>
            </a:r>
            <a:r>
              <a:rPr lang="en-US" dirty="0"/>
              <a:t> </a:t>
            </a:r>
          </a:p>
          <a:p>
            <a:r>
              <a:rPr lang="en-US" dirty="0"/>
              <a:t>College student perspective </a:t>
            </a:r>
            <a:r>
              <a:rPr lang="en-US" dirty="0">
                <a:hlinkClick r:id="rId3"/>
              </a:rPr>
              <a:t>https://0vab42.a2cdn1.secureserver.net/wp-content/uploads/2018/06/NAEHCY-Article-Abdullah.pdf</a:t>
            </a:r>
            <a:endParaRPr lang="en-US" dirty="0"/>
          </a:p>
          <a:p>
            <a:r>
              <a:rPr lang="en-US" dirty="0"/>
              <a:t>Higher Education Opportunity Act: Homeless and Foster Youth </a:t>
            </a:r>
            <a:r>
              <a:rPr lang="en-US" dirty="0">
                <a:hlinkClick r:id="rId4"/>
              </a:rPr>
              <a:t>https://0vab42.a2cdn1.secureserver.net/wp-content/uploads/2017/12/hea_summ.pdf</a:t>
            </a:r>
            <a:endParaRPr lang="en-US" dirty="0"/>
          </a:p>
          <a:p>
            <a:r>
              <a:rPr lang="en-US" dirty="0"/>
              <a:t>Excerpt from study, </a:t>
            </a:r>
            <a:r>
              <a:rPr lang="en-US" i="1" dirty="0"/>
              <a:t>Hunger on Campus: The Challenge of Food Insecurities for College Students </a:t>
            </a:r>
            <a:r>
              <a:rPr lang="en-US" dirty="0">
                <a:hlinkClick r:id="rId5"/>
              </a:rPr>
              <a:t>https://0vab42.a2cdn1.secureserver.net/wp-content/uploads/2018/06/NAECHY-Higher-Ed_article-for-June.pdf</a:t>
            </a:r>
            <a:endParaRPr lang="en-US" dirty="0"/>
          </a:p>
          <a:p>
            <a:pPr marL="0" indent="0">
              <a:buNone/>
            </a:pPr>
            <a:r>
              <a:rPr lang="en-US" dirty="0"/>
              <a:t>  </a:t>
            </a:r>
          </a:p>
          <a:p>
            <a:endParaRPr lang="en-US" dirty="0"/>
          </a:p>
        </p:txBody>
      </p:sp>
      <p:sp>
        <p:nvSpPr>
          <p:cNvPr id="4" name="Rectangle 3">
            <a:extLst>
              <a:ext uri="{FF2B5EF4-FFF2-40B4-BE49-F238E27FC236}">
                <a16:creationId xmlns:a16="http://schemas.microsoft.com/office/drawing/2014/main" id="{9E849CA3-EE5D-4FCE-B7AA-2B0D52B4E5B7}"/>
              </a:ext>
            </a:extLst>
          </p:cNvPr>
          <p:cNvSpPr/>
          <p:nvPr/>
        </p:nvSpPr>
        <p:spPr>
          <a:xfrm>
            <a:off x="-1" y="6010673"/>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339412CB-51D4-483F-9D6D-9D437E5FEFBF}"/>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066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DB17-93FA-48EF-AC12-97D674776B0C}"/>
              </a:ext>
            </a:extLst>
          </p:cNvPr>
          <p:cNvSpPr>
            <a:spLocks noGrp="1"/>
          </p:cNvSpPr>
          <p:nvPr>
            <p:ph type="title"/>
          </p:nvPr>
        </p:nvSpPr>
        <p:spPr/>
        <p:txBody>
          <a:bodyPr/>
          <a:lstStyle/>
          <a:p>
            <a:r>
              <a:rPr lang="en-US" dirty="0"/>
              <a:t>Questions?</a:t>
            </a:r>
          </a:p>
        </p:txBody>
      </p:sp>
      <p:pic>
        <p:nvPicPr>
          <p:cNvPr id="18434" name="Picture 2" descr="https://lh7-us.googleusercontent.com/SkBwmzWFWs9PmZqxwxLdnp8U4djsOCJxdCNr94AezZKk_P57qYCkQkEqDs13P5dHlNZ4yEpFJV8eyCkdQhNlSFynYAahpzFEBpX1AN26_HSG4wDekGI8bG7NCHJT-JdJAeLMRzEh3tzYGGrX-3-i1_lEaA=nw">
            <a:extLst>
              <a:ext uri="{FF2B5EF4-FFF2-40B4-BE49-F238E27FC236}">
                <a16:creationId xmlns:a16="http://schemas.microsoft.com/office/drawing/2014/main" id="{3C977416-9EC9-404C-B46B-FBFEEFC93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127" y="1054267"/>
            <a:ext cx="6332621" cy="474946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5CDD90-3B3B-48C4-B4D4-5DA0A30C1864}"/>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ight Triangle 5">
            <a:extLst>
              <a:ext uri="{FF2B5EF4-FFF2-40B4-BE49-F238E27FC236}">
                <a16:creationId xmlns:a16="http://schemas.microsoft.com/office/drawing/2014/main" id="{6AB4EF1C-B2BF-44D0-91CB-8C32B8E1EF3D}"/>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53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4845-5F21-47D4-A97A-B2BAC484FEB8}"/>
              </a:ext>
            </a:extLst>
          </p:cNvPr>
          <p:cNvSpPr>
            <a:spLocks noGrp="1"/>
          </p:cNvSpPr>
          <p:nvPr>
            <p:ph type="title"/>
          </p:nvPr>
        </p:nvSpPr>
        <p:spPr>
          <a:xfrm>
            <a:off x="255740" y="113309"/>
            <a:ext cx="8143981" cy="672138"/>
          </a:xfrm>
        </p:spPr>
        <p:txBody>
          <a:bodyPr>
            <a:normAutofit fontScale="90000"/>
          </a:bodyPr>
          <a:lstStyle/>
          <a:p>
            <a:r>
              <a:rPr lang="en-US" dirty="0"/>
              <a:t>McKinney-Vento Definition of Homeless</a:t>
            </a:r>
          </a:p>
        </p:txBody>
      </p:sp>
      <p:sp>
        <p:nvSpPr>
          <p:cNvPr id="3" name="Content Placeholder 2">
            <a:extLst>
              <a:ext uri="{FF2B5EF4-FFF2-40B4-BE49-F238E27FC236}">
                <a16:creationId xmlns:a16="http://schemas.microsoft.com/office/drawing/2014/main" id="{5C299777-6254-4E25-B719-8D6C6EECC73A}"/>
              </a:ext>
            </a:extLst>
          </p:cNvPr>
          <p:cNvSpPr>
            <a:spLocks noGrp="1"/>
          </p:cNvSpPr>
          <p:nvPr>
            <p:ph idx="1"/>
          </p:nvPr>
        </p:nvSpPr>
        <p:spPr>
          <a:xfrm>
            <a:off x="480345" y="1409599"/>
            <a:ext cx="10543735" cy="4018738"/>
          </a:xfrm>
        </p:spPr>
        <p:txBody>
          <a:bodyPr/>
          <a:lstStyle/>
          <a:p>
            <a:pPr marL="0" indent="0" algn="ctr">
              <a:buNone/>
            </a:pPr>
            <a:r>
              <a:rPr lang="en-US" dirty="0"/>
              <a:t>Individuals who lack a fixed, regular, and adequate nighttime residence</a:t>
            </a:r>
          </a:p>
          <a:p>
            <a:endParaRPr lang="en-US" dirty="0"/>
          </a:p>
          <a:p>
            <a:endParaRPr lang="en-US" dirty="0"/>
          </a:p>
        </p:txBody>
      </p:sp>
      <p:sp>
        <p:nvSpPr>
          <p:cNvPr id="4" name="Rectangle 3">
            <a:extLst>
              <a:ext uri="{FF2B5EF4-FFF2-40B4-BE49-F238E27FC236}">
                <a16:creationId xmlns:a16="http://schemas.microsoft.com/office/drawing/2014/main" id="{7B9FA2C5-87DC-4987-A3AA-D605CAC8B8BA}"/>
              </a:ext>
            </a:extLst>
          </p:cNvPr>
          <p:cNvSpPr/>
          <p:nvPr/>
        </p:nvSpPr>
        <p:spPr>
          <a:xfrm>
            <a:off x="-1" y="6145619"/>
            <a:ext cx="4543425" cy="7123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D75CF3B4-27F6-48D3-9014-CDF86270FEE8}"/>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s://lh7-us.googleusercontent.com/8qa2cNvz5gQBFtGREzJeI77nTdx8zeBvKEhdo0qpeoFRDf5uberv7zo7DWqSYvGB0njKz1n9Zi9_d5yRo1I4eAItRVXjj759xMeRI-HE1chZjcfcEerMI2h9j1H-vlOEu_4FjW0O1wj4v3SkqD0COLMm5g=nw">
            <a:extLst>
              <a:ext uri="{FF2B5EF4-FFF2-40B4-BE49-F238E27FC236}">
                <a16:creationId xmlns:a16="http://schemas.microsoft.com/office/drawing/2014/main" id="{78DD21DE-5D5A-4981-96B4-582602853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74" y="1733108"/>
            <a:ext cx="9888279" cy="369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46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EC32-0B29-426D-8D05-3DF9598D46D7}"/>
              </a:ext>
            </a:extLst>
          </p:cNvPr>
          <p:cNvSpPr>
            <a:spLocks noGrp="1"/>
          </p:cNvSpPr>
          <p:nvPr>
            <p:ph type="title"/>
          </p:nvPr>
        </p:nvSpPr>
        <p:spPr>
          <a:xfrm>
            <a:off x="255740" y="113309"/>
            <a:ext cx="9005218" cy="672138"/>
          </a:xfrm>
        </p:spPr>
        <p:txBody>
          <a:bodyPr>
            <a:normAutofit/>
          </a:bodyPr>
          <a:lstStyle/>
          <a:p>
            <a:r>
              <a:rPr lang="en-US" dirty="0"/>
              <a:t>Homeless Liaison Eligibility Determination</a:t>
            </a:r>
          </a:p>
        </p:txBody>
      </p:sp>
      <p:pic>
        <p:nvPicPr>
          <p:cNvPr id="2050" name="Picture 2" descr="https://lh7-us.googleusercontent.com/utZ1IfrBxALxIeMtfNIqyLGL5IiDpN3JGq-1Nd4NO2Mk2Y1ZtRwQ0CY_ovLp-VRIrQ3kGObJcI0io8EqhK1Vd34GSQHKpdItWDa-uR4I7ojjSjScg1UIXVBvD1MBUp59TM5s140AMgLAuqDZ1u7FCuxxcg=nw">
            <a:extLst>
              <a:ext uri="{FF2B5EF4-FFF2-40B4-BE49-F238E27FC236}">
                <a16:creationId xmlns:a16="http://schemas.microsoft.com/office/drawing/2014/main" id="{3F25934F-CF8A-4549-ADB6-00D2F84E82D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2772" y="1441204"/>
            <a:ext cx="6673363" cy="50284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95D6B66-47B4-4D0B-A459-FCC5071E15B2}"/>
              </a:ext>
            </a:extLst>
          </p:cNvPr>
          <p:cNvSpPr/>
          <p:nvPr/>
        </p:nvSpPr>
        <p:spPr>
          <a:xfrm>
            <a:off x="-1" y="6145619"/>
            <a:ext cx="4543425" cy="7123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ight Triangle 5">
            <a:extLst>
              <a:ext uri="{FF2B5EF4-FFF2-40B4-BE49-F238E27FC236}">
                <a16:creationId xmlns:a16="http://schemas.microsoft.com/office/drawing/2014/main" id="{5D826CA9-706F-4448-A817-249FB4A1BB94}"/>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63B404B-660A-4C89-A703-705E5029E396}"/>
              </a:ext>
            </a:extLst>
          </p:cNvPr>
          <p:cNvSpPr txBox="1"/>
          <p:nvPr/>
        </p:nvSpPr>
        <p:spPr>
          <a:xfrm>
            <a:off x="7729871" y="2297921"/>
            <a:ext cx="3685953" cy="2262158"/>
          </a:xfrm>
          <a:prstGeom prst="rect">
            <a:avLst/>
          </a:prstGeom>
          <a:noFill/>
        </p:spPr>
        <p:txBody>
          <a:bodyPr wrap="square" rtlCol="0">
            <a:spAutoFit/>
          </a:bodyPr>
          <a:lstStyle/>
          <a:p>
            <a:pPr>
              <a:spcBef>
                <a:spcPts val="600"/>
              </a:spcBef>
            </a:pPr>
            <a:r>
              <a:rPr lang="en-US" dirty="0">
                <a:latin typeface="Open Sans" panose="020B0606030504020204" pitchFamily="34" charset="0"/>
                <a:ea typeface="Open Sans" panose="020B0606030504020204" pitchFamily="34" charset="0"/>
                <a:cs typeface="Open Sans" panose="020B0606030504020204" pitchFamily="34" charset="0"/>
              </a:rPr>
              <a:t>To determine eligibility, the homeless liaison must assess if the student can go to the -</a:t>
            </a:r>
          </a:p>
          <a:p>
            <a:pPr>
              <a:spcBef>
                <a:spcPts val="600"/>
              </a:spcBef>
            </a:pPr>
            <a:r>
              <a:rPr lang="en-US" dirty="0">
                <a:latin typeface="Open Sans" panose="020B0606030504020204" pitchFamily="34" charset="0"/>
                <a:ea typeface="Open Sans" panose="020B0606030504020204" pitchFamily="34" charset="0"/>
                <a:cs typeface="Open Sans" panose="020B0606030504020204" pitchFamily="34" charset="0"/>
              </a:rPr>
              <a:t>Same place (fixed)</a:t>
            </a:r>
          </a:p>
          <a:p>
            <a:pPr>
              <a:spcBef>
                <a:spcPts val="600"/>
              </a:spcBef>
            </a:pPr>
            <a:r>
              <a:rPr lang="en-US" dirty="0">
                <a:latin typeface="Open Sans" panose="020B0606030504020204" pitchFamily="34" charset="0"/>
                <a:ea typeface="Open Sans" panose="020B0606030504020204" pitchFamily="34" charset="0"/>
                <a:cs typeface="Open Sans" panose="020B0606030504020204" pitchFamily="34" charset="0"/>
              </a:rPr>
              <a:t>Every night (regular)</a:t>
            </a:r>
          </a:p>
          <a:p>
            <a:pPr>
              <a:spcBef>
                <a:spcPts val="600"/>
              </a:spcBef>
            </a:pPr>
            <a:r>
              <a:rPr lang="en-US" dirty="0">
                <a:latin typeface="Open Sans" panose="020B0606030504020204" pitchFamily="34" charset="0"/>
                <a:ea typeface="Open Sans" panose="020B0606030504020204" pitchFamily="34" charset="0"/>
                <a:cs typeface="Open Sans" panose="020B0606030504020204" pitchFamily="34" charset="0"/>
              </a:rPr>
              <a:t>To sleep in a safe and sufficient space (adequate)</a:t>
            </a:r>
          </a:p>
        </p:txBody>
      </p:sp>
    </p:spTree>
    <p:extLst>
      <p:ext uri="{BB962C8B-B14F-4D97-AF65-F5344CB8AC3E}">
        <p14:creationId xmlns:p14="http://schemas.microsoft.com/office/powerpoint/2010/main" val="387036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BA89-E2CC-407F-84A6-D1E62B94DA81}"/>
              </a:ext>
            </a:extLst>
          </p:cNvPr>
          <p:cNvSpPr>
            <a:spLocks noGrp="1"/>
          </p:cNvSpPr>
          <p:nvPr>
            <p:ph type="title"/>
          </p:nvPr>
        </p:nvSpPr>
        <p:spPr/>
        <p:txBody>
          <a:bodyPr/>
          <a:lstStyle/>
          <a:p>
            <a:r>
              <a:rPr lang="en-US" dirty="0"/>
              <a:t>Unaccompanied Homeless Youth</a:t>
            </a:r>
          </a:p>
        </p:txBody>
      </p:sp>
      <p:sp>
        <p:nvSpPr>
          <p:cNvPr id="3" name="Content Placeholder 2">
            <a:extLst>
              <a:ext uri="{FF2B5EF4-FFF2-40B4-BE49-F238E27FC236}">
                <a16:creationId xmlns:a16="http://schemas.microsoft.com/office/drawing/2014/main" id="{629D69AB-5B26-485D-9B57-30B9791FD9A6}"/>
              </a:ext>
            </a:extLst>
          </p:cNvPr>
          <p:cNvSpPr>
            <a:spLocks noGrp="1"/>
          </p:cNvSpPr>
          <p:nvPr>
            <p:ph idx="1"/>
          </p:nvPr>
        </p:nvSpPr>
        <p:spPr>
          <a:xfrm>
            <a:off x="460962" y="1040174"/>
            <a:ext cx="10715343" cy="4219787"/>
          </a:xfrm>
        </p:spPr>
        <p:txBody>
          <a:bodyPr/>
          <a:lstStyle/>
          <a:p>
            <a:pPr marL="0" indent="0" algn="ctr">
              <a:buNone/>
            </a:pPr>
            <a:r>
              <a:rPr lang="en-US" dirty="0"/>
              <a:t>A youth who is not in the physical custody of a parent or legal guardian</a:t>
            </a:r>
          </a:p>
          <a:p>
            <a:pPr marL="0" indent="0" algn="ctr">
              <a:buNone/>
            </a:pPr>
            <a:r>
              <a:rPr lang="en-US" dirty="0"/>
              <a:t>AND</a:t>
            </a:r>
          </a:p>
          <a:p>
            <a:pPr marL="0" indent="0" algn="ctr">
              <a:buNone/>
            </a:pPr>
            <a:r>
              <a:rPr lang="en-US" dirty="0"/>
              <a:t>Lacks a fixed, regular, and adequate nighttime residence</a:t>
            </a:r>
          </a:p>
        </p:txBody>
      </p:sp>
      <p:sp>
        <p:nvSpPr>
          <p:cNvPr id="4" name="Rectangle 3">
            <a:extLst>
              <a:ext uri="{FF2B5EF4-FFF2-40B4-BE49-F238E27FC236}">
                <a16:creationId xmlns:a16="http://schemas.microsoft.com/office/drawing/2014/main" id="{9ABE0CB9-534B-4660-88C8-C95425AD5B06}"/>
              </a:ext>
            </a:extLst>
          </p:cNvPr>
          <p:cNvSpPr/>
          <p:nvPr/>
        </p:nvSpPr>
        <p:spPr>
          <a:xfrm>
            <a:off x="-1" y="6145619"/>
            <a:ext cx="4543425" cy="7123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93DD4968-A5C8-4AE1-9C51-8464263B6754}"/>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lh7-us.googleusercontent.com/KyNgeqVqiZE8YqgTURSHOvBT6b1774FSi7xMskC31-7ATZ3UnuDn6fhETZqC2zTU6fenI0AdqjtMpUQ8PdcqVqKnkeBlWuNi-iMkdt6UgYvOZbHZUSts_4olPEDMYkEPxKiuLloknOWsgRFdEQWNzF525Q=nw">
            <a:extLst>
              <a:ext uri="{FF2B5EF4-FFF2-40B4-BE49-F238E27FC236}">
                <a16:creationId xmlns:a16="http://schemas.microsoft.com/office/drawing/2014/main" id="{7CCBEF2F-78BA-420B-9491-976476A0A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62" y="2678955"/>
            <a:ext cx="2469321" cy="12550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7-us.googleusercontent.com/uYbD4QZxZdQrHGUJWlDVHBE2NGV2W_1pytqdliekXvZ8Qo-_E_FoQSup4l8O-iKAMv7R269_tniXbYRBD-zfkRHjqG3014acPhBeoMJMptXh85h8CyJFkNfWyJYchnsre4rYdNJKO3W9o5o0WDMF7lDoDg=nw">
            <a:extLst>
              <a:ext uri="{FF2B5EF4-FFF2-40B4-BE49-F238E27FC236}">
                <a16:creationId xmlns:a16="http://schemas.microsoft.com/office/drawing/2014/main" id="{91D27FE6-0FAE-4E15-9D3F-0DA3D508E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242" y="3110712"/>
            <a:ext cx="421396" cy="3731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7-us.googleusercontent.com/1xrbRuv6-xHRwwlFir2sAR6nssMsbH7cPxxt0Yxno7n16dbQI4TkuiJ2hp2WBWqFXN15nmjeohkZZA3PW6hhvl4OjuywkNhNeOhPvhP7GHb3vBo8_xbJySQqBEVv-Clu0sKS8ocZ3Scb97mqYXmXrbnP_w=nw">
            <a:extLst>
              <a:ext uri="{FF2B5EF4-FFF2-40B4-BE49-F238E27FC236}">
                <a16:creationId xmlns:a16="http://schemas.microsoft.com/office/drawing/2014/main" id="{FC40DBE4-AAF8-4787-B9E1-CCE466B97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3597" y="2629743"/>
            <a:ext cx="2614674" cy="13043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lh7-us.googleusercontent.com/QphMkDJEysK1PoIunMGUqH62HMq9dTicx1WMiKXpwHXUpWqzNVFk7OeAP0P9-wSXYZrg3Hb4g53mpDk3uZwif06ExQHaOgQBnitmwlluqJbsOjHIJqISlN5LbSLk-fCxg1bLgH2qAlNJOFqdX8E2BQQdFQ=nw">
            <a:extLst>
              <a:ext uri="{FF2B5EF4-FFF2-40B4-BE49-F238E27FC236}">
                <a16:creationId xmlns:a16="http://schemas.microsoft.com/office/drawing/2014/main" id="{611BC127-B8B3-4AD5-A9E4-10098F5304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4230" y="3177176"/>
            <a:ext cx="319481" cy="2094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lh7-us.googleusercontent.com/2CB6hY8uim9uRfHCu9Ev1sJq8dyp0MXxbWdvBpniqz6Pj-yPT7qceKUigobIA-lYbdZhp-NffQi9gG9UJ3Z0objJGKavYDfQIiIo9bz7VX5PeFLed12tj5VeISteHC8YGqt9t_M10udhKCFElW6hr73Glw=nw">
            <a:extLst>
              <a:ext uri="{FF2B5EF4-FFF2-40B4-BE49-F238E27FC236}">
                <a16:creationId xmlns:a16="http://schemas.microsoft.com/office/drawing/2014/main" id="{801D4BEA-D117-4CD0-8E41-AC2A0E26AC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3527" y="2758596"/>
            <a:ext cx="3047522" cy="111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1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CF29-D7D6-42C8-9478-A0B626C073C2}"/>
              </a:ext>
            </a:extLst>
          </p:cNvPr>
          <p:cNvSpPr>
            <a:spLocks noGrp="1"/>
          </p:cNvSpPr>
          <p:nvPr>
            <p:ph type="title"/>
          </p:nvPr>
        </p:nvSpPr>
        <p:spPr>
          <a:xfrm>
            <a:off x="255740" y="113309"/>
            <a:ext cx="8816071" cy="672138"/>
          </a:xfrm>
        </p:spPr>
        <p:txBody>
          <a:bodyPr>
            <a:normAutofit/>
          </a:bodyPr>
          <a:lstStyle/>
          <a:p>
            <a:r>
              <a:rPr lang="en-US" dirty="0"/>
              <a:t>Homeless Liaison Main Responsibilities</a:t>
            </a:r>
          </a:p>
        </p:txBody>
      </p:sp>
      <p:sp>
        <p:nvSpPr>
          <p:cNvPr id="3" name="Content Placeholder 2">
            <a:extLst>
              <a:ext uri="{FF2B5EF4-FFF2-40B4-BE49-F238E27FC236}">
                <a16:creationId xmlns:a16="http://schemas.microsoft.com/office/drawing/2014/main" id="{3AF76E67-53FA-412A-8AC3-D6EBA0FBA56F}"/>
              </a:ext>
            </a:extLst>
          </p:cNvPr>
          <p:cNvSpPr>
            <a:spLocks noGrp="1"/>
          </p:cNvSpPr>
          <p:nvPr>
            <p:ph idx="1"/>
          </p:nvPr>
        </p:nvSpPr>
        <p:spPr>
          <a:xfrm>
            <a:off x="312107" y="1078744"/>
            <a:ext cx="11045704" cy="5370182"/>
          </a:xfrm>
        </p:spPr>
        <p:txBody>
          <a:bodyPr>
            <a:normAutofit fontScale="92500" lnSpcReduction="10000"/>
          </a:bodyPr>
          <a:lstStyle/>
          <a:p>
            <a:r>
              <a:rPr lang="en-US" dirty="0"/>
              <a:t>Identify, enroll, and ensure academic success of eligible students</a:t>
            </a:r>
          </a:p>
          <a:p>
            <a:r>
              <a:rPr lang="en-US" dirty="0"/>
              <a:t>Referrals to community providers</a:t>
            </a:r>
          </a:p>
          <a:p>
            <a:r>
              <a:rPr lang="en-US" dirty="0"/>
              <a:t>Inform parents, guardians, and unaccompanied homeless youth of their rights and educational opportunities</a:t>
            </a:r>
          </a:p>
          <a:p>
            <a:r>
              <a:rPr lang="en-US" dirty="0"/>
              <a:t>Post educational rights and information</a:t>
            </a:r>
          </a:p>
          <a:p>
            <a:r>
              <a:rPr lang="en-US" dirty="0"/>
              <a:t>Oversees disputes at local level</a:t>
            </a:r>
          </a:p>
          <a:p>
            <a:r>
              <a:rPr lang="en-US" dirty="0"/>
              <a:t>Transportation services</a:t>
            </a:r>
          </a:p>
          <a:p>
            <a:r>
              <a:rPr lang="en-US" dirty="0"/>
              <a:t>Internal and external professional development, technical assistance, and collaboration</a:t>
            </a:r>
          </a:p>
          <a:p>
            <a:r>
              <a:rPr lang="en-US" dirty="0"/>
              <a:t>Data collection of students</a:t>
            </a:r>
          </a:p>
          <a:p>
            <a:r>
              <a:rPr lang="en-US" dirty="0"/>
              <a:t>Maintain an annual needs assessment</a:t>
            </a:r>
          </a:p>
          <a:p>
            <a:pPr lvl="1"/>
            <a:r>
              <a:rPr lang="en-US" dirty="0">
                <a:hlinkClick r:id="rId2"/>
              </a:rPr>
              <a:t>https://nche.ed.gov/needs-assessment/</a:t>
            </a:r>
            <a:r>
              <a:rPr lang="en-US" dirty="0"/>
              <a:t> </a:t>
            </a:r>
          </a:p>
          <a:p>
            <a:r>
              <a:rPr lang="en-US" dirty="0"/>
              <a:t>Attend PD and required trainings</a:t>
            </a:r>
          </a:p>
          <a:p>
            <a:r>
              <a:rPr lang="en-US" dirty="0"/>
              <a:t>Oversee McKinney-Vento funding</a:t>
            </a:r>
          </a:p>
        </p:txBody>
      </p:sp>
      <p:sp>
        <p:nvSpPr>
          <p:cNvPr id="4" name="Rectangle 3">
            <a:extLst>
              <a:ext uri="{FF2B5EF4-FFF2-40B4-BE49-F238E27FC236}">
                <a16:creationId xmlns:a16="http://schemas.microsoft.com/office/drawing/2014/main" id="{197CD237-52B0-4AFB-94FD-4083965A2E34}"/>
              </a:ext>
            </a:extLst>
          </p:cNvPr>
          <p:cNvSpPr/>
          <p:nvPr/>
        </p:nvSpPr>
        <p:spPr>
          <a:xfrm>
            <a:off x="-1" y="6145619"/>
            <a:ext cx="4543425" cy="7123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F884623F-55CC-4E81-A0BF-BD51796AD357}"/>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https://lh7-us.googleusercontent.com/NZqjpJJLQFycx25Lo-H1FZdF1w2CSiPbPIfSt_FF0ZUsADv9E6uLpSggY3bYyhia--adirzK_l4-1k5muS7Z4X33i7D-6ycOJudQzMVSI-LwMUAOx3pSmcBEF1OvXGFe5IN7QmsWYJSgevRtsrW5VE8nuQ=nw">
            <a:extLst>
              <a:ext uri="{FF2B5EF4-FFF2-40B4-BE49-F238E27FC236}">
                <a16:creationId xmlns:a16="http://schemas.microsoft.com/office/drawing/2014/main" id="{5120D9E2-FE65-4C9D-8428-9E183D6C8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545" y="4391025"/>
            <a:ext cx="2640868" cy="214964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619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C4A8-9E96-4725-A0B8-07E9FD879D32}"/>
              </a:ext>
            </a:extLst>
          </p:cNvPr>
          <p:cNvSpPr>
            <a:spLocks noGrp="1"/>
          </p:cNvSpPr>
          <p:nvPr>
            <p:ph type="title"/>
          </p:nvPr>
        </p:nvSpPr>
        <p:spPr/>
        <p:txBody>
          <a:bodyPr/>
          <a:lstStyle/>
          <a:p>
            <a:r>
              <a:rPr lang="en-US" dirty="0"/>
              <a:t>Jacob (from NAEHCY)</a:t>
            </a:r>
          </a:p>
        </p:txBody>
      </p:sp>
      <p:sp>
        <p:nvSpPr>
          <p:cNvPr id="3" name="Content Placeholder 2">
            <a:extLst>
              <a:ext uri="{FF2B5EF4-FFF2-40B4-BE49-F238E27FC236}">
                <a16:creationId xmlns:a16="http://schemas.microsoft.com/office/drawing/2014/main" id="{42AB20B6-C67D-449E-8A81-EEA32C32E926}"/>
              </a:ext>
            </a:extLst>
          </p:cNvPr>
          <p:cNvSpPr>
            <a:spLocks noGrp="1"/>
          </p:cNvSpPr>
          <p:nvPr>
            <p:ph idx="1"/>
          </p:nvPr>
        </p:nvSpPr>
        <p:spPr>
          <a:xfrm>
            <a:off x="167728" y="854550"/>
            <a:ext cx="10515600" cy="5028892"/>
          </a:xfrm>
        </p:spPr>
        <p:txBody>
          <a:bodyPr>
            <a:normAutofit fontScale="77500" lnSpcReduction="20000"/>
          </a:bodyPr>
          <a:lstStyle/>
          <a:p>
            <a:pPr marL="0" indent="0">
              <a:lnSpc>
                <a:spcPct val="120000"/>
              </a:lnSpc>
              <a:buNone/>
            </a:pPr>
            <a:r>
              <a:rPr lang="en-US" dirty="0"/>
              <a:t>Jacob is secretly coping with the reality that he has nowhere to lay his head tonight. Although it’s his first year of college and his focus should be on the next leg of his academic journey, newfound freedom, and campus life, his mind is stuck on trying to meet his basic needs. This situation is not new to him. He faced this same scenario in high school after fleeing abuse in his home. However, he never told his teachers, and he didn’t know that his school district had a McKinney-Vento liaison designated to help students experiencing homelessness. He was too ashamed and embarrassed to confide in his friends, and he’s still afraid that he won’t be accepted if he tells them now. With no shelter for young adults near his campus, he’s always bounced from various family members’ homes, abruptly leaving, never wanting to wear out his welcome. Now, he is once again faced with the challenge of finding a safe, stable place to sleep tonight. Homelessness is not his only concern; he is also dealing with food insecurity and doesn’t know when he will have his next meal. Jacob is unsure who on his campus can help him.</a:t>
            </a:r>
          </a:p>
          <a:p>
            <a:pPr marL="0" indent="0">
              <a:buNone/>
            </a:pPr>
            <a:endParaRPr lang="en-US" dirty="0"/>
          </a:p>
          <a:p>
            <a:pPr marL="0" indent="0">
              <a:lnSpc>
                <a:spcPct val="120000"/>
              </a:lnSpc>
              <a:buNone/>
            </a:pPr>
            <a:r>
              <a:rPr lang="en-US" dirty="0"/>
              <a:t>Jacob has big exams coming up and needs help with all of this so he can concentrate and pass.</a:t>
            </a:r>
          </a:p>
        </p:txBody>
      </p:sp>
      <p:sp>
        <p:nvSpPr>
          <p:cNvPr id="4" name="Rectangle 3">
            <a:extLst>
              <a:ext uri="{FF2B5EF4-FFF2-40B4-BE49-F238E27FC236}">
                <a16:creationId xmlns:a16="http://schemas.microsoft.com/office/drawing/2014/main" id="{4776216A-5170-43F4-9179-91CC43695456}"/>
              </a:ext>
            </a:extLst>
          </p:cNvPr>
          <p:cNvSpPr/>
          <p:nvPr/>
        </p:nvSpPr>
        <p:spPr>
          <a:xfrm>
            <a:off x="-1" y="6020546"/>
            <a:ext cx="4543425" cy="8374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826D0A21-E098-42BA-9A35-25154E2889E5}"/>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72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81B8D-3F97-44CE-B9D9-31831095FD5A}"/>
              </a:ext>
            </a:extLst>
          </p:cNvPr>
          <p:cNvSpPr>
            <a:spLocks noGrp="1"/>
          </p:cNvSpPr>
          <p:nvPr>
            <p:ph type="title"/>
          </p:nvPr>
        </p:nvSpPr>
        <p:spPr>
          <a:xfrm>
            <a:off x="255740" y="113309"/>
            <a:ext cx="10515600" cy="672138"/>
          </a:xfrm>
        </p:spPr>
        <p:txBody>
          <a:bodyPr>
            <a:normAutofit fontScale="90000"/>
          </a:bodyPr>
          <a:lstStyle/>
          <a:p>
            <a:r>
              <a:rPr lang="en-US" dirty="0"/>
              <a:t>McKinney-Vento: Implications for Higher Education</a:t>
            </a:r>
          </a:p>
        </p:txBody>
      </p:sp>
      <p:sp>
        <p:nvSpPr>
          <p:cNvPr id="3" name="Content Placeholder 2">
            <a:extLst>
              <a:ext uri="{FF2B5EF4-FFF2-40B4-BE49-F238E27FC236}">
                <a16:creationId xmlns:a16="http://schemas.microsoft.com/office/drawing/2014/main" id="{ABA1BE32-CB56-4759-B4CE-F1EBF8743869}"/>
              </a:ext>
            </a:extLst>
          </p:cNvPr>
          <p:cNvSpPr>
            <a:spLocks noGrp="1"/>
          </p:cNvSpPr>
          <p:nvPr>
            <p:ph idx="1"/>
          </p:nvPr>
        </p:nvSpPr>
        <p:spPr/>
        <p:txBody>
          <a:bodyPr/>
          <a:lstStyle/>
          <a:p>
            <a:r>
              <a:rPr lang="en-US" dirty="0"/>
              <a:t>McKinney-Vento Act: no federal-level equivalent in higher education</a:t>
            </a:r>
          </a:p>
          <a:p>
            <a:endParaRPr lang="en-US" dirty="0"/>
          </a:p>
          <a:p>
            <a:r>
              <a:rPr lang="en-US" dirty="0"/>
              <a:t>Students experiencing homelessness are accustomed to working with a homeless liaison</a:t>
            </a:r>
          </a:p>
          <a:p>
            <a:endParaRPr lang="en-US" dirty="0"/>
          </a:p>
          <a:p>
            <a:r>
              <a:rPr lang="en-US" dirty="0"/>
              <a:t>Need to bridge the experience from secondary to postsecondary settings</a:t>
            </a:r>
          </a:p>
          <a:p>
            <a:endParaRPr lang="en-US" dirty="0"/>
          </a:p>
          <a:p>
            <a:r>
              <a:rPr lang="en-US" dirty="0"/>
              <a:t>Opportunities for partnerships between secondary, postsecondary, and community settings</a:t>
            </a:r>
          </a:p>
        </p:txBody>
      </p:sp>
      <p:sp>
        <p:nvSpPr>
          <p:cNvPr id="4" name="Rectangle 3">
            <a:extLst>
              <a:ext uri="{FF2B5EF4-FFF2-40B4-BE49-F238E27FC236}">
                <a16:creationId xmlns:a16="http://schemas.microsoft.com/office/drawing/2014/main" id="{EAD01F01-F95F-4497-9DBE-AE260688CF5D}"/>
              </a:ext>
            </a:extLst>
          </p:cNvPr>
          <p:cNvSpPr/>
          <p:nvPr/>
        </p:nvSpPr>
        <p:spPr>
          <a:xfrm>
            <a:off x="-1" y="6145619"/>
            <a:ext cx="4543425" cy="7123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Triangle 4">
            <a:extLst>
              <a:ext uri="{FF2B5EF4-FFF2-40B4-BE49-F238E27FC236}">
                <a16:creationId xmlns:a16="http://schemas.microsoft.com/office/drawing/2014/main" id="{2D452AC6-DF0B-46F8-A4D5-218D7CB296AD}"/>
              </a:ext>
            </a:extLst>
          </p:cNvPr>
          <p:cNvSpPr/>
          <p:nvPr/>
        </p:nvSpPr>
        <p:spPr>
          <a:xfrm flipH="1">
            <a:off x="7648577" y="4391025"/>
            <a:ext cx="4543425" cy="2466975"/>
          </a:xfrm>
          <a:prstGeom prst="rtTriangle">
            <a:avLst/>
          </a:prstGeom>
          <a:solidFill>
            <a:srgbClr val="002060"/>
          </a:solidFill>
          <a:ln>
            <a:solidFill>
              <a:srgbClr val="052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351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14767</TotalTime>
  <Words>3113</Words>
  <Application>Microsoft Office PowerPoint</Application>
  <PresentationFormat>Widescreen</PresentationFormat>
  <Paragraphs>283</Paragraphs>
  <Slides>38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Gabriola</vt:lpstr>
      <vt:lpstr>Open Sans</vt:lpstr>
      <vt:lpstr>Office Theme</vt:lpstr>
      <vt:lpstr>Homeless and Unhoused Students on Campuses: A Closer Look with SPOCs </vt:lpstr>
      <vt:lpstr>Agenda</vt:lpstr>
      <vt:lpstr>NAEHCY Information</vt:lpstr>
      <vt:lpstr>McKinney-Vento Definition of Homeless</vt:lpstr>
      <vt:lpstr>Homeless Liaison Eligibility Determination</vt:lpstr>
      <vt:lpstr>Unaccompanied Homeless Youth</vt:lpstr>
      <vt:lpstr>Homeless Liaison Main Responsibilities</vt:lpstr>
      <vt:lpstr>Jacob (from NAEHCY)</vt:lpstr>
      <vt:lpstr>McKinney-Vento: Implications for Higher Education</vt:lpstr>
      <vt:lpstr>Which Leads us to SPOCs…</vt:lpstr>
      <vt:lpstr>SPOC Programs  </vt:lpstr>
      <vt:lpstr>Student Paths</vt:lpstr>
      <vt:lpstr>Student Issues</vt:lpstr>
      <vt:lpstr>What do SPOC Programs do?</vt:lpstr>
      <vt:lpstr>NC State – Food &amp; Housing Insecurity Work</vt:lpstr>
      <vt:lpstr>NC State</vt:lpstr>
      <vt:lpstr>NC State</vt:lpstr>
      <vt:lpstr>Elon University</vt:lpstr>
      <vt:lpstr>Best Practices in High Schools</vt:lpstr>
      <vt:lpstr>Best Practices on College Campuses</vt:lpstr>
      <vt:lpstr>Haywood Community College Lavender Fund</vt:lpstr>
      <vt:lpstr>Implementing Dynamic SPOC Programs</vt:lpstr>
      <vt:lpstr>Implementing Dynamic SPOC Programs</vt:lpstr>
      <vt:lpstr>Winston-Salem State University</vt:lpstr>
      <vt:lpstr>CFCC Food Pantry</vt:lpstr>
      <vt:lpstr>UNCW Hawk’s Harvest</vt:lpstr>
      <vt:lpstr>Implementing Dynamic SPOC Programs - Other</vt:lpstr>
      <vt:lpstr>Conducting a Needs Assessment on Campuses - Examples</vt:lpstr>
      <vt:lpstr>Conducting a Needs Assessment on Campuses - Examples</vt:lpstr>
      <vt:lpstr>Conducting a Needs Assessment on Campuses - Examples</vt:lpstr>
      <vt:lpstr>Conducting a Needs Assessment on Campuses - Steps</vt:lpstr>
      <vt:lpstr>Where Does CFNC Fit in?</vt:lpstr>
      <vt:lpstr>Next Steps…</vt:lpstr>
      <vt:lpstr>Student Page on CFNC.org</vt:lpstr>
      <vt:lpstr>CFNC Regional Representatives and Spanish Services</vt:lpstr>
      <vt:lpstr>Links &amp; Resources</vt:lpstr>
      <vt:lpstr>Links &amp;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E. Wiles</dc:creator>
  <cp:lastModifiedBy>Cedric Barksdale</cp:lastModifiedBy>
  <cp:revision>199</cp:revision>
  <dcterms:created xsi:type="dcterms:W3CDTF">2021-08-04T12:26:21Z</dcterms:created>
  <dcterms:modified xsi:type="dcterms:W3CDTF">2024-04-06T00:17:24Z</dcterms:modified>
</cp:coreProperties>
</file>