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7"/>
  </p:notesMasterIdLst>
  <p:sldIdLst>
    <p:sldId id="343" r:id="rId2"/>
    <p:sldId id="303" r:id="rId3"/>
    <p:sldId id="347" r:id="rId4"/>
    <p:sldId id="345" r:id="rId5"/>
    <p:sldId id="352" r:id="rId6"/>
    <p:sldId id="342" r:id="rId7"/>
    <p:sldId id="341" r:id="rId8"/>
    <p:sldId id="354" r:id="rId9"/>
    <p:sldId id="357" r:id="rId10"/>
    <p:sldId id="351" r:id="rId11"/>
    <p:sldId id="355" r:id="rId12"/>
    <p:sldId id="356" r:id="rId13"/>
    <p:sldId id="359" r:id="rId14"/>
    <p:sldId id="360" r:id="rId15"/>
    <p:sldId id="361" r:id="rId16"/>
    <p:sldId id="348" r:id="rId17"/>
    <p:sldId id="362" r:id="rId18"/>
    <p:sldId id="363" r:id="rId19"/>
    <p:sldId id="364" r:id="rId20"/>
    <p:sldId id="365" r:id="rId21"/>
    <p:sldId id="366" r:id="rId22"/>
    <p:sldId id="367" r:id="rId23"/>
    <p:sldId id="369" r:id="rId24"/>
    <p:sldId id="370" r:id="rId25"/>
    <p:sldId id="371" r:id="rId26"/>
    <p:sldId id="374" r:id="rId27"/>
    <p:sldId id="375" r:id="rId28"/>
    <p:sldId id="376" r:id="rId29"/>
    <p:sldId id="380" r:id="rId30"/>
    <p:sldId id="378" r:id="rId31"/>
    <p:sldId id="379" r:id="rId32"/>
    <p:sldId id="383" r:id="rId33"/>
    <p:sldId id="382" r:id="rId34"/>
    <p:sldId id="384" r:id="rId35"/>
    <p:sldId id="381" r:id="rId3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1pPr>
    <a:lvl2pPr marL="0" marR="0" indent="4572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2pPr>
    <a:lvl3pPr marL="0" marR="0" indent="9144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rina Delgrosso" initials="KD" lastIdx="7" clrIdx="0"/>
  <p:cmAuthor id="1" name="lizabeth waldvogel" initials="l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ABBBD"/>
    <a:srgbClr val="F6F8FF"/>
    <a:srgbClr val="F6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chemeClr val="accent3"/>
        </a:fontRef>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2E7"/>
          </a:solidFill>
        </a:fill>
      </a:tcStyle>
    </a:wholeTbl>
    <a:band2H>
      <a:tcTxStyle/>
      <a:tcStyle>
        <a:tcBdr/>
        <a:fill>
          <a:solidFill>
            <a:srgbClr val="E6F1F3"/>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3"/>
        </a:fontRef>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5D6"/>
          </a:solidFill>
        </a:fill>
      </a:tcStyle>
    </a:wholeTbl>
    <a:band2H>
      <a:tcTxStyle/>
      <a:tcStyle>
        <a:tcBdr/>
        <a:fill>
          <a:solidFill>
            <a:srgbClr val="EBEB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3"/>
        </a:fontRef>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5D6"/>
          </a:solidFill>
        </a:fill>
      </a:tcStyle>
    </a:wholeTbl>
    <a:band2H>
      <a:tcTxStyle/>
      <a:tcStyle>
        <a:tcBdr/>
        <a:fill>
          <a:solidFill>
            <a:srgbClr val="EBEB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chemeClr val="accent3"/>
        </a:fontRef>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BEBEC"/>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3"/>
        </a:fontRef>
        <a:schemeClr val="accent3"/>
      </a:tcTxStyle>
      <a:tcStyle>
        <a:tcBdr>
          <a:left>
            <a:ln w="12700" cap="flat">
              <a:noFill/>
              <a:miter lim="400000"/>
            </a:ln>
          </a:left>
          <a:right>
            <a:ln w="12700" cap="flat">
              <a:noFill/>
              <a:miter lim="400000"/>
            </a:ln>
          </a:right>
          <a:top>
            <a:ln w="508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3"/>
              </a:solidFill>
              <a:prstDash val="solid"/>
              <a:round/>
            </a:ln>
          </a:top>
          <a:bottom>
            <a:ln w="25400" cap="flat">
              <a:solidFill>
                <a:schemeClr val="accent3"/>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3"/>
        </a:fontRef>
        <a:schemeClr val="accent3"/>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5D6"/>
          </a:solidFill>
        </a:fill>
      </a:tcStyle>
    </a:wholeTbl>
    <a:band2H>
      <a:tcTxStyle/>
      <a:tcStyle>
        <a:tcBdr/>
        <a:fill>
          <a:solidFill>
            <a:srgbClr val="EBEBEC"/>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in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wholeTbl>
    <a:band2H>
      <a:tcTxStyle/>
      <a:tcStyle>
        <a:tcBdr/>
        <a:fill>
          <a:solidFill>
            <a:srgbClr val="FFFFFF"/>
          </a:solidFill>
        </a:fill>
      </a:tcStyle>
    </a:band2H>
    <a:firstCol>
      <a:tcTxStyle b="on" i="off">
        <a:fontRef idx="min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solidFill>
            <a:schemeClr val="accent3">
              <a:alpha val="20000"/>
            </a:schemeClr>
          </a:solidFill>
        </a:fill>
      </a:tcStyle>
    </a:firstCol>
    <a:lastRow>
      <a:tcTxStyle b="on" i="off">
        <a:fontRef idx="min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50800" cap="flat">
              <a:solidFill>
                <a:schemeClr val="accent3"/>
              </a:solidFill>
              <a:prstDash val="solid"/>
              <a:round/>
            </a:ln>
          </a:top>
          <a:bottom>
            <a:ln w="127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lastRow>
    <a:firstRow>
      <a:tcTxStyle b="on" i="off">
        <a:fontRef idx="minor">
          <a:schemeClr val="accent3"/>
        </a:fontRef>
        <a:schemeClr val="accent3"/>
      </a:tcTxStyle>
      <a:tcStyle>
        <a:tcBdr>
          <a:left>
            <a:ln w="12700" cap="flat">
              <a:solidFill>
                <a:schemeClr val="accent3"/>
              </a:solidFill>
              <a:prstDash val="solid"/>
              <a:round/>
            </a:ln>
          </a:left>
          <a:right>
            <a:ln w="12700" cap="flat">
              <a:solidFill>
                <a:schemeClr val="accent3"/>
              </a:solidFill>
              <a:prstDash val="solid"/>
              <a:round/>
            </a:ln>
          </a:right>
          <a:top>
            <a:ln w="12700" cap="flat">
              <a:solidFill>
                <a:schemeClr val="accent3"/>
              </a:solidFill>
              <a:prstDash val="solid"/>
              <a:round/>
            </a:ln>
          </a:top>
          <a:bottom>
            <a:ln w="25400" cap="flat">
              <a:solidFill>
                <a:schemeClr val="accent3"/>
              </a:solidFill>
              <a:prstDash val="solid"/>
              <a:round/>
            </a:ln>
          </a:bottom>
          <a:insideH>
            <a:ln w="12700" cap="flat">
              <a:solidFill>
                <a:schemeClr val="accent3"/>
              </a:solidFill>
              <a:prstDash val="solid"/>
              <a:round/>
            </a:ln>
          </a:insideH>
          <a:insideV>
            <a:ln w="12700" cap="flat">
              <a:solidFill>
                <a:schemeClr val="accent3"/>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78" autoAdjust="0"/>
    <p:restoredTop sz="75157" autoAdjust="0"/>
  </p:normalViewPr>
  <p:slideViewPr>
    <p:cSldViewPr snapToGrid="0">
      <p:cViewPr varScale="1">
        <p:scale>
          <a:sx n="63" d="100"/>
          <a:sy n="63" d="100"/>
        </p:scale>
        <p:origin x="1854"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2" d="100"/>
          <a:sy n="62" d="100"/>
        </p:scale>
        <p:origin x="2371"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Holman" userId="99284422-3ad1-4e69-826d-666fd1d8ae19" providerId="ADAL" clId="{0CA0EBC5-0197-49F9-8956-C2743EFB9365}"/>
    <pc:docChg chg="modSld">
      <pc:chgData name="Kevin Holman" userId="99284422-3ad1-4e69-826d-666fd1d8ae19" providerId="ADAL" clId="{0CA0EBC5-0197-49F9-8956-C2743EFB9365}" dt="2025-03-24T16:27:08.575" v="2" actId="20577"/>
      <pc:docMkLst>
        <pc:docMk/>
      </pc:docMkLst>
      <pc:sldChg chg="modSp mod">
        <pc:chgData name="Kevin Holman" userId="99284422-3ad1-4e69-826d-666fd1d8ae19" providerId="ADAL" clId="{0CA0EBC5-0197-49F9-8956-C2743EFB9365}" dt="2025-03-24T16:27:08.575" v="2" actId="20577"/>
        <pc:sldMkLst>
          <pc:docMk/>
          <pc:sldMk cId="3961598395" sldId="343"/>
        </pc:sldMkLst>
        <pc:spChg chg="mod">
          <ac:chgData name="Kevin Holman" userId="99284422-3ad1-4e69-826d-666fd1d8ae19" providerId="ADAL" clId="{0CA0EBC5-0197-49F9-8956-C2743EFB9365}" dt="2025-03-24T16:27:08.575" v="2" actId="20577"/>
          <ac:spMkLst>
            <pc:docMk/>
            <pc:sldMk cId="3961598395" sldId="343"/>
            <ac:spMk id="3" creationId="{704BEB50-011E-189A-1A2A-6EE90D5D2A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5" name="Shape 285"/>
          <p:cNvSpPr>
            <a:spLocks noGrp="1" noRot="1" noChangeAspect="1"/>
          </p:cNvSpPr>
          <p:nvPr>
            <p:ph type="sldImg"/>
          </p:nvPr>
        </p:nvSpPr>
        <p:spPr>
          <a:xfrm>
            <a:off x="1143000" y="685800"/>
            <a:ext cx="4572000" cy="3429000"/>
          </a:xfrm>
          <a:prstGeom prst="rect">
            <a:avLst/>
          </a:prstGeom>
        </p:spPr>
        <p:txBody>
          <a:bodyPr/>
          <a:lstStyle/>
          <a:p>
            <a:endParaRPr/>
          </a:p>
        </p:txBody>
      </p:sp>
      <p:sp>
        <p:nvSpPr>
          <p:cNvPr id="286" name="Shape 286"/>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Helvetica Neue"/>
      </a:defRPr>
    </a:lvl1pPr>
    <a:lvl2pPr indent="228600" defTabSz="457200" latinLnBrk="0">
      <a:defRPr sz="1200">
        <a:latin typeface="+mn-lt"/>
        <a:ea typeface="+mn-ea"/>
        <a:cs typeface="+mn-cs"/>
        <a:sym typeface="Helvetica Neue"/>
      </a:defRPr>
    </a:lvl2pPr>
    <a:lvl3pPr indent="457200" defTabSz="457200" latinLnBrk="0">
      <a:defRPr sz="1200">
        <a:latin typeface="+mn-lt"/>
        <a:ea typeface="+mn-ea"/>
        <a:cs typeface="+mn-cs"/>
        <a:sym typeface="Helvetica Neue"/>
      </a:defRPr>
    </a:lvl3pPr>
    <a:lvl4pPr indent="685800" defTabSz="457200" latinLnBrk="0">
      <a:defRPr sz="1200">
        <a:latin typeface="+mn-lt"/>
        <a:ea typeface="+mn-ea"/>
        <a:cs typeface="+mn-cs"/>
        <a:sym typeface="Helvetica Neue"/>
      </a:defRPr>
    </a:lvl4pPr>
    <a:lvl5pPr indent="914400" defTabSz="457200" latinLnBrk="0">
      <a:defRPr sz="1200">
        <a:latin typeface="+mn-lt"/>
        <a:ea typeface="+mn-ea"/>
        <a:cs typeface="+mn-cs"/>
        <a:sym typeface="Helvetica Neue"/>
      </a:defRPr>
    </a:lvl5pPr>
    <a:lvl6pPr indent="1143000" defTabSz="457200" latinLnBrk="0">
      <a:defRPr sz="1200">
        <a:latin typeface="+mn-lt"/>
        <a:ea typeface="+mn-ea"/>
        <a:cs typeface="+mn-cs"/>
        <a:sym typeface="Helvetica Neue"/>
      </a:defRPr>
    </a:lvl6pPr>
    <a:lvl7pPr indent="1371600" defTabSz="457200" latinLnBrk="0">
      <a:defRPr sz="1200">
        <a:latin typeface="+mn-lt"/>
        <a:ea typeface="+mn-ea"/>
        <a:cs typeface="+mn-cs"/>
        <a:sym typeface="Helvetica Neue"/>
      </a:defRPr>
    </a:lvl7pPr>
    <a:lvl8pPr indent="1600200" defTabSz="457200" latinLnBrk="0">
      <a:defRPr sz="1200">
        <a:latin typeface="+mn-lt"/>
        <a:ea typeface="+mn-ea"/>
        <a:cs typeface="+mn-cs"/>
        <a:sym typeface="Helvetica Neue"/>
      </a:defRPr>
    </a:lvl8pPr>
    <a:lvl9pPr indent="1828800" defTabSz="457200" latinLnBrk="0">
      <a:defRPr sz="1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7721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Meditation does not require you to stop thinking – the entire point is to redirect your thoughts.</a:t>
            </a:r>
          </a:p>
          <a:p>
            <a:pPr marL="0" marR="0" lvl="0" indent="0" defTabSz="457200" eaLnBrk="1" fontAlgn="auto" latinLnBrk="0" hangingPunct="1">
              <a:lnSpc>
                <a:spcPct val="100000"/>
              </a:lnSpc>
              <a:spcBef>
                <a:spcPts val="0"/>
              </a:spcBef>
              <a:spcAft>
                <a:spcPts val="0"/>
              </a:spcAft>
              <a:buClrTx/>
              <a:buSzTx/>
              <a:buFontTx/>
              <a:buNone/>
              <a:tabLst/>
              <a:defRPr/>
            </a:pPr>
            <a:r>
              <a:rPr lang="en-US" dirty="0"/>
              <a:t>It doesn’t change your circumstances, rather it changes your reaction to those circumstances.</a:t>
            </a:r>
          </a:p>
          <a:p>
            <a:pPr marL="0" marR="0" lvl="0" indent="0" defTabSz="457200" eaLnBrk="1" fontAlgn="auto" latinLnBrk="0" hangingPunct="1">
              <a:lnSpc>
                <a:spcPct val="100000"/>
              </a:lnSpc>
              <a:spcBef>
                <a:spcPts val="0"/>
              </a:spcBef>
              <a:spcAft>
                <a:spcPts val="0"/>
              </a:spcAft>
              <a:buClrTx/>
              <a:buSzTx/>
              <a:buFontTx/>
              <a:buNone/>
              <a:tabLst/>
              <a:defRPr/>
            </a:pPr>
            <a:r>
              <a:rPr lang="en-US" dirty="0"/>
              <a:t>The goal is to let your experience be what it is, without trying to fight it and negotiate it. Its like an inner smoothness. When you notice your inner voice is running the show, acknowledge it and say “Welcome to the party”</a:t>
            </a:r>
          </a:p>
          <a:p>
            <a:pPr marL="0" marR="0" lvl="0" indent="0" defTabSz="457200" eaLnBrk="1" fontAlgn="auto" latinLnBrk="0" hangingPunct="1">
              <a:lnSpc>
                <a:spcPct val="100000"/>
              </a:lnSpc>
              <a:spcBef>
                <a:spcPts val="0"/>
              </a:spcBef>
              <a:spcAft>
                <a:spcPts val="0"/>
              </a:spcAft>
              <a:buClrTx/>
              <a:buSzTx/>
              <a:buFontTx/>
              <a:buNone/>
              <a:tabLst/>
              <a:defRPr/>
            </a:pPr>
            <a:r>
              <a:rPr lang="en-US" dirty="0"/>
              <a:t>Create a name for your inner voice – Dan calls his inner voice Robert Johnson, after his gruff and constantly complaining grandfather. Mine is _______ and here’s why ________.</a:t>
            </a:r>
          </a:p>
          <a:p>
            <a:pPr marL="0" marR="0" lvl="0" indent="0" defTabSz="45720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814385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D4AA0-3F38-39CB-B5E8-DF4F8F12A0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FD10E6-CE76-1B4B-F93A-F86A4C8681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71E564-7144-AB4B-18C2-0633D345BAB1}"/>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066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4AED5-BB2C-A493-FE89-7B3FF564DD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2FD94-5CB6-E185-5034-A78288A4E7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1720F8-6AEB-A27A-D00E-358374A0FCC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53408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85315-4A7C-F6D7-ADF4-0ED621043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7E7BC-6C4D-7AFB-0E80-80362425F9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DC7F60-2200-7CCE-C036-7BBC7E5603CE}"/>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3220051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F3547-172F-CF61-B9E2-3B539E0E0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50B64-422E-AAC7-6A7F-53AB18818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0EBCCD-390B-C106-71A7-22E3FFAD636B}"/>
              </a:ext>
            </a:extLst>
          </p:cNvPr>
          <p:cNvSpPr>
            <a:spLocks noGrp="1"/>
          </p:cNvSpPr>
          <p:nvPr>
            <p:ph type="body" idx="1"/>
          </p:nvPr>
        </p:nvSpPr>
        <p:spPr/>
        <p:txBody>
          <a:bodyPr/>
          <a:lstStyle/>
          <a:p>
            <a:endParaRPr lang="en-US" sz="1200" dirty="0"/>
          </a:p>
        </p:txBody>
      </p:sp>
    </p:spTree>
    <p:extLst>
      <p:ext uri="{BB962C8B-B14F-4D97-AF65-F5344CB8AC3E}">
        <p14:creationId xmlns:p14="http://schemas.microsoft.com/office/powerpoint/2010/main" val="3849780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time – it literally takes 5 minutes. And even one minute a day is beneficial. How long do you spend on social media or watching TV a day? Or complaining to your spouse/friends/kids? You have time – do not let this be an excuse. </a:t>
            </a:r>
          </a:p>
        </p:txBody>
      </p:sp>
    </p:spTree>
    <p:extLst>
      <p:ext uri="{BB962C8B-B14F-4D97-AF65-F5344CB8AC3E}">
        <p14:creationId xmlns:p14="http://schemas.microsoft.com/office/powerpoint/2010/main" val="578386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truth is that even though we know that technically we have more than enough time to fit in 5 – 10 minutes a day, we won’t do it unless we make it a priority. Old habits keep us stuck in our routine and anything new has to be given extra effort. Here are a few tips to help make it a priority:</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Think strategically about your schedule – look at your overall schedule and see where you can fit in 5 min a day – after your morning coffee, while you brush your teeth, during your shower, as soon as your head hits your pillow, waiting in the parking lot for your kids to get out of practice (you know, the one that ALWAYS goes over)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Reward yourself. Grit won’t do the trick – you need rewards – find something that works for you. Mine is __________________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Give yourself permission to fail. It’s impossible to overstate the importance of giving yourself the freedom to experiment, fail, and try again. We are hard-wired to fail at this! </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One minute counts! 10 deep breaths – that’s it. Once you’re there, why not do a little more?</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Adopt an attitude of “daily-</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ish</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If you are overly rigid about deadlines that might backfire. Missing a day or two does not make you a failure – it makes you human.</a:t>
            </a: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defTabSz="4572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7652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D7DBB1-4CAB-CEE1-CEA7-F634B694E1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A1CF6C-7EEB-C4F6-E00C-8058EE9CD4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C8343B-7C7E-5F10-E362-541CFBAA1D65}"/>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1219593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Yeah, maybe… do you really care?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Even though most of us spend an inordinate amount of time worrying about how we appear to others, the hard truth is that they really don’t care that much about you.</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This has nothing to do with religion – it is science. The brain needs exercise the same as our body.</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Virginia Military Institute – cadets are taught meditation – increased resilience to PTSD – people make fun of what they don’t understand. Shows their weakness. Part of being a warrior is going against the stream</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Phil Jackson, Kobe Bryant, Steve Jobs, 50 Cent, multiple professional athletes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Unfortunate stereotype of white, upper-middle class Whole Foods shoppers – not that there’s anything wrong with Whole Foods shoppers </a:t>
            </a:r>
            <a:r>
              <a:rPr lang="en-US" sz="1800" kern="100" dirty="0">
                <a:effectLst/>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21212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famous people credit meditation for their success  - these are just a few…</a:t>
            </a:r>
          </a:p>
        </p:txBody>
      </p:sp>
    </p:spTree>
    <p:extLst>
      <p:ext uri="{BB962C8B-B14F-4D97-AF65-F5344CB8AC3E}">
        <p14:creationId xmlns:p14="http://schemas.microsoft.com/office/powerpoint/2010/main" val="2844810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This is the very first line of chapter 1, and it’s how I knew I had finally found a book about meditation that I might actually read.  The purpose of this session is to introduce you to the practice of mindful meditation in a way that doesn’t scare you off or put you to sleep. I am DEFINITELY not an expert on the subject and had nothing to do with the creation of this book. This is simply a thorough book report meant to give you all the benefits, without having to spend the time reading it yourself. Although I HIGHLY recommend you do so anyway!</a:t>
            </a:r>
          </a:p>
        </p:txBody>
      </p:sp>
    </p:spTree>
    <p:extLst>
      <p:ext uri="{BB962C8B-B14F-4D97-AF65-F5344CB8AC3E}">
        <p14:creationId xmlns:p14="http://schemas.microsoft.com/office/powerpoint/2010/main" val="35240163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5D65F2-FB2B-BCB2-D3BE-7C009EA25D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FC9765-26F2-7679-63A5-C37860B78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EB9DD0-68DE-5AEC-8BC4-29BC6F6C1F2A}"/>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778103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whole point of the practice is to prepare you to be of service.</a:t>
            </a: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Research has shown it reduces burnout in health professionals</a:t>
            </a: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This falls into the same category of self-care. When are we going to learn?</a:t>
            </a: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you want to take care of other people, you simply cannot do so effectively if you are not taking care of yourself. Period.</a:t>
            </a:r>
          </a:p>
          <a:p>
            <a:pPr marL="2286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Tell a personal story.</a:t>
            </a:r>
          </a:p>
          <a:p>
            <a:endParaRPr lang="en-US" dirty="0"/>
          </a:p>
        </p:txBody>
      </p:sp>
    </p:spTree>
    <p:extLst>
      <p:ext uri="{BB962C8B-B14F-4D97-AF65-F5344CB8AC3E}">
        <p14:creationId xmlns:p14="http://schemas.microsoft.com/office/powerpoint/2010/main" val="41518349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14747-E007-09C0-195D-123EA97ADF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54A82E-01CF-E0D3-4B7F-A203AA99F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D68BD1-8DE9-59B3-BDC5-DEF39F191191}"/>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740015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are afraid to be alone with how they feel.</a:t>
            </a:r>
          </a:p>
          <a:p>
            <a:pPr marL="0" marR="0" lvl="0" indent="0" defTabSz="4572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Researchers from the University of Virginia Department of Psychology asked subjects to sit in a lab room for 15 minutes with only their thoughts. There were no phones allowed, and no other people around. However, the room was equipped with a button that subjects could push and give themselves an electric shock if they wanted. The results were astonishing; many of the people , including two-thirds of the men, were so uncomfortable sitting quietly alone that they opted to zap themselves.</a:t>
            </a:r>
          </a:p>
          <a:p>
            <a:endParaRPr lang="en-US" dirty="0"/>
          </a:p>
        </p:txBody>
      </p:sp>
    </p:spTree>
    <p:extLst>
      <p:ext uri="{BB962C8B-B14F-4D97-AF65-F5344CB8AC3E}">
        <p14:creationId xmlns:p14="http://schemas.microsoft.com/office/powerpoint/2010/main" val="375892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Emotions are not facts– meditation helps us to acknowledge them and respond, not react without thinking (easier said than done).</a:t>
            </a:r>
          </a:p>
          <a:p>
            <a:endParaRPr lang="en-US" dirty="0"/>
          </a:p>
        </p:txBody>
      </p:sp>
    </p:spTree>
    <p:extLst>
      <p:ext uri="{BB962C8B-B14F-4D97-AF65-F5344CB8AC3E}">
        <p14:creationId xmlns:p14="http://schemas.microsoft.com/office/powerpoint/2010/main" val="1079808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E9F0D-8655-809B-E72F-5C2BD44C0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88ECD9-B959-1FF0-7D0F-A4643CEA78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42F280-DA34-792E-79F7-A6AEDB27A602}"/>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294802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There is definitely a stigma around meditation.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are afraid it makes you soft, lazy, or not care as passionately – but it actually does the opposite. A police chief in Tempe, AZ argues it makes his officers more tactically sound. It helps to reset during and after stressful events, not take anxiety and anger from one situation to the next. Although we may not be in the direct line of fire literally, it certainly might feel like it sometimes. It is crucial for us to reset between interactions with confused students, frustrated parents, and worn-out co-workers so that we don’t bring our own set of negative emotions into the next conversation.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Tell a personal story.</a:t>
            </a:r>
          </a:p>
          <a:p>
            <a:endParaRPr lang="en-US" dirty="0"/>
          </a:p>
        </p:txBody>
      </p:sp>
    </p:spTree>
    <p:extLst>
      <p:ext uri="{BB962C8B-B14F-4D97-AF65-F5344CB8AC3E}">
        <p14:creationId xmlns:p14="http://schemas.microsoft.com/office/powerpoint/2010/main" val="2700016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FD523-9C35-CD5E-1FB3-138FA2CAC1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6EFA27-8433-FCA3-8076-00300C1EEE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76C56-3036-FCF7-E637-4F311DE5943A}"/>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807551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People often say “I don’t need to meditate - running is my meditation.” (gardening, cooking,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etc</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While these are massively beneficial activities – exercise has well-demonstrated antidepressant effects - they are not the same as meditation.</a:t>
            </a:r>
          </a:p>
          <a:p>
            <a:pPr marL="0" marR="0" lvl="0" indent="0" defTabSz="45720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Bottom line – it’s not mindfulness meditation unless you are knowingly paying attention to whatever you’re doing, and then, when you inevitably get lost, beginning again and again and again.</a:t>
            </a:r>
          </a:p>
          <a:p>
            <a:pPr marL="0" marR="0" lvl="0" indent="0" defTabSz="45720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8913298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45EFA-7885-735E-BF0D-72F96C5B01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DA379-2856-97CB-F7F4-97466586E5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DBD00-F842-48E3-654D-CA0FD0DC433A}"/>
              </a:ext>
            </a:extLst>
          </p:cNvPr>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916355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Dan Harris, the ABC News anchor and author of this book.  After having a very public panic attack live on the air, he was forced to make some serious lifestyle changes  which led him to embrace a practice that he had always dismissed as ridiculous.</a:t>
            </a:r>
          </a:p>
          <a:p>
            <a:r>
              <a:rPr lang="en-US" dirty="0"/>
              <a:t>It’s funny, honest and relatable. I laughed out loud several times as he describes his inner voice, his struggle to “do it right” before finally accepting there is not a right or wrong way to meditate.</a:t>
            </a:r>
          </a:p>
        </p:txBody>
      </p:sp>
    </p:spTree>
    <p:extLst>
      <p:ext uri="{BB962C8B-B14F-4D97-AF65-F5344CB8AC3E}">
        <p14:creationId xmlns:p14="http://schemas.microsoft.com/office/powerpoint/2010/main" val="1376669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3905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0000"/>
              </a:lnSpc>
              <a:spcBef>
                <a:spcPts val="0"/>
              </a:spcBef>
              <a:spcAft>
                <a:spcPts val="0"/>
              </a:spcAft>
              <a:buClrTx/>
              <a:buSzTx/>
              <a:buFontTx/>
              <a:buNone/>
              <a:tabLst/>
              <a:defRPr/>
            </a:pPr>
            <a:r>
              <a:rPr lang="en-US" dirty="0"/>
              <a:t>There were two reasons that Dan was able to make the case to himself to seriously try meditation…</a:t>
            </a:r>
          </a:p>
          <a:p>
            <a:r>
              <a:rPr lang="en-US" dirty="0"/>
              <a:t>The first was science:</a:t>
            </a:r>
          </a:p>
          <a:p>
            <a:pPr marL="171450" indent="-171450">
              <a:buFont typeface="Arial" panose="020B0604020202020204" pitchFamily="34" charset="0"/>
              <a:buChar char="•"/>
            </a:pPr>
            <a:r>
              <a:rPr lang="en-US" dirty="0"/>
              <a:t>In recent years there’s been an explosion of research into meditation, which has been shown to ( read slide)</a:t>
            </a:r>
          </a:p>
          <a:p>
            <a:pPr marL="171450" indent="-171450">
              <a:buFont typeface="Arial" panose="020B0604020202020204" pitchFamily="34" charset="0"/>
              <a:buChar char="•"/>
            </a:pPr>
            <a:r>
              <a:rPr lang="en-US" dirty="0"/>
              <a:t>It is also known to reduce violence in prisons and improve both behavior and grades for school children.</a:t>
            </a:r>
          </a:p>
          <a:p>
            <a:pPr marL="171450" indent="-171450">
              <a:buFont typeface="Arial" panose="020B0604020202020204" pitchFamily="34" charset="0"/>
              <a:buChar char="•"/>
            </a:pPr>
            <a:r>
              <a:rPr lang="en-US" dirty="0"/>
              <a:t>Recently found it can rewire key parts of the brain involved with self-awareness, compassion and resiliency.</a:t>
            </a:r>
          </a:p>
        </p:txBody>
      </p:sp>
    </p:spTree>
    <p:extLst>
      <p:ext uri="{BB962C8B-B14F-4D97-AF65-F5344CB8AC3E}">
        <p14:creationId xmlns:p14="http://schemas.microsoft.com/office/powerpoint/2010/main" val="1742288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thing Dan learned that changed his mind about meditation was that it does not entail weird stuff like he was afraid it did.</a:t>
            </a:r>
          </a:p>
          <a:p>
            <a:r>
              <a:rPr lang="en-US" dirty="0"/>
              <a:t>The word meditation is like the word sports – there are hundreds of varieties. This book focuses on Mindful Meditation. It is simply exercise for your brain, by focusing on your breath and redirecting your thoughts when they start to wonder. </a:t>
            </a:r>
          </a:p>
        </p:txBody>
      </p:sp>
    </p:spTree>
    <p:extLst>
      <p:ext uri="{BB962C8B-B14F-4D97-AF65-F5344CB8AC3E}">
        <p14:creationId xmlns:p14="http://schemas.microsoft.com/office/powerpoint/2010/main" val="784074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is not to clear your mind but to focus your mind. Each time you catch yourself wandering and redirect your attention back to your breath, its like a biceps curl for your brain. </a:t>
            </a:r>
          </a:p>
          <a:p>
            <a:r>
              <a:rPr lang="en-US" dirty="0"/>
              <a:t>It sounds easier than what it is! We all have an internal narrator or voice in our head, and it is usually:</a:t>
            </a:r>
          </a:p>
          <a:p>
            <a:pPr marL="171450" indent="-171450">
              <a:buFont typeface="Arial" panose="020B0604020202020204" pitchFamily="34" charset="0"/>
              <a:buChar char="•"/>
            </a:pPr>
            <a:r>
              <a:rPr lang="en-US" dirty="0"/>
              <a:t>Fixated on the past or future, at the expense of whatever is happening right now</a:t>
            </a:r>
          </a:p>
          <a:p>
            <a:pPr marL="171450" indent="-171450">
              <a:buFont typeface="Arial" panose="020B0604020202020204" pitchFamily="34" charset="0"/>
              <a:buChar char="•"/>
            </a:pPr>
            <a:r>
              <a:rPr lang="en-US" dirty="0"/>
              <a:t>Insatiable – unfortunately, the mental condition for too many of us is dissatisfaction</a:t>
            </a:r>
          </a:p>
          <a:p>
            <a:pPr marL="171450" indent="-171450">
              <a:buFont typeface="Arial" panose="020B0604020202020204" pitchFamily="34" charset="0"/>
              <a:buChar char="•"/>
            </a:pPr>
            <a:r>
              <a:rPr lang="en-US" dirty="0"/>
              <a:t>Unrelievedly self-involved – we are always starring in “the story of me”</a:t>
            </a:r>
          </a:p>
          <a:p>
            <a:pPr marL="0" indent="0">
              <a:buFont typeface="Arial" panose="020B0604020202020204" pitchFamily="34" charset="0"/>
              <a:buNone/>
            </a:pPr>
            <a:r>
              <a:rPr lang="en-US" dirty="0"/>
              <a:t>Within a few weeks, Dan began to notice 3 primary benefits – Calm, Focus, Mindfulness</a:t>
            </a:r>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714643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Tree>
    <p:extLst>
      <p:ext uri="{BB962C8B-B14F-4D97-AF65-F5344CB8AC3E}">
        <p14:creationId xmlns:p14="http://schemas.microsoft.com/office/powerpoint/2010/main" val="176383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Chapter 2 addresses the very common sentiment of most people, which is “I can’t do this”</a:t>
            </a:r>
          </a:p>
          <a:p>
            <a:r>
              <a:rPr lang="en-US" dirty="0"/>
              <a:t>We are quick to dismiss the practice of meditation solely based on what we THINK it is, not what it actually is</a:t>
            </a:r>
          </a:p>
        </p:txBody>
      </p:sp>
    </p:spTree>
    <p:extLst>
      <p:ext uri="{BB962C8B-B14F-4D97-AF65-F5344CB8AC3E}">
        <p14:creationId xmlns:p14="http://schemas.microsoft.com/office/powerpoint/2010/main" val="796641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5" name="Artboard 1 copy 29@4x.jpg" descr="Artboard 1 copy 29@4x.jpg"/>
          <p:cNvPicPr>
            <a:picLocks noChangeAspect="1"/>
          </p:cNvPicPr>
          <p:nvPr/>
        </p:nvPicPr>
        <p:blipFill>
          <a:blip r:embed="rId2"/>
          <a:stretch>
            <a:fillRect/>
          </a:stretch>
        </p:blipFill>
        <p:spPr>
          <a:xfrm>
            <a:off x="0" y="0"/>
            <a:ext cx="9144000" cy="6858000"/>
          </a:xfrm>
          <a:prstGeom prst="rect">
            <a:avLst/>
          </a:prstGeom>
          <a:ln w="12700">
            <a:miter lim="400000"/>
          </a:ln>
        </p:spPr>
      </p:pic>
      <p:sp>
        <p:nvSpPr>
          <p:cNvPr id="16" name="Some Other Title for a Presentation"/>
          <p:cNvSpPr txBox="1">
            <a:spLocks noGrp="1"/>
          </p:cNvSpPr>
          <p:nvPr>
            <p:ph type="body" sz="quarter" idx="21"/>
          </p:nvPr>
        </p:nvSpPr>
        <p:spPr>
          <a:xfrm>
            <a:off x="638687" y="3109685"/>
            <a:ext cx="7225153" cy="1068958"/>
          </a:xfrm>
          <a:prstGeom prst="rect">
            <a:avLst/>
          </a:prstGeom>
        </p:spPr>
        <p:txBody>
          <a:bodyPr lIns="35719" tIns="35719" rIns="35719" bIns="35719" anchor="ctr">
            <a:spAutoFit/>
          </a:bodyPr>
          <a:lstStyle/>
          <a:p>
            <a:pPr marL="0" indent="0" defTabSz="914400">
              <a:lnSpc>
                <a:spcPct val="40000"/>
              </a:lnSpc>
              <a:spcBef>
                <a:spcPts val="2400"/>
              </a:spcBef>
              <a:buSzTx/>
              <a:buFontTx/>
              <a:buNone/>
              <a:defRPr sz="5100">
                <a:solidFill>
                  <a:srgbClr val="13216A"/>
                </a:solidFill>
              </a:defRPr>
            </a:pPr>
            <a:r>
              <a:t>School Name</a:t>
            </a:r>
            <a:endParaRPr sz="7300"/>
          </a:p>
          <a:p>
            <a:pPr marL="0" indent="0" defTabSz="914400">
              <a:lnSpc>
                <a:spcPct val="40000"/>
              </a:lnSpc>
              <a:spcBef>
                <a:spcPts val="2400"/>
              </a:spcBef>
              <a:buSzTx/>
              <a:buFontTx/>
              <a:buNone/>
              <a:defRPr sz="2400">
                <a:solidFill>
                  <a:srgbClr val="13216A"/>
                </a:solidFill>
              </a:defRPr>
            </a:pPr>
            <a:r>
              <a:t>Date</a:t>
            </a:r>
          </a:p>
        </p:txBody>
      </p:sp>
      <p:sp>
        <p:nvSpPr>
          <p:cNvPr id="3" name="TextBox 8">
            <a:extLst>
              <a:ext uri="{FF2B5EF4-FFF2-40B4-BE49-F238E27FC236}">
                <a16:creationId xmlns:a16="http://schemas.microsoft.com/office/drawing/2014/main" id="{816E7E88-1B2F-F1A9-B03D-14A1F0EE7D5D}"/>
              </a:ext>
            </a:extLst>
          </p:cNvPr>
          <p:cNvSpPr txBox="1"/>
          <p:nvPr userDrawn="1"/>
        </p:nvSpPr>
        <p:spPr>
          <a:xfrm>
            <a:off x="427848" y="6465467"/>
            <a:ext cx="5825508" cy="225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a:solidFill>
                  <a:schemeClr val="accent3">
                    <a:lumOff val="26372"/>
                  </a:schemeClr>
                </a:solidFill>
              </a:defRPr>
            </a:pPr>
            <a:r>
              <a:rPr b="1" dirty="0"/>
              <a:t>PROPRIETARY AND CONFIDENTIAL. </a:t>
            </a:r>
            <a:r>
              <a:rPr dirty="0"/>
              <a:t>© </a:t>
            </a:r>
            <a:r>
              <a:rPr lang="en-US" dirty="0"/>
              <a:t>2023 </a:t>
            </a:r>
            <a:r>
              <a:rPr dirty="0"/>
              <a:t> COLLEGE AVE  STUDENT LOANS.</a:t>
            </a:r>
            <a:r>
              <a:rPr b="1" dirty="0"/>
              <a:t> </a:t>
            </a:r>
            <a:r>
              <a:rPr dirty="0"/>
              <a:t>ALL RIGHTS RESERVED.</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1 column">
    <p:spTree>
      <p:nvGrpSpPr>
        <p:cNvPr id="1" name=""/>
        <p:cNvGrpSpPr/>
        <p:nvPr/>
      </p:nvGrpSpPr>
      <p:grpSpPr>
        <a:xfrm>
          <a:off x="0" y="0"/>
          <a:ext cx="0" cy="0"/>
          <a:chOff x="0" y="0"/>
          <a:chExt cx="0" cy="0"/>
        </a:xfrm>
      </p:grpSpPr>
      <p:sp>
        <p:nvSpPr>
          <p:cNvPr id="64" name="Rectangle 4"/>
          <p:cNvSpPr txBox="1">
            <a:spLocks noGrp="1"/>
          </p:cNvSpPr>
          <p:nvPr>
            <p:ph type="body" sz="quarter" idx="21"/>
          </p:nvPr>
        </p:nvSpPr>
        <p:spPr>
          <a:xfrm>
            <a:off x="493691" y="1258285"/>
            <a:ext cx="8084898" cy="1309280"/>
          </a:xfrm>
          <a:prstGeom prst="rect">
            <a:avLst/>
          </a:prstGeom>
        </p:spPr>
        <p:txBody>
          <a:bodyPr>
            <a:spAutoFit/>
          </a:bodyPr>
          <a:lstStyle/>
          <a:p>
            <a:pPr marL="0" lvl="1" indent="0">
              <a:lnSpc>
                <a:spcPct val="120000"/>
              </a:lnSpc>
              <a:spcBef>
                <a:spcPts val="300"/>
              </a:spcBef>
              <a:buSzTx/>
              <a:buFontTx/>
              <a:buNone/>
              <a:defRPr sz="1200"/>
            </a:pPr>
            <a:r>
              <a:t>Body sample text: </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p:txBody>
      </p:sp>
      <p:sp>
        <p:nvSpPr>
          <p:cNvPr id="65" name="Title Text"/>
          <p:cNvSpPr txBox="1">
            <a:spLocks noGrp="1"/>
          </p:cNvSpPr>
          <p:nvPr>
            <p:ph type="body" sz="quarter" idx="22"/>
          </p:nvPr>
        </p:nvSpPr>
        <p:spPr>
          <a:xfrm>
            <a:off x="508000" y="236538"/>
            <a:ext cx="8229600" cy="1143001"/>
          </a:xfrm>
          <a:prstGeom prst="rect">
            <a:avLst/>
          </a:prstGeom>
        </p:spPr>
        <p:txBody>
          <a:bodyPr anchor="ctr"/>
          <a:lstStyle>
            <a:lvl1pPr marL="0" indent="0">
              <a:spcBef>
                <a:spcPts val="0"/>
              </a:spcBef>
              <a:buSzTx/>
              <a:buFontTx/>
              <a:buNone/>
              <a:defRPr sz="2300">
                <a:solidFill>
                  <a:schemeClr val="accent2"/>
                </a:solidFill>
              </a:defRPr>
            </a:lvl1pPr>
          </a:lstStyle>
          <a:p>
            <a:r>
              <a:t>Title Text</a:t>
            </a:r>
          </a:p>
        </p:txBody>
      </p:sp>
      <p:pic>
        <p:nvPicPr>
          <p:cNvPr id="66" name="CASL_Logo_720x720.ai" descr="CASL_Logo_720x720.ai"/>
          <p:cNvPicPr>
            <a:picLocks noChangeAspect="1"/>
          </p:cNvPicPr>
          <p:nvPr/>
        </p:nvPicPr>
        <p:blipFill>
          <a:blip r:embed="rId2"/>
          <a:stretch>
            <a:fillRect/>
          </a:stretch>
        </p:blipFill>
        <p:spPr>
          <a:xfrm>
            <a:off x="7349039" y="6113009"/>
            <a:ext cx="1561843" cy="642533"/>
          </a:xfrm>
          <a:prstGeom prst="rect">
            <a:avLst/>
          </a:prstGeom>
          <a:ln w="12700">
            <a:miter lim="400000"/>
          </a:ln>
        </p:spPr>
      </p:pic>
      <p:pic>
        <p:nvPicPr>
          <p:cNvPr id="67" name="Image" descr="Image"/>
          <p:cNvPicPr>
            <a:picLocks noChangeAspect="1"/>
          </p:cNvPicPr>
          <p:nvPr/>
        </p:nvPicPr>
        <p:blipFill>
          <a:blip r:embed="rId3"/>
          <a:stretch>
            <a:fillRect/>
          </a:stretch>
        </p:blipFill>
        <p:spPr>
          <a:xfrm>
            <a:off x="-2673382" y="554999"/>
            <a:ext cx="3053578" cy="490921"/>
          </a:xfrm>
          <a:prstGeom prst="rect">
            <a:avLst/>
          </a:prstGeom>
          <a:ln w="12700">
            <a:miter lim="400000"/>
          </a:ln>
        </p:spPr>
      </p:pic>
      <p:sp>
        <p:nvSpPr>
          <p:cNvPr id="3" name="TextBox 8">
            <a:extLst>
              <a:ext uri="{FF2B5EF4-FFF2-40B4-BE49-F238E27FC236}">
                <a16:creationId xmlns:a16="http://schemas.microsoft.com/office/drawing/2014/main" id="{1C3ED029-3AA0-1682-D723-58D6F00EBAA9}"/>
              </a:ext>
            </a:extLst>
          </p:cNvPr>
          <p:cNvSpPr txBox="1"/>
          <p:nvPr userDrawn="1"/>
        </p:nvSpPr>
        <p:spPr>
          <a:xfrm>
            <a:off x="415269" y="6484570"/>
            <a:ext cx="5825508" cy="20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a:solidFill>
                  <a:schemeClr val="accent3">
                    <a:lumOff val="26372"/>
                  </a:schemeClr>
                </a:solidFill>
              </a:defRPr>
            </a:pPr>
            <a:r>
              <a:rPr sz="700" b="1" dirty="0"/>
              <a:t>PROPRIETARY AND CONFIDENTIAL. </a:t>
            </a:r>
            <a:r>
              <a:rPr sz="700" dirty="0"/>
              <a:t>© </a:t>
            </a:r>
            <a:r>
              <a:rPr lang="en-US" sz="700" dirty="0"/>
              <a:t>2024 </a:t>
            </a:r>
            <a:r>
              <a:rPr sz="700" dirty="0"/>
              <a:t> COLLEGE AVE  STUDENT LOANS.</a:t>
            </a:r>
            <a:r>
              <a:rPr sz="700" b="1" dirty="0"/>
              <a:t> </a:t>
            </a:r>
            <a:r>
              <a:rPr sz="700" dirty="0"/>
              <a:t>ALL RIGHTS RESERVED.</a:t>
            </a:r>
          </a:p>
        </p:txBody>
      </p:sp>
      <p:sp>
        <p:nvSpPr>
          <p:cNvPr id="4" name="Slide Number">
            <a:extLst>
              <a:ext uri="{FF2B5EF4-FFF2-40B4-BE49-F238E27FC236}">
                <a16:creationId xmlns:a16="http://schemas.microsoft.com/office/drawing/2014/main" id="{5F941D66-BA48-0499-2F62-846A2DE611EA}"/>
              </a:ext>
            </a:extLst>
          </p:cNvPr>
          <p:cNvSpPr txBox="1">
            <a:spLocks noGrp="1"/>
          </p:cNvSpPr>
          <p:nvPr>
            <p:ph type="sldNum" sz="quarter" idx="2"/>
          </p:nvPr>
        </p:nvSpPr>
        <p:spPr>
          <a:xfrm>
            <a:off x="46998" y="6465468"/>
            <a:ext cx="368272" cy="225639"/>
          </a:xfrm>
          <a:prstGeom prst="rect">
            <a:avLst/>
          </a:prstGeom>
        </p:spPr>
        <p:txBody>
          <a:bodyPr/>
          <a:lstStyle>
            <a:lvl1pPr>
              <a:defRPr sz="800">
                <a:solidFill>
                  <a:schemeClr val="bg2"/>
                </a:solidFill>
              </a:defRPr>
            </a:lvl1pPr>
          </a:lstStyle>
          <a:p>
            <a:fld id="{E49AA9DA-4BD2-0A4D-8CE0-62D86203BAC1}" type="slidenum">
              <a:rPr lang="en-US" smtClean="0"/>
              <a:pPr/>
              <a:t>‹#›</a:t>
            </a:fld>
            <a:endParaRPr lang="en-US" dirty="0"/>
          </a:p>
        </p:txBody>
      </p:sp>
    </p:spTree>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3 column">
    <p:spTree>
      <p:nvGrpSpPr>
        <p:cNvPr id="1" name=""/>
        <p:cNvGrpSpPr/>
        <p:nvPr/>
      </p:nvGrpSpPr>
      <p:grpSpPr>
        <a:xfrm>
          <a:off x="0" y="0"/>
          <a:ext cx="0" cy="0"/>
          <a:chOff x="0" y="0"/>
          <a:chExt cx="0" cy="0"/>
        </a:xfrm>
      </p:grpSpPr>
      <p:sp>
        <p:nvSpPr>
          <p:cNvPr id="146" name="Title Text"/>
          <p:cNvSpPr txBox="1">
            <a:spLocks noGrp="1"/>
          </p:cNvSpPr>
          <p:nvPr>
            <p:ph type="body" sz="quarter" idx="21"/>
          </p:nvPr>
        </p:nvSpPr>
        <p:spPr>
          <a:xfrm>
            <a:off x="508000" y="236538"/>
            <a:ext cx="8229600" cy="1143001"/>
          </a:xfrm>
          <a:prstGeom prst="rect">
            <a:avLst/>
          </a:prstGeom>
        </p:spPr>
        <p:txBody>
          <a:bodyPr anchor="ctr"/>
          <a:lstStyle>
            <a:lvl1pPr marL="0" indent="0">
              <a:spcBef>
                <a:spcPts val="0"/>
              </a:spcBef>
              <a:buSzTx/>
              <a:buFontTx/>
              <a:buNone/>
              <a:defRPr sz="2300">
                <a:solidFill>
                  <a:schemeClr val="accent2"/>
                </a:solidFill>
              </a:defRPr>
            </a:lvl1pPr>
          </a:lstStyle>
          <a:p>
            <a:r>
              <a:t>Title Text</a:t>
            </a:r>
          </a:p>
        </p:txBody>
      </p:sp>
      <p:pic>
        <p:nvPicPr>
          <p:cNvPr id="147" name="CASL_Logo_720x720.ai" descr="CASL_Logo_720x720.ai"/>
          <p:cNvPicPr>
            <a:picLocks noChangeAspect="1"/>
          </p:cNvPicPr>
          <p:nvPr/>
        </p:nvPicPr>
        <p:blipFill>
          <a:blip r:embed="rId2"/>
          <a:stretch>
            <a:fillRect/>
          </a:stretch>
        </p:blipFill>
        <p:spPr>
          <a:xfrm>
            <a:off x="7349039" y="6113009"/>
            <a:ext cx="1561843" cy="642533"/>
          </a:xfrm>
          <a:prstGeom prst="rect">
            <a:avLst/>
          </a:prstGeom>
          <a:ln w="12700">
            <a:miter lim="400000"/>
          </a:ln>
        </p:spPr>
      </p:pic>
      <p:pic>
        <p:nvPicPr>
          <p:cNvPr id="148" name="Image" descr="Image"/>
          <p:cNvPicPr>
            <a:picLocks noChangeAspect="1"/>
          </p:cNvPicPr>
          <p:nvPr/>
        </p:nvPicPr>
        <p:blipFill>
          <a:blip r:embed="rId3"/>
          <a:stretch>
            <a:fillRect/>
          </a:stretch>
        </p:blipFill>
        <p:spPr>
          <a:xfrm>
            <a:off x="-2673382" y="554999"/>
            <a:ext cx="3053578" cy="490921"/>
          </a:xfrm>
          <a:prstGeom prst="rect">
            <a:avLst/>
          </a:prstGeom>
          <a:ln w="12700">
            <a:miter lim="400000"/>
          </a:ln>
        </p:spPr>
      </p:pic>
      <p:sp>
        <p:nvSpPr>
          <p:cNvPr id="150" name="Rectangle 4"/>
          <p:cNvSpPr txBox="1">
            <a:spLocks noGrp="1"/>
          </p:cNvSpPr>
          <p:nvPr>
            <p:ph type="body" sz="quarter" idx="22"/>
          </p:nvPr>
        </p:nvSpPr>
        <p:spPr>
          <a:xfrm>
            <a:off x="6079451" y="2020285"/>
            <a:ext cx="2389543" cy="1717540"/>
          </a:xfrm>
          <a:prstGeom prst="rect">
            <a:avLst/>
          </a:prstGeom>
        </p:spPr>
        <p:txBody>
          <a:bodyPr>
            <a:spAutoFit/>
          </a:bodyPr>
          <a:lstStyle/>
          <a:p>
            <a:pPr marL="0" lvl="1" indent="0">
              <a:lnSpc>
                <a:spcPct val="90000"/>
              </a:lnSpc>
              <a:spcBef>
                <a:spcPts val="1500"/>
              </a:spcBef>
              <a:buSzTx/>
              <a:buFontTx/>
              <a:buNone/>
              <a:defRPr sz="1600" b="1">
                <a:solidFill>
                  <a:schemeClr val="accent1"/>
                </a:solidFill>
              </a:defRPr>
            </a:pPr>
            <a:r>
              <a:t>Sample Heading 2</a:t>
            </a:r>
          </a:p>
          <a:p>
            <a:pPr marL="0" lvl="1" indent="0">
              <a:lnSpc>
                <a:spcPct val="120000"/>
              </a:lnSpc>
              <a:spcBef>
                <a:spcPts val="300"/>
              </a:spcBef>
              <a:buSzTx/>
              <a:buFontTx/>
              <a:buNone/>
              <a:defRPr sz="1200"/>
            </a:pPr>
            <a:r>
              <a:t>Body sample text: </a:t>
            </a:r>
          </a:p>
          <a:p>
            <a:pPr marL="285750" lvl="1" indent="-228600" defTabSz="914400">
              <a:lnSpc>
                <a:spcPct val="150000"/>
              </a:lnSpc>
              <a:spcBef>
                <a:spcPts val="0"/>
              </a:spcBef>
              <a:buClr>
                <a:schemeClr val="accent1"/>
              </a:buClr>
              <a:buSzPct val="130000"/>
              <a:buChar char="‣"/>
              <a:defRPr sz="1200"/>
            </a:pPr>
            <a:r>
              <a:t>Sample bullet</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p:txBody>
      </p:sp>
      <p:sp>
        <p:nvSpPr>
          <p:cNvPr id="151" name="Rectangle 4"/>
          <p:cNvSpPr txBox="1">
            <a:spLocks noGrp="1"/>
          </p:cNvSpPr>
          <p:nvPr>
            <p:ph type="body" sz="quarter" idx="23"/>
          </p:nvPr>
        </p:nvSpPr>
        <p:spPr>
          <a:xfrm>
            <a:off x="3319317" y="2020285"/>
            <a:ext cx="2389544" cy="1717540"/>
          </a:xfrm>
          <a:prstGeom prst="rect">
            <a:avLst/>
          </a:prstGeom>
        </p:spPr>
        <p:txBody>
          <a:bodyPr>
            <a:spAutoFit/>
          </a:bodyPr>
          <a:lstStyle/>
          <a:p>
            <a:pPr marL="0" lvl="1" indent="0">
              <a:lnSpc>
                <a:spcPct val="90000"/>
              </a:lnSpc>
              <a:spcBef>
                <a:spcPts val="1500"/>
              </a:spcBef>
              <a:buSzTx/>
              <a:buFontTx/>
              <a:buNone/>
              <a:defRPr sz="1600" b="1">
                <a:solidFill>
                  <a:schemeClr val="accent1"/>
                </a:solidFill>
              </a:defRPr>
            </a:pPr>
            <a:r>
              <a:t>Sample Heading 2</a:t>
            </a:r>
          </a:p>
          <a:p>
            <a:pPr marL="0" lvl="1" indent="0">
              <a:lnSpc>
                <a:spcPct val="120000"/>
              </a:lnSpc>
              <a:spcBef>
                <a:spcPts val="300"/>
              </a:spcBef>
              <a:buSzTx/>
              <a:buFontTx/>
              <a:buNone/>
              <a:defRPr sz="1200"/>
            </a:pPr>
            <a:r>
              <a:t>Body sample text: </a:t>
            </a:r>
          </a:p>
          <a:p>
            <a:pPr marL="285750" lvl="1" indent="-228600" defTabSz="914400">
              <a:lnSpc>
                <a:spcPct val="150000"/>
              </a:lnSpc>
              <a:spcBef>
                <a:spcPts val="0"/>
              </a:spcBef>
              <a:buClr>
                <a:schemeClr val="accent1"/>
              </a:buClr>
              <a:buSzPct val="130000"/>
              <a:buChar char="‣"/>
              <a:defRPr sz="1200"/>
            </a:pPr>
            <a:r>
              <a:t>Sample bullet</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p:txBody>
      </p:sp>
      <p:sp>
        <p:nvSpPr>
          <p:cNvPr id="152" name="Rectangle 4"/>
          <p:cNvSpPr txBox="1">
            <a:spLocks noGrp="1"/>
          </p:cNvSpPr>
          <p:nvPr>
            <p:ph type="body" sz="quarter" idx="24"/>
          </p:nvPr>
        </p:nvSpPr>
        <p:spPr>
          <a:xfrm>
            <a:off x="559184" y="2020285"/>
            <a:ext cx="2389544" cy="1717540"/>
          </a:xfrm>
          <a:prstGeom prst="rect">
            <a:avLst/>
          </a:prstGeom>
        </p:spPr>
        <p:txBody>
          <a:bodyPr>
            <a:spAutoFit/>
          </a:bodyPr>
          <a:lstStyle/>
          <a:p>
            <a:pPr marL="0" lvl="1" indent="0">
              <a:lnSpc>
                <a:spcPct val="90000"/>
              </a:lnSpc>
              <a:spcBef>
                <a:spcPts val="1500"/>
              </a:spcBef>
              <a:buSzTx/>
              <a:buFontTx/>
              <a:buNone/>
              <a:defRPr sz="1600" b="1">
                <a:solidFill>
                  <a:schemeClr val="accent1"/>
                </a:solidFill>
              </a:defRPr>
            </a:pPr>
            <a:r>
              <a:t>Sample Heading 2</a:t>
            </a:r>
          </a:p>
          <a:p>
            <a:pPr marL="0" lvl="1" indent="0">
              <a:lnSpc>
                <a:spcPct val="120000"/>
              </a:lnSpc>
              <a:spcBef>
                <a:spcPts val="300"/>
              </a:spcBef>
              <a:buSzTx/>
              <a:buFontTx/>
              <a:buNone/>
              <a:defRPr sz="1200"/>
            </a:pPr>
            <a:r>
              <a:t>Body sample text: </a:t>
            </a:r>
          </a:p>
          <a:p>
            <a:pPr marL="285750" lvl="1" indent="-228600" defTabSz="914400">
              <a:lnSpc>
                <a:spcPct val="150000"/>
              </a:lnSpc>
              <a:spcBef>
                <a:spcPts val="0"/>
              </a:spcBef>
              <a:buClr>
                <a:schemeClr val="accent1"/>
              </a:buClr>
              <a:buSzPct val="130000"/>
              <a:buChar char="‣"/>
              <a:defRPr sz="1200"/>
            </a:pPr>
            <a:r>
              <a:t>Sample bullet</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a:p>
            <a:pPr marL="285750" lvl="1" indent="-228600" defTabSz="914400">
              <a:lnSpc>
                <a:spcPct val="150000"/>
              </a:lnSpc>
              <a:spcBef>
                <a:spcPts val="0"/>
              </a:spcBef>
              <a:buClr>
                <a:schemeClr val="accent1"/>
              </a:buClr>
              <a:buSzPct val="130000"/>
              <a:buChar char="‣"/>
              <a:defRPr sz="1200"/>
            </a:pPr>
            <a:r>
              <a:t>Sample bullet </a:t>
            </a:r>
          </a:p>
        </p:txBody>
      </p:sp>
      <p:sp>
        <p:nvSpPr>
          <p:cNvPr id="5" name="TextBox 8">
            <a:extLst>
              <a:ext uri="{FF2B5EF4-FFF2-40B4-BE49-F238E27FC236}">
                <a16:creationId xmlns:a16="http://schemas.microsoft.com/office/drawing/2014/main" id="{3F4F2CF4-C89C-6824-9387-AB86F011C703}"/>
              </a:ext>
            </a:extLst>
          </p:cNvPr>
          <p:cNvSpPr txBox="1"/>
          <p:nvPr userDrawn="1"/>
        </p:nvSpPr>
        <p:spPr>
          <a:xfrm>
            <a:off x="415269" y="6484570"/>
            <a:ext cx="5825508" cy="20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a:solidFill>
                  <a:schemeClr val="accent3">
                    <a:lumOff val="26372"/>
                  </a:schemeClr>
                </a:solidFill>
              </a:defRPr>
            </a:pPr>
            <a:r>
              <a:rPr sz="700" b="1" dirty="0"/>
              <a:t>PROPRIETARY AND CONFIDENTIAL. </a:t>
            </a:r>
            <a:r>
              <a:rPr sz="700" dirty="0"/>
              <a:t>© </a:t>
            </a:r>
            <a:r>
              <a:rPr lang="en-US" sz="700" dirty="0"/>
              <a:t>2023 </a:t>
            </a:r>
            <a:r>
              <a:rPr sz="700" dirty="0"/>
              <a:t> COLLEGE AVE  STUDENT LOANS.</a:t>
            </a:r>
            <a:r>
              <a:rPr sz="700" b="1" dirty="0"/>
              <a:t> </a:t>
            </a:r>
            <a:r>
              <a:rPr sz="700" dirty="0"/>
              <a:t>ALL RIGHTS RESERVED.</a:t>
            </a:r>
          </a:p>
        </p:txBody>
      </p:sp>
      <p:sp>
        <p:nvSpPr>
          <p:cNvPr id="6" name="Slide Number">
            <a:extLst>
              <a:ext uri="{FF2B5EF4-FFF2-40B4-BE49-F238E27FC236}">
                <a16:creationId xmlns:a16="http://schemas.microsoft.com/office/drawing/2014/main" id="{D6792899-605A-6B00-BB67-C487187296F5}"/>
              </a:ext>
            </a:extLst>
          </p:cNvPr>
          <p:cNvSpPr txBox="1">
            <a:spLocks noGrp="1"/>
          </p:cNvSpPr>
          <p:nvPr>
            <p:ph type="sldNum" sz="quarter" idx="2"/>
          </p:nvPr>
        </p:nvSpPr>
        <p:spPr>
          <a:xfrm>
            <a:off x="46998" y="6465468"/>
            <a:ext cx="368272" cy="225639"/>
          </a:xfrm>
          <a:prstGeom prst="rect">
            <a:avLst/>
          </a:prstGeom>
        </p:spPr>
        <p:txBody>
          <a:bodyPr/>
          <a:lstStyle>
            <a:lvl1pPr>
              <a:defRPr sz="800">
                <a:solidFill>
                  <a:schemeClr val="bg2"/>
                </a:solidFill>
              </a:defRPr>
            </a:lvl1pPr>
          </a:lstStyle>
          <a:p>
            <a:fld id="{E49AA9DA-4BD2-0A4D-8CE0-62D86203BAC1}" type="slidenum">
              <a:rPr lang="en-US" smtClean="0"/>
              <a:pPr/>
              <a:t>‹#›</a:t>
            </a:fld>
            <a:endParaRPr lang="en-US"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icture Right">
    <p:bg>
      <p:bgRef idx="1001">
        <a:schemeClr val="bg1"/>
      </p:bgRef>
    </p:bg>
    <p:spTree>
      <p:nvGrpSpPr>
        <p:cNvPr id="1" name=""/>
        <p:cNvGrpSpPr/>
        <p:nvPr/>
      </p:nvGrpSpPr>
      <p:grpSpPr>
        <a:xfrm>
          <a:off x="0" y="0"/>
          <a:ext cx="0" cy="0"/>
          <a:chOff x="0" y="0"/>
          <a:chExt cx="0" cy="0"/>
        </a:xfrm>
      </p:grpSpPr>
      <p:sp>
        <p:nvSpPr>
          <p:cNvPr id="226" name="Title Text"/>
          <p:cNvSpPr txBox="1">
            <a:spLocks noGrp="1"/>
          </p:cNvSpPr>
          <p:nvPr>
            <p:ph type="body" sz="quarter" idx="21"/>
          </p:nvPr>
        </p:nvSpPr>
        <p:spPr>
          <a:xfrm>
            <a:off x="508000" y="236538"/>
            <a:ext cx="8229600" cy="1143001"/>
          </a:xfrm>
          <a:prstGeom prst="rect">
            <a:avLst/>
          </a:prstGeom>
        </p:spPr>
        <p:txBody>
          <a:bodyPr anchor="ctr"/>
          <a:lstStyle>
            <a:lvl1pPr marL="0" indent="0">
              <a:spcBef>
                <a:spcPts val="0"/>
              </a:spcBef>
              <a:buSzTx/>
              <a:buFontTx/>
              <a:buNone/>
              <a:defRPr sz="2300">
                <a:solidFill>
                  <a:schemeClr val="accent2"/>
                </a:solidFill>
              </a:defRPr>
            </a:lvl1pPr>
          </a:lstStyle>
          <a:p>
            <a:r>
              <a:rPr dirty="0"/>
              <a:t>Title Text</a:t>
            </a:r>
          </a:p>
        </p:txBody>
      </p:sp>
      <p:pic>
        <p:nvPicPr>
          <p:cNvPr id="227" name="CASL_Logo_720x720.ai" descr="CASL_Logo_720x720.ai"/>
          <p:cNvPicPr>
            <a:picLocks noChangeAspect="1"/>
          </p:cNvPicPr>
          <p:nvPr/>
        </p:nvPicPr>
        <p:blipFill>
          <a:blip r:embed="rId2"/>
          <a:stretch>
            <a:fillRect/>
          </a:stretch>
        </p:blipFill>
        <p:spPr>
          <a:xfrm>
            <a:off x="7349039" y="6113009"/>
            <a:ext cx="1561843" cy="642533"/>
          </a:xfrm>
          <a:prstGeom prst="rect">
            <a:avLst/>
          </a:prstGeom>
          <a:ln w="12700">
            <a:miter lim="400000"/>
          </a:ln>
        </p:spPr>
      </p:pic>
      <p:pic>
        <p:nvPicPr>
          <p:cNvPr id="228" name="Image" descr="Image"/>
          <p:cNvPicPr>
            <a:picLocks noChangeAspect="1"/>
          </p:cNvPicPr>
          <p:nvPr/>
        </p:nvPicPr>
        <p:blipFill>
          <a:blip r:embed="rId3"/>
          <a:stretch>
            <a:fillRect/>
          </a:stretch>
        </p:blipFill>
        <p:spPr>
          <a:xfrm>
            <a:off x="-2673382" y="554999"/>
            <a:ext cx="3053578" cy="490921"/>
          </a:xfrm>
          <a:prstGeom prst="rect">
            <a:avLst/>
          </a:prstGeom>
          <a:ln w="12700">
            <a:miter lim="400000"/>
          </a:ln>
        </p:spPr>
      </p:pic>
      <p:sp>
        <p:nvSpPr>
          <p:cNvPr id="230" name="Picture Placeholder 2"/>
          <p:cNvSpPr>
            <a:spLocks noGrp="1"/>
          </p:cNvSpPr>
          <p:nvPr>
            <p:ph type="pic" idx="22"/>
          </p:nvPr>
        </p:nvSpPr>
        <p:spPr>
          <a:xfrm>
            <a:off x="3018806" y="1273175"/>
            <a:ext cx="6125194" cy="4587875"/>
          </a:xfrm>
          <a:prstGeom prst="rect">
            <a:avLst/>
          </a:prstGeom>
        </p:spPr>
        <p:txBody>
          <a:bodyPr lIns="91439" rIns="91439">
            <a:noAutofit/>
          </a:bodyPr>
          <a:lstStyle>
            <a:lvl1pPr marL="0" indent="0">
              <a:buNone/>
              <a:defRPr/>
            </a:lvl1pPr>
          </a:lstStyle>
          <a:p>
            <a:endParaRPr dirty="0"/>
          </a:p>
        </p:txBody>
      </p:sp>
      <p:sp>
        <p:nvSpPr>
          <p:cNvPr id="231" name="Rectangle 4"/>
          <p:cNvSpPr txBox="1">
            <a:spLocks noGrp="1"/>
          </p:cNvSpPr>
          <p:nvPr>
            <p:ph type="body" sz="quarter" idx="23"/>
          </p:nvPr>
        </p:nvSpPr>
        <p:spPr>
          <a:xfrm>
            <a:off x="515356" y="1385285"/>
            <a:ext cx="2362314" cy="1646476"/>
          </a:xfrm>
          <a:prstGeom prst="rect">
            <a:avLst/>
          </a:prstGeom>
        </p:spPr>
        <p:txBody>
          <a:bodyPr wrap="square">
            <a:spAutoFit/>
          </a:bodyPr>
          <a:lstStyle/>
          <a:p>
            <a:pPr marL="0" lvl="1" indent="0">
              <a:lnSpc>
                <a:spcPct val="90000"/>
              </a:lnSpc>
              <a:spcBef>
                <a:spcPts val="1500"/>
              </a:spcBef>
              <a:buSzTx/>
              <a:buFontTx/>
              <a:buNone/>
              <a:defRPr sz="1600" b="1">
                <a:solidFill>
                  <a:schemeClr val="accent1"/>
                </a:solidFill>
              </a:defRPr>
            </a:pPr>
            <a:r>
              <a:rPr dirty="0"/>
              <a:t>Sample Heading 2</a:t>
            </a:r>
          </a:p>
          <a:p>
            <a:pPr marL="0" lvl="1" indent="0">
              <a:lnSpc>
                <a:spcPct val="120000"/>
              </a:lnSpc>
              <a:spcBef>
                <a:spcPts val="300"/>
              </a:spcBef>
              <a:buSzTx/>
              <a:buFontTx/>
              <a:buNone/>
              <a:defRPr sz="1200"/>
            </a:pPr>
            <a:r>
              <a:rPr dirty="0"/>
              <a:t>Body sample text: </a:t>
            </a:r>
          </a:p>
          <a:p>
            <a:pPr marL="285750" lvl="1" indent="-228600" defTabSz="914400">
              <a:lnSpc>
                <a:spcPct val="150000"/>
              </a:lnSpc>
              <a:spcBef>
                <a:spcPts val="0"/>
              </a:spcBef>
              <a:buClr>
                <a:schemeClr val="accent1"/>
              </a:buClr>
              <a:buSzPct val="130000"/>
              <a:buChar char="‣"/>
              <a:defRPr sz="1200"/>
            </a:pPr>
            <a:r>
              <a:rPr dirty="0"/>
              <a:t>Sample bullet </a:t>
            </a:r>
          </a:p>
          <a:p>
            <a:pPr marL="285750" lvl="1" indent="-228600" defTabSz="914400">
              <a:lnSpc>
                <a:spcPct val="150000"/>
              </a:lnSpc>
              <a:spcBef>
                <a:spcPts val="0"/>
              </a:spcBef>
              <a:buClr>
                <a:schemeClr val="accent1"/>
              </a:buClr>
              <a:buSzPct val="130000"/>
              <a:buChar char="‣"/>
              <a:defRPr sz="1200"/>
            </a:pPr>
            <a:r>
              <a:rPr dirty="0"/>
              <a:t>Sample bullet </a:t>
            </a:r>
          </a:p>
          <a:p>
            <a:pPr marL="285750" lvl="1" indent="-228600" defTabSz="914400">
              <a:lnSpc>
                <a:spcPct val="150000"/>
              </a:lnSpc>
              <a:spcBef>
                <a:spcPts val="0"/>
              </a:spcBef>
              <a:buClr>
                <a:schemeClr val="accent1"/>
              </a:buClr>
              <a:buSzPct val="130000"/>
              <a:buChar char="‣"/>
              <a:defRPr sz="1200"/>
            </a:pPr>
            <a:r>
              <a:rPr dirty="0"/>
              <a:t>Sample bullet </a:t>
            </a:r>
          </a:p>
          <a:p>
            <a:pPr marL="285750" lvl="1" indent="-228600" defTabSz="914400">
              <a:lnSpc>
                <a:spcPct val="150000"/>
              </a:lnSpc>
              <a:spcBef>
                <a:spcPts val="0"/>
              </a:spcBef>
              <a:buClr>
                <a:schemeClr val="accent1"/>
              </a:buClr>
              <a:buSzPct val="130000"/>
              <a:buChar char="‣"/>
              <a:defRPr sz="1200"/>
            </a:pPr>
            <a:r>
              <a:rPr dirty="0"/>
              <a:t>Sample bullet </a:t>
            </a:r>
          </a:p>
        </p:txBody>
      </p:sp>
      <p:sp>
        <p:nvSpPr>
          <p:cNvPr id="5" name="TextBox 8">
            <a:extLst>
              <a:ext uri="{FF2B5EF4-FFF2-40B4-BE49-F238E27FC236}">
                <a16:creationId xmlns:a16="http://schemas.microsoft.com/office/drawing/2014/main" id="{E6613C64-660E-5041-0EEB-F9FA46734F01}"/>
              </a:ext>
            </a:extLst>
          </p:cNvPr>
          <p:cNvSpPr txBox="1"/>
          <p:nvPr userDrawn="1"/>
        </p:nvSpPr>
        <p:spPr>
          <a:xfrm>
            <a:off x="415269" y="6484570"/>
            <a:ext cx="5825508" cy="20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a:solidFill>
                  <a:schemeClr val="accent3">
                    <a:lumOff val="26372"/>
                  </a:schemeClr>
                </a:solidFill>
              </a:defRPr>
            </a:pPr>
            <a:r>
              <a:rPr sz="700" b="1" dirty="0"/>
              <a:t>PROPRIETARY AND CONFIDENTIAL. </a:t>
            </a:r>
            <a:r>
              <a:rPr sz="700" dirty="0"/>
              <a:t>© </a:t>
            </a:r>
            <a:r>
              <a:rPr lang="en-US" sz="700" dirty="0"/>
              <a:t>2024 </a:t>
            </a:r>
            <a:r>
              <a:rPr sz="700" dirty="0"/>
              <a:t> COLLEGE AVE  STUDENT LOANS.</a:t>
            </a:r>
            <a:r>
              <a:rPr sz="700" b="1" dirty="0"/>
              <a:t> </a:t>
            </a:r>
            <a:r>
              <a:rPr sz="700" dirty="0"/>
              <a:t>ALL RIGHTS RESERVED.</a:t>
            </a:r>
          </a:p>
        </p:txBody>
      </p:sp>
      <p:sp>
        <p:nvSpPr>
          <p:cNvPr id="6" name="Slide Number">
            <a:extLst>
              <a:ext uri="{FF2B5EF4-FFF2-40B4-BE49-F238E27FC236}">
                <a16:creationId xmlns:a16="http://schemas.microsoft.com/office/drawing/2014/main" id="{F3040B38-982B-AB2A-18A9-2EC370ECDEA6}"/>
              </a:ext>
            </a:extLst>
          </p:cNvPr>
          <p:cNvSpPr txBox="1">
            <a:spLocks noGrp="1"/>
          </p:cNvSpPr>
          <p:nvPr>
            <p:ph type="sldNum" sz="quarter" idx="2"/>
          </p:nvPr>
        </p:nvSpPr>
        <p:spPr>
          <a:xfrm>
            <a:off x="46998" y="6465468"/>
            <a:ext cx="368272" cy="225639"/>
          </a:xfrm>
          <a:prstGeom prst="rect">
            <a:avLst/>
          </a:prstGeom>
        </p:spPr>
        <p:txBody>
          <a:bodyPr/>
          <a:lstStyle>
            <a:lvl1pPr>
              <a:defRPr sz="800">
                <a:solidFill>
                  <a:schemeClr val="tx2"/>
                </a:solidFill>
              </a:defRPr>
            </a:lvl1pPr>
          </a:lstStyle>
          <a:p>
            <a:fld id="{E49AA9DA-4BD2-0A4D-8CE0-62D86203BAC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6" name="Title Text"/>
          <p:cNvSpPr txBox="1">
            <a:spLocks noGrp="1"/>
          </p:cNvSpPr>
          <p:nvPr>
            <p:ph type="body" idx="21"/>
          </p:nvPr>
        </p:nvSpPr>
        <p:spPr>
          <a:xfrm>
            <a:off x="406400" y="236538"/>
            <a:ext cx="8331200" cy="5818664"/>
          </a:xfrm>
          <a:prstGeom prst="rect">
            <a:avLst/>
          </a:prstGeom>
        </p:spPr>
        <p:txBody>
          <a:bodyPr anchor="ctr"/>
          <a:lstStyle>
            <a:lvl1pPr marL="0" indent="0" algn="ctr">
              <a:spcBef>
                <a:spcPts val="0"/>
              </a:spcBef>
              <a:buSzTx/>
              <a:buFontTx/>
              <a:buNone/>
              <a:defRPr sz="4700">
                <a:solidFill>
                  <a:schemeClr val="accent2"/>
                </a:solidFill>
              </a:defRPr>
            </a:lvl1pPr>
          </a:lstStyle>
          <a:p>
            <a:r>
              <a:t>Title Text</a:t>
            </a:r>
          </a:p>
        </p:txBody>
      </p:sp>
      <p:pic>
        <p:nvPicPr>
          <p:cNvPr id="77" name="CASL_Logo_720x720.ai" descr="CASL_Logo_720x720.ai"/>
          <p:cNvPicPr>
            <a:picLocks noChangeAspect="1"/>
          </p:cNvPicPr>
          <p:nvPr/>
        </p:nvPicPr>
        <p:blipFill>
          <a:blip r:embed="rId2"/>
          <a:stretch>
            <a:fillRect/>
          </a:stretch>
        </p:blipFill>
        <p:spPr>
          <a:xfrm>
            <a:off x="7349039" y="6113009"/>
            <a:ext cx="1561843" cy="642533"/>
          </a:xfrm>
          <a:prstGeom prst="rect">
            <a:avLst/>
          </a:prstGeom>
          <a:ln w="12700">
            <a:miter lim="400000"/>
          </a:ln>
        </p:spPr>
      </p:pic>
      <p:sp>
        <p:nvSpPr>
          <p:cNvPr id="8" name="TextBox 8">
            <a:extLst>
              <a:ext uri="{FF2B5EF4-FFF2-40B4-BE49-F238E27FC236}">
                <a16:creationId xmlns:a16="http://schemas.microsoft.com/office/drawing/2014/main" id="{1DA9FB13-C392-E559-6C34-2454DB4E79D5}"/>
              </a:ext>
            </a:extLst>
          </p:cNvPr>
          <p:cNvSpPr txBox="1"/>
          <p:nvPr userDrawn="1"/>
        </p:nvSpPr>
        <p:spPr>
          <a:xfrm>
            <a:off x="415269" y="6484570"/>
            <a:ext cx="5825508" cy="20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a:solidFill>
                  <a:schemeClr val="accent3">
                    <a:lumOff val="26372"/>
                  </a:schemeClr>
                </a:solidFill>
              </a:defRPr>
            </a:pPr>
            <a:r>
              <a:rPr sz="700" b="1" dirty="0"/>
              <a:t>PROPRIETARY AND CONFIDENTIAL. </a:t>
            </a:r>
            <a:r>
              <a:rPr sz="700" dirty="0"/>
              <a:t>© </a:t>
            </a:r>
            <a:r>
              <a:rPr lang="en-US" sz="700" dirty="0"/>
              <a:t>2024 </a:t>
            </a:r>
            <a:r>
              <a:rPr sz="700" dirty="0"/>
              <a:t> COLLEGE AVE  STUDENT LOANS.</a:t>
            </a:r>
            <a:r>
              <a:rPr sz="700" b="1" dirty="0"/>
              <a:t> </a:t>
            </a:r>
            <a:r>
              <a:rPr sz="700" dirty="0"/>
              <a:t>ALL RIGHTS RESERVED.</a:t>
            </a:r>
          </a:p>
        </p:txBody>
      </p:sp>
      <p:sp>
        <p:nvSpPr>
          <p:cNvPr id="9" name="Slide Number">
            <a:extLst>
              <a:ext uri="{FF2B5EF4-FFF2-40B4-BE49-F238E27FC236}">
                <a16:creationId xmlns:a16="http://schemas.microsoft.com/office/drawing/2014/main" id="{A58E48BC-33D0-1E5C-B8EC-8D82B696524D}"/>
              </a:ext>
            </a:extLst>
          </p:cNvPr>
          <p:cNvSpPr txBox="1">
            <a:spLocks noGrp="1"/>
          </p:cNvSpPr>
          <p:nvPr>
            <p:ph type="sldNum" sz="quarter" idx="2"/>
          </p:nvPr>
        </p:nvSpPr>
        <p:spPr>
          <a:xfrm>
            <a:off x="46998" y="6465468"/>
            <a:ext cx="368272" cy="225639"/>
          </a:xfrm>
          <a:prstGeom prst="rect">
            <a:avLst/>
          </a:prstGeom>
        </p:spPr>
        <p:txBody>
          <a:bodyPr/>
          <a:lstStyle>
            <a:lvl1pPr>
              <a:defRPr sz="800">
                <a:solidFill>
                  <a:schemeClr val="bg2"/>
                </a:solidFill>
              </a:defRPr>
            </a:lvl1pPr>
          </a:lstStyle>
          <a:p>
            <a:fld id="{E49AA9DA-4BD2-0A4D-8CE0-62D86203BAC1}" type="slidenum">
              <a:rPr lang="en-US" smtClean="0"/>
              <a:pPr/>
              <a:t>‹#›</a:t>
            </a:fld>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copy">
    <p:spTree>
      <p:nvGrpSpPr>
        <p:cNvPr id="1" name=""/>
        <p:cNvGrpSpPr/>
        <p:nvPr/>
      </p:nvGrpSpPr>
      <p:grpSpPr>
        <a:xfrm>
          <a:off x="0" y="0"/>
          <a:ext cx="0" cy="0"/>
          <a:chOff x="0" y="0"/>
          <a:chExt cx="0" cy="0"/>
        </a:xfrm>
      </p:grpSpPr>
      <p:sp>
        <p:nvSpPr>
          <p:cNvPr id="86" name="Rectangle"/>
          <p:cNvSpPr/>
          <p:nvPr/>
        </p:nvSpPr>
        <p:spPr>
          <a:xfrm>
            <a:off x="0" y="0"/>
            <a:ext cx="9144000" cy="6858000"/>
          </a:xfrm>
          <a:prstGeom prst="rect">
            <a:avLst/>
          </a:prstGeom>
          <a:solidFill>
            <a:srgbClr val="03AAB8"/>
          </a:solidFill>
          <a:ln w="25400">
            <a:noFill/>
          </a:ln>
          <a:effectLst>
            <a:outerShdw blurRad="38100" dist="23000" dir="5400000" rotWithShape="0">
              <a:srgbClr val="000000">
                <a:alpha val="35000"/>
              </a:srgbClr>
            </a:outerShdw>
          </a:effectLst>
        </p:spPr>
        <p:txBody>
          <a:bodyPr lIns="45719" rIns="45719" anchor="ctr"/>
          <a:lstStyle/>
          <a:p>
            <a:pPr defTabSz="457200">
              <a:lnSpc>
                <a:spcPct val="100000"/>
              </a:lnSpc>
              <a:spcBef>
                <a:spcPts val="0"/>
              </a:spcBef>
              <a:defRPr sz="1800"/>
            </a:pPr>
            <a:endParaRPr/>
          </a:p>
        </p:txBody>
      </p:sp>
      <p:pic>
        <p:nvPicPr>
          <p:cNvPr id="87" name="CASL_TMLogo_white@2x.png" descr="CASL_TMLogo_white@2x.png"/>
          <p:cNvPicPr>
            <a:picLocks noChangeAspect="1"/>
          </p:cNvPicPr>
          <p:nvPr/>
        </p:nvPicPr>
        <p:blipFill>
          <a:blip r:embed="rId2"/>
          <a:stretch>
            <a:fillRect/>
          </a:stretch>
        </p:blipFill>
        <p:spPr>
          <a:xfrm>
            <a:off x="7351041" y="6113009"/>
            <a:ext cx="1557839" cy="642533"/>
          </a:xfrm>
          <a:prstGeom prst="rect">
            <a:avLst/>
          </a:prstGeom>
          <a:ln w="12700">
            <a:miter lim="400000"/>
          </a:ln>
        </p:spPr>
      </p:pic>
      <p:sp>
        <p:nvSpPr>
          <p:cNvPr id="89" name="Title Text"/>
          <p:cNvSpPr txBox="1">
            <a:spLocks noGrp="1"/>
          </p:cNvSpPr>
          <p:nvPr>
            <p:ph type="body" idx="21"/>
          </p:nvPr>
        </p:nvSpPr>
        <p:spPr>
          <a:xfrm>
            <a:off x="406400" y="236538"/>
            <a:ext cx="8331200" cy="5818664"/>
          </a:xfrm>
          <a:prstGeom prst="rect">
            <a:avLst/>
          </a:prstGeom>
        </p:spPr>
        <p:txBody>
          <a:bodyPr anchor="ctr"/>
          <a:lstStyle>
            <a:lvl1pPr marL="0" indent="0" algn="ctr">
              <a:spcBef>
                <a:spcPts val="0"/>
              </a:spcBef>
              <a:buSzTx/>
              <a:buFontTx/>
              <a:buNone/>
              <a:defRPr sz="4700">
                <a:solidFill>
                  <a:srgbClr val="FFFFFF"/>
                </a:solidFill>
              </a:defRPr>
            </a:lvl1pPr>
          </a:lstStyle>
          <a:p>
            <a:r>
              <a:t>Title Text</a:t>
            </a:r>
          </a:p>
        </p:txBody>
      </p:sp>
      <p:sp>
        <p:nvSpPr>
          <p:cNvPr id="5" name="TextBox 8">
            <a:extLst>
              <a:ext uri="{FF2B5EF4-FFF2-40B4-BE49-F238E27FC236}">
                <a16:creationId xmlns:a16="http://schemas.microsoft.com/office/drawing/2014/main" id="{63B584BD-4F20-562F-F3F9-0C2E91C3E786}"/>
              </a:ext>
            </a:extLst>
          </p:cNvPr>
          <p:cNvSpPr txBox="1"/>
          <p:nvPr userDrawn="1"/>
        </p:nvSpPr>
        <p:spPr>
          <a:xfrm>
            <a:off x="415269" y="6484570"/>
            <a:ext cx="5825508" cy="2089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800">
                <a:solidFill>
                  <a:schemeClr val="accent3">
                    <a:lumOff val="26372"/>
                  </a:schemeClr>
                </a:solidFill>
              </a:defRPr>
            </a:pPr>
            <a:r>
              <a:rPr sz="700" b="1" dirty="0">
                <a:solidFill>
                  <a:schemeClr val="bg1"/>
                </a:solidFill>
              </a:rPr>
              <a:t>PROPRIETARY AND CONFIDENTIAL. </a:t>
            </a:r>
            <a:r>
              <a:rPr sz="700" dirty="0">
                <a:solidFill>
                  <a:schemeClr val="bg1"/>
                </a:solidFill>
              </a:rPr>
              <a:t>© </a:t>
            </a:r>
            <a:r>
              <a:rPr lang="en-US" sz="700" dirty="0">
                <a:solidFill>
                  <a:schemeClr val="bg1"/>
                </a:solidFill>
              </a:rPr>
              <a:t>2024 </a:t>
            </a:r>
            <a:r>
              <a:rPr sz="700" dirty="0">
                <a:solidFill>
                  <a:schemeClr val="bg1"/>
                </a:solidFill>
              </a:rPr>
              <a:t> COLLEGE AVE  STUDENT LOANS.</a:t>
            </a:r>
            <a:r>
              <a:rPr sz="700" b="1" dirty="0">
                <a:solidFill>
                  <a:schemeClr val="bg1"/>
                </a:solidFill>
              </a:rPr>
              <a:t> </a:t>
            </a:r>
            <a:r>
              <a:rPr sz="700" dirty="0">
                <a:solidFill>
                  <a:schemeClr val="bg1"/>
                </a:solidFill>
              </a:rPr>
              <a:t>ALL RIGHTS RESERVED.</a:t>
            </a:r>
          </a:p>
        </p:txBody>
      </p:sp>
      <p:sp>
        <p:nvSpPr>
          <p:cNvPr id="7" name="Slide Number">
            <a:extLst>
              <a:ext uri="{FF2B5EF4-FFF2-40B4-BE49-F238E27FC236}">
                <a16:creationId xmlns:a16="http://schemas.microsoft.com/office/drawing/2014/main" id="{D3743E73-A401-3A23-527E-D197B348CC3C}"/>
              </a:ext>
            </a:extLst>
          </p:cNvPr>
          <p:cNvSpPr txBox="1">
            <a:spLocks noGrp="1"/>
          </p:cNvSpPr>
          <p:nvPr>
            <p:ph type="sldNum" sz="quarter" idx="2"/>
          </p:nvPr>
        </p:nvSpPr>
        <p:spPr>
          <a:xfrm>
            <a:off x="46998" y="6465468"/>
            <a:ext cx="368272" cy="225639"/>
          </a:xfrm>
          <a:prstGeom prst="rect">
            <a:avLst/>
          </a:prstGeom>
        </p:spPr>
        <p:txBody>
          <a:bodyPr/>
          <a:lstStyle>
            <a:lvl1pPr>
              <a:defRPr sz="800">
                <a:solidFill>
                  <a:schemeClr val="bg1"/>
                </a:solidFill>
              </a:defRPr>
            </a:lvl1pPr>
          </a:lstStyle>
          <a:p>
            <a:fld id="{E49AA9DA-4BD2-0A4D-8CE0-62D86203BAC1}" type="slidenum">
              <a:rPr lang="en-US" smtClean="0"/>
              <a:pPr/>
              <a:t>‹#›</a:t>
            </a:fld>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ustom Layout copy 3">
    <p:bg>
      <p:bgRef idx="1001">
        <a:schemeClr val="bg1"/>
      </p:bgRef>
    </p:bg>
    <p:spTree>
      <p:nvGrpSpPr>
        <p:cNvPr id="1" name=""/>
        <p:cNvGrpSpPr/>
        <p:nvPr/>
      </p:nvGrpSpPr>
      <p:grpSpPr>
        <a:xfrm>
          <a:off x="0" y="0"/>
          <a:ext cx="0" cy="0"/>
          <a:chOff x="0" y="0"/>
          <a:chExt cx="0" cy="0"/>
        </a:xfrm>
      </p:grpSpPr>
      <p:pic>
        <p:nvPicPr>
          <p:cNvPr id="174" name="Image" descr="Image"/>
          <p:cNvPicPr>
            <a:picLocks noChangeAspect="1"/>
          </p:cNvPicPr>
          <p:nvPr/>
        </p:nvPicPr>
        <p:blipFill>
          <a:blip r:embed="rId2"/>
          <a:stretch>
            <a:fillRect/>
          </a:stretch>
        </p:blipFill>
        <p:spPr>
          <a:xfrm>
            <a:off x="6617692" y="149782"/>
            <a:ext cx="2375449" cy="977248"/>
          </a:xfrm>
          <a:prstGeom prst="rect">
            <a:avLst/>
          </a:prstGeom>
          <a:ln w="12700">
            <a:miter lim="400000"/>
          </a:ln>
        </p:spPr>
      </p:pic>
      <p:sp>
        <p:nvSpPr>
          <p:cNvPr id="175" name="Rectangle"/>
          <p:cNvSpPr/>
          <p:nvPr/>
        </p:nvSpPr>
        <p:spPr>
          <a:xfrm>
            <a:off x="-309712" y="2038151"/>
            <a:ext cx="9763424" cy="1809949"/>
          </a:xfrm>
          <a:prstGeom prst="rect">
            <a:avLst/>
          </a:prstGeom>
          <a:solidFill>
            <a:schemeClr val="accent1"/>
          </a:solidFill>
          <a:ln w="12700">
            <a:miter lim="400000"/>
          </a:ln>
        </p:spPr>
        <p:txBody>
          <a:bodyPr lIns="45718" tIns="45718" rIns="45718" bIns="45718" anchor="ctr"/>
          <a:lstStyle/>
          <a:p>
            <a:endParaRPr/>
          </a:p>
        </p:txBody>
      </p:sp>
      <p:sp>
        <p:nvSpPr>
          <p:cNvPr id="176" name="Loan Servicing"/>
          <p:cNvSpPr txBox="1">
            <a:spLocks noGrp="1"/>
          </p:cNvSpPr>
          <p:nvPr>
            <p:ph type="body" sz="quarter" idx="21"/>
          </p:nvPr>
        </p:nvSpPr>
        <p:spPr>
          <a:xfrm>
            <a:off x="601088" y="2535222"/>
            <a:ext cx="4961443" cy="897741"/>
          </a:xfrm>
          <a:prstGeom prst="rect">
            <a:avLst/>
          </a:prstGeom>
        </p:spPr>
        <p:txBody>
          <a:bodyPr lIns="45718" tIns="45718" rIns="45718" bIns="45718"/>
          <a:lstStyle>
            <a:lvl1pPr marL="0" indent="0" defTabSz="914400">
              <a:lnSpc>
                <a:spcPct val="120000"/>
              </a:lnSpc>
              <a:spcBef>
                <a:spcPts val="2400"/>
              </a:spcBef>
              <a:buSzTx/>
              <a:buFontTx/>
              <a:buNone/>
              <a:defRPr sz="4300">
                <a:solidFill>
                  <a:srgbClr val="FFFFFF"/>
                </a:solidFill>
              </a:defRPr>
            </a:lvl1pPr>
          </a:lstStyle>
          <a:p>
            <a:r>
              <a:t>Short Title</a:t>
            </a:r>
          </a:p>
        </p:txBody>
      </p:sp>
    </p:spTree>
  </p:cSld>
  <p:clrMapOvr>
    <a:overrideClrMapping bg1="lt1" tx1="dk1" bg2="lt2" tx2="dk2" accent1="accent1" accent2="accent2" accent3="accent3" accent4="accent4" accent5="accent5" accent6="accent6" hlink="hlink" folHlink="folHlink"/>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ustom Layout copy">
    <p:bg>
      <p:bgRef idx="1001">
        <a:schemeClr val="bg1"/>
      </p:bgRef>
    </p:bg>
    <p:spTree>
      <p:nvGrpSpPr>
        <p:cNvPr id="1" name=""/>
        <p:cNvGrpSpPr/>
        <p:nvPr/>
      </p:nvGrpSpPr>
      <p:grpSpPr>
        <a:xfrm>
          <a:off x="0" y="0"/>
          <a:ext cx="0" cy="0"/>
          <a:chOff x="0" y="0"/>
          <a:chExt cx="0" cy="0"/>
        </a:xfrm>
      </p:grpSpPr>
      <p:pic>
        <p:nvPicPr>
          <p:cNvPr id="184" name="Image" descr="Image"/>
          <p:cNvPicPr>
            <a:picLocks noChangeAspect="1"/>
          </p:cNvPicPr>
          <p:nvPr/>
        </p:nvPicPr>
        <p:blipFill>
          <a:blip r:embed="rId2"/>
          <a:stretch>
            <a:fillRect/>
          </a:stretch>
        </p:blipFill>
        <p:spPr>
          <a:xfrm>
            <a:off x="6617692" y="149782"/>
            <a:ext cx="2375449" cy="977248"/>
          </a:xfrm>
          <a:prstGeom prst="rect">
            <a:avLst/>
          </a:prstGeom>
          <a:ln w="12700">
            <a:miter lim="400000"/>
          </a:ln>
        </p:spPr>
      </p:pic>
      <p:sp>
        <p:nvSpPr>
          <p:cNvPr id="185" name="Rectangle"/>
          <p:cNvSpPr/>
          <p:nvPr/>
        </p:nvSpPr>
        <p:spPr>
          <a:xfrm>
            <a:off x="-309712" y="2038151"/>
            <a:ext cx="9763424" cy="2620319"/>
          </a:xfrm>
          <a:prstGeom prst="rect">
            <a:avLst/>
          </a:prstGeom>
          <a:solidFill>
            <a:schemeClr val="accent1"/>
          </a:solidFill>
          <a:ln w="12700">
            <a:miter lim="400000"/>
          </a:ln>
        </p:spPr>
        <p:txBody>
          <a:bodyPr lIns="45718" tIns="45718" rIns="45718" bIns="45718" anchor="ctr"/>
          <a:lstStyle/>
          <a:p>
            <a:endParaRPr/>
          </a:p>
        </p:txBody>
      </p:sp>
      <p:sp>
        <p:nvSpPr>
          <p:cNvPr id="186" name="Loan Servicing"/>
          <p:cNvSpPr txBox="1">
            <a:spLocks noGrp="1"/>
          </p:cNvSpPr>
          <p:nvPr>
            <p:ph type="body" sz="half" idx="21"/>
          </p:nvPr>
        </p:nvSpPr>
        <p:spPr>
          <a:xfrm>
            <a:off x="601088" y="2535222"/>
            <a:ext cx="7721907" cy="1952089"/>
          </a:xfrm>
          <a:prstGeom prst="rect">
            <a:avLst/>
          </a:prstGeom>
        </p:spPr>
        <p:txBody>
          <a:bodyPr lIns="45718" tIns="45718" rIns="45718" bIns="45718"/>
          <a:lstStyle>
            <a:lvl1pPr marL="0" indent="0" defTabSz="914400">
              <a:lnSpc>
                <a:spcPct val="120000"/>
              </a:lnSpc>
              <a:spcBef>
                <a:spcPts val="2400"/>
              </a:spcBef>
              <a:buSzTx/>
              <a:buFontTx/>
              <a:buNone/>
              <a:defRPr sz="4300">
                <a:solidFill>
                  <a:srgbClr val="FFFFFF"/>
                </a:solidFill>
              </a:defRPr>
            </a:lvl1pPr>
          </a:lstStyle>
          <a:p>
            <a:r>
              <a:t>Longer Title Space more space to write a longer title.</a:t>
            </a:r>
          </a:p>
        </p:txBody>
      </p:sp>
      <p:pic>
        <p:nvPicPr>
          <p:cNvPr id="187" name="Image" descr="Image"/>
          <p:cNvPicPr>
            <a:picLocks noChangeAspect="1"/>
          </p:cNvPicPr>
          <p:nvPr/>
        </p:nvPicPr>
        <p:blipFill>
          <a:blip r:embed="rId3"/>
          <a:stretch>
            <a:fillRect/>
          </a:stretch>
        </p:blipFill>
        <p:spPr>
          <a:xfrm rot="435787">
            <a:off x="6576141" y="3515039"/>
            <a:ext cx="2225685" cy="2329417"/>
          </a:xfrm>
          <a:prstGeom prst="rect">
            <a:avLst/>
          </a:prstGeom>
          <a:ln w="12700">
            <a:miter lim="400000"/>
          </a:ln>
          <a:effectLst>
            <a:outerShdw dist="25680" dir="2700000" rotWithShape="0">
              <a:srgbClr val="000000">
                <a:alpha val="26549"/>
              </a:srgbClr>
            </a:outerShdw>
          </a:effectLst>
        </p:spPr>
      </p:pic>
      <p:pic>
        <p:nvPicPr>
          <p:cNvPr id="188" name="Image" descr="Image"/>
          <p:cNvPicPr>
            <a:picLocks noChangeAspect="1"/>
          </p:cNvPicPr>
          <p:nvPr/>
        </p:nvPicPr>
        <p:blipFill>
          <a:blip r:embed="rId4"/>
          <a:stretch>
            <a:fillRect/>
          </a:stretch>
        </p:blipFill>
        <p:spPr>
          <a:xfrm>
            <a:off x="7393867" y="3786389"/>
            <a:ext cx="983168" cy="775286"/>
          </a:xfrm>
          <a:prstGeom prst="rect">
            <a:avLst/>
          </a:prstGeom>
          <a:ln w="12700">
            <a:miter lim="400000"/>
          </a:ln>
        </p:spPr>
      </p:pic>
      <p:pic>
        <p:nvPicPr>
          <p:cNvPr id="189" name="Image" descr="Image"/>
          <p:cNvPicPr>
            <a:picLocks noChangeAspect="1"/>
          </p:cNvPicPr>
          <p:nvPr/>
        </p:nvPicPr>
        <p:blipFill>
          <a:blip r:embed="rId5"/>
          <a:stretch>
            <a:fillRect/>
          </a:stretch>
        </p:blipFill>
        <p:spPr>
          <a:xfrm>
            <a:off x="5456337" y="4126558"/>
            <a:ext cx="2518801" cy="2494001"/>
          </a:xfrm>
          <a:prstGeom prst="rect">
            <a:avLst/>
          </a:prstGeom>
          <a:ln w="12700">
            <a:miter lim="400000"/>
          </a:ln>
          <a:effectLst>
            <a:outerShdw dist="134869" dir="2700000" rotWithShape="0">
              <a:srgbClr val="000000">
                <a:alpha val="26549"/>
              </a:srgbClr>
            </a:outerShdw>
          </a:effectLst>
        </p:spPr>
      </p:pic>
    </p:spTree>
  </p:cSld>
  <p:clrMapOvr>
    <a:overrideClrMapping bg1="lt1" tx1="dk1" bg2="lt2" tx2="dk2" accent1="accent1" accent2="accent2" accent3="accent3" accent4="accent4" accent5="accent5" accent6="accent6" hlink="hlink" folHlink="folHlink"/>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Artboard 1 copy 40@4x.jpg" descr="Artboard 1 copy 40@4x.jpg"/>
          <p:cNvPicPr>
            <a:picLocks noChangeAspect="1"/>
          </p:cNvPicPr>
          <p:nvPr userDrawn="1"/>
        </p:nvPicPr>
        <p:blipFill>
          <a:blip r:embed="rId10"/>
          <a:stretch>
            <a:fillRect/>
          </a:stretch>
        </p:blipFill>
        <p:spPr>
          <a:xfrm>
            <a:off x="0" y="0"/>
            <a:ext cx="9144000" cy="6858000"/>
          </a:xfrm>
          <a:prstGeom prst="rect">
            <a:avLst/>
          </a:prstGeom>
          <a:ln w="12700">
            <a:miter lim="400000"/>
          </a:ln>
        </p:spPr>
      </p:pic>
      <p:sp>
        <p:nvSpPr>
          <p:cNvPr id="3" name="Welcome, WSFS Bank…"/>
          <p:cNvSpPr txBox="1"/>
          <p:nvPr/>
        </p:nvSpPr>
        <p:spPr>
          <a:xfrm>
            <a:off x="478669" y="5927664"/>
            <a:ext cx="4866124" cy="853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lnSpc>
                <a:spcPct val="100000"/>
              </a:lnSpc>
              <a:spcBef>
                <a:spcPts val="0"/>
              </a:spcBef>
              <a:defRPr sz="1666" i="1"/>
            </a:pPr>
            <a:r>
              <a:t>Welcome, WSFS Bank</a:t>
            </a:r>
            <a:endParaRPr sz="1200" i="0">
              <a:solidFill>
                <a:srgbClr val="000000"/>
              </a:solidFill>
              <a:latin typeface="Times Roman"/>
              <a:ea typeface="Times Roman"/>
              <a:cs typeface="Times Roman"/>
              <a:sym typeface="Times Roman"/>
            </a:endParaRPr>
          </a:p>
          <a:p>
            <a:pPr defTabSz="457200">
              <a:lnSpc>
                <a:spcPct val="100000"/>
              </a:lnSpc>
              <a:spcBef>
                <a:spcPts val="0"/>
              </a:spcBef>
              <a:defRPr sz="2100">
                <a:latin typeface="Helvetica Neue Medium"/>
                <a:ea typeface="Helvetica Neue Medium"/>
                <a:cs typeface="Helvetica Neue Medium"/>
                <a:sym typeface="Helvetica Neue Medium"/>
              </a:defRPr>
            </a:pPr>
            <a:r>
              <a:t>Partner Overview Aug 2022</a:t>
            </a:r>
            <a:endParaRPr sz="1200">
              <a:solidFill>
                <a:srgbClr val="000000"/>
              </a:solidFill>
              <a:latin typeface="Times Roman"/>
              <a:ea typeface="Times Roman"/>
              <a:cs typeface="Times Roman"/>
              <a:sym typeface="Times Roman"/>
            </a:endParaRPr>
          </a:p>
        </p:txBody>
      </p:sp>
      <p:sp>
        <p:nvSpPr>
          <p:cNvPr id="4" name="TextBox 8"/>
          <p:cNvSpPr txBox="1"/>
          <p:nvPr/>
        </p:nvSpPr>
        <p:spPr>
          <a:xfrm>
            <a:off x="5434508" y="6170478"/>
            <a:ext cx="3469382" cy="37337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r">
              <a:defRPr sz="800">
                <a:solidFill>
                  <a:schemeClr val="accent2">
                    <a:satOff val="-74074"/>
                    <a:lumOff val="39705"/>
                  </a:schemeClr>
                </a:solidFill>
              </a:defRPr>
            </a:pPr>
            <a:r>
              <a:rPr b="1" dirty="0"/>
              <a:t>PROPRIETARY AND CONFIDENTIAL. </a:t>
            </a:r>
            <a:br>
              <a:rPr b="1" dirty="0"/>
            </a:br>
            <a:r>
              <a:rPr dirty="0"/>
              <a:t>© </a:t>
            </a:r>
            <a:r>
              <a:rPr lang="en-US" dirty="0"/>
              <a:t>2023 </a:t>
            </a:r>
            <a:r>
              <a:rPr dirty="0"/>
              <a:t>COLLEGE AVE  STUDENT LOANS.</a:t>
            </a:r>
            <a:r>
              <a:rPr b="1" dirty="0"/>
              <a:t> </a:t>
            </a:r>
            <a:r>
              <a:rPr dirty="0"/>
              <a:t>ALL RIGHTS RESERVED.</a:t>
            </a:r>
          </a:p>
        </p:txBody>
      </p:sp>
      <p:pic>
        <p:nvPicPr>
          <p:cNvPr id="5" name="Image" descr="Image"/>
          <p:cNvPicPr>
            <a:picLocks noChangeAspect="1"/>
          </p:cNvPicPr>
          <p:nvPr/>
        </p:nvPicPr>
        <p:blipFill>
          <a:blip r:embed="rId11"/>
          <a:stretch>
            <a:fillRect/>
          </a:stretch>
        </p:blipFill>
        <p:spPr>
          <a:xfrm>
            <a:off x="6860342" y="1346719"/>
            <a:ext cx="1754483" cy="314908"/>
          </a:xfrm>
          <a:prstGeom prst="rect">
            <a:avLst/>
          </a:prstGeom>
          <a:ln w="12700">
            <a:miter lim="400000"/>
          </a:ln>
        </p:spPr>
      </p:pic>
    </p:spTree>
  </p:cSld>
  <p:clrMap bg1="dk1" tx1="lt1" bg2="dk2" tx2="lt2" accent1="accent1" accent2="accent2" accent3="accent3" accent4="accent4" accent5="accent5" accent6="accent6" hlink="hlink" folHlink="folHlink"/>
  <p:sldLayoutIdLst>
    <p:sldLayoutId id="2147483649" r:id="rId1"/>
    <p:sldLayoutId id="2147483654" r:id="rId2"/>
    <p:sldLayoutId id="2147483661" r:id="rId3"/>
    <p:sldLayoutId id="2147483667" r:id="rId4"/>
    <p:sldLayoutId id="2147483655" r:id="rId5"/>
    <p:sldLayoutId id="2147483656" r:id="rId6"/>
    <p:sldLayoutId id="2147483663" r:id="rId7"/>
    <p:sldLayoutId id="2147483664" r:id="rId8"/>
  </p:sldLayoutIdLst>
  <p:transition spd="med"/>
  <p:txStyles>
    <p:titleStyle>
      <a:lvl1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1pPr>
      <a:lvl2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2pPr>
      <a:lvl3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3pPr>
      <a:lvl4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4pPr>
      <a:lvl5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5pPr>
      <a:lvl6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6pPr>
      <a:lvl7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7pPr>
      <a:lvl8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8pPr>
      <a:lvl9pPr marL="0" marR="0" indent="0" algn="l" defTabSz="457200" rtl="0" latinLnBrk="0">
        <a:lnSpc>
          <a:spcPct val="100000"/>
        </a:lnSpc>
        <a:spcBef>
          <a:spcPts val="0"/>
        </a:spcBef>
        <a:spcAft>
          <a:spcPts val="0"/>
        </a:spcAft>
        <a:buClrTx/>
        <a:buSzTx/>
        <a:buFontTx/>
        <a:buNone/>
        <a:tabLst/>
        <a:defRPr sz="2300" b="0" i="0" u="none" strike="noStrike" cap="none" spc="0" baseline="0">
          <a:solidFill>
            <a:schemeClr val="accent2"/>
          </a:solidFill>
          <a:uFillTx/>
          <a:latin typeface="+mn-lt"/>
          <a:ea typeface="+mn-ea"/>
          <a:cs typeface="+mn-cs"/>
          <a:sym typeface="Helvetica Neue"/>
        </a:defRPr>
      </a:lvl9pPr>
    </p:titleStyle>
    <p:bodyStyle>
      <a:lvl1pPr marL="342900" marR="0" indent="-342900"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1pPr>
      <a:lvl2pPr marL="790575" marR="0" indent="-333375"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2pPr>
      <a:lvl3pPr marL="1181100" marR="0" indent="-266700"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3pPr>
      <a:lvl4pPr marL="1691639" marR="0" indent="-320039"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4pPr>
      <a:lvl5pPr marL="2148839" marR="0" indent="-320039"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5pPr>
      <a:lvl6pPr marL="2606039" marR="0" indent="-320039"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6pPr>
      <a:lvl7pPr marL="3063239" marR="0" indent="-320039"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7pPr>
      <a:lvl8pPr marL="3520440" marR="0" indent="-320040"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8pPr>
      <a:lvl9pPr marL="3977640" marR="0" indent="-320040" algn="l" defTabSz="457200" rtl="0" latinLnBrk="0">
        <a:lnSpc>
          <a:spcPct val="100000"/>
        </a:lnSpc>
        <a:spcBef>
          <a:spcPts val="600"/>
        </a:spcBef>
        <a:spcAft>
          <a:spcPts val="0"/>
        </a:spcAft>
        <a:buClrTx/>
        <a:buSzPct val="100000"/>
        <a:buFont typeface="Helvetica Neue"/>
        <a:buChar char="•"/>
        <a:tabLst/>
        <a:defRPr sz="2800" b="0" i="0" u="none" strike="noStrike" cap="none" spc="0" baseline="0">
          <a:solidFill>
            <a:schemeClr val="accent3"/>
          </a:solidFill>
          <a:uFillTx/>
          <a:latin typeface="+mn-lt"/>
          <a:ea typeface="+mn-ea"/>
          <a:cs typeface="+mn-cs"/>
          <a:sym typeface="Helvetica Neue"/>
        </a:defRPr>
      </a:lvl9pPr>
    </p:bodyStyle>
    <p:otherStyle>
      <a:lvl1pPr marL="0" marR="0" indent="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1pPr>
      <a:lvl2pPr marL="0" marR="0" indent="4572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2pPr>
      <a:lvl3pPr marL="0" marR="0" indent="9144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3pPr>
      <a:lvl4pPr marL="0" marR="0" indent="13716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4pPr>
      <a:lvl5pPr marL="0" marR="0" indent="18288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5pPr>
      <a:lvl6pPr marL="0" marR="0" indent="22860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6pPr>
      <a:lvl7pPr marL="0" marR="0" indent="27432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7pPr>
      <a:lvl8pPr marL="0" marR="0" indent="32004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8pPr>
      <a:lvl9pPr marL="0" marR="0" indent="3657600" algn="l" defTabSz="914400" rtl="0" latinLnBrk="0">
        <a:lnSpc>
          <a:spcPct val="120000"/>
        </a:lnSpc>
        <a:spcBef>
          <a:spcPts val="2400"/>
        </a:spcBef>
        <a:spcAft>
          <a:spcPts val="0"/>
        </a:spcAft>
        <a:buClrTx/>
        <a:buSzTx/>
        <a:buFontTx/>
        <a:buNone/>
        <a:tabLst/>
        <a:defRPr sz="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4BEB50-011E-189A-1A2A-6EE90D5D2A48}"/>
              </a:ext>
            </a:extLst>
          </p:cNvPr>
          <p:cNvSpPr>
            <a:spLocks noGrp="1"/>
          </p:cNvSpPr>
          <p:nvPr>
            <p:ph type="body" idx="21"/>
          </p:nvPr>
        </p:nvSpPr>
        <p:spPr>
          <a:xfrm>
            <a:off x="506361" y="931606"/>
            <a:ext cx="8131277" cy="4994787"/>
          </a:xfrm>
        </p:spPr>
        <p:txBody>
          <a:bodyPr/>
          <a:lstStyle/>
          <a:p>
            <a:r>
              <a:rPr lang="en-US" sz="4800" dirty="0"/>
              <a:t>Meditation For Fidgety Skeptics</a:t>
            </a:r>
          </a:p>
          <a:p>
            <a:endParaRPr lang="en-US" sz="1400" dirty="0"/>
          </a:p>
          <a:p>
            <a:endParaRPr lang="en-US" sz="1400" dirty="0"/>
          </a:p>
          <a:p>
            <a:endParaRPr lang="en-US" sz="900" dirty="0"/>
          </a:p>
          <a:p>
            <a:r>
              <a:rPr lang="en-US" sz="3200" dirty="0"/>
              <a:t>A Book Report That Could </a:t>
            </a:r>
          </a:p>
          <a:p>
            <a:r>
              <a:rPr lang="en-US" sz="3200" dirty="0"/>
              <a:t>Change Your Life</a:t>
            </a:r>
          </a:p>
          <a:p>
            <a:endParaRPr lang="en-US" sz="3200" dirty="0"/>
          </a:p>
          <a:p>
            <a:endParaRPr lang="en-US" sz="600" dirty="0"/>
          </a:p>
          <a:p>
            <a:r>
              <a:rPr lang="en-US" sz="2400" dirty="0"/>
              <a:t>Presented by Kevin Holman, College Ave</a:t>
            </a:r>
          </a:p>
          <a:p>
            <a:r>
              <a:rPr lang="en-US" sz="2400" dirty="0"/>
              <a:t>4.7.25</a:t>
            </a:r>
          </a:p>
          <a:p>
            <a:endParaRPr lang="en-US" sz="1200" dirty="0"/>
          </a:p>
          <a:p>
            <a:endParaRPr lang="en-US" sz="2000" dirty="0"/>
          </a:p>
        </p:txBody>
      </p:sp>
    </p:spTree>
    <p:extLst>
      <p:ext uri="{BB962C8B-B14F-4D97-AF65-F5344CB8AC3E}">
        <p14:creationId xmlns:p14="http://schemas.microsoft.com/office/powerpoint/2010/main" val="396159839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E4C0D829-0940-6A54-641A-7B745FD7DE27}"/>
              </a:ext>
            </a:extLst>
          </p:cNvPr>
          <p:cNvSpPr/>
          <p:nvPr/>
        </p:nvSpPr>
        <p:spPr>
          <a:xfrm>
            <a:off x="901293" y="686425"/>
            <a:ext cx="2172930" cy="763595"/>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I can’t sit still</a:t>
            </a:r>
          </a:p>
        </p:txBody>
      </p:sp>
      <p:sp>
        <p:nvSpPr>
          <p:cNvPr id="7" name="Speech Bubble: Oval 6">
            <a:extLst>
              <a:ext uri="{FF2B5EF4-FFF2-40B4-BE49-F238E27FC236}">
                <a16:creationId xmlns:a16="http://schemas.microsoft.com/office/drawing/2014/main" id="{042ABEEA-CCED-38C4-6C62-DCD70428E821}"/>
              </a:ext>
            </a:extLst>
          </p:cNvPr>
          <p:cNvSpPr/>
          <p:nvPr/>
        </p:nvSpPr>
        <p:spPr>
          <a:xfrm>
            <a:off x="5176683" y="787777"/>
            <a:ext cx="2408897" cy="1014003"/>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My nose itches</a:t>
            </a:r>
          </a:p>
        </p:txBody>
      </p:sp>
      <p:sp>
        <p:nvSpPr>
          <p:cNvPr id="8" name="Speech Bubble: Oval 7">
            <a:extLst>
              <a:ext uri="{FF2B5EF4-FFF2-40B4-BE49-F238E27FC236}">
                <a16:creationId xmlns:a16="http://schemas.microsoft.com/office/drawing/2014/main" id="{E919B416-5D66-FD63-07FC-8151750B8866}"/>
              </a:ext>
            </a:extLst>
          </p:cNvPr>
          <p:cNvSpPr/>
          <p:nvPr/>
        </p:nvSpPr>
        <p:spPr>
          <a:xfrm>
            <a:off x="1987758" y="2376553"/>
            <a:ext cx="2625213" cy="908861"/>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My mind won’t stop wondering</a:t>
            </a:r>
          </a:p>
        </p:txBody>
      </p:sp>
      <p:sp>
        <p:nvSpPr>
          <p:cNvPr id="9" name="Speech Bubble: Oval 8">
            <a:extLst>
              <a:ext uri="{FF2B5EF4-FFF2-40B4-BE49-F238E27FC236}">
                <a16:creationId xmlns:a16="http://schemas.microsoft.com/office/drawing/2014/main" id="{B6BA52CE-C9F4-827C-EC1B-8FB5AC97E31C}"/>
              </a:ext>
            </a:extLst>
          </p:cNvPr>
          <p:cNvSpPr/>
          <p:nvPr/>
        </p:nvSpPr>
        <p:spPr>
          <a:xfrm>
            <a:off x="580109" y="4064018"/>
            <a:ext cx="2212252" cy="874523"/>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My back hurts</a:t>
            </a:r>
          </a:p>
        </p:txBody>
      </p:sp>
      <p:sp>
        <p:nvSpPr>
          <p:cNvPr id="11" name="Speech Bubble: Oval 10">
            <a:extLst>
              <a:ext uri="{FF2B5EF4-FFF2-40B4-BE49-F238E27FC236}">
                <a16:creationId xmlns:a16="http://schemas.microsoft.com/office/drawing/2014/main" id="{4488EA3E-1E10-09A4-92DE-1C5E4198E250}"/>
              </a:ext>
            </a:extLst>
          </p:cNvPr>
          <p:cNvSpPr/>
          <p:nvPr/>
        </p:nvSpPr>
        <p:spPr>
          <a:xfrm>
            <a:off x="3864077" y="4654360"/>
            <a:ext cx="1887793" cy="908861"/>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I’m doing it wrong</a:t>
            </a:r>
          </a:p>
        </p:txBody>
      </p:sp>
      <p:sp>
        <p:nvSpPr>
          <p:cNvPr id="12" name="Speech Bubble: Oval 11">
            <a:extLst>
              <a:ext uri="{FF2B5EF4-FFF2-40B4-BE49-F238E27FC236}">
                <a16:creationId xmlns:a16="http://schemas.microsoft.com/office/drawing/2014/main" id="{7F4099DA-180B-56A7-30AD-7645ABC26F01}"/>
              </a:ext>
            </a:extLst>
          </p:cNvPr>
          <p:cNvSpPr/>
          <p:nvPr/>
        </p:nvSpPr>
        <p:spPr>
          <a:xfrm>
            <a:off x="7016963" y="4289354"/>
            <a:ext cx="1504330" cy="1298374"/>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This is a waste of time</a:t>
            </a:r>
          </a:p>
        </p:txBody>
      </p:sp>
      <p:sp>
        <p:nvSpPr>
          <p:cNvPr id="13" name="Speech Bubble: Oval 12">
            <a:extLst>
              <a:ext uri="{FF2B5EF4-FFF2-40B4-BE49-F238E27FC236}">
                <a16:creationId xmlns:a16="http://schemas.microsoft.com/office/drawing/2014/main" id="{9661EBEF-7B75-D6E5-F6E1-6D4F98736C67}"/>
              </a:ext>
            </a:extLst>
          </p:cNvPr>
          <p:cNvSpPr/>
          <p:nvPr/>
        </p:nvSpPr>
        <p:spPr>
          <a:xfrm>
            <a:off x="5417573" y="2995161"/>
            <a:ext cx="2408896" cy="519348"/>
          </a:xfrm>
          <a:prstGeom prst="wedgeEllipseCallou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chemeClr val="accent3"/>
                </a:solidFill>
                <a:effectLst/>
                <a:uFillTx/>
                <a:latin typeface="+mn-lt"/>
                <a:ea typeface="+mn-ea"/>
                <a:cs typeface="+mn-cs"/>
                <a:sym typeface="Helvetica Neue"/>
              </a:rPr>
              <a:t>I feel ridiculous</a:t>
            </a:r>
          </a:p>
        </p:txBody>
      </p:sp>
    </p:spTree>
    <p:extLst>
      <p:ext uri="{BB962C8B-B14F-4D97-AF65-F5344CB8AC3E}">
        <p14:creationId xmlns:p14="http://schemas.microsoft.com/office/powerpoint/2010/main" val="14420552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5"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anim calcmode="lin" valueType="num">
                                      <p:cBhvr>
                                        <p:cTn id="19" dur="2000" fill="hold"/>
                                        <p:tgtEl>
                                          <p:spTgt spid="11"/>
                                        </p:tgtEl>
                                        <p:attrNameLst>
                                          <p:attrName>ppt_w</p:attrName>
                                        </p:attrNameLst>
                                      </p:cBhvr>
                                      <p:tavLst>
                                        <p:tav tm="0" fmla="#ppt_w*sin(2.5*pi*$)">
                                          <p:val>
                                            <p:fltVal val="0"/>
                                          </p:val>
                                        </p:tav>
                                        <p:tav tm="100000">
                                          <p:val>
                                            <p:fltVal val="1"/>
                                          </p:val>
                                        </p:tav>
                                      </p:tavLst>
                                    </p:anim>
                                    <p:anim calcmode="lin" valueType="num">
                                      <p:cBhvr>
                                        <p:cTn id="20" dur="20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80">
                                          <p:stCondLst>
                                            <p:cond delay="0"/>
                                          </p:stCondLst>
                                        </p:cTn>
                                        <p:tgtEl>
                                          <p:spTgt spid="9"/>
                                        </p:tgtEl>
                                      </p:cBhvr>
                                    </p:animEffect>
                                    <p:anim calcmode="lin" valueType="num">
                                      <p:cBhvr>
                                        <p:cTn id="26"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1" dur="26">
                                          <p:stCondLst>
                                            <p:cond delay="650"/>
                                          </p:stCondLst>
                                        </p:cTn>
                                        <p:tgtEl>
                                          <p:spTgt spid="9"/>
                                        </p:tgtEl>
                                      </p:cBhvr>
                                      <p:to x="100000" y="60000"/>
                                    </p:animScale>
                                    <p:animScale>
                                      <p:cBhvr>
                                        <p:cTn id="32" dur="166" decel="50000">
                                          <p:stCondLst>
                                            <p:cond delay="676"/>
                                          </p:stCondLst>
                                        </p:cTn>
                                        <p:tgtEl>
                                          <p:spTgt spid="9"/>
                                        </p:tgtEl>
                                      </p:cBhvr>
                                      <p:to x="100000" y="100000"/>
                                    </p:animScale>
                                    <p:animScale>
                                      <p:cBhvr>
                                        <p:cTn id="33" dur="26">
                                          <p:stCondLst>
                                            <p:cond delay="1312"/>
                                          </p:stCondLst>
                                        </p:cTn>
                                        <p:tgtEl>
                                          <p:spTgt spid="9"/>
                                        </p:tgtEl>
                                      </p:cBhvr>
                                      <p:to x="100000" y="80000"/>
                                    </p:animScale>
                                    <p:animScale>
                                      <p:cBhvr>
                                        <p:cTn id="34" dur="166" decel="50000">
                                          <p:stCondLst>
                                            <p:cond delay="1338"/>
                                          </p:stCondLst>
                                        </p:cTn>
                                        <p:tgtEl>
                                          <p:spTgt spid="9"/>
                                        </p:tgtEl>
                                      </p:cBhvr>
                                      <p:to x="100000" y="100000"/>
                                    </p:animScale>
                                    <p:animScale>
                                      <p:cBhvr>
                                        <p:cTn id="35" dur="26">
                                          <p:stCondLst>
                                            <p:cond delay="1642"/>
                                          </p:stCondLst>
                                        </p:cTn>
                                        <p:tgtEl>
                                          <p:spTgt spid="9"/>
                                        </p:tgtEl>
                                      </p:cBhvr>
                                      <p:to x="100000" y="90000"/>
                                    </p:animScale>
                                    <p:animScale>
                                      <p:cBhvr>
                                        <p:cTn id="36" dur="166" decel="50000">
                                          <p:stCondLst>
                                            <p:cond delay="1668"/>
                                          </p:stCondLst>
                                        </p:cTn>
                                        <p:tgtEl>
                                          <p:spTgt spid="9"/>
                                        </p:tgtEl>
                                      </p:cBhvr>
                                      <p:to x="100000" y="100000"/>
                                    </p:animScale>
                                    <p:animScale>
                                      <p:cBhvr>
                                        <p:cTn id="37" dur="26">
                                          <p:stCondLst>
                                            <p:cond delay="1808"/>
                                          </p:stCondLst>
                                        </p:cTn>
                                        <p:tgtEl>
                                          <p:spTgt spid="9"/>
                                        </p:tgtEl>
                                      </p:cBhvr>
                                      <p:to x="100000" y="95000"/>
                                    </p:animScale>
                                    <p:animScale>
                                      <p:cBhvr>
                                        <p:cTn id="38" dur="166" decel="50000">
                                          <p:stCondLst>
                                            <p:cond delay="1834"/>
                                          </p:stCondLst>
                                        </p:cTn>
                                        <p:tgtEl>
                                          <p:spTgt spid="9"/>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1000" fill="hold"/>
                                        <p:tgtEl>
                                          <p:spTgt spid="7"/>
                                        </p:tgtEl>
                                        <p:attrNameLst>
                                          <p:attrName>ppt_w</p:attrName>
                                        </p:attrNameLst>
                                      </p:cBhvr>
                                      <p:tavLst>
                                        <p:tav tm="0">
                                          <p:val>
                                            <p:fltVal val="0"/>
                                          </p:val>
                                        </p:tav>
                                        <p:tav tm="100000">
                                          <p:val>
                                            <p:strVal val="#ppt_w"/>
                                          </p:val>
                                        </p:tav>
                                      </p:tavLst>
                                    </p:anim>
                                    <p:anim calcmode="lin" valueType="num">
                                      <p:cBhvr>
                                        <p:cTn id="51" dur="1000" fill="hold"/>
                                        <p:tgtEl>
                                          <p:spTgt spid="7"/>
                                        </p:tgtEl>
                                        <p:attrNameLst>
                                          <p:attrName>ppt_h</p:attrName>
                                        </p:attrNameLst>
                                      </p:cBhvr>
                                      <p:tavLst>
                                        <p:tav tm="0">
                                          <p:val>
                                            <p:fltVal val="0"/>
                                          </p:val>
                                        </p:tav>
                                        <p:tav tm="100000">
                                          <p:val>
                                            <p:strVal val="#ppt_h"/>
                                          </p:val>
                                        </p:tav>
                                      </p:tavLst>
                                    </p:anim>
                                    <p:anim calcmode="lin" valueType="num">
                                      <p:cBhvr>
                                        <p:cTn id="52" dur="1000" fill="hold"/>
                                        <p:tgtEl>
                                          <p:spTgt spid="7"/>
                                        </p:tgtEl>
                                        <p:attrNameLst>
                                          <p:attrName>style.rotation</p:attrName>
                                        </p:attrNameLst>
                                      </p:cBhvr>
                                      <p:tavLst>
                                        <p:tav tm="0">
                                          <p:val>
                                            <p:fltVal val="90"/>
                                          </p:val>
                                        </p:tav>
                                        <p:tav tm="100000">
                                          <p:val>
                                            <p:fltVal val="0"/>
                                          </p:val>
                                        </p:tav>
                                      </p:tavLst>
                                    </p:anim>
                                    <p:animEffect transition="in" filter="fade">
                                      <p:cBhvr>
                                        <p:cTn id="53" dur="10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45"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0"/>
                                        <p:tgtEl>
                                          <p:spTgt spid="12"/>
                                        </p:tgtEl>
                                      </p:cBhvr>
                                    </p:animEffect>
                                    <p:anim calcmode="lin" valueType="num">
                                      <p:cBhvr>
                                        <p:cTn id="59" dur="2000" fill="hold"/>
                                        <p:tgtEl>
                                          <p:spTgt spid="12"/>
                                        </p:tgtEl>
                                        <p:attrNameLst>
                                          <p:attrName>ppt_w</p:attrName>
                                        </p:attrNameLst>
                                      </p:cBhvr>
                                      <p:tavLst>
                                        <p:tav tm="0" fmla="#ppt_w*sin(2.5*pi*$)">
                                          <p:val>
                                            <p:fltVal val="0"/>
                                          </p:val>
                                        </p:tav>
                                        <p:tav tm="100000">
                                          <p:val>
                                            <p:fltVal val="1"/>
                                          </p:val>
                                        </p:tav>
                                      </p:tavLst>
                                    </p:anim>
                                    <p:anim calcmode="lin" valueType="num">
                                      <p:cBhvr>
                                        <p:cTn id="60"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0E0BF84E-5DBD-54E8-DCBA-3BB28D069ECC}"/>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10883"/>
          <a:stretch/>
        </p:blipFill>
        <p:spPr bwMode="auto">
          <a:xfrm>
            <a:off x="1322590" y="1056967"/>
            <a:ext cx="6125194" cy="45878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 Placeholder 17">
            <a:extLst>
              <a:ext uri="{FF2B5EF4-FFF2-40B4-BE49-F238E27FC236}">
                <a16:creationId xmlns:a16="http://schemas.microsoft.com/office/drawing/2014/main" id="{2F974F89-7152-C822-F323-8434B1BDDA89}"/>
              </a:ext>
            </a:extLst>
          </p:cNvPr>
          <p:cNvSpPr>
            <a:spLocks noGrp="1"/>
          </p:cNvSpPr>
          <p:nvPr>
            <p:ph type="body" sz="quarter" idx="23"/>
          </p:nvPr>
        </p:nvSpPr>
        <p:spPr>
          <a:xfrm>
            <a:off x="432618" y="5661764"/>
            <a:ext cx="3738549" cy="936892"/>
          </a:xfrm>
        </p:spPr>
        <p:txBody>
          <a:bodyPr wrap="square">
            <a:normAutofit fontScale="92500"/>
          </a:bodyPr>
          <a:lstStyle/>
          <a:p>
            <a:pPr marL="0" indent="0">
              <a:buNone/>
            </a:pPr>
            <a:r>
              <a:rPr lang="en-US" sz="2400" b="1" dirty="0">
                <a:solidFill>
                  <a:schemeClr val="accent1"/>
                </a:solidFill>
              </a:rPr>
              <a:t>Myth – There is a right and a wrong way to meditate</a:t>
            </a:r>
          </a:p>
        </p:txBody>
      </p:sp>
      <p:sp>
        <p:nvSpPr>
          <p:cNvPr id="19" name="TextBox 18">
            <a:extLst>
              <a:ext uri="{FF2B5EF4-FFF2-40B4-BE49-F238E27FC236}">
                <a16:creationId xmlns:a16="http://schemas.microsoft.com/office/drawing/2014/main" id="{5AFF1C51-AA2B-E64F-BC93-E3DD74D08384}"/>
              </a:ext>
            </a:extLst>
          </p:cNvPr>
          <p:cNvSpPr txBox="1"/>
          <p:nvPr/>
        </p:nvSpPr>
        <p:spPr>
          <a:xfrm>
            <a:off x="5962389" y="-127241"/>
            <a:ext cx="2747359" cy="12865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400" b="1" i="0" u="none" strike="noStrike" cap="none" spc="0" normalizeH="0" baseline="0" dirty="0">
                <a:ln>
                  <a:noFill/>
                </a:ln>
                <a:solidFill>
                  <a:schemeClr val="accent1"/>
                </a:solidFill>
                <a:effectLst/>
                <a:uFillTx/>
                <a:latin typeface="+mn-lt"/>
                <a:ea typeface="+mn-ea"/>
                <a:cs typeface="+mn-cs"/>
                <a:sym typeface="Helvetica Neue"/>
              </a:rPr>
              <a:t>Myth – Yo</a:t>
            </a:r>
            <a:r>
              <a:rPr lang="en-US" sz="2400" b="1" dirty="0">
                <a:solidFill>
                  <a:schemeClr val="accent1"/>
                </a:solidFill>
              </a:rPr>
              <a:t>u must clear your mind </a:t>
            </a:r>
            <a:endParaRPr kumimoji="0" lang="en-US" sz="2400" b="1" i="0" u="none" strike="noStrike" cap="none" spc="0" normalizeH="0" baseline="0" dirty="0">
              <a:ln>
                <a:noFill/>
              </a:ln>
              <a:solidFill>
                <a:schemeClr val="accent1"/>
              </a:solidFill>
              <a:effectLst/>
              <a:uFillTx/>
              <a:latin typeface="+mn-lt"/>
              <a:ea typeface="+mn-ea"/>
              <a:cs typeface="+mn-cs"/>
              <a:sym typeface="Helvetica Neue"/>
            </a:endParaRPr>
          </a:p>
        </p:txBody>
      </p:sp>
    </p:spTree>
    <p:extLst>
      <p:ext uri="{BB962C8B-B14F-4D97-AF65-F5344CB8AC3E}">
        <p14:creationId xmlns:p14="http://schemas.microsoft.com/office/powerpoint/2010/main" val="50425248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6F73-479C-9704-8512-3E4A0CDBFA0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1B0192A-DCBE-8329-56EC-E8366F55D26A}"/>
              </a:ext>
            </a:extLst>
          </p:cNvPr>
          <p:cNvSpPr>
            <a:spLocks noGrp="1"/>
          </p:cNvSpPr>
          <p:nvPr>
            <p:ph type="body" sz="quarter" idx="21"/>
          </p:nvPr>
        </p:nvSpPr>
        <p:spPr>
          <a:xfrm>
            <a:off x="2051665" y="206478"/>
            <a:ext cx="8229600" cy="904568"/>
          </a:xfrm>
        </p:spPr>
        <p:txBody>
          <a:bodyPr/>
          <a:lstStyle/>
          <a:p>
            <a:r>
              <a:rPr lang="en-US" sz="2800" dirty="0">
                <a:solidFill>
                  <a:schemeClr val="accent1"/>
                </a:solidFill>
              </a:rPr>
              <a:t>FAQ: </a:t>
            </a:r>
            <a:r>
              <a:rPr lang="en-US" sz="2800" i="1" dirty="0">
                <a:solidFill>
                  <a:schemeClr val="accent1"/>
                </a:solidFill>
              </a:rPr>
              <a:t>Meditation Basics</a:t>
            </a:r>
          </a:p>
          <a:p>
            <a:endParaRPr lang="en-US" dirty="0"/>
          </a:p>
        </p:txBody>
      </p:sp>
      <p:sp>
        <p:nvSpPr>
          <p:cNvPr id="7" name="Picture Placeholder 6">
            <a:extLst>
              <a:ext uri="{FF2B5EF4-FFF2-40B4-BE49-F238E27FC236}">
                <a16:creationId xmlns:a16="http://schemas.microsoft.com/office/drawing/2014/main" id="{75B7DB2A-A457-9DE0-C6AA-B44D26684355}"/>
              </a:ext>
            </a:extLst>
          </p:cNvPr>
          <p:cNvSpPr>
            <a:spLocks noGrp="1"/>
          </p:cNvSpPr>
          <p:nvPr>
            <p:ph type="pic" idx="22"/>
          </p:nvPr>
        </p:nvSpPr>
        <p:spPr>
          <a:xfrm>
            <a:off x="504723" y="983228"/>
            <a:ext cx="8331200" cy="6174760"/>
          </a:xfrm>
        </p:spPr>
        <p:txBody>
          <a:bodyPr/>
          <a:lstStyle/>
          <a:p>
            <a:r>
              <a:rPr lang="en-US" sz="2400" dirty="0">
                <a:solidFill>
                  <a:schemeClr val="accent2"/>
                </a:solidFill>
              </a:rPr>
              <a:t>Where should I meditate?</a:t>
            </a:r>
          </a:p>
          <a:p>
            <a:r>
              <a:rPr lang="en-US" sz="2400" dirty="0"/>
              <a:t>Somewhere quiet, with minimal distractions</a:t>
            </a:r>
          </a:p>
          <a:p>
            <a:endParaRPr lang="en-US" sz="200" dirty="0"/>
          </a:p>
          <a:p>
            <a:r>
              <a:rPr lang="en-US" sz="2400" dirty="0">
                <a:solidFill>
                  <a:schemeClr val="accent2"/>
                </a:solidFill>
              </a:rPr>
              <a:t>Do my eyes need to be closed?</a:t>
            </a:r>
          </a:p>
          <a:p>
            <a:r>
              <a:rPr lang="en-US" sz="2400" dirty="0"/>
              <a:t>Up to you </a:t>
            </a:r>
          </a:p>
          <a:p>
            <a:endParaRPr lang="en-US" sz="200" dirty="0"/>
          </a:p>
          <a:p>
            <a:r>
              <a:rPr lang="en-US" sz="2400" dirty="0">
                <a:solidFill>
                  <a:schemeClr val="accent2"/>
                </a:solidFill>
              </a:rPr>
              <a:t>How should I sit?</a:t>
            </a:r>
          </a:p>
          <a:p>
            <a:r>
              <a:rPr lang="en-US" sz="2400" dirty="0"/>
              <a:t>In a way that allows you to be still, comfortable &amp; alert</a:t>
            </a:r>
          </a:p>
          <a:p>
            <a:endParaRPr lang="en-US" sz="200" dirty="0"/>
          </a:p>
          <a:p>
            <a:r>
              <a:rPr lang="en-US" sz="2400" dirty="0">
                <a:solidFill>
                  <a:schemeClr val="accent2"/>
                </a:solidFill>
              </a:rPr>
              <a:t>Can I move at all?</a:t>
            </a:r>
          </a:p>
          <a:p>
            <a:r>
              <a:rPr lang="en-US" sz="2400" dirty="0"/>
              <a:t>Stillness is the ideal</a:t>
            </a:r>
          </a:p>
          <a:p>
            <a:endParaRPr lang="en-US" sz="200" dirty="0"/>
          </a:p>
          <a:p>
            <a:endParaRPr lang="en-US" sz="100" dirty="0"/>
          </a:p>
          <a:p>
            <a:r>
              <a:rPr lang="en-US" sz="2400" dirty="0">
                <a:solidFill>
                  <a:schemeClr val="accent2"/>
                </a:solidFill>
              </a:rPr>
              <a:t>What if I’m in pain?</a:t>
            </a:r>
          </a:p>
          <a:p>
            <a:r>
              <a:rPr lang="en-US" sz="2400" dirty="0"/>
              <a:t>You can gently move or investigate the pain</a:t>
            </a:r>
          </a:p>
          <a:p>
            <a:endParaRPr lang="en-US" sz="100" dirty="0"/>
          </a:p>
          <a:p>
            <a:endParaRPr lang="en-US" sz="2000" dirty="0">
              <a:solidFill>
                <a:schemeClr val="accent2"/>
              </a:solidFill>
            </a:endParaRPr>
          </a:p>
          <a:p>
            <a:endParaRPr lang="en-US" sz="2000" dirty="0"/>
          </a:p>
        </p:txBody>
      </p:sp>
    </p:spTree>
    <p:extLst>
      <p:ext uri="{BB962C8B-B14F-4D97-AF65-F5344CB8AC3E}">
        <p14:creationId xmlns:p14="http://schemas.microsoft.com/office/powerpoint/2010/main" val="255118001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randombar(horizontal)">
                                      <p:cBhvr>
                                        <p:cTn id="11" dur="500"/>
                                        <p:tgtEl>
                                          <p:spTgt spid="7">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1000"/>
                                        <p:tgtEl>
                                          <p:spTgt spid="7">
                                            <p:txEl>
                                              <p:pRg st="1" end="1"/>
                                            </p:txEl>
                                          </p:spTgt>
                                        </p:tgtEl>
                                      </p:cBhvr>
                                    </p:animEffect>
                                    <p:anim calcmode="lin" valueType="num">
                                      <p:cBhvr>
                                        <p:cTn id="17"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8"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fade">
                                      <p:cBhvr>
                                        <p:cTn id="37" dur="1000"/>
                                        <p:tgtEl>
                                          <p:spTgt spid="7">
                                            <p:txEl>
                                              <p:pRg st="7" end="7"/>
                                            </p:txEl>
                                          </p:spTgt>
                                        </p:tgtEl>
                                      </p:cBhvr>
                                    </p:animEffect>
                                    <p:anim calcmode="lin" valueType="num">
                                      <p:cBhvr>
                                        <p:cTn id="38"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
                                            <p:txEl>
                                              <p:pRg st="10" end="10"/>
                                            </p:txEl>
                                          </p:spTgt>
                                        </p:tgtEl>
                                        <p:attrNameLst>
                                          <p:attrName>style.visibility</p:attrName>
                                        </p:attrNameLst>
                                      </p:cBhvr>
                                      <p:to>
                                        <p:strVal val="visible"/>
                                      </p:to>
                                    </p:set>
                                    <p:anim calcmode="lin" valueType="num">
                                      <p:cBhvr additive="base">
                                        <p:cTn id="48"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xEl>
                                              <p:pRg st="14" end="14"/>
                                            </p:txEl>
                                          </p:spTgt>
                                        </p:tgtEl>
                                        <p:attrNameLst>
                                          <p:attrName>style.visibility</p:attrName>
                                        </p:attrNameLst>
                                      </p:cBhvr>
                                      <p:to>
                                        <p:strVal val="visible"/>
                                      </p:to>
                                    </p:set>
                                    <p:animEffect transition="in" filter="fade">
                                      <p:cBhvr>
                                        <p:cTn id="58" dur="1000"/>
                                        <p:tgtEl>
                                          <p:spTgt spid="7">
                                            <p:txEl>
                                              <p:pRg st="14" end="14"/>
                                            </p:txEl>
                                          </p:spTgt>
                                        </p:tgtEl>
                                      </p:cBhvr>
                                    </p:animEffect>
                                    <p:anim calcmode="lin" valueType="num">
                                      <p:cBhvr>
                                        <p:cTn id="59" dur="1000" fill="hold"/>
                                        <p:tgtEl>
                                          <p:spTgt spid="7">
                                            <p:txEl>
                                              <p:pRg st="14" end="14"/>
                                            </p:txEl>
                                          </p:spTgt>
                                        </p:tgtEl>
                                        <p:attrNameLst>
                                          <p:attrName>ppt_x</p:attrName>
                                        </p:attrNameLst>
                                      </p:cBhvr>
                                      <p:tavLst>
                                        <p:tav tm="0">
                                          <p:val>
                                            <p:strVal val="#ppt_x"/>
                                          </p:val>
                                        </p:tav>
                                        <p:tav tm="100000">
                                          <p:val>
                                            <p:strVal val="#ppt_x"/>
                                          </p:val>
                                        </p:tav>
                                      </p:tavLst>
                                    </p:anim>
                                    <p:anim calcmode="lin" valueType="num">
                                      <p:cBhvr>
                                        <p:cTn id="60" dur="1000" fill="hold"/>
                                        <p:tgtEl>
                                          <p:spTgt spid="7">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30B7F-E806-36A1-F75D-FC5E86F8470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3420809-1124-6960-CD87-04ADAB4A6A0D}"/>
              </a:ext>
            </a:extLst>
          </p:cNvPr>
          <p:cNvSpPr>
            <a:spLocks noGrp="1"/>
          </p:cNvSpPr>
          <p:nvPr>
            <p:ph type="body" sz="quarter" idx="21"/>
          </p:nvPr>
        </p:nvSpPr>
        <p:spPr>
          <a:xfrm>
            <a:off x="1943510" y="127819"/>
            <a:ext cx="8229600" cy="904568"/>
          </a:xfrm>
        </p:spPr>
        <p:txBody>
          <a:bodyPr/>
          <a:lstStyle/>
          <a:p>
            <a:r>
              <a:rPr lang="en-US" sz="2800" dirty="0">
                <a:solidFill>
                  <a:schemeClr val="accent1"/>
                </a:solidFill>
              </a:rPr>
              <a:t>FAQ: </a:t>
            </a:r>
            <a:r>
              <a:rPr lang="en-US" sz="2800" i="1" dirty="0">
                <a:solidFill>
                  <a:schemeClr val="accent1"/>
                </a:solidFill>
              </a:rPr>
              <a:t>Meditation Basics</a:t>
            </a:r>
          </a:p>
          <a:p>
            <a:endParaRPr lang="en-US" dirty="0"/>
          </a:p>
        </p:txBody>
      </p:sp>
      <p:sp>
        <p:nvSpPr>
          <p:cNvPr id="7" name="Picture Placeholder 6">
            <a:extLst>
              <a:ext uri="{FF2B5EF4-FFF2-40B4-BE49-F238E27FC236}">
                <a16:creationId xmlns:a16="http://schemas.microsoft.com/office/drawing/2014/main" id="{7710642A-3DB1-A60A-8468-F6F3A014820C}"/>
              </a:ext>
            </a:extLst>
          </p:cNvPr>
          <p:cNvSpPr>
            <a:spLocks noGrp="1"/>
          </p:cNvSpPr>
          <p:nvPr>
            <p:ph type="pic" idx="22"/>
          </p:nvPr>
        </p:nvSpPr>
        <p:spPr>
          <a:xfrm>
            <a:off x="147483" y="1120877"/>
            <a:ext cx="9222658" cy="6174760"/>
          </a:xfrm>
        </p:spPr>
        <p:txBody>
          <a:bodyPr/>
          <a:lstStyle/>
          <a:p>
            <a:r>
              <a:rPr lang="en-US" sz="2400" dirty="0">
                <a:solidFill>
                  <a:schemeClr val="accent2"/>
                </a:solidFill>
              </a:rPr>
              <a:t>How do I know when I’m done?</a:t>
            </a:r>
          </a:p>
          <a:p>
            <a:r>
              <a:rPr lang="en-US" sz="2400" dirty="0"/>
              <a:t>Use a timer – do not peak at your watch/phone</a:t>
            </a:r>
          </a:p>
          <a:p>
            <a:endParaRPr lang="en-US" sz="100" dirty="0"/>
          </a:p>
          <a:p>
            <a:r>
              <a:rPr lang="en-US" sz="2400" dirty="0">
                <a:solidFill>
                  <a:schemeClr val="accent2"/>
                </a:solidFill>
              </a:rPr>
              <a:t>How long should I meditate?</a:t>
            </a:r>
          </a:p>
          <a:p>
            <a:r>
              <a:rPr lang="en-US" sz="2400" dirty="0"/>
              <a:t>Shoot for 5 -10 minutes daily, but 1 minute absolutely</a:t>
            </a:r>
          </a:p>
          <a:p>
            <a:endParaRPr lang="en-US" sz="100" dirty="0">
              <a:solidFill>
                <a:schemeClr val="accent2"/>
              </a:solidFill>
            </a:endParaRPr>
          </a:p>
          <a:p>
            <a:r>
              <a:rPr lang="en-US" sz="2400" dirty="0">
                <a:solidFill>
                  <a:schemeClr val="accent2"/>
                </a:solidFill>
              </a:rPr>
              <a:t>Is it helpful to listen to soft music?</a:t>
            </a:r>
          </a:p>
          <a:p>
            <a:r>
              <a:rPr lang="en-US" sz="2400" dirty="0"/>
              <a:t>Not ideally, unless you find it helpful to concentrate</a:t>
            </a:r>
          </a:p>
          <a:p>
            <a:endParaRPr lang="en-US" sz="200" dirty="0"/>
          </a:p>
          <a:p>
            <a:r>
              <a:rPr lang="en-US" sz="2400" dirty="0">
                <a:solidFill>
                  <a:schemeClr val="accent2"/>
                </a:solidFill>
              </a:rPr>
              <a:t>I’ve heard about mantras – do I need to have one?</a:t>
            </a:r>
          </a:p>
          <a:p>
            <a:r>
              <a:rPr lang="en-US" sz="2400" dirty="0"/>
              <a:t>Not for mindfulness meditation, but you can if it helps you focus</a:t>
            </a:r>
          </a:p>
          <a:p>
            <a:endParaRPr lang="en-US" sz="2000" dirty="0"/>
          </a:p>
          <a:p>
            <a:r>
              <a:rPr lang="en-US" sz="3200" dirty="0">
                <a:solidFill>
                  <a:schemeClr val="accent2"/>
                </a:solidFill>
              </a:rPr>
              <a:t>So, all we do is … pay attention to our breath???</a:t>
            </a:r>
          </a:p>
        </p:txBody>
      </p:sp>
    </p:spTree>
    <p:extLst>
      <p:ext uri="{BB962C8B-B14F-4D97-AF65-F5344CB8AC3E}">
        <p14:creationId xmlns:p14="http://schemas.microsoft.com/office/powerpoint/2010/main" val="8360321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fade">
                                      <p:cBhvr>
                                        <p:cTn id="20" dur="1000"/>
                                        <p:tgtEl>
                                          <p:spTgt spid="7">
                                            <p:txEl>
                                              <p:pRg st="4" end="4"/>
                                            </p:txEl>
                                          </p:spTgt>
                                        </p:tgtEl>
                                      </p:cBhvr>
                                    </p:animEffect>
                                    <p:anim calcmode="lin" valueType="num">
                                      <p:cBhvr>
                                        <p:cTn id="2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barn(inVertical)">
                                      <p:cBhvr>
                                        <p:cTn id="31" dur="500"/>
                                        <p:tgtEl>
                                          <p:spTgt spid="7">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10" end="10"/>
                                            </p:txEl>
                                          </p:spTgt>
                                        </p:tgtEl>
                                        <p:attrNameLst>
                                          <p:attrName>style.visibility</p:attrName>
                                        </p:attrNameLst>
                                      </p:cBhvr>
                                      <p:to>
                                        <p:strVal val="visible"/>
                                      </p:to>
                                    </p:set>
                                    <p:animEffect transition="in" filter="fade">
                                      <p:cBhvr>
                                        <p:cTn id="40" dur="1000"/>
                                        <p:tgtEl>
                                          <p:spTgt spid="7">
                                            <p:txEl>
                                              <p:pRg st="10" end="10"/>
                                            </p:txEl>
                                          </p:spTgt>
                                        </p:tgtEl>
                                      </p:cBhvr>
                                    </p:animEffect>
                                    <p:anim calcmode="lin" valueType="num">
                                      <p:cBhvr>
                                        <p:cTn id="41" dur="1000" fill="hold"/>
                                        <p:tgtEl>
                                          <p:spTgt spid="7">
                                            <p:txEl>
                                              <p:pRg st="10" end="10"/>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7">
                                            <p:txEl>
                                              <p:pRg st="12" end="12"/>
                                            </p:txEl>
                                          </p:spTgt>
                                        </p:tgtEl>
                                        <p:attrNameLst>
                                          <p:attrName>style.visibility</p:attrName>
                                        </p:attrNameLst>
                                      </p:cBhvr>
                                      <p:to>
                                        <p:strVal val="visible"/>
                                      </p:to>
                                    </p:set>
                                    <p:animEffect transition="in" filter="wipe(down)">
                                      <p:cBhvr>
                                        <p:cTn id="47" dur="580">
                                          <p:stCondLst>
                                            <p:cond delay="0"/>
                                          </p:stCondLst>
                                        </p:cTn>
                                        <p:tgtEl>
                                          <p:spTgt spid="7">
                                            <p:txEl>
                                              <p:pRg st="12" end="12"/>
                                            </p:txEl>
                                          </p:spTgt>
                                        </p:tgtEl>
                                      </p:cBhvr>
                                    </p:animEffect>
                                    <p:anim calcmode="lin" valueType="num">
                                      <p:cBhvr>
                                        <p:cTn id="48" dur="1822" tmFilter="0,0; 0.14,0.36; 0.43,0.73; 0.71,0.91; 1.0,1.0">
                                          <p:stCondLst>
                                            <p:cond delay="0"/>
                                          </p:stCondLst>
                                        </p:cTn>
                                        <p:tgtEl>
                                          <p:spTgt spid="7">
                                            <p:txEl>
                                              <p:pRg st="12" end="12"/>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xEl>
                                              <p:pRg st="12" end="12"/>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xEl>
                                              <p:pRg st="12" end="12"/>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xEl>
                                              <p:pRg st="12" end="12"/>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xEl>
                                              <p:pRg st="12" end="12"/>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xEl>
                                              <p:pRg st="12" end="12"/>
                                            </p:txEl>
                                          </p:spTgt>
                                        </p:tgtEl>
                                      </p:cBhvr>
                                      <p:to x="100000" y="60000"/>
                                    </p:animScale>
                                    <p:animScale>
                                      <p:cBhvr>
                                        <p:cTn id="54" dur="166" decel="50000">
                                          <p:stCondLst>
                                            <p:cond delay="676"/>
                                          </p:stCondLst>
                                        </p:cTn>
                                        <p:tgtEl>
                                          <p:spTgt spid="7">
                                            <p:txEl>
                                              <p:pRg st="12" end="12"/>
                                            </p:txEl>
                                          </p:spTgt>
                                        </p:tgtEl>
                                      </p:cBhvr>
                                      <p:to x="100000" y="100000"/>
                                    </p:animScale>
                                    <p:animScale>
                                      <p:cBhvr>
                                        <p:cTn id="55" dur="26">
                                          <p:stCondLst>
                                            <p:cond delay="1312"/>
                                          </p:stCondLst>
                                        </p:cTn>
                                        <p:tgtEl>
                                          <p:spTgt spid="7">
                                            <p:txEl>
                                              <p:pRg st="12" end="12"/>
                                            </p:txEl>
                                          </p:spTgt>
                                        </p:tgtEl>
                                      </p:cBhvr>
                                      <p:to x="100000" y="80000"/>
                                    </p:animScale>
                                    <p:animScale>
                                      <p:cBhvr>
                                        <p:cTn id="56" dur="166" decel="50000">
                                          <p:stCondLst>
                                            <p:cond delay="1338"/>
                                          </p:stCondLst>
                                        </p:cTn>
                                        <p:tgtEl>
                                          <p:spTgt spid="7">
                                            <p:txEl>
                                              <p:pRg st="12" end="12"/>
                                            </p:txEl>
                                          </p:spTgt>
                                        </p:tgtEl>
                                      </p:cBhvr>
                                      <p:to x="100000" y="100000"/>
                                    </p:animScale>
                                    <p:animScale>
                                      <p:cBhvr>
                                        <p:cTn id="57" dur="26">
                                          <p:stCondLst>
                                            <p:cond delay="1642"/>
                                          </p:stCondLst>
                                        </p:cTn>
                                        <p:tgtEl>
                                          <p:spTgt spid="7">
                                            <p:txEl>
                                              <p:pRg st="12" end="12"/>
                                            </p:txEl>
                                          </p:spTgt>
                                        </p:tgtEl>
                                      </p:cBhvr>
                                      <p:to x="100000" y="90000"/>
                                    </p:animScale>
                                    <p:animScale>
                                      <p:cBhvr>
                                        <p:cTn id="58" dur="166" decel="50000">
                                          <p:stCondLst>
                                            <p:cond delay="1668"/>
                                          </p:stCondLst>
                                        </p:cTn>
                                        <p:tgtEl>
                                          <p:spTgt spid="7">
                                            <p:txEl>
                                              <p:pRg st="12" end="12"/>
                                            </p:txEl>
                                          </p:spTgt>
                                        </p:tgtEl>
                                      </p:cBhvr>
                                      <p:to x="100000" y="100000"/>
                                    </p:animScale>
                                    <p:animScale>
                                      <p:cBhvr>
                                        <p:cTn id="59" dur="26">
                                          <p:stCondLst>
                                            <p:cond delay="1808"/>
                                          </p:stCondLst>
                                        </p:cTn>
                                        <p:tgtEl>
                                          <p:spTgt spid="7">
                                            <p:txEl>
                                              <p:pRg st="12" end="12"/>
                                            </p:txEl>
                                          </p:spTgt>
                                        </p:tgtEl>
                                      </p:cBhvr>
                                      <p:to x="100000" y="95000"/>
                                    </p:animScale>
                                    <p:animScale>
                                      <p:cBhvr>
                                        <p:cTn id="60" dur="166" decel="50000">
                                          <p:stCondLst>
                                            <p:cond delay="1834"/>
                                          </p:stCondLst>
                                        </p:cTn>
                                        <p:tgtEl>
                                          <p:spTgt spid="7">
                                            <p:txEl>
                                              <p:pRg st="12" end="1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BAAED-BF8A-8CD5-63AF-98C283599B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32B3BC-B137-C84F-F511-00FE2956911D}"/>
              </a:ext>
            </a:extLst>
          </p:cNvPr>
          <p:cNvSpPr>
            <a:spLocks noGrp="1"/>
          </p:cNvSpPr>
          <p:nvPr>
            <p:ph type="body" sz="quarter" idx="21"/>
          </p:nvPr>
        </p:nvSpPr>
        <p:spPr>
          <a:xfrm>
            <a:off x="630585" y="2535222"/>
            <a:ext cx="7589183" cy="897741"/>
          </a:xfrm>
        </p:spPr>
        <p:txBody>
          <a:bodyPr/>
          <a:lstStyle/>
          <a:p>
            <a:r>
              <a:rPr lang="en-US" dirty="0"/>
              <a:t>“I Don’t Have Time For This”</a:t>
            </a:r>
          </a:p>
        </p:txBody>
      </p:sp>
      <p:pic>
        <p:nvPicPr>
          <p:cNvPr id="5122" name="Picture 2" descr="Dan Harris (@danharris) • Instagram photos and videos">
            <a:extLst>
              <a:ext uri="{FF2B5EF4-FFF2-40B4-BE49-F238E27FC236}">
                <a16:creationId xmlns:a16="http://schemas.microsoft.com/office/drawing/2014/main" id="{93061E15-7811-0800-6780-356A87767829}"/>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93972" y="3507657"/>
            <a:ext cx="3262408" cy="3024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44294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03C9F-1CDF-6386-5D2B-4CEED22B00A8}"/>
            </a:ext>
          </a:extLst>
        </p:cNvPr>
        <p:cNvGrpSpPr/>
        <p:nvPr/>
      </p:nvGrpSpPr>
      <p:grpSpPr>
        <a:xfrm>
          <a:off x="0" y="0"/>
          <a:ext cx="0" cy="0"/>
          <a:chOff x="0" y="0"/>
          <a:chExt cx="0" cy="0"/>
        </a:xfrm>
      </p:grpSpPr>
      <p:sp>
        <p:nvSpPr>
          <p:cNvPr id="651" name="Testimonial">
            <a:extLst>
              <a:ext uri="{FF2B5EF4-FFF2-40B4-BE49-F238E27FC236}">
                <a16:creationId xmlns:a16="http://schemas.microsoft.com/office/drawing/2014/main" id="{AE2294C7-5A89-1300-2EE8-943118D499E1}"/>
              </a:ext>
            </a:extLst>
          </p:cNvPr>
          <p:cNvSpPr txBox="1">
            <a:spLocks noGrp="1"/>
          </p:cNvSpPr>
          <p:nvPr>
            <p:ph type="body" idx="22"/>
          </p:nvPr>
        </p:nvSpPr>
        <p:spPr>
          <a:prstGeom prst="rect">
            <a:avLst/>
          </a:prstGeom>
        </p:spPr>
        <p:txBody>
          <a:bodyPr/>
          <a:lstStyle/>
          <a:p>
            <a:r>
              <a:rPr sz="1200" dirty="0">
                <a:solidFill>
                  <a:srgbClr val="000000"/>
                </a:solidFill>
                <a:latin typeface="Times Roman"/>
                <a:ea typeface="Times Roman"/>
                <a:cs typeface="Times Roman"/>
                <a:sym typeface="Times Roman"/>
              </a:rPr>
              <a:t> </a:t>
            </a:r>
          </a:p>
        </p:txBody>
      </p:sp>
      <p:sp>
        <p:nvSpPr>
          <p:cNvPr id="652" name="Slide Number">
            <a:extLst>
              <a:ext uri="{FF2B5EF4-FFF2-40B4-BE49-F238E27FC236}">
                <a16:creationId xmlns:a16="http://schemas.microsoft.com/office/drawing/2014/main" id="{8B757277-9C08-4DDE-4583-D62B4681BAC1}"/>
              </a:ext>
            </a:extLst>
          </p:cNvPr>
          <p:cNvSpPr txBox="1">
            <a:spLocks noGrp="1"/>
          </p:cNvSpPr>
          <p:nvPr>
            <p:ph type="sldNum" sz="quarter" idx="2"/>
          </p:nvPr>
        </p:nvSpPr>
        <p:spPr>
          <a:xfrm>
            <a:off x="210728" y="6470489"/>
            <a:ext cx="409474" cy="150973"/>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15</a:t>
            </a:fld>
            <a:endParaRPr dirty="0"/>
          </a:p>
        </p:txBody>
      </p:sp>
      <p:sp>
        <p:nvSpPr>
          <p:cNvPr id="653" name="Partnering with College Ave has been incredibly easy.  Implementation was quick and easy, and they did all the heavy lifting for us.  After we signed the contract and received the URLs for the co-branded landing pages, we were live in 7 days.…">
            <a:extLst>
              <a:ext uri="{FF2B5EF4-FFF2-40B4-BE49-F238E27FC236}">
                <a16:creationId xmlns:a16="http://schemas.microsoft.com/office/drawing/2014/main" id="{7431B3BB-F7AB-45D7-F9BF-324E1F4F72FF}"/>
              </a:ext>
            </a:extLst>
          </p:cNvPr>
          <p:cNvSpPr txBox="1"/>
          <p:nvPr/>
        </p:nvSpPr>
        <p:spPr>
          <a:xfrm>
            <a:off x="1672894" y="2095659"/>
            <a:ext cx="6123742" cy="204158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lnSpc>
                <a:spcPts val="3800"/>
              </a:lnSpc>
              <a:spcBef>
                <a:spcPts val="0"/>
              </a:spcBef>
              <a:defRPr sz="2400"/>
            </a:pPr>
            <a:r>
              <a:rPr lang="en-US" sz="3600" dirty="0">
                <a:solidFill>
                  <a:schemeClr val="accent3"/>
                </a:solidFill>
              </a:rPr>
              <a:t>Everyone should meditate once a day. And if you don’t have time to meditate, you should do it twice a day.</a:t>
            </a:r>
            <a:endParaRPr sz="3600" dirty="0">
              <a:solidFill>
                <a:schemeClr val="accent3"/>
              </a:solidFill>
            </a:endParaRPr>
          </a:p>
        </p:txBody>
      </p:sp>
      <p:sp>
        <p:nvSpPr>
          <p:cNvPr id="654" name="“">
            <a:extLst>
              <a:ext uri="{FF2B5EF4-FFF2-40B4-BE49-F238E27FC236}">
                <a16:creationId xmlns:a16="http://schemas.microsoft.com/office/drawing/2014/main" id="{891EAFDE-636F-7E6D-1AF6-C86AA3FCD0D4}"/>
              </a:ext>
            </a:extLst>
          </p:cNvPr>
          <p:cNvSpPr txBox="1"/>
          <p:nvPr/>
        </p:nvSpPr>
        <p:spPr>
          <a:xfrm>
            <a:off x="523087" y="1018997"/>
            <a:ext cx="2122635" cy="305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lnSpc>
                <a:spcPts val="25000"/>
              </a:lnSpc>
              <a:spcBef>
                <a:spcPts val="0"/>
              </a:spcBef>
              <a:defRPr sz="20000">
                <a:solidFill>
                  <a:srgbClr val="49A1B1"/>
                </a:solidFill>
              </a:defRPr>
            </a:lvl1pPr>
          </a:lstStyle>
          <a:p>
            <a:r>
              <a:rPr dirty="0"/>
              <a:t>“</a:t>
            </a:r>
          </a:p>
        </p:txBody>
      </p:sp>
      <p:sp>
        <p:nvSpPr>
          <p:cNvPr id="655" name="”">
            <a:extLst>
              <a:ext uri="{FF2B5EF4-FFF2-40B4-BE49-F238E27FC236}">
                <a16:creationId xmlns:a16="http://schemas.microsoft.com/office/drawing/2014/main" id="{99BE6713-BFD2-06FB-E84E-45D0EC7738C5}"/>
              </a:ext>
            </a:extLst>
          </p:cNvPr>
          <p:cNvSpPr txBox="1"/>
          <p:nvPr/>
        </p:nvSpPr>
        <p:spPr>
          <a:xfrm>
            <a:off x="7157543" y="3319220"/>
            <a:ext cx="2122635" cy="305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lnSpc>
                <a:spcPts val="25000"/>
              </a:lnSpc>
              <a:spcBef>
                <a:spcPts val="0"/>
              </a:spcBef>
              <a:defRPr sz="20000">
                <a:solidFill>
                  <a:srgbClr val="49A1B1"/>
                </a:solidFill>
              </a:defRPr>
            </a:lvl1pPr>
          </a:lstStyle>
          <a:p>
            <a:r>
              <a:rPr dirty="0"/>
              <a:t>”</a:t>
            </a:r>
          </a:p>
        </p:txBody>
      </p:sp>
      <p:sp>
        <p:nvSpPr>
          <p:cNvPr id="2" name="TextBox 1">
            <a:extLst>
              <a:ext uri="{FF2B5EF4-FFF2-40B4-BE49-F238E27FC236}">
                <a16:creationId xmlns:a16="http://schemas.microsoft.com/office/drawing/2014/main" id="{AC6EE707-5E1C-3120-980A-EFDBEDB1420A}"/>
              </a:ext>
            </a:extLst>
          </p:cNvPr>
          <p:cNvSpPr txBox="1"/>
          <p:nvPr/>
        </p:nvSpPr>
        <p:spPr>
          <a:xfrm>
            <a:off x="1584404" y="5107085"/>
            <a:ext cx="4539061"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200">
              <a:lnSpc>
                <a:spcPct val="100000"/>
              </a:lnSpc>
              <a:spcBef>
                <a:spcPts val="0"/>
              </a:spcBef>
              <a:defRPr sz="1300">
                <a:solidFill>
                  <a:srgbClr val="182969"/>
                </a:solidFill>
              </a:defRPr>
            </a:pPr>
            <a:r>
              <a:rPr lang="en-US" sz="1600" dirty="0"/>
              <a:t>Dr. Sanjiv Chopra</a:t>
            </a:r>
          </a:p>
          <a:p>
            <a:pPr defTabSz="457200">
              <a:lnSpc>
                <a:spcPct val="100000"/>
              </a:lnSpc>
              <a:spcBef>
                <a:spcPts val="0"/>
              </a:spcBef>
              <a:defRPr sz="1300">
                <a:solidFill>
                  <a:srgbClr val="182969"/>
                </a:solidFill>
              </a:defRPr>
            </a:pPr>
            <a:r>
              <a:rPr lang="en-US" sz="1600" dirty="0"/>
              <a:t>Professor of Medicine at Harvard Medical School</a:t>
            </a:r>
          </a:p>
          <a:p>
            <a:pPr defTabSz="457200">
              <a:lnSpc>
                <a:spcPct val="100000"/>
              </a:lnSpc>
              <a:spcBef>
                <a:spcPts val="0"/>
              </a:spcBef>
              <a:defRPr sz="1300">
                <a:solidFill>
                  <a:srgbClr val="182969"/>
                </a:solidFill>
              </a:defRPr>
            </a:pPr>
            <a:r>
              <a:rPr lang="en-US" sz="1600" dirty="0"/>
              <a:t>Bestselling Author</a:t>
            </a:r>
          </a:p>
        </p:txBody>
      </p:sp>
    </p:spTree>
    <p:extLst>
      <p:ext uri="{BB962C8B-B14F-4D97-AF65-F5344CB8AC3E}">
        <p14:creationId xmlns:p14="http://schemas.microsoft.com/office/powerpoint/2010/main" val="253562737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444,015 Black People On Phones Royalty-Free Images, Stock Photos &amp; Pictures  | Shutterstock">
            <a:extLst>
              <a:ext uri="{FF2B5EF4-FFF2-40B4-BE49-F238E27FC236}">
                <a16:creationId xmlns:a16="http://schemas.microsoft.com/office/drawing/2014/main" id="{A0038E9F-D9EA-4415-041C-BC84F6F7E89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26010" y="712838"/>
            <a:ext cx="5715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EDA755-1D61-FF91-A8F7-FB6C7C4671EF}"/>
              </a:ext>
            </a:extLst>
          </p:cNvPr>
          <p:cNvSpPr txBox="1"/>
          <p:nvPr/>
        </p:nvSpPr>
        <p:spPr>
          <a:xfrm>
            <a:off x="2344992" y="4522838"/>
            <a:ext cx="6223819" cy="11941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4300" b="0" i="0" u="none" strike="noStrike" cap="none" spc="0" normalizeH="0" baseline="0" dirty="0">
                <a:ln>
                  <a:noFill/>
                </a:ln>
                <a:solidFill>
                  <a:srgbClr val="FFFFFF"/>
                </a:solidFill>
                <a:effectLst/>
                <a:uFillTx/>
                <a:latin typeface="+mn-lt"/>
                <a:ea typeface="+mn-ea"/>
                <a:cs typeface="+mn-cs"/>
                <a:sym typeface="Helvetica Neue"/>
              </a:rPr>
              <a:t>You. Have. Time.</a:t>
            </a:r>
          </a:p>
        </p:txBody>
      </p:sp>
    </p:spTree>
    <p:extLst>
      <p:ext uri="{BB962C8B-B14F-4D97-AF65-F5344CB8AC3E}">
        <p14:creationId xmlns:p14="http://schemas.microsoft.com/office/powerpoint/2010/main" val="37085936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EDD272C9-83B8-5634-4C46-72A331041430}"/>
              </a:ext>
            </a:extLst>
          </p:cNvPr>
          <p:cNvSpPr>
            <a:spLocks noGrp="1"/>
          </p:cNvSpPr>
          <p:nvPr>
            <p:ph type="body" sz="quarter" idx="21"/>
          </p:nvPr>
        </p:nvSpPr>
        <p:spPr>
          <a:xfrm>
            <a:off x="457200" y="154174"/>
            <a:ext cx="8229600" cy="1143001"/>
          </a:xfrm>
        </p:spPr>
        <p:txBody>
          <a:bodyPr/>
          <a:lstStyle/>
          <a:p>
            <a:r>
              <a:rPr lang="en-US" sz="3600" dirty="0"/>
              <a:t>Pro Tips on How to Make it a Priority</a:t>
            </a:r>
          </a:p>
        </p:txBody>
      </p:sp>
      <p:pic>
        <p:nvPicPr>
          <p:cNvPr id="4" name="Image" descr="Image">
            <a:extLst>
              <a:ext uri="{FF2B5EF4-FFF2-40B4-BE49-F238E27FC236}">
                <a16:creationId xmlns:a16="http://schemas.microsoft.com/office/drawing/2014/main" id="{D60E6A79-DF21-0195-2BBF-4634B1895A41}"/>
              </a:ext>
            </a:extLst>
          </p:cNvPr>
          <p:cNvPicPr>
            <a:picLocks noChangeAspect="1"/>
          </p:cNvPicPr>
          <p:nvPr/>
        </p:nvPicPr>
        <p:blipFill>
          <a:blip r:embed="rId3"/>
          <a:stretch>
            <a:fillRect/>
          </a:stretch>
        </p:blipFill>
        <p:spPr>
          <a:xfrm rot="5400000" flipH="1">
            <a:off x="4411424" y="1457750"/>
            <a:ext cx="4587875" cy="4266724"/>
          </a:xfrm>
          <a:prstGeom prst="rect">
            <a:avLst/>
          </a:prstGeom>
          <a:noFill/>
          <a:ln w="12700">
            <a:miter lim="400000"/>
          </a:ln>
        </p:spPr>
      </p:pic>
      <p:sp>
        <p:nvSpPr>
          <p:cNvPr id="11" name="Text Placeholder 3">
            <a:extLst>
              <a:ext uri="{FF2B5EF4-FFF2-40B4-BE49-F238E27FC236}">
                <a16:creationId xmlns:a16="http://schemas.microsoft.com/office/drawing/2014/main" id="{1E446B6C-E37B-B6B9-5908-B65AB7E65E1C}"/>
              </a:ext>
            </a:extLst>
          </p:cNvPr>
          <p:cNvSpPr>
            <a:spLocks noGrp="1"/>
          </p:cNvSpPr>
          <p:nvPr>
            <p:ph type="body" sz="quarter" idx="23"/>
          </p:nvPr>
        </p:nvSpPr>
        <p:spPr>
          <a:xfrm>
            <a:off x="526026" y="1597729"/>
            <a:ext cx="7600336" cy="3662541"/>
          </a:xfrm>
        </p:spPr>
        <p:txBody>
          <a:bodyPr/>
          <a:lstStyle/>
          <a:p>
            <a:r>
              <a:rPr lang="en-US" sz="3200" dirty="0"/>
              <a:t>Think strategically about your schedule</a:t>
            </a:r>
          </a:p>
          <a:p>
            <a:endParaRPr lang="en-US" sz="800" dirty="0"/>
          </a:p>
          <a:p>
            <a:r>
              <a:rPr lang="en-US" sz="3200" dirty="0"/>
              <a:t>Reward yourself</a:t>
            </a:r>
          </a:p>
          <a:p>
            <a:endParaRPr lang="en-US" sz="800" dirty="0"/>
          </a:p>
          <a:p>
            <a:r>
              <a:rPr lang="en-US" sz="3200" dirty="0"/>
              <a:t>Give yourself permission to fail</a:t>
            </a:r>
          </a:p>
          <a:p>
            <a:endParaRPr lang="en-US" sz="800" dirty="0"/>
          </a:p>
          <a:p>
            <a:r>
              <a:rPr lang="en-US" sz="3200" dirty="0"/>
              <a:t>Even ONE minute counts</a:t>
            </a:r>
          </a:p>
          <a:p>
            <a:endParaRPr lang="en-US" sz="800" dirty="0"/>
          </a:p>
          <a:p>
            <a:r>
              <a:rPr lang="en-US" sz="3200" dirty="0"/>
              <a:t>Adopt an attitude of “daily-</a:t>
            </a:r>
            <a:r>
              <a:rPr lang="en-US" sz="3200" dirty="0" err="1"/>
              <a:t>ish</a:t>
            </a:r>
            <a:r>
              <a:rPr lang="en-US" sz="3200" dirty="0"/>
              <a:t>”</a:t>
            </a:r>
          </a:p>
        </p:txBody>
      </p:sp>
    </p:spTree>
    <p:extLst>
      <p:ext uri="{BB962C8B-B14F-4D97-AF65-F5344CB8AC3E}">
        <p14:creationId xmlns:p14="http://schemas.microsoft.com/office/powerpoint/2010/main" val="39874762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circle(in)">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1000"/>
                                        <p:tgtEl>
                                          <p:spTgt spid="11">
                                            <p:txEl>
                                              <p:pRg st="4" end="4"/>
                                            </p:txEl>
                                          </p:spTgt>
                                        </p:tgtEl>
                                      </p:cBhvr>
                                    </p:animEffect>
                                    <p:anim calcmode="lin" valueType="num">
                                      <p:cBhvr>
                                        <p:cTn id="18"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 calcmode="lin" valueType="num">
                                      <p:cBhvr additive="base">
                                        <p:cTn id="24"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1">
                                            <p:txEl>
                                              <p:pRg st="8" end="8"/>
                                            </p:txEl>
                                          </p:spTgt>
                                        </p:tgtEl>
                                        <p:attrNameLst>
                                          <p:attrName>style.visibility</p:attrName>
                                        </p:attrNameLst>
                                      </p:cBhvr>
                                      <p:to>
                                        <p:strVal val="visible"/>
                                      </p:to>
                                    </p:set>
                                    <p:animEffect transition="in" filter="wheel(1)">
                                      <p:cBhvr>
                                        <p:cTn id="30" dur="200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B2E22-8B45-DAF1-1BD7-05B395D6419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84E2250-4EB6-2F11-DFB2-2B16A72BE8E5}"/>
              </a:ext>
            </a:extLst>
          </p:cNvPr>
          <p:cNvSpPr>
            <a:spLocks noGrp="1"/>
          </p:cNvSpPr>
          <p:nvPr>
            <p:ph type="body" sz="quarter" idx="21"/>
          </p:nvPr>
        </p:nvSpPr>
        <p:spPr>
          <a:xfrm>
            <a:off x="630585" y="2535222"/>
            <a:ext cx="7589183" cy="897741"/>
          </a:xfrm>
        </p:spPr>
        <p:txBody>
          <a:bodyPr/>
          <a:lstStyle/>
          <a:p>
            <a:r>
              <a:rPr lang="en-US" dirty="0"/>
              <a:t>“People Might Think I’m Weird”</a:t>
            </a:r>
          </a:p>
        </p:txBody>
      </p:sp>
      <p:pic>
        <p:nvPicPr>
          <p:cNvPr id="8194" name="Picture 2" descr="The former news anchor at the center of the mindfulness movement - OPB">
            <a:extLst>
              <a:ext uri="{FF2B5EF4-FFF2-40B4-BE49-F238E27FC236}">
                <a16:creationId xmlns:a16="http://schemas.microsoft.com/office/drawing/2014/main" id="{A63B2D1D-E8E9-6A05-E293-AA2A52FCDE7E}"/>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r="26129" b="1648"/>
          <a:stretch/>
        </p:blipFill>
        <p:spPr bwMode="auto">
          <a:xfrm rot="540000">
            <a:off x="5515397" y="3568488"/>
            <a:ext cx="2991329" cy="298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518968"/>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75F5A8-8EC5-EC04-6F73-96342734D1EA}"/>
              </a:ext>
            </a:extLst>
          </p:cNvPr>
          <p:cNvSpPr>
            <a:spLocks noGrp="1"/>
          </p:cNvSpPr>
          <p:nvPr>
            <p:ph type="body" idx="21"/>
          </p:nvPr>
        </p:nvSpPr>
        <p:spPr/>
        <p:txBody>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Even though most of us spend an inordinate amount of time worrying about how we appear to others, the hard truth is that they really don’t care that much about you.</a:t>
            </a:r>
          </a:p>
          <a:p>
            <a:endParaRPr lang="en-US" dirty="0"/>
          </a:p>
        </p:txBody>
      </p:sp>
    </p:spTree>
    <p:extLst>
      <p:ext uri="{BB962C8B-B14F-4D97-AF65-F5344CB8AC3E}">
        <p14:creationId xmlns:p14="http://schemas.microsoft.com/office/powerpoint/2010/main" val="163269837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Testimonial"/>
          <p:cNvSpPr txBox="1">
            <a:spLocks noGrp="1"/>
          </p:cNvSpPr>
          <p:nvPr>
            <p:ph type="body" idx="22"/>
          </p:nvPr>
        </p:nvSpPr>
        <p:spPr>
          <a:prstGeom prst="rect">
            <a:avLst/>
          </a:prstGeom>
        </p:spPr>
        <p:txBody>
          <a:bodyPr/>
          <a:lstStyle/>
          <a:p>
            <a:r>
              <a:rPr sz="1200" dirty="0">
                <a:solidFill>
                  <a:srgbClr val="000000"/>
                </a:solidFill>
                <a:latin typeface="Times Roman"/>
                <a:ea typeface="Times Roman"/>
                <a:cs typeface="Times Roman"/>
                <a:sym typeface="Times Roman"/>
              </a:rPr>
              <a:t> </a:t>
            </a:r>
          </a:p>
        </p:txBody>
      </p:sp>
      <p:sp>
        <p:nvSpPr>
          <p:cNvPr id="652" name="Slide Number"/>
          <p:cNvSpPr txBox="1">
            <a:spLocks noGrp="1"/>
          </p:cNvSpPr>
          <p:nvPr>
            <p:ph type="sldNum" sz="quarter" idx="2"/>
          </p:nvPr>
        </p:nvSpPr>
        <p:spPr>
          <a:xfrm>
            <a:off x="210728" y="6470489"/>
            <a:ext cx="217120" cy="215596"/>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2</a:t>
            </a:fld>
            <a:endParaRPr/>
          </a:p>
        </p:txBody>
      </p:sp>
      <p:sp>
        <p:nvSpPr>
          <p:cNvPr id="653" name="Partnering with College Ave has been incredibly easy.  Implementation was quick and easy, and they did all the heavy lifting for us.  After we signed the contract and received the URLs for the co-branded landing pages, we were live in 7 days.…"/>
          <p:cNvSpPr txBox="1"/>
          <p:nvPr/>
        </p:nvSpPr>
        <p:spPr>
          <a:xfrm>
            <a:off x="1688748" y="1837019"/>
            <a:ext cx="6123742" cy="296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defTabSz="457200">
              <a:lnSpc>
                <a:spcPts val="3800"/>
              </a:lnSpc>
              <a:spcBef>
                <a:spcPts val="0"/>
              </a:spcBef>
              <a:defRPr sz="2400">
                <a:solidFill>
                  <a:schemeClr val="accent3"/>
                </a:solidFill>
              </a:defRPr>
            </a:pPr>
            <a:r>
              <a:rPr lang="en-US" sz="2800" dirty="0"/>
              <a:t>If you had told me as recently as a few years ago that I would someday become a traveling evangelist for meditation, I would have coughed</a:t>
            </a:r>
          </a:p>
          <a:p>
            <a:pPr defTabSz="457200">
              <a:lnSpc>
                <a:spcPts val="3800"/>
              </a:lnSpc>
              <a:spcBef>
                <a:spcPts val="0"/>
              </a:spcBef>
              <a:defRPr sz="2400">
                <a:solidFill>
                  <a:schemeClr val="accent3"/>
                </a:solidFill>
              </a:defRPr>
            </a:pPr>
            <a:r>
              <a:rPr lang="en-US" sz="2800" dirty="0"/>
              <a:t>my beer up through my nose</a:t>
            </a:r>
            <a:r>
              <a:rPr sz="2800" dirty="0"/>
              <a:t>.</a:t>
            </a:r>
          </a:p>
          <a:p>
            <a:pPr defTabSz="457200">
              <a:lnSpc>
                <a:spcPts val="3800"/>
              </a:lnSpc>
              <a:spcBef>
                <a:spcPts val="0"/>
              </a:spcBef>
              <a:defRPr sz="2400"/>
            </a:pPr>
            <a:endParaRPr dirty="0"/>
          </a:p>
        </p:txBody>
      </p:sp>
      <p:sp>
        <p:nvSpPr>
          <p:cNvPr id="654" name="“"/>
          <p:cNvSpPr txBox="1"/>
          <p:nvPr/>
        </p:nvSpPr>
        <p:spPr>
          <a:xfrm>
            <a:off x="523087" y="1018997"/>
            <a:ext cx="2122635" cy="305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lnSpc>
                <a:spcPts val="25000"/>
              </a:lnSpc>
              <a:spcBef>
                <a:spcPts val="0"/>
              </a:spcBef>
              <a:defRPr sz="20000">
                <a:solidFill>
                  <a:srgbClr val="49A1B1"/>
                </a:solidFill>
              </a:defRPr>
            </a:lvl1pPr>
          </a:lstStyle>
          <a:p>
            <a:r>
              <a:rPr dirty="0"/>
              <a:t>“</a:t>
            </a:r>
          </a:p>
        </p:txBody>
      </p:sp>
      <p:sp>
        <p:nvSpPr>
          <p:cNvPr id="655" name="”"/>
          <p:cNvSpPr txBox="1"/>
          <p:nvPr/>
        </p:nvSpPr>
        <p:spPr>
          <a:xfrm>
            <a:off x="7157543" y="3319220"/>
            <a:ext cx="2122635" cy="30556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defTabSz="457200">
              <a:lnSpc>
                <a:spcPts val="25000"/>
              </a:lnSpc>
              <a:spcBef>
                <a:spcPts val="0"/>
              </a:spcBef>
              <a:defRPr sz="20000">
                <a:solidFill>
                  <a:srgbClr val="49A1B1"/>
                </a:solidFill>
              </a:defRPr>
            </a:lvl1pPr>
          </a:lstStyle>
          <a:p>
            <a:r>
              <a:rPr dirty="0"/>
              <a:t>”</a:t>
            </a:r>
          </a:p>
        </p:txBody>
      </p:sp>
      <p:sp>
        <p:nvSpPr>
          <p:cNvPr id="2" name="TextBox 1">
            <a:extLst>
              <a:ext uri="{FF2B5EF4-FFF2-40B4-BE49-F238E27FC236}">
                <a16:creationId xmlns:a16="http://schemas.microsoft.com/office/drawing/2014/main" id="{8E26A551-24C4-3A34-DA01-39443F3222F2}"/>
              </a:ext>
            </a:extLst>
          </p:cNvPr>
          <p:cNvSpPr txBox="1"/>
          <p:nvPr/>
        </p:nvSpPr>
        <p:spPr>
          <a:xfrm>
            <a:off x="1584404" y="5107085"/>
            <a:ext cx="3590083" cy="830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defTabSz="457200">
              <a:lnSpc>
                <a:spcPct val="100000"/>
              </a:lnSpc>
              <a:spcBef>
                <a:spcPts val="0"/>
              </a:spcBef>
              <a:defRPr sz="1300">
                <a:solidFill>
                  <a:srgbClr val="182969"/>
                </a:solidFill>
              </a:defRPr>
            </a:pPr>
            <a:r>
              <a:rPr lang="en-US" sz="1600" dirty="0"/>
              <a:t>Dan Harris</a:t>
            </a:r>
          </a:p>
          <a:p>
            <a:pPr defTabSz="457200">
              <a:lnSpc>
                <a:spcPct val="100000"/>
              </a:lnSpc>
              <a:spcBef>
                <a:spcPts val="0"/>
              </a:spcBef>
              <a:defRPr sz="1300">
                <a:solidFill>
                  <a:srgbClr val="182969"/>
                </a:solidFill>
              </a:defRPr>
            </a:pPr>
            <a:r>
              <a:rPr lang="en-US" sz="1600" dirty="0"/>
              <a:t>ABC News Anchor</a:t>
            </a:r>
          </a:p>
          <a:p>
            <a:pPr defTabSz="457200">
              <a:lnSpc>
                <a:spcPct val="100000"/>
              </a:lnSpc>
              <a:spcBef>
                <a:spcPts val="0"/>
              </a:spcBef>
              <a:defRPr sz="1300">
                <a:solidFill>
                  <a:srgbClr val="182969"/>
                </a:solidFill>
              </a:defRPr>
            </a:pPr>
            <a:r>
              <a:rPr lang="en-US" sz="1600" dirty="0"/>
              <a:t>#1 New York Times Bestselling Author</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68D339-722E-7596-871D-88DA1DFB9257}"/>
              </a:ext>
            </a:extLst>
          </p:cNvPr>
          <p:cNvSpPr txBox="1"/>
          <p:nvPr/>
        </p:nvSpPr>
        <p:spPr>
          <a:xfrm flipH="1">
            <a:off x="432617" y="1140542"/>
            <a:ext cx="1750143"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lang="en-US" sz="2200" dirty="0">
                <a:solidFill>
                  <a:schemeClr val="accent1"/>
                </a:solidFill>
              </a:rPr>
              <a:t>Steve Jobs</a:t>
            </a:r>
            <a:endParaRPr kumimoji="0" lang="en-US" sz="2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5" name="TextBox 4">
            <a:extLst>
              <a:ext uri="{FF2B5EF4-FFF2-40B4-BE49-F238E27FC236}">
                <a16:creationId xmlns:a16="http://schemas.microsoft.com/office/drawing/2014/main" id="{8DC95333-7E46-380B-D155-F6F9083D5DD3}"/>
              </a:ext>
            </a:extLst>
          </p:cNvPr>
          <p:cNvSpPr txBox="1"/>
          <p:nvPr/>
        </p:nvSpPr>
        <p:spPr>
          <a:xfrm>
            <a:off x="6423885" y="132815"/>
            <a:ext cx="2025445"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2"/>
                </a:solidFill>
                <a:effectLst/>
                <a:uFillTx/>
                <a:latin typeface="+mn-lt"/>
                <a:ea typeface="+mn-ea"/>
                <a:cs typeface="+mn-cs"/>
                <a:sym typeface="Helvetica Neue"/>
              </a:rPr>
              <a:t>Oprah Winfrey</a:t>
            </a:r>
          </a:p>
        </p:txBody>
      </p:sp>
      <p:sp>
        <p:nvSpPr>
          <p:cNvPr id="7" name="TextBox 6">
            <a:extLst>
              <a:ext uri="{FF2B5EF4-FFF2-40B4-BE49-F238E27FC236}">
                <a16:creationId xmlns:a16="http://schemas.microsoft.com/office/drawing/2014/main" id="{5EB6A5C5-5A12-6602-6A53-C2205542B600}"/>
              </a:ext>
            </a:extLst>
          </p:cNvPr>
          <p:cNvSpPr txBox="1"/>
          <p:nvPr/>
        </p:nvSpPr>
        <p:spPr>
          <a:xfrm>
            <a:off x="6159664" y="1109442"/>
            <a:ext cx="1681316"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3"/>
                </a:solidFill>
                <a:effectLst/>
                <a:uFillTx/>
                <a:latin typeface="+mn-lt"/>
                <a:ea typeface="+mn-ea"/>
                <a:cs typeface="+mn-cs"/>
                <a:sym typeface="Helvetica Neue"/>
              </a:rPr>
              <a:t>Kobe Bryant</a:t>
            </a:r>
          </a:p>
        </p:txBody>
      </p:sp>
      <p:sp>
        <p:nvSpPr>
          <p:cNvPr id="8" name="TextBox 7">
            <a:extLst>
              <a:ext uri="{FF2B5EF4-FFF2-40B4-BE49-F238E27FC236}">
                <a16:creationId xmlns:a16="http://schemas.microsoft.com/office/drawing/2014/main" id="{EBDAD763-2E9C-7933-B020-C24E3DB3ADEE}"/>
              </a:ext>
            </a:extLst>
          </p:cNvPr>
          <p:cNvSpPr txBox="1"/>
          <p:nvPr/>
        </p:nvSpPr>
        <p:spPr>
          <a:xfrm>
            <a:off x="426254" y="4808288"/>
            <a:ext cx="2074608"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2"/>
                </a:solidFill>
                <a:effectLst/>
                <a:uFillTx/>
                <a:latin typeface="+mn-lt"/>
                <a:ea typeface="+mn-ea"/>
                <a:cs typeface="+mn-cs"/>
                <a:sym typeface="Helvetica Neue"/>
              </a:rPr>
              <a:t>Hugh Jackman</a:t>
            </a:r>
          </a:p>
        </p:txBody>
      </p:sp>
      <p:sp>
        <p:nvSpPr>
          <p:cNvPr id="9" name="TextBox 8">
            <a:extLst>
              <a:ext uri="{FF2B5EF4-FFF2-40B4-BE49-F238E27FC236}">
                <a16:creationId xmlns:a16="http://schemas.microsoft.com/office/drawing/2014/main" id="{86EB36F7-1D70-1633-53DA-50F8CCFDB7C1}"/>
              </a:ext>
            </a:extLst>
          </p:cNvPr>
          <p:cNvSpPr txBox="1"/>
          <p:nvPr/>
        </p:nvSpPr>
        <p:spPr>
          <a:xfrm>
            <a:off x="4182220" y="1820541"/>
            <a:ext cx="1425678"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1"/>
                </a:solidFill>
                <a:effectLst/>
                <a:uFillTx/>
                <a:latin typeface="+mn-lt"/>
                <a:ea typeface="+mn-ea"/>
                <a:cs typeface="+mn-cs"/>
                <a:sym typeface="Helvetica Neue"/>
              </a:rPr>
              <a:t>Bill Gates</a:t>
            </a:r>
          </a:p>
        </p:txBody>
      </p:sp>
      <p:sp>
        <p:nvSpPr>
          <p:cNvPr id="10" name="TextBox 9">
            <a:extLst>
              <a:ext uri="{FF2B5EF4-FFF2-40B4-BE49-F238E27FC236}">
                <a16:creationId xmlns:a16="http://schemas.microsoft.com/office/drawing/2014/main" id="{C4B0F5F3-EF44-1B5C-6BC0-1949FA5351AA}"/>
              </a:ext>
            </a:extLst>
          </p:cNvPr>
          <p:cNvSpPr txBox="1"/>
          <p:nvPr/>
        </p:nvSpPr>
        <p:spPr>
          <a:xfrm>
            <a:off x="1164660" y="2093008"/>
            <a:ext cx="2182759"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3"/>
                </a:solidFill>
                <a:effectLst/>
                <a:uFillTx/>
                <a:latin typeface="+mn-lt"/>
                <a:ea typeface="+mn-ea"/>
                <a:cs typeface="+mn-cs"/>
                <a:sym typeface="Helvetica Neue"/>
              </a:rPr>
              <a:t>Michael Jordan</a:t>
            </a:r>
          </a:p>
        </p:txBody>
      </p:sp>
      <p:sp>
        <p:nvSpPr>
          <p:cNvPr id="12" name="TextBox 11">
            <a:extLst>
              <a:ext uri="{FF2B5EF4-FFF2-40B4-BE49-F238E27FC236}">
                <a16:creationId xmlns:a16="http://schemas.microsoft.com/office/drawing/2014/main" id="{DCA42445-F25F-BDDE-9217-19392FFC275B}"/>
              </a:ext>
            </a:extLst>
          </p:cNvPr>
          <p:cNvSpPr txBox="1"/>
          <p:nvPr/>
        </p:nvSpPr>
        <p:spPr>
          <a:xfrm>
            <a:off x="3657600" y="766916"/>
            <a:ext cx="1873044"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2"/>
                </a:solidFill>
                <a:effectLst/>
                <a:uFillTx/>
                <a:latin typeface="+mn-lt"/>
                <a:ea typeface="+mn-ea"/>
                <a:cs typeface="+mn-cs"/>
                <a:sym typeface="Helvetica Neue"/>
              </a:rPr>
              <a:t>Jeff Weiner</a:t>
            </a:r>
          </a:p>
        </p:txBody>
      </p:sp>
      <p:sp>
        <p:nvSpPr>
          <p:cNvPr id="13" name="TextBox 12">
            <a:extLst>
              <a:ext uri="{FF2B5EF4-FFF2-40B4-BE49-F238E27FC236}">
                <a16:creationId xmlns:a16="http://schemas.microsoft.com/office/drawing/2014/main" id="{A556DFC1-6820-74AB-C780-3AC246A8D882}"/>
              </a:ext>
            </a:extLst>
          </p:cNvPr>
          <p:cNvSpPr txBox="1"/>
          <p:nvPr/>
        </p:nvSpPr>
        <p:spPr>
          <a:xfrm flipH="1">
            <a:off x="2826775" y="5420439"/>
            <a:ext cx="2638486"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1"/>
                </a:solidFill>
                <a:effectLst/>
                <a:uFillTx/>
                <a:latin typeface="+mn-lt"/>
                <a:ea typeface="+mn-ea"/>
                <a:cs typeface="+mn-cs"/>
                <a:sym typeface="Helvetica Neue"/>
              </a:rPr>
              <a:t>Arianna Huffington</a:t>
            </a:r>
          </a:p>
        </p:txBody>
      </p:sp>
      <p:sp>
        <p:nvSpPr>
          <p:cNvPr id="14" name="TextBox 13">
            <a:extLst>
              <a:ext uri="{FF2B5EF4-FFF2-40B4-BE49-F238E27FC236}">
                <a16:creationId xmlns:a16="http://schemas.microsoft.com/office/drawing/2014/main" id="{EDEA61CC-1957-2B64-4503-5E02EEDA2473}"/>
              </a:ext>
            </a:extLst>
          </p:cNvPr>
          <p:cNvSpPr txBox="1"/>
          <p:nvPr/>
        </p:nvSpPr>
        <p:spPr>
          <a:xfrm>
            <a:off x="2103137" y="3992355"/>
            <a:ext cx="2604537"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3"/>
                </a:solidFill>
                <a:effectLst/>
                <a:uFillTx/>
                <a:latin typeface="+mn-lt"/>
                <a:ea typeface="+mn-ea"/>
                <a:cs typeface="+mn-cs"/>
                <a:sym typeface="Helvetica Neue"/>
              </a:rPr>
              <a:t>Ellen DeGeneres</a:t>
            </a:r>
          </a:p>
        </p:txBody>
      </p:sp>
      <p:sp>
        <p:nvSpPr>
          <p:cNvPr id="15" name="TextBox 14">
            <a:extLst>
              <a:ext uri="{FF2B5EF4-FFF2-40B4-BE49-F238E27FC236}">
                <a16:creationId xmlns:a16="http://schemas.microsoft.com/office/drawing/2014/main" id="{1240B75E-0A17-5383-9283-80DDD0858B3D}"/>
              </a:ext>
            </a:extLst>
          </p:cNvPr>
          <p:cNvSpPr txBox="1"/>
          <p:nvPr/>
        </p:nvSpPr>
        <p:spPr>
          <a:xfrm>
            <a:off x="175530" y="3184047"/>
            <a:ext cx="2394157"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1"/>
                </a:solidFill>
                <a:effectLst/>
                <a:uFillTx/>
                <a:latin typeface="+mn-lt"/>
                <a:ea typeface="+mn-ea"/>
                <a:cs typeface="+mn-cs"/>
                <a:sym typeface="Helvetica Neue"/>
              </a:rPr>
              <a:t>Jerry Seinfeld</a:t>
            </a:r>
          </a:p>
        </p:txBody>
      </p:sp>
      <p:sp>
        <p:nvSpPr>
          <p:cNvPr id="17" name="TextBox 16">
            <a:extLst>
              <a:ext uri="{FF2B5EF4-FFF2-40B4-BE49-F238E27FC236}">
                <a16:creationId xmlns:a16="http://schemas.microsoft.com/office/drawing/2014/main" id="{9CCB818E-2FD5-C024-88A4-B449CF94BB0E}"/>
              </a:ext>
            </a:extLst>
          </p:cNvPr>
          <p:cNvSpPr txBox="1"/>
          <p:nvPr/>
        </p:nvSpPr>
        <p:spPr>
          <a:xfrm>
            <a:off x="3502742" y="3084986"/>
            <a:ext cx="2182760"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lang="en-US" sz="2200" dirty="0">
                <a:solidFill>
                  <a:schemeClr val="accent2"/>
                </a:solidFill>
              </a:rPr>
              <a:t>LeBron James</a:t>
            </a:r>
            <a:endParaRPr kumimoji="0" lang="en-US" sz="2200" b="0" i="0" u="none" strike="noStrike" cap="none" spc="0" normalizeH="0" baseline="0" dirty="0">
              <a:ln>
                <a:noFill/>
              </a:ln>
              <a:solidFill>
                <a:schemeClr val="accent2"/>
              </a:solidFill>
              <a:effectLst/>
              <a:uFillTx/>
              <a:latin typeface="+mn-lt"/>
              <a:ea typeface="+mn-ea"/>
              <a:cs typeface="+mn-cs"/>
              <a:sym typeface="Helvetica Neue"/>
            </a:endParaRPr>
          </a:p>
        </p:txBody>
      </p:sp>
      <p:sp>
        <p:nvSpPr>
          <p:cNvPr id="18" name="TextBox 17">
            <a:extLst>
              <a:ext uri="{FF2B5EF4-FFF2-40B4-BE49-F238E27FC236}">
                <a16:creationId xmlns:a16="http://schemas.microsoft.com/office/drawing/2014/main" id="{3A79FD9A-3C1A-C611-ADCD-F50621007835}"/>
              </a:ext>
            </a:extLst>
          </p:cNvPr>
          <p:cNvSpPr txBox="1"/>
          <p:nvPr/>
        </p:nvSpPr>
        <p:spPr>
          <a:xfrm>
            <a:off x="7436607" y="4105438"/>
            <a:ext cx="2025445"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2"/>
                </a:solidFill>
                <a:effectLst/>
                <a:uFillTx/>
                <a:latin typeface="+mn-lt"/>
                <a:ea typeface="+mn-ea"/>
                <a:cs typeface="+mn-cs"/>
                <a:sym typeface="Helvetica Neue"/>
              </a:rPr>
              <a:t>Katy Perry</a:t>
            </a:r>
          </a:p>
        </p:txBody>
      </p:sp>
      <p:sp>
        <p:nvSpPr>
          <p:cNvPr id="19" name="TextBox 18">
            <a:extLst>
              <a:ext uri="{FF2B5EF4-FFF2-40B4-BE49-F238E27FC236}">
                <a16:creationId xmlns:a16="http://schemas.microsoft.com/office/drawing/2014/main" id="{06471D5B-9C28-C3F4-8DCD-FF7B0BBAB6D5}"/>
              </a:ext>
            </a:extLst>
          </p:cNvPr>
          <p:cNvSpPr txBox="1"/>
          <p:nvPr/>
        </p:nvSpPr>
        <p:spPr>
          <a:xfrm>
            <a:off x="6423885" y="3184047"/>
            <a:ext cx="1681316"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3"/>
                </a:solidFill>
                <a:effectLst/>
                <a:uFillTx/>
                <a:latin typeface="+mn-lt"/>
                <a:ea typeface="+mn-ea"/>
                <a:cs typeface="+mn-cs"/>
                <a:sym typeface="Helvetica Neue"/>
              </a:rPr>
              <a:t>Lady Gaga</a:t>
            </a:r>
          </a:p>
        </p:txBody>
      </p:sp>
      <p:sp>
        <p:nvSpPr>
          <p:cNvPr id="20" name="TextBox 19">
            <a:extLst>
              <a:ext uri="{FF2B5EF4-FFF2-40B4-BE49-F238E27FC236}">
                <a16:creationId xmlns:a16="http://schemas.microsoft.com/office/drawing/2014/main" id="{0B9E161D-DDAC-1462-CB6E-D7E3CB9D2F90}"/>
              </a:ext>
            </a:extLst>
          </p:cNvPr>
          <p:cNvSpPr txBox="1"/>
          <p:nvPr/>
        </p:nvSpPr>
        <p:spPr>
          <a:xfrm>
            <a:off x="1266409" y="172194"/>
            <a:ext cx="2340076"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3"/>
                </a:solidFill>
                <a:effectLst/>
                <a:uFillTx/>
                <a:latin typeface="+mn-lt"/>
                <a:ea typeface="+mn-ea"/>
                <a:cs typeface="+mn-cs"/>
                <a:sym typeface="Helvetica Neue"/>
              </a:rPr>
              <a:t>Russell Simmons</a:t>
            </a:r>
          </a:p>
        </p:txBody>
      </p:sp>
      <p:sp>
        <p:nvSpPr>
          <p:cNvPr id="21" name="TextBox 20">
            <a:extLst>
              <a:ext uri="{FF2B5EF4-FFF2-40B4-BE49-F238E27FC236}">
                <a16:creationId xmlns:a16="http://schemas.microsoft.com/office/drawing/2014/main" id="{7CDCE458-1B79-B359-A720-E13C6EBFDF0A}"/>
              </a:ext>
            </a:extLst>
          </p:cNvPr>
          <p:cNvSpPr txBox="1"/>
          <p:nvPr/>
        </p:nvSpPr>
        <p:spPr>
          <a:xfrm flipH="1">
            <a:off x="6508000" y="2064881"/>
            <a:ext cx="3194401"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2"/>
                </a:solidFill>
                <a:effectLst/>
                <a:uFillTx/>
                <a:latin typeface="+mn-lt"/>
                <a:ea typeface="+mn-ea"/>
                <a:cs typeface="+mn-cs"/>
                <a:sym typeface="Helvetica Neue"/>
              </a:rPr>
              <a:t>Clint Eastwood</a:t>
            </a:r>
          </a:p>
        </p:txBody>
      </p:sp>
      <p:sp>
        <p:nvSpPr>
          <p:cNvPr id="22" name="TextBox 21">
            <a:extLst>
              <a:ext uri="{FF2B5EF4-FFF2-40B4-BE49-F238E27FC236}">
                <a16:creationId xmlns:a16="http://schemas.microsoft.com/office/drawing/2014/main" id="{43C6B61A-2F74-FC93-80ED-6C86AB677A0C}"/>
              </a:ext>
            </a:extLst>
          </p:cNvPr>
          <p:cNvSpPr txBox="1"/>
          <p:nvPr/>
        </p:nvSpPr>
        <p:spPr>
          <a:xfrm>
            <a:off x="4649233" y="4496537"/>
            <a:ext cx="2638485"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1"/>
                </a:solidFill>
                <a:effectLst/>
                <a:uFillTx/>
                <a:latin typeface="+mn-lt"/>
                <a:ea typeface="+mn-ea"/>
                <a:cs typeface="+mn-cs"/>
                <a:sym typeface="Helvetica Neue"/>
              </a:rPr>
              <a:t>Angelina Jolie</a:t>
            </a:r>
          </a:p>
        </p:txBody>
      </p:sp>
      <p:sp>
        <p:nvSpPr>
          <p:cNvPr id="23" name="TextBox 22">
            <a:extLst>
              <a:ext uri="{FF2B5EF4-FFF2-40B4-BE49-F238E27FC236}">
                <a16:creationId xmlns:a16="http://schemas.microsoft.com/office/drawing/2014/main" id="{420C7B8D-A1AD-8EDD-DADD-F1E31585A681}"/>
              </a:ext>
            </a:extLst>
          </p:cNvPr>
          <p:cNvSpPr txBox="1"/>
          <p:nvPr/>
        </p:nvSpPr>
        <p:spPr>
          <a:xfrm>
            <a:off x="5976800" y="5131150"/>
            <a:ext cx="2346434" cy="8063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200" b="0" i="0" u="none" strike="noStrike" cap="none" spc="0" normalizeH="0" baseline="0" dirty="0">
                <a:ln>
                  <a:noFill/>
                </a:ln>
                <a:solidFill>
                  <a:schemeClr val="accent3"/>
                </a:solidFill>
                <a:effectLst/>
                <a:uFillTx/>
                <a:latin typeface="+mn-lt"/>
                <a:ea typeface="+mn-ea"/>
                <a:cs typeface="+mn-cs"/>
                <a:sym typeface="Helvetica Neue"/>
              </a:rPr>
              <a:t>Derek Jeter</a:t>
            </a:r>
          </a:p>
        </p:txBody>
      </p:sp>
    </p:spTree>
    <p:extLst>
      <p:ext uri="{BB962C8B-B14F-4D97-AF65-F5344CB8AC3E}">
        <p14:creationId xmlns:p14="http://schemas.microsoft.com/office/powerpoint/2010/main" val="2571405246"/>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9E3D-2A96-ED78-CD40-5C65A8B575C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87650CC-3182-FB86-4498-874004B59881}"/>
              </a:ext>
            </a:extLst>
          </p:cNvPr>
          <p:cNvSpPr>
            <a:spLocks noGrp="1"/>
          </p:cNvSpPr>
          <p:nvPr>
            <p:ph type="body" sz="quarter" idx="21"/>
          </p:nvPr>
        </p:nvSpPr>
        <p:spPr>
          <a:xfrm>
            <a:off x="1042879" y="2338577"/>
            <a:ext cx="7589183" cy="897741"/>
          </a:xfrm>
        </p:spPr>
        <p:txBody>
          <a:bodyPr/>
          <a:lstStyle/>
          <a:p>
            <a:r>
              <a:rPr lang="en-US" dirty="0"/>
              <a:t>“Meditation Is Self-Indulgent”</a:t>
            </a:r>
          </a:p>
        </p:txBody>
      </p:sp>
    </p:spTree>
    <p:extLst>
      <p:ext uri="{BB962C8B-B14F-4D97-AF65-F5344CB8AC3E}">
        <p14:creationId xmlns:p14="http://schemas.microsoft.com/office/powerpoint/2010/main" val="324748392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5379AD7-4397-C8BF-7646-0266763A1F7B}"/>
              </a:ext>
            </a:extLst>
          </p:cNvPr>
          <p:cNvSpPr txBox="1"/>
          <p:nvPr/>
        </p:nvSpPr>
        <p:spPr>
          <a:xfrm>
            <a:off x="4619640" y="818462"/>
            <a:ext cx="4572000" cy="32156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algn="ctr">
              <a:lnSpc>
                <a:spcPct val="107000"/>
              </a:lnSpc>
              <a:spcBef>
                <a:spcPts val="0"/>
              </a:spcBef>
              <a:spcAft>
                <a:spcPts val="800"/>
              </a:spcAft>
            </a:pPr>
            <a:r>
              <a:rPr lang="en-US" sz="3200" kern="100" dirty="0">
                <a:solidFill>
                  <a:schemeClr val="accent1"/>
                </a:solidFill>
                <a:effectLst/>
                <a:ea typeface="Calibri" panose="020F0502020204030204" pitchFamily="34" charset="0"/>
                <a:cs typeface="Times New Roman" panose="02020603050405020304" pitchFamily="18" charset="0"/>
              </a:rPr>
              <a:t>“If you want to take care of other people, you simply cannot do so effectively if you are not taking care of yourself. Period.”</a:t>
            </a:r>
          </a:p>
        </p:txBody>
      </p:sp>
      <p:pic>
        <p:nvPicPr>
          <p:cNvPr id="8" name="Picture 2">
            <a:extLst>
              <a:ext uri="{FF2B5EF4-FFF2-40B4-BE49-F238E27FC236}">
                <a16:creationId xmlns:a16="http://schemas.microsoft.com/office/drawing/2014/main" id="{4AE5AE0B-8987-0B95-44DA-E5FFE2C2FF45}"/>
              </a:ext>
            </a:extLst>
          </p:cNvPr>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89427" y="543247"/>
            <a:ext cx="4343400" cy="329374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6A54E925-F9BD-EC7E-C8C2-715DB36D7E1B}"/>
              </a:ext>
            </a:extLst>
          </p:cNvPr>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276624" y="3242188"/>
            <a:ext cx="3874008" cy="290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76012"/>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C0FD3-6E82-AEF2-B7A6-6C9AE399121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3891684-CA96-10E2-5054-598E92E307C1}"/>
              </a:ext>
            </a:extLst>
          </p:cNvPr>
          <p:cNvSpPr>
            <a:spLocks noGrp="1"/>
          </p:cNvSpPr>
          <p:nvPr>
            <p:ph type="body" sz="quarter" idx="21"/>
          </p:nvPr>
        </p:nvSpPr>
        <p:spPr>
          <a:xfrm>
            <a:off x="688916" y="2442768"/>
            <a:ext cx="7589183" cy="897741"/>
          </a:xfrm>
        </p:spPr>
        <p:txBody>
          <a:bodyPr/>
          <a:lstStyle/>
          <a:p>
            <a:pPr algn="ctr"/>
            <a:r>
              <a:rPr lang="en-US" dirty="0"/>
              <a:t>Pandora’s Box</a:t>
            </a:r>
          </a:p>
        </p:txBody>
      </p:sp>
    </p:spTree>
    <p:extLst>
      <p:ext uri="{BB962C8B-B14F-4D97-AF65-F5344CB8AC3E}">
        <p14:creationId xmlns:p14="http://schemas.microsoft.com/office/powerpoint/2010/main" val="104773550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26F11CC-E2BE-322C-98D3-FBD6E761354A}"/>
              </a:ext>
            </a:extLst>
          </p:cNvPr>
          <p:cNvSpPr>
            <a:spLocks noGrp="1"/>
          </p:cNvSpPr>
          <p:nvPr>
            <p:ph type="body" idx="21"/>
          </p:nvPr>
        </p:nvSpPr>
        <p:spPr/>
        <p:txBody>
          <a:bodyPr/>
          <a:lstStyle/>
          <a:p>
            <a:r>
              <a:rPr lang="en-US" sz="3200" kern="100" dirty="0">
                <a:effectLst/>
                <a:latin typeface="Calibri" panose="020F0502020204030204" pitchFamily="34" charset="0"/>
                <a:ea typeface="Calibri" panose="020F0502020204030204" pitchFamily="34" charset="0"/>
                <a:cs typeface="Times New Roman" panose="02020603050405020304" pitchFamily="18" charset="0"/>
              </a:rPr>
              <a:t>If we look inside, we might open a Pandora’s box of debilitating emotions – we are much more comfortable with running from them.</a:t>
            </a:r>
          </a:p>
          <a:p>
            <a:endParaRPr lang="en-US" dirty="0"/>
          </a:p>
        </p:txBody>
      </p:sp>
    </p:spTree>
    <p:extLst>
      <p:ext uri="{BB962C8B-B14F-4D97-AF65-F5344CB8AC3E}">
        <p14:creationId xmlns:p14="http://schemas.microsoft.com/office/powerpoint/2010/main" val="497712838"/>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8D82EE-B226-F665-44BC-0F43AC412F5F}"/>
              </a:ext>
            </a:extLst>
          </p:cNvPr>
          <p:cNvSpPr>
            <a:spLocks noGrp="1"/>
          </p:cNvSpPr>
          <p:nvPr>
            <p:ph type="body" idx="21"/>
          </p:nvPr>
        </p:nvSpPr>
        <p:spPr>
          <a:xfrm>
            <a:off x="-72103" y="177544"/>
            <a:ext cx="9288206" cy="5818664"/>
          </a:xfrm>
        </p:spPr>
        <p:txBody>
          <a:bodyPr/>
          <a:lstStyle/>
          <a:p>
            <a:pPr marR="0" lvl="0">
              <a:lnSpc>
                <a:spcPct val="107000"/>
              </a:lnSpc>
              <a:spcBef>
                <a:spcPts val="0"/>
              </a:spcBef>
              <a:spcAft>
                <a:spcPts val="0"/>
              </a:spcAft>
            </a:pPr>
            <a:r>
              <a:rPr lang="en-US" sz="3200" kern="100" dirty="0">
                <a:effectLst/>
                <a:ea typeface="Calibri" panose="020F0502020204030204" pitchFamily="34" charset="0"/>
                <a:cs typeface="Times New Roman" panose="02020603050405020304" pitchFamily="18" charset="0"/>
              </a:rPr>
              <a:t>Sound familiar?</a:t>
            </a:r>
          </a:p>
          <a:p>
            <a:pPr marR="0" lvl="0">
              <a:lnSpc>
                <a:spcPct val="107000"/>
              </a:lnSpc>
              <a:spcBef>
                <a:spcPts val="0"/>
              </a:spcBef>
              <a:spcAft>
                <a:spcPts val="0"/>
              </a:spcAft>
            </a:pPr>
            <a:endParaRPr lang="en-US" sz="2800" kern="1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800" kern="100" dirty="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kern="100" dirty="0">
                <a:effectLst/>
                <a:ea typeface="Calibri" panose="020F0502020204030204" pitchFamily="34" charset="0"/>
                <a:cs typeface="Times New Roman" panose="02020603050405020304" pitchFamily="18" charset="0"/>
              </a:rPr>
              <a:t>“Opening yourself up to vulnerability is hard. It’s scary.”</a:t>
            </a:r>
          </a:p>
          <a:p>
            <a:pPr marR="0" lvl="0">
              <a:lnSpc>
                <a:spcPct val="107000"/>
              </a:lnSpc>
              <a:spcBef>
                <a:spcPts val="0"/>
              </a:spcBef>
              <a:spcAft>
                <a:spcPts val="0"/>
              </a:spcAft>
            </a:pPr>
            <a:endParaRPr lang="en-US" sz="26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600" kern="100" dirty="0">
                <a:effectLst/>
                <a:ea typeface="Calibri" panose="020F0502020204030204" pitchFamily="34" charset="0"/>
                <a:cs typeface="Times New Roman" panose="02020603050405020304" pitchFamily="18" charset="0"/>
              </a:rPr>
              <a:t>“Some days I just don’t really care for being in my own head.”</a:t>
            </a:r>
          </a:p>
          <a:p>
            <a:pPr marR="0" lvl="0">
              <a:lnSpc>
                <a:spcPct val="107000"/>
              </a:lnSpc>
              <a:spcBef>
                <a:spcPts val="0"/>
              </a:spcBef>
              <a:spcAft>
                <a:spcPts val="0"/>
              </a:spcAft>
            </a:pPr>
            <a:endParaRPr lang="en-US" sz="2600" kern="100" dirty="0">
              <a:effectLst/>
              <a:ea typeface="Calibri" panose="020F0502020204030204" pitchFamily="34" charset="0"/>
              <a:cs typeface="Times New Roman" panose="02020603050405020304" pitchFamily="18" charset="0"/>
            </a:endParaRPr>
          </a:p>
          <a:p>
            <a:pPr marR="0" lvl="0">
              <a:lnSpc>
                <a:spcPct val="107000"/>
              </a:lnSpc>
              <a:spcBef>
                <a:spcPts val="0"/>
              </a:spcBef>
              <a:spcAft>
                <a:spcPts val="800"/>
              </a:spcAft>
            </a:pPr>
            <a:r>
              <a:rPr lang="en-US" sz="2600" kern="100" dirty="0">
                <a:effectLst/>
                <a:ea typeface="Calibri" panose="020F0502020204030204" pitchFamily="34" charset="0"/>
                <a:cs typeface="Times New Roman" panose="02020603050405020304" pitchFamily="18" charset="0"/>
              </a:rPr>
              <a:t>“I’m afraid of what I’ll find if I actually let everything out.”</a:t>
            </a:r>
          </a:p>
          <a:p>
            <a:endParaRPr lang="en-US" dirty="0">
              <a:latin typeface="+mj-lt"/>
            </a:endParaRPr>
          </a:p>
        </p:txBody>
      </p:sp>
    </p:spTree>
    <p:extLst>
      <p:ext uri="{BB962C8B-B14F-4D97-AF65-F5344CB8AC3E}">
        <p14:creationId xmlns:p14="http://schemas.microsoft.com/office/powerpoint/2010/main" val="378174061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FD5FE-ABB2-A452-16BE-C5BE3A8D3A5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F92D04-88BB-2810-E52C-895322C3A8EE}"/>
              </a:ext>
            </a:extLst>
          </p:cNvPr>
          <p:cNvSpPr>
            <a:spLocks noGrp="1"/>
          </p:cNvSpPr>
          <p:nvPr>
            <p:ph type="body" sz="quarter" idx="21"/>
          </p:nvPr>
        </p:nvSpPr>
        <p:spPr>
          <a:xfrm>
            <a:off x="777408" y="2206793"/>
            <a:ext cx="7589183" cy="897741"/>
          </a:xfrm>
        </p:spPr>
        <p:txBody>
          <a:bodyPr/>
          <a:lstStyle/>
          <a:p>
            <a:pPr algn="ctr"/>
            <a:r>
              <a:rPr lang="en-US" dirty="0"/>
              <a:t>“If I Get Too Happy, I’ll Lose My Edge”</a:t>
            </a:r>
          </a:p>
        </p:txBody>
      </p:sp>
    </p:spTree>
    <p:extLst>
      <p:ext uri="{BB962C8B-B14F-4D97-AF65-F5344CB8AC3E}">
        <p14:creationId xmlns:p14="http://schemas.microsoft.com/office/powerpoint/2010/main" val="343706649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F4B7B7-9923-978C-786C-9FEAB9F6F325}"/>
              </a:ext>
            </a:extLst>
          </p:cNvPr>
          <p:cNvSpPr>
            <a:spLocks noGrp="1"/>
          </p:cNvSpPr>
          <p:nvPr>
            <p:ph type="body" sz="quarter" idx="21"/>
          </p:nvPr>
        </p:nvSpPr>
        <p:spPr>
          <a:xfrm>
            <a:off x="290175" y="2421139"/>
            <a:ext cx="8563649" cy="3542445"/>
          </a:xfrm>
        </p:spPr>
        <p:txBody>
          <a:bodyPr/>
          <a:lstStyle/>
          <a:p>
            <a:pPr marL="0" indent="0">
              <a:lnSpc>
                <a:spcPct val="107000"/>
              </a:lnSpc>
              <a:spcBef>
                <a:spcPts val="0"/>
              </a:spcBef>
              <a:spcAft>
                <a:spcPts val="800"/>
              </a:spcAft>
              <a:buNone/>
            </a:pPr>
            <a:r>
              <a:rPr lang="en-US" kern="100" dirty="0">
                <a:effectLst/>
                <a:latin typeface="+mj-lt"/>
                <a:ea typeface="Calibri" panose="020F0502020204030204" pitchFamily="34" charset="0"/>
                <a:cs typeface="Times New Roman" panose="02020603050405020304" pitchFamily="18" charset="0"/>
              </a:rPr>
              <a:t>Research shows:</a:t>
            </a:r>
          </a:p>
          <a:p>
            <a:pPr marL="0" indent="0">
              <a:lnSpc>
                <a:spcPct val="107000"/>
              </a:lnSpc>
              <a:spcBef>
                <a:spcPts val="0"/>
              </a:spcBef>
              <a:spcAft>
                <a:spcPts val="800"/>
              </a:spcAft>
              <a:buNone/>
            </a:pPr>
            <a:endParaRPr lang="en-US" sz="1400" kern="100" dirty="0">
              <a:effectLst/>
              <a:latin typeface="+mj-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kern="100" dirty="0">
                <a:effectLst/>
                <a:latin typeface="+mj-lt"/>
                <a:ea typeface="Calibri" panose="020F0502020204030204" pitchFamily="34" charset="0"/>
                <a:cs typeface="Times New Roman" panose="02020603050405020304" pitchFamily="18" charset="0"/>
              </a:rPr>
              <a:t>improved working memory</a:t>
            </a:r>
          </a:p>
          <a:p>
            <a:pPr marL="0" marR="0" lvl="0" indent="0" algn="l">
              <a:lnSpc>
                <a:spcPct val="107000"/>
              </a:lnSpc>
              <a:spcBef>
                <a:spcPts val="0"/>
              </a:spcBef>
              <a:spcAft>
                <a:spcPts val="0"/>
              </a:spcAft>
              <a:buNone/>
            </a:pPr>
            <a:endParaRPr lang="en-US" sz="1200" kern="100" dirty="0">
              <a:effectLst/>
              <a:latin typeface="+mj-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500" kern="100" dirty="0">
              <a:effectLst/>
              <a:latin typeface="+mj-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r>
              <a:rPr lang="en-US" kern="100" dirty="0">
                <a:effectLst/>
                <a:latin typeface="+mj-lt"/>
                <a:ea typeface="Calibri" panose="020F0502020204030204" pitchFamily="34" charset="0"/>
                <a:cs typeface="Times New Roman" panose="02020603050405020304" pitchFamily="18" charset="0"/>
              </a:rPr>
              <a:t>reduced release of the stress hormone cortisol</a:t>
            </a:r>
          </a:p>
          <a:p>
            <a:pPr marL="342900" marR="0" lvl="0" indent="-342900" algn="l">
              <a:lnSpc>
                <a:spcPct val="107000"/>
              </a:lnSpc>
              <a:spcBef>
                <a:spcPts val="0"/>
              </a:spcBef>
              <a:spcAft>
                <a:spcPts val="0"/>
              </a:spcAft>
              <a:buFont typeface="Symbol" panose="05050102010706020507" pitchFamily="18" charset="2"/>
              <a:buChar char=""/>
            </a:pPr>
            <a:endParaRPr lang="en-US" sz="1200" kern="100" dirty="0">
              <a:effectLst/>
              <a:latin typeface="+mj-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0"/>
              </a:spcAft>
              <a:buFont typeface="Symbol" panose="05050102010706020507" pitchFamily="18" charset="2"/>
              <a:buChar char=""/>
            </a:pPr>
            <a:endParaRPr lang="en-US" sz="500" kern="100" dirty="0">
              <a:effectLst/>
              <a:latin typeface="+mj-lt"/>
              <a:ea typeface="Calibri" panose="020F0502020204030204" pitchFamily="34" charset="0"/>
              <a:cs typeface="Times New Roman" panose="02020603050405020304" pitchFamily="18" charset="0"/>
            </a:endParaRPr>
          </a:p>
          <a:p>
            <a:pPr marL="342900" marR="0" lvl="0" indent="-342900" algn="l">
              <a:lnSpc>
                <a:spcPct val="107000"/>
              </a:lnSpc>
              <a:spcBef>
                <a:spcPts val="0"/>
              </a:spcBef>
              <a:spcAft>
                <a:spcPts val="800"/>
              </a:spcAft>
              <a:buFont typeface="Symbol" panose="05050102010706020507" pitchFamily="18" charset="2"/>
              <a:buChar char=""/>
            </a:pPr>
            <a:r>
              <a:rPr lang="en-US" kern="100" dirty="0">
                <a:effectLst/>
                <a:latin typeface="+mj-lt"/>
                <a:ea typeface="Calibri" panose="020F0502020204030204" pitchFamily="34" charset="0"/>
                <a:cs typeface="Times New Roman" panose="02020603050405020304" pitchFamily="18" charset="0"/>
              </a:rPr>
              <a:t>quicker recovery times after high-pressure events</a:t>
            </a:r>
          </a:p>
          <a:p>
            <a:pPr algn="l"/>
            <a:endParaRPr lang="en-US" dirty="0"/>
          </a:p>
        </p:txBody>
      </p:sp>
      <p:sp>
        <p:nvSpPr>
          <p:cNvPr id="3" name="Text Placeholder 2">
            <a:extLst>
              <a:ext uri="{FF2B5EF4-FFF2-40B4-BE49-F238E27FC236}">
                <a16:creationId xmlns:a16="http://schemas.microsoft.com/office/drawing/2014/main" id="{C2B0799A-3F17-016F-91A3-0D0AA421E946}"/>
              </a:ext>
            </a:extLst>
          </p:cNvPr>
          <p:cNvSpPr>
            <a:spLocks noGrp="1"/>
          </p:cNvSpPr>
          <p:nvPr>
            <p:ph type="body" sz="quarter" idx="22"/>
          </p:nvPr>
        </p:nvSpPr>
        <p:spPr>
          <a:xfrm>
            <a:off x="-1350298" y="773684"/>
            <a:ext cx="8229600" cy="1143001"/>
          </a:xfrm>
        </p:spPr>
        <p:txBody>
          <a:bodyPr/>
          <a:lstStyle/>
          <a:p>
            <a:pPr algn="ctr"/>
            <a:r>
              <a:rPr lang="en-US" sz="3600" kern="100" dirty="0">
                <a:effectLst/>
                <a:latin typeface="+mj-lt"/>
                <a:ea typeface="Calibri" panose="020F0502020204030204" pitchFamily="34" charset="0"/>
                <a:cs typeface="Times New Roman" panose="02020603050405020304" pitchFamily="18" charset="0"/>
              </a:rPr>
              <a:t>It’s science, remember? </a:t>
            </a:r>
            <a:endParaRPr lang="en-US" sz="3600" dirty="0"/>
          </a:p>
        </p:txBody>
      </p:sp>
      <p:pic>
        <p:nvPicPr>
          <p:cNvPr id="4" name="Picture 3" descr="Dan Harris opens up about 'Meditation for Fidgety Skeptics' - Good Morning  America">
            <a:extLst>
              <a:ext uri="{FF2B5EF4-FFF2-40B4-BE49-F238E27FC236}">
                <a16:creationId xmlns:a16="http://schemas.microsoft.com/office/drawing/2014/main" id="{CB242E88-8BD2-0F4E-C7DE-A990E6A94DDC}"/>
              </a:ext>
            </a:extLst>
          </p:cNvPr>
          <p:cNvPicPr>
            <a:picLocks noChangeAspect="1" noChangeArrowheads="1"/>
          </p:cNvPicPr>
          <p:nvPr/>
        </p:nvPicPr>
        <p:blipFill rotWithShape="1">
          <a:blip r:embed="rId3" cstate="print">
            <a:grayscl/>
            <a:extLst>
              <a:ext uri="{28A0092B-C50C-407E-A947-70E740481C1C}">
                <a14:useLocalDpi xmlns:a14="http://schemas.microsoft.com/office/drawing/2010/main" val="0"/>
              </a:ext>
            </a:extLst>
          </a:blip>
          <a:srcRect l="16448" t="214" r="22722" b="-212"/>
          <a:stretch/>
        </p:blipFill>
        <p:spPr bwMode="auto">
          <a:xfrm>
            <a:off x="5609152" y="586001"/>
            <a:ext cx="3244672" cy="3000315"/>
          </a:xfrm>
          <a:prstGeom prst="rect">
            <a:avLst/>
          </a:prstGeom>
          <a:solidFill>
            <a:srgbClr val="FFFFFF"/>
          </a:solidFill>
        </p:spPr>
      </p:pic>
    </p:spTree>
    <p:extLst>
      <p:ext uri="{BB962C8B-B14F-4D97-AF65-F5344CB8AC3E}">
        <p14:creationId xmlns:p14="http://schemas.microsoft.com/office/powerpoint/2010/main" val="75596112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1000"/>
                                        <p:tgtEl>
                                          <p:spTgt spid="2">
                                            <p:txEl>
                                              <p:pRg st="2" end="2"/>
                                            </p:txEl>
                                          </p:spTgt>
                                        </p:tgtEl>
                                      </p:cBhvr>
                                    </p:animEffect>
                                    <p:anim calcmode="lin" valueType="num">
                                      <p:cBhvr>
                                        <p:cTn id="1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fade">
                                      <p:cBhvr>
                                        <p:cTn id="20" dur="1000"/>
                                        <p:tgtEl>
                                          <p:spTgt spid="2">
                                            <p:txEl>
                                              <p:pRg st="5" end="5"/>
                                            </p:txEl>
                                          </p:spTgt>
                                        </p:tgtEl>
                                      </p:cBhvr>
                                    </p:animEffect>
                                    <p:anim calcmode="lin" valueType="num">
                                      <p:cBhvr>
                                        <p:cTn id="21"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77B03-516C-506D-18A4-C9F243EE31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24B941C-9876-8C3D-D00B-6B3D8B893FF2}"/>
              </a:ext>
            </a:extLst>
          </p:cNvPr>
          <p:cNvSpPr>
            <a:spLocks noGrp="1"/>
          </p:cNvSpPr>
          <p:nvPr>
            <p:ph type="body" sz="quarter" idx="21"/>
          </p:nvPr>
        </p:nvSpPr>
        <p:spPr>
          <a:xfrm>
            <a:off x="777408" y="2442767"/>
            <a:ext cx="7589183" cy="897741"/>
          </a:xfrm>
        </p:spPr>
        <p:txBody>
          <a:bodyPr/>
          <a:lstStyle/>
          <a:p>
            <a:pPr algn="ctr"/>
            <a:r>
              <a:rPr lang="en-US" dirty="0"/>
              <a:t>“ ______ Is My Meditation ”</a:t>
            </a:r>
          </a:p>
        </p:txBody>
      </p:sp>
    </p:spTree>
    <p:extLst>
      <p:ext uri="{BB962C8B-B14F-4D97-AF65-F5344CB8AC3E}">
        <p14:creationId xmlns:p14="http://schemas.microsoft.com/office/powerpoint/2010/main" val="371099426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editation For Beginners - Tips For Meditating In A Busy Place — Sanctifly">
            <a:extLst>
              <a:ext uri="{FF2B5EF4-FFF2-40B4-BE49-F238E27FC236}">
                <a16:creationId xmlns:a16="http://schemas.microsoft.com/office/drawing/2014/main" id="{00197B18-0709-EAE1-DF08-E95245E29D24}"/>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28612" y="711599"/>
            <a:ext cx="8486775" cy="4752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11874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Meditation for Fidgety Skeptics by Dan Harris, Jeffrey Warren, Carlye  Adler: 9780399588969 | PenguinRandomHouse.com: Books">
            <a:extLst>
              <a:ext uri="{FF2B5EF4-FFF2-40B4-BE49-F238E27FC236}">
                <a16:creationId xmlns:a16="http://schemas.microsoft.com/office/drawing/2014/main" id="{135A6A6D-7D07-059B-FF95-34785924C74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rot="-420000">
            <a:off x="657097" y="731581"/>
            <a:ext cx="3189446" cy="4916329"/>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1036" name="Picture 12" descr="Amazon.com: Dan Harris: books, biography, latest update">
            <a:extLst>
              <a:ext uri="{FF2B5EF4-FFF2-40B4-BE49-F238E27FC236}">
                <a16:creationId xmlns:a16="http://schemas.microsoft.com/office/drawing/2014/main" id="{D129A38D-B4C3-4FB7-4A7A-05BCCA4CAB84}"/>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rot="480000">
            <a:off x="5039968" y="760732"/>
            <a:ext cx="3291840" cy="490966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3675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D89C7-D4B7-20AC-0C8B-D0CFB3026EB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69EF19D-DFD6-8365-B931-9AD36BD8199E}"/>
              </a:ext>
            </a:extLst>
          </p:cNvPr>
          <p:cNvSpPr>
            <a:spLocks noGrp="1"/>
          </p:cNvSpPr>
          <p:nvPr>
            <p:ph type="body" sz="quarter" idx="21"/>
          </p:nvPr>
        </p:nvSpPr>
        <p:spPr>
          <a:xfrm>
            <a:off x="777408" y="2383774"/>
            <a:ext cx="7589183" cy="897741"/>
          </a:xfrm>
        </p:spPr>
        <p:txBody>
          <a:bodyPr/>
          <a:lstStyle/>
          <a:p>
            <a:pPr algn="ctr"/>
            <a:r>
              <a:rPr lang="en-US" dirty="0"/>
              <a:t>“I Can’t Keep It Going”</a:t>
            </a:r>
          </a:p>
        </p:txBody>
      </p:sp>
    </p:spTree>
    <p:extLst>
      <p:ext uri="{BB962C8B-B14F-4D97-AF65-F5344CB8AC3E}">
        <p14:creationId xmlns:p14="http://schemas.microsoft.com/office/powerpoint/2010/main" val="2111628347"/>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0908-9A18-E478-5B88-462B36BC51D6}"/>
              </a:ext>
            </a:extLst>
          </p:cNvPr>
          <p:cNvSpPr>
            <a:spLocks noGrp="1"/>
          </p:cNvSpPr>
          <p:nvPr>
            <p:ph type="body" sz="quarter" idx="21"/>
          </p:nvPr>
        </p:nvSpPr>
        <p:spPr>
          <a:xfrm>
            <a:off x="852128" y="1303903"/>
            <a:ext cx="8084898" cy="5020862"/>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Cut yourself some slack</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Just begin again</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Set realistic, achievable goals</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Continually re-up your motivation</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Don’t overcomplicate things</a:t>
            </a:r>
          </a:p>
          <a:p>
            <a:pPr marL="342900" marR="0" lvl="0" indent="-342900">
              <a:lnSpc>
                <a:spcPct val="107000"/>
              </a:lnSpc>
              <a:spcBef>
                <a:spcPts val="0"/>
              </a:spcBef>
              <a:spcAft>
                <a:spcPts val="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Just put your body there</a:t>
            </a:r>
          </a:p>
          <a:p>
            <a:pPr marL="342900" marR="0" lvl="0" indent="-342900">
              <a:lnSpc>
                <a:spcPct val="107000"/>
              </a:lnSpc>
              <a:spcBef>
                <a:spcPts val="0"/>
              </a:spcBef>
              <a:spcAft>
                <a:spcPts val="800"/>
              </a:spcAft>
              <a:buFont typeface="Symbol" panose="05050102010706020507" pitchFamily="18" charset="2"/>
              <a:buChar char=""/>
            </a:pPr>
            <a:r>
              <a:rPr lang="en-US" sz="3200" kern="100" dirty="0">
                <a:effectLst/>
                <a:ea typeface="Calibri" panose="020F0502020204030204" pitchFamily="34" charset="0"/>
                <a:cs typeface="Times New Roman" panose="02020603050405020304" pitchFamily="18" charset="0"/>
              </a:rPr>
              <a:t>Tune in to the benefits</a:t>
            </a:r>
          </a:p>
          <a:p>
            <a:pPr marL="342900" marR="0" lvl="0" indent="-342900">
              <a:lnSpc>
                <a:spcPct val="107000"/>
              </a:lnSpc>
              <a:spcBef>
                <a:spcPts val="0"/>
              </a:spcBef>
              <a:spcAft>
                <a:spcPts val="800"/>
              </a:spcAft>
              <a:buFont typeface="Symbol" panose="05050102010706020507" pitchFamily="18" charset="2"/>
              <a:buChar char=""/>
            </a:pPr>
            <a:r>
              <a:rPr lang="en-US" sz="3200" kern="100" dirty="0">
                <a:ea typeface="Calibri" panose="020F0502020204030204" pitchFamily="34" charset="0"/>
                <a:cs typeface="Times New Roman" panose="02020603050405020304" pitchFamily="18" charset="0"/>
              </a:rPr>
              <a:t>10 Percent Happier App</a:t>
            </a:r>
            <a:endParaRPr lang="en-US" sz="3200" kern="100" dirty="0">
              <a:effectLst/>
              <a:ea typeface="Calibri" panose="020F0502020204030204" pitchFamily="34" charset="0"/>
              <a:cs typeface="Times New Roman" panose="02020603050405020304" pitchFamily="18" charset="0"/>
            </a:endParaRPr>
          </a:p>
          <a:p>
            <a:endParaRPr lang="en-US" dirty="0"/>
          </a:p>
        </p:txBody>
      </p:sp>
      <p:sp>
        <p:nvSpPr>
          <p:cNvPr id="5" name="Text Placeholder 4">
            <a:extLst>
              <a:ext uri="{FF2B5EF4-FFF2-40B4-BE49-F238E27FC236}">
                <a16:creationId xmlns:a16="http://schemas.microsoft.com/office/drawing/2014/main" id="{F31E1AE8-600A-6D0D-F39C-A0995301359D}"/>
              </a:ext>
            </a:extLst>
          </p:cNvPr>
          <p:cNvSpPr>
            <a:spLocks noGrp="1"/>
          </p:cNvSpPr>
          <p:nvPr>
            <p:ph type="body" sz="quarter" idx="22"/>
          </p:nvPr>
        </p:nvSpPr>
        <p:spPr>
          <a:xfrm>
            <a:off x="1756696" y="138215"/>
            <a:ext cx="5440517" cy="1143001"/>
          </a:xfrm>
        </p:spPr>
        <p:txBody>
          <a:bodyPr/>
          <a:lstStyle/>
          <a:p>
            <a:r>
              <a:rPr lang="en-US" sz="3600" dirty="0"/>
              <a:t>Pro Tips to Keep it Going</a:t>
            </a:r>
          </a:p>
        </p:txBody>
      </p:sp>
    </p:spTree>
    <p:extLst>
      <p:ext uri="{BB962C8B-B14F-4D97-AF65-F5344CB8AC3E}">
        <p14:creationId xmlns:p14="http://schemas.microsoft.com/office/powerpoint/2010/main" val="39575577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circle(in)">
                                      <p:cBhvr>
                                        <p:cTn id="18" dur="20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wheel(1)">
                                      <p:cBhvr>
                                        <p:cTn id="23" dur="20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randombar(horizontal)">
                                      <p:cBhvr>
                                        <p:cTn id="28" dur="5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fade">
                                      <p:cBhvr>
                                        <p:cTn id="33" dur="1000"/>
                                        <p:tgtEl>
                                          <p:spTgt spid="4">
                                            <p:txEl>
                                              <p:pRg st="5" end="5"/>
                                            </p:txEl>
                                          </p:spTgt>
                                        </p:tgtEl>
                                      </p:cBhvr>
                                    </p:animEffect>
                                    <p:anim calcmode="lin" valueType="num">
                                      <p:cBhvr>
                                        <p:cTn id="34"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 calcmode="lin" valueType="num">
                                      <p:cBhvr>
                                        <p:cTn id="40" dur="10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1" dur="1000" fill="hold"/>
                                        <p:tgtEl>
                                          <p:spTgt spid="4">
                                            <p:txEl>
                                              <p:pRg st="6" end="6"/>
                                            </p:txEl>
                                          </p:spTgt>
                                        </p:tgtEl>
                                        <p:attrNameLst>
                                          <p:attrName>ppt_h</p:attrName>
                                        </p:attrNameLst>
                                      </p:cBhvr>
                                      <p:tavLst>
                                        <p:tav tm="0">
                                          <p:val>
                                            <p:fltVal val="0"/>
                                          </p:val>
                                        </p:tav>
                                        <p:tav tm="100000">
                                          <p:val>
                                            <p:strVal val="#ppt_h"/>
                                          </p:val>
                                        </p:tav>
                                      </p:tavLst>
                                    </p:anim>
                                    <p:anim calcmode="lin" valueType="num">
                                      <p:cBhvr>
                                        <p:cTn id="42" dur="1000" fill="hold"/>
                                        <p:tgtEl>
                                          <p:spTgt spid="4">
                                            <p:txEl>
                                              <p:pRg st="6" end="6"/>
                                            </p:txEl>
                                          </p:spTgt>
                                        </p:tgtEl>
                                        <p:attrNameLst>
                                          <p:attrName>style.rotation</p:attrName>
                                        </p:attrNameLst>
                                      </p:cBhvr>
                                      <p:tavLst>
                                        <p:tav tm="0">
                                          <p:val>
                                            <p:fltVal val="90"/>
                                          </p:val>
                                        </p:tav>
                                        <p:tav tm="100000">
                                          <p:val>
                                            <p:fltVal val="0"/>
                                          </p:val>
                                        </p:tav>
                                      </p:tavLst>
                                    </p:anim>
                                    <p:animEffect transition="in" filter="fade">
                                      <p:cBhvr>
                                        <p:cTn id="43" dur="1000"/>
                                        <p:tgtEl>
                                          <p:spTgt spid="4">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7" end="7"/>
                                            </p:txEl>
                                          </p:spTgt>
                                        </p:tgtEl>
                                        <p:attrNameLst>
                                          <p:attrName>style.visibility</p:attrName>
                                        </p:attrNameLst>
                                      </p:cBhvr>
                                      <p:to>
                                        <p:strVal val="visible"/>
                                      </p:to>
                                    </p:set>
                                    <p:animEffect transition="in" filter="wipe(down)">
                                      <p:cBhvr>
                                        <p:cTn id="48" dur="580">
                                          <p:stCondLst>
                                            <p:cond delay="0"/>
                                          </p:stCondLst>
                                        </p:cTn>
                                        <p:tgtEl>
                                          <p:spTgt spid="4">
                                            <p:txEl>
                                              <p:pRg st="7" end="7"/>
                                            </p:txEl>
                                          </p:spTgt>
                                        </p:tgtEl>
                                      </p:cBhvr>
                                    </p:animEffect>
                                    <p:anim calcmode="lin" valueType="num">
                                      <p:cBhvr>
                                        <p:cTn id="49" dur="1822" tmFilter="0,0; 0.14,0.36; 0.43,0.73; 0.71,0.91; 1.0,1.0">
                                          <p:stCondLst>
                                            <p:cond delay="0"/>
                                          </p:stCondLst>
                                        </p:cTn>
                                        <p:tgtEl>
                                          <p:spTgt spid="4">
                                            <p:txEl>
                                              <p:pRg st="7" end="7"/>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7" end="7"/>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7" end="7"/>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7" end="7"/>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7" end="7"/>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7" end="7"/>
                                            </p:txEl>
                                          </p:spTgt>
                                        </p:tgtEl>
                                      </p:cBhvr>
                                      <p:to x="100000" y="60000"/>
                                    </p:animScale>
                                    <p:animScale>
                                      <p:cBhvr>
                                        <p:cTn id="55" dur="166" decel="50000">
                                          <p:stCondLst>
                                            <p:cond delay="676"/>
                                          </p:stCondLst>
                                        </p:cTn>
                                        <p:tgtEl>
                                          <p:spTgt spid="4">
                                            <p:txEl>
                                              <p:pRg st="7" end="7"/>
                                            </p:txEl>
                                          </p:spTgt>
                                        </p:tgtEl>
                                      </p:cBhvr>
                                      <p:to x="100000" y="100000"/>
                                    </p:animScale>
                                    <p:animScale>
                                      <p:cBhvr>
                                        <p:cTn id="56" dur="26">
                                          <p:stCondLst>
                                            <p:cond delay="1312"/>
                                          </p:stCondLst>
                                        </p:cTn>
                                        <p:tgtEl>
                                          <p:spTgt spid="4">
                                            <p:txEl>
                                              <p:pRg st="7" end="7"/>
                                            </p:txEl>
                                          </p:spTgt>
                                        </p:tgtEl>
                                      </p:cBhvr>
                                      <p:to x="100000" y="80000"/>
                                    </p:animScale>
                                    <p:animScale>
                                      <p:cBhvr>
                                        <p:cTn id="57" dur="166" decel="50000">
                                          <p:stCondLst>
                                            <p:cond delay="1338"/>
                                          </p:stCondLst>
                                        </p:cTn>
                                        <p:tgtEl>
                                          <p:spTgt spid="4">
                                            <p:txEl>
                                              <p:pRg st="7" end="7"/>
                                            </p:txEl>
                                          </p:spTgt>
                                        </p:tgtEl>
                                      </p:cBhvr>
                                      <p:to x="100000" y="100000"/>
                                    </p:animScale>
                                    <p:animScale>
                                      <p:cBhvr>
                                        <p:cTn id="58" dur="26">
                                          <p:stCondLst>
                                            <p:cond delay="1642"/>
                                          </p:stCondLst>
                                        </p:cTn>
                                        <p:tgtEl>
                                          <p:spTgt spid="4">
                                            <p:txEl>
                                              <p:pRg st="7" end="7"/>
                                            </p:txEl>
                                          </p:spTgt>
                                        </p:tgtEl>
                                      </p:cBhvr>
                                      <p:to x="100000" y="90000"/>
                                    </p:animScale>
                                    <p:animScale>
                                      <p:cBhvr>
                                        <p:cTn id="59" dur="166" decel="50000">
                                          <p:stCondLst>
                                            <p:cond delay="1668"/>
                                          </p:stCondLst>
                                        </p:cTn>
                                        <p:tgtEl>
                                          <p:spTgt spid="4">
                                            <p:txEl>
                                              <p:pRg st="7" end="7"/>
                                            </p:txEl>
                                          </p:spTgt>
                                        </p:tgtEl>
                                      </p:cBhvr>
                                      <p:to x="100000" y="100000"/>
                                    </p:animScale>
                                    <p:animScale>
                                      <p:cBhvr>
                                        <p:cTn id="60" dur="26">
                                          <p:stCondLst>
                                            <p:cond delay="1808"/>
                                          </p:stCondLst>
                                        </p:cTn>
                                        <p:tgtEl>
                                          <p:spTgt spid="4">
                                            <p:txEl>
                                              <p:pRg st="7" end="7"/>
                                            </p:txEl>
                                          </p:spTgt>
                                        </p:tgtEl>
                                      </p:cBhvr>
                                      <p:to x="100000" y="95000"/>
                                    </p:animScale>
                                    <p:animScale>
                                      <p:cBhvr>
                                        <p:cTn id="61" dur="166" decel="50000">
                                          <p:stCondLst>
                                            <p:cond delay="1834"/>
                                          </p:stCondLst>
                                        </p:cTn>
                                        <p:tgtEl>
                                          <p:spTgt spid="4">
                                            <p:txEl>
                                              <p:pRg st="7" end="7"/>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0908-9A18-E478-5B88-462B36BC51D6}"/>
              </a:ext>
            </a:extLst>
          </p:cNvPr>
          <p:cNvSpPr>
            <a:spLocks noGrp="1"/>
          </p:cNvSpPr>
          <p:nvPr>
            <p:ph type="body" sz="quarter" idx="21"/>
          </p:nvPr>
        </p:nvSpPr>
        <p:spPr>
          <a:xfrm>
            <a:off x="852128" y="1303903"/>
            <a:ext cx="8084898" cy="580993"/>
          </a:xfrm>
        </p:spPr>
        <p:txBody>
          <a:bodyPr/>
          <a:lstStyle/>
          <a:p>
            <a:pPr marL="342900" marR="0" lvl="0" indent="-342900">
              <a:lnSpc>
                <a:spcPct val="107000"/>
              </a:lnSpc>
              <a:spcBef>
                <a:spcPts val="0"/>
              </a:spcBef>
              <a:spcAft>
                <a:spcPts val="800"/>
              </a:spcAft>
              <a:buFont typeface="Symbol" panose="05050102010706020507" pitchFamily="18" charset="2"/>
              <a:buChar char=""/>
            </a:pPr>
            <a:r>
              <a:rPr lang="en-US" sz="3200" kern="100" dirty="0">
                <a:ea typeface="Calibri" panose="020F0502020204030204" pitchFamily="34" charset="0"/>
                <a:cs typeface="Times New Roman" panose="02020603050405020304" pitchFamily="18" charset="0"/>
              </a:rPr>
              <a:t>Get the Ten Percent Happier App</a:t>
            </a:r>
            <a:endParaRPr lang="en-US" dirty="0"/>
          </a:p>
        </p:txBody>
      </p:sp>
      <p:sp>
        <p:nvSpPr>
          <p:cNvPr id="5" name="Text Placeholder 4">
            <a:extLst>
              <a:ext uri="{FF2B5EF4-FFF2-40B4-BE49-F238E27FC236}">
                <a16:creationId xmlns:a16="http://schemas.microsoft.com/office/drawing/2014/main" id="{F31E1AE8-600A-6D0D-F39C-A0995301359D}"/>
              </a:ext>
            </a:extLst>
          </p:cNvPr>
          <p:cNvSpPr>
            <a:spLocks noGrp="1"/>
          </p:cNvSpPr>
          <p:nvPr>
            <p:ph type="body" sz="quarter" idx="22"/>
          </p:nvPr>
        </p:nvSpPr>
        <p:spPr>
          <a:xfrm>
            <a:off x="1756696" y="138215"/>
            <a:ext cx="5440517" cy="1143001"/>
          </a:xfrm>
        </p:spPr>
        <p:txBody>
          <a:bodyPr/>
          <a:lstStyle/>
          <a:p>
            <a:r>
              <a:rPr lang="en-US" sz="3600" dirty="0"/>
              <a:t>Pro Tips to Keep it Going</a:t>
            </a:r>
          </a:p>
        </p:txBody>
      </p:sp>
      <p:pic>
        <p:nvPicPr>
          <p:cNvPr id="3" name="Picture 2" descr="A screenshot of a cell phone&#10;&#10;Description automatically generated">
            <a:extLst>
              <a:ext uri="{FF2B5EF4-FFF2-40B4-BE49-F238E27FC236}">
                <a16:creationId xmlns:a16="http://schemas.microsoft.com/office/drawing/2014/main" id="{7CFC3504-33F8-2AFF-0864-BC3228D50E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6393"/>
          <a:stretch/>
        </p:blipFill>
        <p:spPr>
          <a:xfrm>
            <a:off x="1108202" y="2402628"/>
            <a:ext cx="2516340" cy="4007352"/>
          </a:xfrm>
          <a:prstGeom prst="rect">
            <a:avLst/>
          </a:prstGeom>
        </p:spPr>
      </p:pic>
      <p:pic>
        <p:nvPicPr>
          <p:cNvPr id="6" name="Picture 5">
            <a:extLst>
              <a:ext uri="{FF2B5EF4-FFF2-40B4-BE49-F238E27FC236}">
                <a16:creationId xmlns:a16="http://schemas.microsoft.com/office/drawing/2014/main" id="{B6559CAF-C54C-4E8E-C618-E2719C672F79}"/>
              </a:ext>
            </a:extLst>
          </p:cNvPr>
          <p:cNvPicPr>
            <a:picLocks noChangeAspect="1"/>
          </p:cNvPicPr>
          <p:nvPr/>
        </p:nvPicPr>
        <p:blipFill>
          <a:blip r:embed="rId3"/>
          <a:stretch>
            <a:fillRect/>
          </a:stretch>
        </p:blipFill>
        <p:spPr>
          <a:xfrm>
            <a:off x="3890310" y="2891222"/>
            <a:ext cx="4765175" cy="30301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a:extLst>
              <a:ext uri="{FF2B5EF4-FFF2-40B4-BE49-F238E27FC236}">
                <a16:creationId xmlns:a16="http://schemas.microsoft.com/office/drawing/2014/main" id="{3E51499D-CBE0-96BF-C1BA-90637CC6CE15}"/>
              </a:ext>
            </a:extLst>
          </p:cNvPr>
          <p:cNvSpPr txBox="1"/>
          <p:nvPr/>
        </p:nvSpPr>
        <p:spPr>
          <a:xfrm>
            <a:off x="1277657" y="1661242"/>
            <a:ext cx="306435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000" b="0" i="0" u="none" strike="noStrike" cap="none" spc="0" normalizeH="0" baseline="0" dirty="0">
                <a:ln>
                  <a:noFill/>
                </a:ln>
                <a:solidFill>
                  <a:schemeClr val="accent1"/>
                </a:solidFill>
                <a:effectLst/>
                <a:uFillTx/>
                <a:latin typeface="+mn-lt"/>
                <a:ea typeface="+mn-ea"/>
                <a:cs typeface="+mn-cs"/>
                <a:sym typeface="Helvetica Neue"/>
              </a:rPr>
              <a:t>Apple App Store</a:t>
            </a:r>
          </a:p>
        </p:txBody>
      </p:sp>
      <p:sp>
        <p:nvSpPr>
          <p:cNvPr id="9" name="TextBox 8">
            <a:extLst>
              <a:ext uri="{FF2B5EF4-FFF2-40B4-BE49-F238E27FC236}">
                <a16:creationId xmlns:a16="http://schemas.microsoft.com/office/drawing/2014/main" id="{4A05A947-976C-7A74-A33D-25675B25B708}"/>
              </a:ext>
            </a:extLst>
          </p:cNvPr>
          <p:cNvSpPr txBox="1"/>
          <p:nvPr/>
        </p:nvSpPr>
        <p:spPr>
          <a:xfrm>
            <a:off x="4342016" y="2119426"/>
            <a:ext cx="3064359"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20000"/>
              </a:lnSpc>
              <a:spcBef>
                <a:spcPts val="2400"/>
              </a:spcBef>
              <a:spcAft>
                <a:spcPts val="0"/>
              </a:spcAft>
              <a:buClrTx/>
              <a:buSzTx/>
              <a:buFontTx/>
              <a:buNone/>
              <a:tabLst/>
            </a:pPr>
            <a:r>
              <a:rPr kumimoji="0" lang="en-US" sz="2000" b="0" i="0" u="none" strike="noStrike" cap="none" spc="0" normalizeH="0" baseline="0" dirty="0">
                <a:ln>
                  <a:noFill/>
                </a:ln>
                <a:solidFill>
                  <a:schemeClr val="accent1"/>
                </a:solidFill>
                <a:effectLst/>
                <a:uFillTx/>
                <a:latin typeface="+mn-lt"/>
                <a:ea typeface="+mn-ea"/>
                <a:cs typeface="+mn-cs"/>
                <a:sym typeface="Helvetica Neue"/>
              </a:rPr>
              <a:t>Google Play Store</a:t>
            </a:r>
          </a:p>
        </p:txBody>
      </p:sp>
    </p:spTree>
    <p:extLst>
      <p:ext uri="{BB962C8B-B14F-4D97-AF65-F5344CB8AC3E}">
        <p14:creationId xmlns:p14="http://schemas.microsoft.com/office/powerpoint/2010/main" val="40084015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9A50908-9A18-E478-5B88-462B36BC51D6}"/>
              </a:ext>
            </a:extLst>
          </p:cNvPr>
          <p:cNvSpPr>
            <a:spLocks noGrp="1"/>
          </p:cNvSpPr>
          <p:nvPr>
            <p:ph type="body" sz="quarter" idx="21"/>
          </p:nvPr>
        </p:nvSpPr>
        <p:spPr>
          <a:xfrm>
            <a:off x="475989" y="1065909"/>
            <a:ext cx="8461037" cy="1737463"/>
          </a:xfrm>
        </p:spPr>
        <p:txBody>
          <a:bodyPr/>
          <a:lstStyle/>
          <a:p>
            <a:pPr marL="342900" marR="0" lvl="0" indent="-342900">
              <a:lnSpc>
                <a:spcPct val="107000"/>
              </a:lnSpc>
              <a:spcBef>
                <a:spcPts val="0"/>
              </a:spcBef>
              <a:spcAft>
                <a:spcPts val="800"/>
              </a:spcAft>
              <a:buFont typeface="Symbol" panose="05050102010706020507" pitchFamily="18" charset="2"/>
              <a:buChar char=""/>
            </a:pPr>
            <a:r>
              <a:rPr lang="en-US" sz="3200" kern="100" dirty="0">
                <a:ea typeface="Calibri" panose="020F0502020204030204" pitchFamily="34" charset="0"/>
                <a:cs typeface="Times New Roman" panose="02020603050405020304" pitchFamily="18" charset="0"/>
              </a:rPr>
              <a:t>Sign up for free and follow EVERYDAY!</a:t>
            </a:r>
          </a:p>
          <a:p>
            <a:pPr marL="342900" marR="0" lvl="0" indent="-342900">
              <a:lnSpc>
                <a:spcPct val="107000"/>
              </a:lnSpc>
              <a:spcBef>
                <a:spcPts val="0"/>
              </a:spcBef>
              <a:spcAft>
                <a:spcPts val="800"/>
              </a:spcAft>
              <a:buFont typeface="Symbol" panose="05050102010706020507" pitchFamily="18" charset="2"/>
              <a:buChar char=""/>
            </a:pPr>
            <a:r>
              <a:rPr lang="en-US" sz="3200" kern="100" dirty="0">
                <a:cs typeface="Times New Roman" panose="02020603050405020304" pitchFamily="18" charset="0"/>
              </a:rPr>
              <a:t>Give YOURSELF 5 mins… You deserve it!</a:t>
            </a:r>
            <a:endParaRPr lang="en-US" dirty="0"/>
          </a:p>
        </p:txBody>
      </p:sp>
      <p:sp>
        <p:nvSpPr>
          <p:cNvPr id="5" name="Text Placeholder 4">
            <a:extLst>
              <a:ext uri="{FF2B5EF4-FFF2-40B4-BE49-F238E27FC236}">
                <a16:creationId xmlns:a16="http://schemas.microsoft.com/office/drawing/2014/main" id="{F31E1AE8-600A-6D0D-F39C-A0995301359D}"/>
              </a:ext>
            </a:extLst>
          </p:cNvPr>
          <p:cNvSpPr>
            <a:spLocks noGrp="1"/>
          </p:cNvSpPr>
          <p:nvPr>
            <p:ph type="body" sz="quarter" idx="22"/>
          </p:nvPr>
        </p:nvSpPr>
        <p:spPr>
          <a:xfrm>
            <a:off x="1756696" y="138215"/>
            <a:ext cx="5440517" cy="1143001"/>
          </a:xfrm>
        </p:spPr>
        <p:txBody>
          <a:bodyPr/>
          <a:lstStyle/>
          <a:p>
            <a:r>
              <a:rPr lang="en-US" sz="3600" dirty="0"/>
              <a:t>Pro Tips to Keep it Going</a:t>
            </a:r>
          </a:p>
        </p:txBody>
      </p:sp>
      <p:pic>
        <p:nvPicPr>
          <p:cNvPr id="7" name="Picture 6" descr="A screenshot of a video game&#10;&#10;Description automatically generated">
            <a:extLst>
              <a:ext uri="{FF2B5EF4-FFF2-40B4-BE49-F238E27FC236}">
                <a16:creationId xmlns:a16="http://schemas.microsoft.com/office/drawing/2014/main" id="{26DDFE98-828C-C081-AD99-A9AA99AA0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62" y="2329840"/>
            <a:ext cx="1855358" cy="4014163"/>
          </a:xfrm>
          <a:prstGeom prst="rect">
            <a:avLst/>
          </a:prstGeom>
        </p:spPr>
      </p:pic>
      <p:pic>
        <p:nvPicPr>
          <p:cNvPr id="9" name="Picture 8" descr="A screenshot of a phone&#10;&#10;Description automatically generated">
            <a:extLst>
              <a:ext uri="{FF2B5EF4-FFF2-40B4-BE49-F238E27FC236}">
                <a16:creationId xmlns:a16="http://schemas.microsoft.com/office/drawing/2014/main" id="{23C8D364-9C27-2F92-6542-C3F03FD8D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63" y="2329840"/>
            <a:ext cx="1855358" cy="4014163"/>
          </a:xfrm>
          <a:prstGeom prst="rect">
            <a:avLst/>
          </a:prstGeom>
        </p:spPr>
      </p:pic>
      <p:pic>
        <p:nvPicPr>
          <p:cNvPr id="11" name="Picture 10" descr="A screenshot of a video game&#10;&#10;Description automatically generated">
            <a:extLst>
              <a:ext uri="{FF2B5EF4-FFF2-40B4-BE49-F238E27FC236}">
                <a16:creationId xmlns:a16="http://schemas.microsoft.com/office/drawing/2014/main" id="{08E8C3DD-7FD1-3F13-314D-6753D336D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5819" y="2329837"/>
            <a:ext cx="1855359" cy="4014165"/>
          </a:xfrm>
          <a:prstGeom prst="rect">
            <a:avLst/>
          </a:prstGeom>
        </p:spPr>
      </p:pic>
    </p:spTree>
    <p:extLst>
      <p:ext uri="{BB962C8B-B14F-4D97-AF65-F5344CB8AC3E}">
        <p14:creationId xmlns:p14="http://schemas.microsoft.com/office/powerpoint/2010/main" val="3187709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31E1AE8-600A-6D0D-F39C-A0995301359D}"/>
              </a:ext>
            </a:extLst>
          </p:cNvPr>
          <p:cNvSpPr>
            <a:spLocks noGrp="1"/>
          </p:cNvSpPr>
          <p:nvPr>
            <p:ph type="body" sz="quarter" idx="22"/>
          </p:nvPr>
        </p:nvSpPr>
        <p:spPr>
          <a:xfrm>
            <a:off x="1756697" y="138215"/>
            <a:ext cx="6218260" cy="2095699"/>
          </a:xfrm>
        </p:spPr>
        <p:txBody>
          <a:bodyPr/>
          <a:lstStyle/>
          <a:p>
            <a:r>
              <a:rPr lang="en-US" sz="5400" dirty="0"/>
              <a:t>Let’s Do It Now!!!</a:t>
            </a:r>
          </a:p>
        </p:txBody>
      </p:sp>
      <p:pic>
        <p:nvPicPr>
          <p:cNvPr id="7" name="Picture 6" descr="A screenshot of a video game&#10;&#10;Description automatically generated">
            <a:extLst>
              <a:ext uri="{FF2B5EF4-FFF2-40B4-BE49-F238E27FC236}">
                <a16:creationId xmlns:a16="http://schemas.microsoft.com/office/drawing/2014/main" id="{26DDFE98-828C-C081-AD99-A9AA99AA04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2762" y="2329840"/>
            <a:ext cx="1855358" cy="4014163"/>
          </a:xfrm>
          <a:prstGeom prst="rect">
            <a:avLst/>
          </a:prstGeom>
        </p:spPr>
      </p:pic>
      <p:pic>
        <p:nvPicPr>
          <p:cNvPr id="9" name="Picture 8" descr="A screenshot of a phone&#10;&#10;Description automatically generated">
            <a:extLst>
              <a:ext uri="{FF2B5EF4-FFF2-40B4-BE49-F238E27FC236}">
                <a16:creationId xmlns:a16="http://schemas.microsoft.com/office/drawing/2014/main" id="{23C8D364-9C27-2F92-6542-C3F03FD8DE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8963" y="2329840"/>
            <a:ext cx="1855358" cy="4014163"/>
          </a:xfrm>
          <a:prstGeom prst="rect">
            <a:avLst/>
          </a:prstGeom>
        </p:spPr>
      </p:pic>
      <p:pic>
        <p:nvPicPr>
          <p:cNvPr id="11" name="Picture 10" descr="A screenshot of a video game&#10;&#10;Description automatically generated">
            <a:extLst>
              <a:ext uri="{FF2B5EF4-FFF2-40B4-BE49-F238E27FC236}">
                <a16:creationId xmlns:a16="http://schemas.microsoft.com/office/drawing/2014/main" id="{08E8C3DD-7FD1-3F13-314D-6753D336D4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5819" y="2329837"/>
            <a:ext cx="1855359" cy="4014165"/>
          </a:xfrm>
          <a:prstGeom prst="rect">
            <a:avLst/>
          </a:prstGeom>
        </p:spPr>
      </p:pic>
    </p:spTree>
    <p:extLst>
      <p:ext uri="{BB962C8B-B14F-4D97-AF65-F5344CB8AC3E}">
        <p14:creationId xmlns:p14="http://schemas.microsoft.com/office/powerpoint/2010/main" val="3807592949"/>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7DC1F0-0219-6D53-855F-E764D1982B4A}"/>
              </a:ext>
            </a:extLst>
          </p:cNvPr>
          <p:cNvSpPr>
            <a:spLocks noGrp="1"/>
          </p:cNvSpPr>
          <p:nvPr>
            <p:ph type="body" idx="21"/>
          </p:nvPr>
        </p:nvSpPr>
        <p:spPr/>
        <p:txBody>
          <a:bodyPr/>
          <a:lstStyle/>
          <a:p>
            <a:pPr marL="0" indent="0">
              <a:buNone/>
            </a:pPr>
            <a:endParaRPr lang="en-US" dirty="0"/>
          </a:p>
          <a:p>
            <a:endParaRPr lang="en-US" dirty="0"/>
          </a:p>
        </p:txBody>
      </p:sp>
      <p:sp>
        <p:nvSpPr>
          <p:cNvPr id="3" name="Text Placeholder 2">
            <a:extLst>
              <a:ext uri="{FF2B5EF4-FFF2-40B4-BE49-F238E27FC236}">
                <a16:creationId xmlns:a16="http://schemas.microsoft.com/office/drawing/2014/main" id="{78277C1F-194B-487E-EE22-8DF713D2E1D2}"/>
              </a:ext>
            </a:extLst>
          </p:cNvPr>
          <p:cNvSpPr>
            <a:spLocks noGrp="1"/>
          </p:cNvSpPr>
          <p:nvPr>
            <p:ph type="body" sz="quarter" idx="4294967295"/>
          </p:nvPr>
        </p:nvSpPr>
        <p:spPr>
          <a:xfrm>
            <a:off x="1759975" y="2100416"/>
            <a:ext cx="5112774" cy="1143000"/>
          </a:xfrm>
          <a:prstGeom prst="rect">
            <a:avLst/>
          </a:prstGeom>
        </p:spPr>
        <p:txBody>
          <a:bodyPr/>
          <a:lstStyle/>
          <a:p>
            <a:pPr marL="0" indent="0" algn="ctr">
              <a:buNone/>
            </a:pPr>
            <a:r>
              <a:rPr lang="en-US" sz="6600" dirty="0">
                <a:solidFill>
                  <a:schemeClr val="tx1"/>
                </a:solidFill>
              </a:rPr>
              <a:t>Thank You &amp; Good Luck!</a:t>
            </a:r>
          </a:p>
        </p:txBody>
      </p:sp>
    </p:spTree>
    <p:extLst>
      <p:ext uri="{BB962C8B-B14F-4D97-AF65-F5344CB8AC3E}">
        <p14:creationId xmlns:p14="http://schemas.microsoft.com/office/powerpoint/2010/main" val="228347204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E850D4-7CF8-4AF6-8F2C-D103EEA0FE89}"/>
              </a:ext>
            </a:extLst>
          </p:cNvPr>
          <p:cNvSpPr>
            <a:spLocks noGrp="1"/>
          </p:cNvSpPr>
          <p:nvPr>
            <p:ph type="body" sz="quarter" idx="21"/>
          </p:nvPr>
        </p:nvSpPr>
        <p:spPr>
          <a:xfrm>
            <a:off x="457200" y="229729"/>
            <a:ext cx="8229600" cy="1143001"/>
          </a:xfrm>
        </p:spPr>
        <p:txBody>
          <a:bodyPr/>
          <a:lstStyle/>
          <a:p>
            <a:r>
              <a:rPr lang="en-US" sz="2800" dirty="0"/>
              <a:t>Table of Contents</a:t>
            </a:r>
          </a:p>
        </p:txBody>
      </p:sp>
      <p:sp>
        <p:nvSpPr>
          <p:cNvPr id="7" name="Rectangle 4">
            <a:extLst>
              <a:ext uri="{FF2B5EF4-FFF2-40B4-BE49-F238E27FC236}">
                <a16:creationId xmlns:a16="http://schemas.microsoft.com/office/drawing/2014/main" id="{2124BF9A-5B39-73A4-1A4F-9918841A607A}"/>
              </a:ext>
            </a:extLst>
          </p:cNvPr>
          <p:cNvSpPr txBox="1">
            <a:spLocks noGrp="1"/>
          </p:cNvSpPr>
          <p:nvPr>
            <p:ph type="body" sz="quarter" idx="23"/>
          </p:nvPr>
        </p:nvSpPr>
        <p:spPr>
          <a:xfrm>
            <a:off x="134373" y="1491546"/>
            <a:ext cx="5066890" cy="3874907"/>
          </a:xfrm>
          <a:prstGeom prst="rect">
            <a:avLst/>
          </a:prstGeom>
        </p:spPr>
        <p:txBody>
          <a:bodyPr wrap="square">
            <a:spAutoFit/>
          </a:bodyPr>
          <a:lstStyle/>
          <a:p>
            <a:pPr marL="342900" lvl="1" indent="-342900">
              <a:lnSpc>
                <a:spcPct val="90000"/>
              </a:lnSpc>
              <a:spcBef>
                <a:spcPts val="1500"/>
              </a:spcBef>
              <a:buSzTx/>
              <a:buFontTx/>
              <a:buAutoNum type="arabicPeriod"/>
              <a:defRPr sz="1600" b="1">
                <a:solidFill>
                  <a:schemeClr val="accent1"/>
                </a:solidFill>
              </a:defRPr>
            </a:pPr>
            <a:r>
              <a:rPr lang="en-US" sz="1800" dirty="0"/>
              <a:t>The Case for Meditation</a:t>
            </a:r>
          </a:p>
          <a:p>
            <a:pPr marL="342900" lvl="1" indent="-342900">
              <a:lnSpc>
                <a:spcPct val="90000"/>
              </a:lnSpc>
              <a:spcBef>
                <a:spcPts val="1500"/>
              </a:spcBef>
              <a:buSzTx/>
              <a:buFontTx/>
              <a:buAutoNum type="arabicPeriod"/>
              <a:defRPr sz="1600" b="1">
                <a:solidFill>
                  <a:schemeClr val="accent1"/>
                </a:solidFill>
              </a:defRPr>
            </a:pPr>
            <a:r>
              <a:rPr lang="en-US" sz="1800" dirty="0"/>
              <a:t>“I Can’t Do This”</a:t>
            </a:r>
          </a:p>
          <a:p>
            <a:pPr marL="342900" lvl="1" indent="-342900">
              <a:lnSpc>
                <a:spcPct val="90000"/>
              </a:lnSpc>
              <a:spcBef>
                <a:spcPts val="1500"/>
              </a:spcBef>
              <a:buSzTx/>
              <a:buFontTx/>
              <a:buAutoNum type="arabicPeriod"/>
              <a:defRPr sz="1600" b="1">
                <a:solidFill>
                  <a:schemeClr val="accent1"/>
                </a:solidFill>
              </a:defRPr>
            </a:pPr>
            <a:r>
              <a:rPr lang="en-US" sz="1800" dirty="0"/>
              <a:t>“I Don’t Have Time for This”</a:t>
            </a:r>
          </a:p>
          <a:p>
            <a:pPr marL="342900" lvl="1" indent="-342900">
              <a:lnSpc>
                <a:spcPct val="90000"/>
              </a:lnSpc>
              <a:spcBef>
                <a:spcPts val="1500"/>
              </a:spcBef>
              <a:buSzTx/>
              <a:buFontTx/>
              <a:buAutoNum type="arabicPeriod"/>
              <a:defRPr sz="1600" b="1">
                <a:solidFill>
                  <a:schemeClr val="accent1"/>
                </a:solidFill>
              </a:defRPr>
            </a:pPr>
            <a:r>
              <a:rPr lang="en-US" sz="1800" dirty="0"/>
              <a:t>“People Might Think I’m Weird”</a:t>
            </a:r>
          </a:p>
          <a:p>
            <a:pPr marL="342900" lvl="1" indent="-342900">
              <a:lnSpc>
                <a:spcPct val="90000"/>
              </a:lnSpc>
              <a:spcBef>
                <a:spcPts val="1500"/>
              </a:spcBef>
              <a:buSzTx/>
              <a:buFontTx/>
              <a:buAutoNum type="arabicPeriod"/>
              <a:defRPr sz="1600" b="1">
                <a:solidFill>
                  <a:schemeClr val="accent1"/>
                </a:solidFill>
              </a:defRPr>
            </a:pPr>
            <a:r>
              <a:rPr lang="en-US" sz="1800" dirty="0"/>
              <a:t>“Meditation Is Self-Indulgent”</a:t>
            </a:r>
          </a:p>
          <a:p>
            <a:pPr marL="342900" lvl="1" indent="-342900">
              <a:lnSpc>
                <a:spcPct val="90000"/>
              </a:lnSpc>
              <a:spcBef>
                <a:spcPts val="1500"/>
              </a:spcBef>
              <a:buSzTx/>
              <a:buFontTx/>
              <a:buAutoNum type="arabicPeriod"/>
              <a:defRPr sz="1600" b="1">
                <a:solidFill>
                  <a:schemeClr val="accent1"/>
                </a:solidFill>
              </a:defRPr>
            </a:pPr>
            <a:r>
              <a:rPr lang="en-US" sz="1800" dirty="0"/>
              <a:t>Pandora’s Box</a:t>
            </a:r>
          </a:p>
          <a:p>
            <a:pPr marL="342900" lvl="1" indent="-342900">
              <a:lnSpc>
                <a:spcPct val="90000"/>
              </a:lnSpc>
              <a:spcBef>
                <a:spcPts val="1500"/>
              </a:spcBef>
              <a:buSzTx/>
              <a:buFontTx/>
              <a:buAutoNum type="arabicPeriod"/>
              <a:defRPr sz="1600" b="1">
                <a:solidFill>
                  <a:schemeClr val="accent1"/>
                </a:solidFill>
              </a:defRPr>
            </a:pPr>
            <a:r>
              <a:rPr lang="en-US" sz="1800" dirty="0"/>
              <a:t>“If I Get Too Happy, I’ll Lose My Edge”</a:t>
            </a:r>
          </a:p>
          <a:p>
            <a:pPr marL="342900" lvl="1" indent="-342900">
              <a:lnSpc>
                <a:spcPct val="90000"/>
              </a:lnSpc>
              <a:spcBef>
                <a:spcPts val="1500"/>
              </a:spcBef>
              <a:buSzTx/>
              <a:buFontTx/>
              <a:buAutoNum type="arabicPeriod"/>
              <a:defRPr sz="1600" b="1">
                <a:solidFill>
                  <a:schemeClr val="accent1"/>
                </a:solidFill>
              </a:defRPr>
            </a:pPr>
            <a:r>
              <a:rPr lang="en-US" sz="1800" dirty="0"/>
              <a:t>“_________ Is My Meditation”</a:t>
            </a:r>
          </a:p>
          <a:p>
            <a:pPr marL="342900" lvl="1" indent="-342900">
              <a:lnSpc>
                <a:spcPct val="90000"/>
              </a:lnSpc>
              <a:spcBef>
                <a:spcPts val="1500"/>
              </a:spcBef>
              <a:buSzTx/>
              <a:buFontTx/>
              <a:buAutoNum type="arabicPeriod"/>
              <a:defRPr sz="1600" b="1">
                <a:solidFill>
                  <a:schemeClr val="accent1"/>
                </a:solidFill>
              </a:defRPr>
            </a:pPr>
            <a:r>
              <a:rPr lang="en-US" sz="1800" dirty="0"/>
              <a:t>“I Can’t Keep It Going”</a:t>
            </a:r>
            <a:endParaRPr sz="1800" dirty="0"/>
          </a:p>
        </p:txBody>
      </p:sp>
      <p:pic>
        <p:nvPicPr>
          <p:cNvPr id="2" name="Image" descr="Image">
            <a:extLst>
              <a:ext uri="{FF2B5EF4-FFF2-40B4-BE49-F238E27FC236}">
                <a16:creationId xmlns:a16="http://schemas.microsoft.com/office/drawing/2014/main" id="{CD7C9A6E-F0A2-0585-AA74-8E959F1C74E6}"/>
              </a:ext>
            </a:extLst>
          </p:cNvPr>
          <p:cNvPicPr>
            <a:picLocks noChangeAspect="1"/>
          </p:cNvPicPr>
          <p:nvPr/>
        </p:nvPicPr>
        <p:blipFill>
          <a:blip r:embed="rId2"/>
          <a:stretch>
            <a:fillRect/>
          </a:stretch>
        </p:blipFill>
        <p:spPr>
          <a:xfrm rot="4267059" flipH="1">
            <a:off x="4644959" y="469090"/>
            <a:ext cx="4610351" cy="4283774"/>
          </a:xfrm>
          <a:prstGeom prst="rect">
            <a:avLst/>
          </a:prstGeom>
          <a:ln w="12700">
            <a:miter lim="400000"/>
          </a:ln>
        </p:spPr>
      </p:pic>
      <p:pic>
        <p:nvPicPr>
          <p:cNvPr id="3" name="Picture 6" descr=" width=">
            <a:extLst>
              <a:ext uri="{FF2B5EF4-FFF2-40B4-BE49-F238E27FC236}">
                <a16:creationId xmlns:a16="http://schemas.microsoft.com/office/drawing/2014/main" id="{201B170C-CB99-312A-1C88-7265CF8584FA}"/>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6857" b="5737"/>
          <a:stretch/>
        </p:blipFill>
        <p:spPr bwMode="auto">
          <a:xfrm>
            <a:off x="5020728" y="1491546"/>
            <a:ext cx="3220403" cy="422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461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92DDDAC-E1EB-DC47-89C2-CB510505197A}"/>
              </a:ext>
            </a:extLst>
          </p:cNvPr>
          <p:cNvSpPr>
            <a:spLocks noGrp="1"/>
          </p:cNvSpPr>
          <p:nvPr>
            <p:ph type="body" sz="quarter" idx="21"/>
          </p:nvPr>
        </p:nvSpPr>
        <p:spPr>
          <a:xfrm>
            <a:off x="70453" y="2360700"/>
            <a:ext cx="7866637" cy="897741"/>
          </a:xfrm>
        </p:spPr>
        <p:txBody>
          <a:bodyPr/>
          <a:lstStyle/>
          <a:p>
            <a:r>
              <a:rPr lang="en-US" dirty="0"/>
              <a:t>The Case for Meditation</a:t>
            </a:r>
          </a:p>
        </p:txBody>
      </p:sp>
      <p:pic>
        <p:nvPicPr>
          <p:cNvPr id="18434" name="Picture 2" descr="Dan Harris | Penguin Random House">
            <a:extLst>
              <a:ext uri="{FF2B5EF4-FFF2-40B4-BE49-F238E27FC236}">
                <a16:creationId xmlns:a16="http://schemas.microsoft.com/office/drawing/2014/main" id="{60F345A3-B827-37F9-A3F9-572E6AC44513}"/>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6129182" y="2478687"/>
            <a:ext cx="2798064" cy="4197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10872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28342E-90CB-4BF7-5CCF-F41FD7ADEA54}"/>
              </a:ext>
            </a:extLst>
          </p:cNvPr>
          <p:cNvSpPr>
            <a:spLocks noGrp="1"/>
          </p:cNvSpPr>
          <p:nvPr>
            <p:ph type="body" idx="21"/>
          </p:nvPr>
        </p:nvSpPr>
        <p:spPr>
          <a:xfrm>
            <a:off x="1169226" y="0"/>
            <a:ext cx="5740400" cy="1572102"/>
          </a:xfrm>
        </p:spPr>
        <p:txBody>
          <a:bodyPr/>
          <a:lstStyle/>
          <a:p>
            <a:r>
              <a:rPr lang="en-US" sz="4000" dirty="0"/>
              <a:t>This is Science!</a:t>
            </a:r>
          </a:p>
        </p:txBody>
      </p:sp>
      <p:sp>
        <p:nvSpPr>
          <p:cNvPr id="5" name="TextBox 4">
            <a:extLst>
              <a:ext uri="{FF2B5EF4-FFF2-40B4-BE49-F238E27FC236}">
                <a16:creationId xmlns:a16="http://schemas.microsoft.com/office/drawing/2014/main" id="{60357ACE-5AE4-8F04-BC2C-66A3C4771729}"/>
              </a:ext>
            </a:extLst>
          </p:cNvPr>
          <p:cNvSpPr txBox="1"/>
          <p:nvPr/>
        </p:nvSpPr>
        <p:spPr>
          <a:xfrm>
            <a:off x="571499" y="1295400"/>
            <a:ext cx="8753476" cy="52629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r>
              <a:rPr lang="en-US" sz="2400" dirty="0"/>
              <a:t>Reduce blood pressure</a:t>
            </a:r>
          </a:p>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r>
              <a:rPr lang="en-US" sz="2400" dirty="0"/>
              <a:t>Boost recovery after the release of the stress hormone cortisol</a:t>
            </a:r>
          </a:p>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r>
              <a:rPr lang="en-US" sz="2400" dirty="0"/>
              <a:t>Improve immune system functioning and response</a:t>
            </a:r>
          </a:p>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r>
              <a:rPr lang="en-US" sz="2400" dirty="0"/>
              <a:t>Slow age-related atrophy of the brain</a:t>
            </a:r>
          </a:p>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r>
              <a:rPr lang="en-US" sz="2400" dirty="0"/>
              <a:t>Mitigate the symptoms of depression &amp; anxiety</a:t>
            </a:r>
          </a:p>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r>
              <a:rPr lang="en-US" sz="2400" dirty="0"/>
              <a:t>Boost productivity in the workplace</a:t>
            </a:r>
          </a:p>
          <a:p>
            <a:pPr marL="571500" marR="0" indent="-571500" algn="l" defTabSz="914400" rtl="0" fontAlgn="auto" latinLnBrk="0" hangingPunct="0">
              <a:lnSpc>
                <a:spcPct val="100000"/>
              </a:lnSpc>
              <a:spcBef>
                <a:spcPts val="2400"/>
              </a:spcBef>
              <a:spcAft>
                <a:spcPts val="0"/>
              </a:spcAft>
              <a:buClrTx/>
              <a:buSzTx/>
              <a:buFont typeface="Arial" panose="020B0604020202020204" pitchFamily="34" charset="0"/>
              <a:buChar char="•"/>
              <a:tabLst/>
            </a:pPr>
            <a:endParaRPr lang="en-US" sz="2800" dirty="0"/>
          </a:p>
        </p:txBody>
      </p:sp>
      <p:pic>
        <p:nvPicPr>
          <p:cNvPr id="4098" name="Picture 2" descr="What is a symbol of science? - Quora">
            <a:extLst>
              <a:ext uri="{FF2B5EF4-FFF2-40B4-BE49-F238E27FC236}">
                <a16:creationId xmlns:a16="http://schemas.microsoft.com/office/drawing/2014/main" id="{7EF5057D-6C37-CA7D-7AF8-6E3D876FA8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09626" y="299623"/>
            <a:ext cx="1662875" cy="1820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094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heel(1)">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fade">
                                      <p:cBhvr>
                                        <p:cTn id="29" dur="1000"/>
                                        <p:tgtEl>
                                          <p:spTgt spid="5">
                                            <p:txEl>
                                              <p:pRg st="3" end="3"/>
                                            </p:txEl>
                                          </p:spTgt>
                                        </p:tgtEl>
                                      </p:cBhvr>
                                    </p:animEffect>
                                    <p:anim calcmode="lin" valueType="num">
                                      <p:cBhvr>
                                        <p:cTn id="3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wipe(down)">
                                      <p:cBhvr>
                                        <p:cTn id="36" dur="500"/>
                                        <p:tgtEl>
                                          <p:spTgt spid="5">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wipe(down)">
                                      <p:cBhvr>
                                        <p:cTn id="41" dur="580">
                                          <p:stCondLst>
                                            <p:cond delay="0"/>
                                          </p:stCondLst>
                                        </p:cTn>
                                        <p:tgtEl>
                                          <p:spTgt spid="5">
                                            <p:txEl>
                                              <p:pRg st="5" end="5"/>
                                            </p:txEl>
                                          </p:spTgt>
                                        </p:tgtEl>
                                      </p:cBhvr>
                                    </p:animEffect>
                                    <p:anim calcmode="lin" valueType="num">
                                      <p:cBhvr>
                                        <p:cTn id="42"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5" end="5"/>
                                            </p:txEl>
                                          </p:spTgt>
                                        </p:tgtEl>
                                      </p:cBhvr>
                                      <p:to x="100000" y="60000"/>
                                    </p:animScale>
                                    <p:animScale>
                                      <p:cBhvr>
                                        <p:cTn id="48" dur="166" decel="50000">
                                          <p:stCondLst>
                                            <p:cond delay="676"/>
                                          </p:stCondLst>
                                        </p:cTn>
                                        <p:tgtEl>
                                          <p:spTgt spid="5">
                                            <p:txEl>
                                              <p:pRg st="5" end="5"/>
                                            </p:txEl>
                                          </p:spTgt>
                                        </p:tgtEl>
                                      </p:cBhvr>
                                      <p:to x="100000" y="100000"/>
                                    </p:animScale>
                                    <p:animScale>
                                      <p:cBhvr>
                                        <p:cTn id="49" dur="26">
                                          <p:stCondLst>
                                            <p:cond delay="1312"/>
                                          </p:stCondLst>
                                        </p:cTn>
                                        <p:tgtEl>
                                          <p:spTgt spid="5">
                                            <p:txEl>
                                              <p:pRg st="5" end="5"/>
                                            </p:txEl>
                                          </p:spTgt>
                                        </p:tgtEl>
                                      </p:cBhvr>
                                      <p:to x="100000" y="80000"/>
                                    </p:animScale>
                                    <p:animScale>
                                      <p:cBhvr>
                                        <p:cTn id="50" dur="166" decel="50000">
                                          <p:stCondLst>
                                            <p:cond delay="1338"/>
                                          </p:stCondLst>
                                        </p:cTn>
                                        <p:tgtEl>
                                          <p:spTgt spid="5">
                                            <p:txEl>
                                              <p:pRg st="5" end="5"/>
                                            </p:txEl>
                                          </p:spTgt>
                                        </p:tgtEl>
                                      </p:cBhvr>
                                      <p:to x="100000" y="100000"/>
                                    </p:animScale>
                                    <p:animScale>
                                      <p:cBhvr>
                                        <p:cTn id="51" dur="26">
                                          <p:stCondLst>
                                            <p:cond delay="1642"/>
                                          </p:stCondLst>
                                        </p:cTn>
                                        <p:tgtEl>
                                          <p:spTgt spid="5">
                                            <p:txEl>
                                              <p:pRg st="5" end="5"/>
                                            </p:txEl>
                                          </p:spTgt>
                                        </p:tgtEl>
                                      </p:cBhvr>
                                      <p:to x="100000" y="90000"/>
                                    </p:animScale>
                                    <p:animScale>
                                      <p:cBhvr>
                                        <p:cTn id="52" dur="166" decel="50000">
                                          <p:stCondLst>
                                            <p:cond delay="1668"/>
                                          </p:stCondLst>
                                        </p:cTn>
                                        <p:tgtEl>
                                          <p:spTgt spid="5">
                                            <p:txEl>
                                              <p:pRg st="5" end="5"/>
                                            </p:txEl>
                                          </p:spTgt>
                                        </p:tgtEl>
                                      </p:cBhvr>
                                      <p:to x="100000" y="100000"/>
                                    </p:animScale>
                                    <p:animScale>
                                      <p:cBhvr>
                                        <p:cTn id="53" dur="26">
                                          <p:stCondLst>
                                            <p:cond delay="1808"/>
                                          </p:stCondLst>
                                        </p:cTn>
                                        <p:tgtEl>
                                          <p:spTgt spid="5">
                                            <p:txEl>
                                              <p:pRg st="5" end="5"/>
                                            </p:txEl>
                                          </p:spTgt>
                                        </p:tgtEl>
                                      </p:cBhvr>
                                      <p:to x="100000" y="95000"/>
                                    </p:animScale>
                                    <p:animScale>
                                      <p:cBhvr>
                                        <p:cTn id="54" dur="166" decel="50000">
                                          <p:stCondLst>
                                            <p:cond delay="1834"/>
                                          </p:stCondLst>
                                        </p:cTn>
                                        <p:tgtEl>
                                          <p:spTgt spid="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04E850D4-7CF8-4AF6-8F2C-D103EEA0FE89}"/>
              </a:ext>
            </a:extLst>
          </p:cNvPr>
          <p:cNvSpPr>
            <a:spLocks noGrp="1"/>
          </p:cNvSpPr>
          <p:nvPr>
            <p:ph type="body" sz="quarter" idx="21"/>
          </p:nvPr>
        </p:nvSpPr>
        <p:spPr>
          <a:xfrm>
            <a:off x="868362" y="182560"/>
            <a:ext cx="6797675" cy="1143001"/>
          </a:xfrm>
        </p:spPr>
        <p:txBody>
          <a:bodyPr/>
          <a:lstStyle/>
          <a:p>
            <a:r>
              <a:rPr lang="en-US" sz="4000" dirty="0"/>
              <a:t>Does Not Entail Weird Stuff</a:t>
            </a:r>
          </a:p>
        </p:txBody>
      </p:sp>
      <p:sp>
        <p:nvSpPr>
          <p:cNvPr id="36" name="Rectangle 4">
            <a:extLst>
              <a:ext uri="{FF2B5EF4-FFF2-40B4-BE49-F238E27FC236}">
                <a16:creationId xmlns:a16="http://schemas.microsoft.com/office/drawing/2014/main" id="{86C0ECB3-DAAC-D060-4E53-1490E10C6ECC}"/>
              </a:ext>
            </a:extLst>
          </p:cNvPr>
          <p:cNvSpPr txBox="1">
            <a:spLocks noGrp="1"/>
          </p:cNvSpPr>
          <p:nvPr>
            <p:ph type="body" sz="quarter" idx="23"/>
          </p:nvPr>
        </p:nvSpPr>
        <p:spPr>
          <a:xfrm>
            <a:off x="4365625" y="2124075"/>
            <a:ext cx="5171069" cy="2943113"/>
          </a:xfrm>
          <a:prstGeom prst="rect">
            <a:avLst/>
          </a:prstGeom>
        </p:spPr>
        <p:txBody>
          <a:bodyPr wrap="square">
            <a:spAutoFit/>
          </a:bodyPr>
          <a:lstStyle/>
          <a:p>
            <a:pPr marL="0" lvl="1" indent="0">
              <a:lnSpc>
                <a:spcPct val="90000"/>
              </a:lnSpc>
              <a:spcBef>
                <a:spcPts val="1500"/>
              </a:spcBef>
              <a:buSzTx/>
              <a:buFontTx/>
              <a:buNone/>
              <a:defRPr sz="1600" b="1">
                <a:solidFill>
                  <a:schemeClr val="accent1"/>
                </a:solidFill>
              </a:defRPr>
            </a:pPr>
            <a:r>
              <a:rPr lang="en-US" sz="3200" dirty="0"/>
              <a:t>You do not have to:</a:t>
            </a:r>
          </a:p>
          <a:p>
            <a:pPr marL="0" lvl="1" indent="0">
              <a:lnSpc>
                <a:spcPct val="120000"/>
              </a:lnSpc>
              <a:spcBef>
                <a:spcPts val="300"/>
              </a:spcBef>
              <a:buSzTx/>
              <a:buFontTx/>
              <a:buNone/>
              <a:defRPr sz="1200"/>
            </a:pPr>
            <a:endParaRPr lang="en-US" dirty="0"/>
          </a:p>
          <a:p>
            <a:pPr marL="285750" lvl="1" indent="-228600" defTabSz="914400">
              <a:lnSpc>
                <a:spcPct val="150000"/>
              </a:lnSpc>
              <a:spcBef>
                <a:spcPts val="0"/>
              </a:spcBef>
              <a:buClr>
                <a:schemeClr val="accent1"/>
              </a:buClr>
              <a:buSzPct val="130000"/>
              <a:buChar char="‣"/>
              <a:defRPr sz="1200"/>
            </a:pPr>
            <a:r>
              <a:rPr lang="en-US" sz="2400" dirty="0"/>
              <a:t>Fold yourself into a pretzel</a:t>
            </a:r>
          </a:p>
          <a:p>
            <a:pPr marL="285750" lvl="1" indent="-228600" defTabSz="914400">
              <a:lnSpc>
                <a:spcPct val="150000"/>
              </a:lnSpc>
              <a:spcBef>
                <a:spcPts val="0"/>
              </a:spcBef>
              <a:buClr>
                <a:schemeClr val="accent1"/>
              </a:buClr>
              <a:buSzPct val="130000"/>
              <a:buChar char="‣"/>
              <a:defRPr sz="1200"/>
            </a:pPr>
            <a:r>
              <a:rPr lang="en-US" sz="2400" dirty="0"/>
              <a:t>Join a group</a:t>
            </a:r>
          </a:p>
          <a:p>
            <a:pPr marL="285750" lvl="1" indent="-228600" defTabSz="914400">
              <a:lnSpc>
                <a:spcPct val="150000"/>
              </a:lnSpc>
              <a:spcBef>
                <a:spcPts val="0"/>
              </a:spcBef>
              <a:buClr>
                <a:schemeClr val="accent1"/>
              </a:buClr>
              <a:buSzPct val="130000"/>
              <a:buChar char="‣"/>
              <a:defRPr sz="1200"/>
            </a:pPr>
            <a:r>
              <a:rPr lang="en-US" sz="2400" dirty="0"/>
              <a:t>Wear a special outfit</a:t>
            </a:r>
          </a:p>
          <a:p>
            <a:pPr marL="285750" lvl="1" indent="-228600" defTabSz="914400">
              <a:lnSpc>
                <a:spcPct val="150000"/>
              </a:lnSpc>
              <a:spcBef>
                <a:spcPts val="0"/>
              </a:spcBef>
              <a:buClr>
                <a:schemeClr val="accent1"/>
              </a:buClr>
              <a:buSzPct val="130000"/>
              <a:buChar char="‣"/>
              <a:defRPr sz="1200"/>
            </a:pPr>
            <a:r>
              <a:rPr lang="en-US" sz="2400" dirty="0"/>
              <a:t>Chant out loud</a:t>
            </a:r>
          </a:p>
        </p:txBody>
      </p:sp>
      <p:pic>
        <p:nvPicPr>
          <p:cNvPr id="6160" name="Picture 16" descr="Yoga Is Not About Pretzel-Like Poses – Life Horizons">
            <a:extLst>
              <a:ext uri="{FF2B5EF4-FFF2-40B4-BE49-F238E27FC236}">
                <a16:creationId xmlns:a16="http://schemas.microsoft.com/office/drawing/2014/main" id="{2C57DF60-46A0-9A40-917C-A769D23365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33525"/>
            <a:ext cx="3454400" cy="43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4145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6">
                                            <p:txEl>
                                              <p:pRg st="2" end="2"/>
                                            </p:txEl>
                                          </p:spTgt>
                                        </p:tgtEl>
                                        <p:attrNameLst>
                                          <p:attrName>style.visibility</p:attrName>
                                        </p:attrNameLst>
                                      </p:cBhvr>
                                      <p:to>
                                        <p:strVal val="visible"/>
                                      </p:to>
                                    </p:set>
                                    <p:anim calcmode="lin" valueType="num">
                                      <p:cBhvr additive="base">
                                        <p:cTn id="11" dur="5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
                                            <p:txEl>
                                              <p:pRg st="3" end="3"/>
                                            </p:txEl>
                                          </p:spTgt>
                                        </p:tgtEl>
                                        <p:attrNameLst>
                                          <p:attrName>style.visibility</p:attrName>
                                        </p:attrNameLst>
                                      </p:cBhvr>
                                      <p:to>
                                        <p:strVal val="visible"/>
                                      </p:to>
                                    </p:set>
                                    <p:animEffect transition="in" filter="fade">
                                      <p:cBhvr>
                                        <p:cTn id="17" dur="500"/>
                                        <p:tgtEl>
                                          <p:spTgt spid="3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6">
                                            <p:txEl>
                                              <p:pRg st="4" end="4"/>
                                            </p:txEl>
                                          </p:spTgt>
                                        </p:tgtEl>
                                        <p:attrNameLst>
                                          <p:attrName>style.visibility</p:attrName>
                                        </p:attrNameLst>
                                      </p:cBhvr>
                                      <p:to>
                                        <p:strVal val="visible"/>
                                      </p:to>
                                    </p:set>
                                    <p:animEffect transition="in" filter="fade">
                                      <p:cBhvr>
                                        <p:cTn id="22" dur="1000"/>
                                        <p:tgtEl>
                                          <p:spTgt spid="36">
                                            <p:txEl>
                                              <p:pRg st="4" end="4"/>
                                            </p:txEl>
                                          </p:spTgt>
                                        </p:tgtEl>
                                      </p:cBhvr>
                                    </p:animEffect>
                                    <p:anim calcmode="lin" valueType="num">
                                      <p:cBhvr>
                                        <p:cTn id="23"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36">
                                            <p:txEl>
                                              <p:pRg st="5" end="5"/>
                                            </p:txEl>
                                          </p:spTgt>
                                        </p:tgtEl>
                                        <p:attrNameLst>
                                          <p:attrName>style.visibility</p:attrName>
                                        </p:attrNameLst>
                                      </p:cBhvr>
                                      <p:to>
                                        <p:strVal val="visible"/>
                                      </p:to>
                                    </p:set>
                                    <p:animEffect transition="in" filter="wheel(1)">
                                      <p:cBhvr>
                                        <p:cTn id="29" dur="2000"/>
                                        <p:tgtEl>
                                          <p:spTgt spid="3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C797CC-74BC-E269-2416-BBEE25568B75}"/>
              </a:ext>
            </a:extLst>
          </p:cNvPr>
          <p:cNvSpPr>
            <a:spLocks noGrp="1"/>
          </p:cNvSpPr>
          <p:nvPr>
            <p:ph type="body" idx="21"/>
          </p:nvPr>
        </p:nvSpPr>
        <p:spPr/>
        <p:txBody>
          <a:bodyPr/>
          <a:lstStyle/>
          <a:p>
            <a:r>
              <a:rPr lang="en-US" dirty="0"/>
              <a:t> Mindfulness: the ability to see what’s happening in your own head at any given moment, so that you don’t get carried away by it.</a:t>
            </a:r>
          </a:p>
        </p:txBody>
      </p:sp>
    </p:spTree>
    <p:extLst>
      <p:ext uri="{BB962C8B-B14F-4D97-AF65-F5344CB8AC3E}">
        <p14:creationId xmlns:p14="http://schemas.microsoft.com/office/powerpoint/2010/main" val="39974962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6D1974-8F91-A1C9-67E3-C663C0AC3CF6}"/>
              </a:ext>
            </a:extLst>
          </p:cNvPr>
          <p:cNvSpPr>
            <a:spLocks noGrp="1"/>
          </p:cNvSpPr>
          <p:nvPr>
            <p:ph type="body" sz="quarter" idx="21"/>
          </p:nvPr>
        </p:nvSpPr>
        <p:spPr>
          <a:xfrm>
            <a:off x="2252907" y="2456564"/>
            <a:ext cx="4961443" cy="897741"/>
          </a:xfrm>
        </p:spPr>
        <p:txBody>
          <a:bodyPr/>
          <a:lstStyle/>
          <a:p>
            <a:r>
              <a:rPr lang="en-US" dirty="0"/>
              <a:t>“I Can’t Do This”</a:t>
            </a:r>
          </a:p>
        </p:txBody>
      </p:sp>
      <p:pic>
        <p:nvPicPr>
          <p:cNvPr id="4" name="Picture 2" descr="Dan Harris: The First Time I Rushed My Son to the E.R. - The New York Times">
            <a:extLst>
              <a:ext uri="{FF2B5EF4-FFF2-40B4-BE49-F238E27FC236}">
                <a16:creationId xmlns:a16="http://schemas.microsoft.com/office/drawing/2014/main" id="{FE692EC6-0D3E-8B06-3BAD-D21BF8686872}"/>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600200" y="3947627"/>
            <a:ext cx="5943600" cy="2644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149804"/>
      </p:ext>
    </p:extLst>
  </p:cSld>
  <p:clrMapOvr>
    <a:masterClrMapping/>
  </p:clrMapOvr>
  <p:transition spd="med"/>
</p:sld>
</file>

<file path=ppt/theme/theme1.xml><?xml version="1.0" encoding="utf-8"?>
<a:theme xmlns:a="http://schemas.openxmlformats.org/drawingml/2006/main" name="Office Theme">
  <a:themeElements>
    <a:clrScheme name="Office Theme">
      <a:dk1>
        <a:srgbClr val="FFFFFF"/>
      </a:dk1>
      <a:lt1>
        <a:srgbClr val="FFFFFF"/>
      </a:lt1>
      <a:dk2>
        <a:srgbClr val="A7A7A7"/>
      </a:dk2>
      <a:lt2>
        <a:srgbClr val="535353"/>
      </a:lt2>
      <a:accent1>
        <a:srgbClr val="00ADBC"/>
      </a:accent1>
      <a:accent2>
        <a:srgbClr val="002269"/>
      </a:accent2>
      <a:accent3>
        <a:srgbClr val="76777B"/>
      </a:accent3>
      <a:accent4>
        <a:srgbClr val="006169"/>
      </a:accent4>
      <a:accent5>
        <a:srgbClr val="00133B"/>
      </a:accent5>
      <a:accent6>
        <a:srgbClr val="424345"/>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ADBC"/>
      </a:accent1>
      <a:accent2>
        <a:srgbClr val="002269"/>
      </a:accent2>
      <a:accent3>
        <a:srgbClr val="76777B"/>
      </a:accent3>
      <a:accent4>
        <a:srgbClr val="006169"/>
      </a:accent4>
      <a:accent5>
        <a:srgbClr val="00133B"/>
      </a:accent5>
      <a:accent6>
        <a:srgbClr val="424345"/>
      </a:accent6>
      <a:hlink>
        <a:srgbClr val="0000FF"/>
      </a:hlink>
      <a:folHlink>
        <a:srgbClr val="FF00FF"/>
      </a:folHlink>
    </a:clrScheme>
    <a:fontScheme name="Office Theme">
      <a:majorFont>
        <a:latin typeface="Helvetica"/>
        <a:ea typeface="Helvetica"/>
        <a:cs typeface="Helvetica"/>
      </a:majorFont>
      <a:minorFont>
        <a:latin typeface="Helvetica Neue"/>
        <a:ea typeface="Helvetica Neue"/>
        <a:cs typeface="Helvetica Neu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3"/>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20000"/>
          </a:lnSpc>
          <a:spcBef>
            <a:spcPts val="2400"/>
          </a:spcBef>
          <a:spcAft>
            <a:spcPts val="0"/>
          </a:spcAft>
          <a:buClrTx/>
          <a:buSzTx/>
          <a:buFontTx/>
          <a:buNone/>
          <a:tabLst/>
          <a:defRPr kumimoji="0" sz="43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2518</TotalTime>
  <Words>2362</Words>
  <Application>Microsoft Office PowerPoint</Application>
  <PresentationFormat>On-screen Show (4:3)</PresentationFormat>
  <Paragraphs>228</Paragraphs>
  <Slides>35</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Helvetica Neue</vt:lpstr>
      <vt:lpstr>Helvetica Neue Medium</vt:lpstr>
      <vt:lpstr>Symbol</vt:lpstr>
      <vt:lpstr>Times New Roman</vt:lpstr>
      <vt:lpstr>Times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Jaime Vanaman</dc:creator>
  <cp:lastModifiedBy>Kevin Holman</cp:lastModifiedBy>
  <cp:revision>14</cp:revision>
  <dcterms:modified xsi:type="dcterms:W3CDTF">2025-03-24T16:27:12Z</dcterms:modified>
</cp:coreProperties>
</file>