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6" r:id="rId5"/>
    <p:sldId id="281" r:id="rId6"/>
    <p:sldId id="259" r:id="rId7"/>
    <p:sldId id="260" r:id="rId8"/>
    <p:sldId id="278" r:id="rId9"/>
    <p:sldId id="279" r:id="rId10"/>
    <p:sldId id="280" r:id="rId11"/>
    <p:sldId id="261" r:id="rId12"/>
    <p:sldId id="262" r:id="rId13"/>
    <p:sldId id="267" r:id="rId14"/>
    <p:sldId id="263" r:id="rId15"/>
    <p:sldId id="264" r:id="rId16"/>
    <p:sldId id="268" r:id="rId17"/>
    <p:sldId id="269" r:id="rId18"/>
    <p:sldId id="265" r:id="rId19"/>
    <p:sldId id="275" r:id="rId20"/>
    <p:sldId id="270" r:id="rId21"/>
    <p:sldId id="274" r:id="rId22"/>
    <p:sldId id="271" r:id="rId23"/>
    <p:sldId id="277" r:id="rId24"/>
    <p:sldId id="27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B93E83-4DD9-4974-81D5-7AE30D829E88}" v="49" dt="2024-09-06T13:42:28.5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477" autoAdjust="0"/>
  </p:normalViewPr>
  <p:slideViewPr>
    <p:cSldViewPr snapToGrid="0">
      <p:cViewPr varScale="1">
        <p:scale>
          <a:sx n="106" d="100"/>
          <a:sy n="106" d="100"/>
        </p:scale>
        <p:origin x="7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704088"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704088"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D1D1EADE-8E88-4C7C-8AC5-FB148DE4940E}" type="datetime1">
              <a:rPr lang="en-US" smtClean="0"/>
              <a:t>9/6/2024</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85451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C3C8B9C-477D-492A-96AD-1FC2CC997A73}" type="datetime1">
              <a:rPr lang="en-US" smtClean="0"/>
              <a:t>9/6/2024</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773296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768927" y="997973"/>
            <a:ext cx="8473395"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42D3AED5-E26D-4E29-B1B3-7847B6779594}" type="datetime1">
              <a:rPr lang="en-US" smtClean="0"/>
              <a:t>9/6/2024</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576113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157B6794-849E-4626-908B-D15793550EFB}" type="datetime1">
              <a:rPr lang="en-US" smtClean="0"/>
              <a:t>9/6/2024</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296463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3DB64E7-5594-42A3-ADBF-E95A7ACEAD64}" type="datetime1">
              <a:rPr lang="en-US" smtClean="0"/>
              <a:t>9/6/2024</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501358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14400"/>
            <a:ext cx="10691265" cy="130759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04088"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81344" y="2221992"/>
            <a:ext cx="5212080" cy="37398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18462B0B-D248-4FFB-8695-AD7FA4B1284A}" type="datetime1">
              <a:rPr lang="en-US" smtClean="0"/>
              <a:t>9/6/2024</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581721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704087" y="929147"/>
            <a:ext cx="10689336" cy="798451"/>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04088"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04088"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81344" y="1756538"/>
            <a:ext cx="5212080"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81344" y="2442702"/>
            <a:ext cx="5212080" cy="35191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D0378EFB-9159-4510-B73F-4F0409ADE937}" type="datetime1">
              <a:rPr lang="en-US" smtClean="0"/>
              <a:t>9/6/2024</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534829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9BC9412-2452-4BED-A324-9D8C115361AD}" type="datetime1">
              <a:rPr lang="en-US" smtClean="0"/>
              <a:t>9/6/2024</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3506951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5318F62-D251-40E8-A23C-F4CFE9FEAB41}" type="datetime1">
              <a:rPr lang="en-US" smtClean="0"/>
              <a:t>9/6/2024</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520661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704088" y="1069848"/>
            <a:ext cx="4093599" cy="1316736"/>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1069848"/>
            <a:ext cx="6172200" cy="47912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704088" y="2551176"/>
            <a:ext cx="4093599" cy="33192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44F76144-149E-4874-93A5-554A0357CF82}" type="datetime1">
              <a:rPr lang="en-US" smtClean="0"/>
              <a:t>9/6/2024</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888850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704088"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704088"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50BA65D8-0540-4835-AE5C-25D29DBA01BE}" type="datetime1">
              <a:rPr lang="en-US" smtClean="0"/>
              <a:t>9/6/2024</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361002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14400"/>
            <a:ext cx="10691265" cy="130759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21992"/>
            <a:ext cx="10691265" cy="37398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49564" cy="365125"/>
          </a:xfrm>
          <a:prstGeom prst="rect">
            <a:avLst/>
          </a:prstGeom>
        </p:spPr>
        <p:txBody>
          <a:bodyPr vert="horz" lIns="91440" tIns="45720" rIns="91440" bIns="45720" rtlCol="0" anchor="ctr"/>
          <a:lstStyle>
            <a:lvl1pPr algn="r">
              <a:defRPr sz="1050">
                <a:solidFill>
                  <a:schemeClr val="tx1"/>
                </a:solidFill>
                <a:latin typeface="+mj-lt"/>
              </a:defRPr>
            </a:lvl1pPr>
          </a:lstStyle>
          <a:p>
            <a:fld id="{E31BA835-12AC-4E8F-955A-EA3F4DE2791F}" type="datetime1">
              <a:rPr lang="en-US" smtClean="0"/>
              <a:t>9/6/2024</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04088"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806386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gereporting@studentclearinghouse.org" TargetMode="External"/><Relationship Id="rId2" Type="http://schemas.openxmlformats.org/officeDocument/2006/relationships/hyperlink" Target="https://www.studentclearinghouse.org/solutions/ed-compliance/gainful-employmen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2.ed.gov/policy/highered/reg/hearulemaking/2024/certification-q-and-a.html#geph" TargetMode="External"/><Relationship Id="rId2" Type="http://schemas.openxmlformats.org/officeDocument/2006/relationships/hyperlink" Target="https://fsapartners.ed.gov/knowledge-center/topics/financial-value-transparency-and-gainful-employment-informa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0B98925-0550-1AFB-C1DC-02792400FB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sto MT"/>
              <a:ea typeface="+mn-ea"/>
              <a:cs typeface="+mn-cs"/>
            </a:endParaRPr>
          </a:p>
        </p:txBody>
      </p:sp>
      <p:pic>
        <p:nvPicPr>
          <p:cNvPr id="4" name="Picture 3" descr="One in a crowd">
            <a:extLst>
              <a:ext uri="{FF2B5EF4-FFF2-40B4-BE49-F238E27FC236}">
                <a16:creationId xmlns:a16="http://schemas.microsoft.com/office/drawing/2014/main" id="{23B74715-4FF1-711F-A262-E556D947DB9D}"/>
              </a:ext>
            </a:extLst>
          </p:cNvPr>
          <p:cNvPicPr>
            <a:picLocks noChangeAspect="1"/>
          </p:cNvPicPr>
          <p:nvPr/>
        </p:nvPicPr>
        <p:blipFill rotWithShape="1">
          <a:blip r:embed="rId2"/>
          <a:srcRect t="1555" b="23445"/>
          <a:stretch/>
        </p:blipFill>
        <p:spPr>
          <a:xfrm>
            <a:off x="20" y="10"/>
            <a:ext cx="12191979" cy="6857990"/>
          </a:xfrm>
          <a:prstGeom prst="rect">
            <a:avLst/>
          </a:prstGeom>
        </p:spPr>
      </p:pic>
      <p:sp>
        <p:nvSpPr>
          <p:cNvPr id="11" name="Rectangle 10">
            <a:extLst>
              <a:ext uri="{FF2B5EF4-FFF2-40B4-BE49-F238E27FC236}">
                <a16:creationId xmlns:a16="http://schemas.microsoft.com/office/drawing/2014/main" id="{0CCA9273-E74E-A306-1F74-BEF9EDA305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12192000" cy="2462170"/>
          </a:xfrm>
          <a:prstGeom prst="rect">
            <a:avLst/>
          </a:prstGeom>
          <a:gradFill>
            <a:gsLst>
              <a:gs pos="0">
                <a:schemeClr val="bg1">
                  <a:alpha val="0"/>
                </a:schemeClr>
              </a:gs>
              <a:gs pos="48000">
                <a:schemeClr val="bg1">
                  <a:alpha val="17000"/>
                </a:schemeClr>
              </a:gs>
              <a:gs pos="100000">
                <a:schemeClr val="bg1">
                  <a:alpha val="4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sto MT"/>
              <a:ea typeface="+mn-ea"/>
              <a:cs typeface="+mn-cs"/>
            </a:endParaRPr>
          </a:p>
        </p:txBody>
      </p:sp>
      <p:sp>
        <p:nvSpPr>
          <p:cNvPr id="2" name="Title 1">
            <a:extLst>
              <a:ext uri="{FF2B5EF4-FFF2-40B4-BE49-F238E27FC236}">
                <a16:creationId xmlns:a16="http://schemas.microsoft.com/office/drawing/2014/main" id="{96CAD072-2FA7-EF5E-273D-2C32ADEACB64}"/>
              </a:ext>
            </a:extLst>
          </p:cNvPr>
          <p:cNvSpPr>
            <a:spLocks noGrp="1"/>
          </p:cNvSpPr>
          <p:nvPr>
            <p:ph type="ctrTitle"/>
          </p:nvPr>
        </p:nvSpPr>
        <p:spPr>
          <a:xfrm>
            <a:off x="320039" y="175147"/>
            <a:ext cx="7978385" cy="916234"/>
          </a:xfrm>
        </p:spPr>
        <p:txBody>
          <a:bodyPr anchor="ctr">
            <a:normAutofit fontScale="90000"/>
          </a:bodyPr>
          <a:lstStyle/>
          <a:p>
            <a:r>
              <a:rPr lang="en-US" sz="3600" dirty="0"/>
              <a:t>Financial Value Transparency &amp; Gainful Employment</a:t>
            </a:r>
          </a:p>
        </p:txBody>
      </p:sp>
      <p:sp>
        <p:nvSpPr>
          <p:cNvPr id="3" name="Subtitle 2">
            <a:extLst>
              <a:ext uri="{FF2B5EF4-FFF2-40B4-BE49-F238E27FC236}">
                <a16:creationId xmlns:a16="http://schemas.microsoft.com/office/drawing/2014/main" id="{F4473029-9452-ACCC-8D5A-994B745039C0}"/>
              </a:ext>
            </a:extLst>
          </p:cNvPr>
          <p:cNvSpPr>
            <a:spLocks noGrp="1"/>
          </p:cNvSpPr>
          <p:nvPr>
            <p:ph type="subTitle" idx="1"/>
          </p:nvPr>
        </p:nvSpPr>
        <p:spPr>
          <a:xfrm>
            <a:off x="8298426" y="196597"/>
            <a:ext cx="3634494" cy="868139"/>
          </a:xfrm>
        </p:spPr>
        <p:txBody>
          <a:bodyPr anchor="ctr">
            <a:normAutofit fontScale="92500" lnSpcReduction="20000"/>
          </a:bodyPr>
          <a:lstStyle/>
          <a:p>
            <a:pPr algn="r"/>
            <a:r>
              <a:rPr lang="en-US" sz="1800" dirty="0"/>
              <a:t>Lisa Koretoff</a:t>
            </a:r>
            <a:br>
              <a:rPr lang="en-US" sz="1800" dirty="0"/>
            </a:br>
            <a:r>
              <a:rPr lang="en-US" sz="1800" dirty="0"/>
              <a:t>Director of Financial Aid</a:t>
            </a:r>
            <a:br>
              <a:rPr lang="en-US" sz="1800" dirty="0"/>
            </a:br>
            <a:r>
              <a:rPr lang="en-US" sz="1800" dirty="0"/>
              <a:t>GTCC</a:t>
            </a:r>
          </a:p>
        </p:txBody>
      </p:sp>
    </p:spTree>
    <p:extLst>
      <p:ext uri="{BB962C8B-B14F-4D97-AF65-F5344CB8AC3E}">
        <p14:creationId xmlns:p14="http://schemas.microsoft.com/office/powerpoint/2010/main" val="125953659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38D2-260A-4598-1042-D6BE6CFB8625}"/>
              </a:ext>
            </a:extLst>
          </p:cNvPr>
          <p:cNvSpPr>
            <a:spLocks noGrp="1"/>
          </p:cNvSpPr>
          <p:nvPr>
            <p:ph type="title"/>
          </p:nvPr>
        </p:nvSpPr>
        <p:spPr/>
        <p:txBody>
          <a:bodyPr>
            <a:normAutofit fontScale="90000"/>
          </a:bodyPr>
          <a:lstStyle/>
          <a:p>
            <a:r>
              <a:rPr lang="en-US" dirty="0"/>
              <a:t>Draft Completers list and the national student clearinghouse (NSC)</a:t>
            </a:r>
          </a:p>
        </p:txBody>
      </p:sp>
      <p:sp>
        <p:nvSpPr>
          <p:cNvPr id="3" name="Content Placeholder 2">
            <a:extLst>
              <a:ext uri="{FF2B5EF4-FFF2-40B4-BE49-F238E27FC236}">
                <a16:creationId xmlns:a16="http://schemas.microsoft.com/office/drawing/2014/main" id="{0B9A5864-0019-4F8E-CDB3-A7F4999E8583}"/>
              </a:ext>
            </a:extLst>
          </p:cNvPr>
          <p:cNvSpPr>
            <a:spLocks noGrp="1"/>
          </p:cNvSpPr>
          <p:nvPr>
            <p:ph idx="1"/>
          </p:nvPr>
        </p:nvSpPr>
        <p:spPr/>
        <p:txBody>
          <a:bodyPr/>
          <a:lstStyle/>
          <a:p>
            <a:r>
              <a:rPr lang="en-US" dirty="0">
                <a:hlinkClick r:id="rId2"/>
              </a:rPr>
              <a:t>https://www.studentclearinghouse.org/solutions/ed-compliance/gainful-employment/</a:t>
            </a:r>
            <a:br>
              <a:rPr lang="en-US" dirty="0"/>
            </a:br>
            <a:endParaRPr lang="en-US" dirty="0"/>
          </a:p>
          <a:p>
            <a:r>
              <a:rPr lang="en-US" dirty="0"/>
              <a:t>Benefit – NSC will compare the Fed’s draft completer list against their records and provide you with a resolution solution. This is done during the 60-day window to make adjustments.</a:t>
            </a:r>
          </a:p>
          <a:p>
            <a:r>
              <a:rPr lang="en-US" dirty="0"/>
              <a:t>Sign up, execute an updated agreement, meet virtually with a NSC staffer, and they will receive and review your draft completers list.</a:t>
            </a:r>
            <a:br>
              <a:rPr lang="en-US" dirty="0"/>
            </a:br>
            <a:r>
              <a:rPr lang="en-US" dirty="0"/>
              <a:t>Email:  </a:t>
            </a:r>
            <a:r>
              <a:rPr lang="en-US" dirty="0">
                <a:hlinkClick r:id="rId3"/>
              </a:rPr>
              <a:t>gereporting@studentclearinghouse.org</a:t>
            </a:r>
            <a:r>
              <a:rPr lang="en-US" dirty="0"/>
              <a:t> “I want to sign up for FVT/GE reporting assistance.”</a:t>
            </a:r>
          </a:p>
        </p:txBody>
      </p:sp>
    </p:spTree>
    <p:extLst>
      <p:ext uri="{BB962C8B-B14F-4D97-AF65-F5344CB8AC3E}">
        <p14:creationId xmlns:p14="http://schemas.microsoft.com/office/powerpoint/2010/main" val="16693099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DA16F-068B-5A1A-8BB4-2A8972325E06}"/>
              </a:ext>
            </a:extLst>
          </p:cNvPr>
          <p:cNvSpPr>
            <a:spLocks noGrp="1"/>
          </p:cNvSpPr>
          <p:nvPr>
            <p:ph type="title"/>
          </p:nvPr>
        </p:nvSpPr>
        <p:spPr/>
        <p:txBody>
          <a:bodyPr/>
          <a:lstStyle/>
          <a:p>
            <a:r>
              <a:rPr lang="en-US" dirty="0"/>
              <a:t>Gainful Employment Regulations</a:t>
            </a:r>
          </a:p>
        </p:txBody>
      </p:sp>
      <p:sp>
        <p:nvSpPr>
          <p:cNvPr id="3" name="Content Placeholder 2">
            <a:extLst>
              <a:ext uri="{FF2B5EF4-FFF2-40B4-BE49-F238E27FC236}">
                <a16:creationId xmlns:a16="http://schemas.microsoft.com/office/drawing/2014/main" id="{9E5B5E8C-2311-2018-1212-BC267609EA42}"/>
              </a:ext>
            </a:extLst>
          </p:cNvPr>
          <p:cNvSpPr>
            <a:spLocks noGrp="1"/>
          </p:cNvSpPr>
          <p:nvPr>
            <p:ph idx="1"/>
          </p:nvPr>
        </p:nvSpPr>
        <p:spPr/>
        <p:txBody>
          <a:bodyPr>
            <a:normAutofit fontScale="77500" lnSpcReduction="20000"/>
          </a:bodyPr>
          <a:lstStyle/>
          <a:p>
            <a:r>
              <a:rPr lang="en-US" b="0" i="0" dirty="0">
                <a:solidFill>
                  <a:srgbClr val="17232E"/>
                </a:solidFill>
                <a:effectLst/>
                <a:highlight>
                  <a:srgbClr val="FFFFFF"/>
                </a:highlight>
              </a:rPr>
              <a:t>All nondegree programs like certificate/diploma programs that lead to recognized credentials at private and private nonprofit institutions are GE programs.  All programs at a for-profit institution are GE programs with some exceptions.</a:t>
            </a:r>
          </a:p>
          <a:p>
            <a:r>
              <a:rPr lang="en-US" b="0" i="0" dirty="0">
                <a:solidFill>
                  <a:srgbClr val="17232E"/>
                </a:solidFill>
                <a:effectLst/>
                <a:highlight>
                  <a:srgbClr val="FFFFFF"/>
                </a:highlight>
              </a:rPr>
              <a:t>A GE program loses Title IV eligibility if it either fails both the D/E rates measures in two out of any three consecutive award years for which rates are calculated </a:t>
            </a:r>
            <a:r>
              <a:rPr lang="en-US" b="1" i="0" u="sng" dirty="0">
                <a:solidFill>
                  <a:srgbClr val="17232E"/>
                </a:solidFill>
                <a:effectLst/>
                <a:highlight>
                  <a:srgbClr val="FFFFFF"/>
                </a:highlight>
              </a:rPr>
              <a:t>or</a:t>
            </a:r>
            <a:r>
              <a:rPr lang="en-US" b="0" i="0" dirty="0">
                <a:solidFill>
                  <a:srgbClr val="17232E"/>
                </a:solidFill>
                <a:effectLst/>
                <a:highlight>
                  <a:srgbClr val="FFFFFF"/>
                </a:highlight>
              </a:rPr>
              <a:t> the EP measure in two out of any three consecutive award years for which rates are calculated.</a:t>
            </a:r>
          </a:p>
          <a:p>
            <a:pPr lvl="1"/>
            <a:r>
              <a:rPr lang="en-US" dirty="0">
                <a:solidFill>
                  <a:srgbClr val="17232E"/>
                </a:solidFill>
                <a:highlight>
                  <a:srgbClr val="FFFFFF"/>
                </a:highlight>
              </a:rPr>
              <a:t>Passing Discretionary Income Rate = less than or equal to 20 percent</a:t>
            </a:r>
          </a:p>
          <a:p>
            <a:pPr lvl="1"/>
            <a:r>
              <a:rPr lang="en-US" b="0" i="0" dirty="0">
                <a:solidFill>
                  <a:srgbClr val="17232E"/>
                </a:solidFill>
                <a:effectLst/>
                <a:highlight>
                  <a:srgbClr val="FFFFFF"/>
                </a:highlight>
              </a:rPr>
              <a:t>Passing Annual Earnings Rate = less than or equal to 8 percent</a:t>
            </a:r>
          </a:p>
          <a:p>
            <a:pPr lvl="1"/>
            <a:r>
              <a:rPr lang="en-US" b="0" i="0" dirty="0">
                <a:solidFill>
                  <a:srgbClr val="17232E"/>
                </a:solidFill>
                <a:effectLst/>
                <a:highlight>
                  <a:srgbClr val="FFFFFF"/>
                </a:highlight>
              </a:rPr>
              <a:t>Passing Earning Premium Measure = Graduate earnings exceed HS earnings threshold</a:t>
            </a:r>
          </a:p>
          <a:p>
            <a:r>
              <a:rPr lang="en-US" dirty="0">
                <a:solidFill>
                  <a:srgbClr val="17232E"/>
                </a:solidFill>
                <a:highlight>
                  <a:srgbClr val="FFFFFF"/>
                </a:highlight>
              </a:rPr>
              <a:t>There is an appeal process but only if there was a miscalculation of the rates.</a:t>
            </a:r>
          </a:p>
          <a:p>
            <a:r>
              <a:rPr lang="en-US" b="0" i="0" dirty="0">
                <a:solidFill>
                  <a:srgbClr val="17232E"/>
                </a:solidFill>
                <a:effectLst/>
                <a:highlight>
                  <a:srgbClr val="FFFFFF"/>
                </a:highlight>
              </a:rPr>
              <a:t>There is a three-year period of ineligibility for failing GE programs.  Can’t start a new GE program in that CIP code during this period of ineligibility.</a:t>
            </a:r>
          </a:p>
          <a:p>
            <a:r>
              <a:rPr lang="en-US" dirty="0">
                <a:solidFill>
                  <a:srgbClr val="17232E"/>
                </a:solidFill>
                <a:highlight>
                  <a:srgbClr val="FFFFFF"/>
                </a:highlight>
              </a:rPr>
              <a:t>Institutions are required to provide warnings to current/prospective students for GE programs that are at risk of a loss of Title IV eligibility due to failing in one of the two most recent award years.</a:t>
            </a:r>
            <a:endParaRPr lang="en-US" b="0" i="0" dirty="0">
              <a:solidFill>
                <a:srgbClr val="17232E"/>
              </a:solidFill>
              <a:effectLst/>
              <a:highlight>
                <a:srgbClr val="FFFFFF"/>
              </a:highlight>
            </a:endParaRPr>
          </a:p>
          <a:p>
            <a:endParaRPr lang="en-US" dirty="0"/>
          </a:p>
        </p:txBody>
      </p:sp>
    </p:spTree>
    <p:extLst>
      <p:ext uri="{BB962C8B-B14F-4D97-AF65-F5344CB8AC3E}">
        <p14:creationId xmlns:p14="http://schemas.microsoft.com/office/powerpoint/2010/main" val="4171300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E38F9-7DEB-CFEC-6A88-D89321169473}"/>
              </a:ext>
            </a:extLst>
          </p:cNvPr>
          <p:cNvSpPr>
            <a:spLocks noGrp="1"/>
          </p:cNvSpPr>
          <p:nvPr>
            <p:ph type="title"/>
          </p:nvPr>
        </p:nvSpPr>
        <p:spPr/>
        <p:txBody>
          <a:bodyPr/>
          <a:lstStyle/>
          <a:p>
            <a:r>
              <a:rPr lang="en-US" dirty="0"/>
              <a:t>Effective Dates</a:t>
            </a:r>
          </a:p>
        </p:txBody>
      </p:sp>
      <p:sp>
        <p:nvSpPr>
          <p:cNvPr id="3" name="Content Placeholder 2">
            <a:extLst>
              <a:ext uri="{FF2B5EF4-FFF2-40B4-BE49-F238E27FC236}">
                <a16:creationId xmlns:a16="http://schemas.microsoft.com/office/drawing/2014/main" id="{525A9031-8707-685A-243C-11AD02C79A56}"/>
              </a:ext>
            </a:extLst>
          </p:cNvPr>
          <p:cNvSpPr>
            <a:spLocks noGrp="1"/>
          </p:cNvSpPr>
          <p:nvPr>
            <p:ph idx="1"/>
          </p:nvPr>
        </p:nvSpPr>
        <p:spPr/>
        <p:txBody>
          <a:bodyPr/>
          <a:lstStyle/>
          <a:p>
            <a:r>
              <a:rPr lang="en-US" b="0" i="0" dirty="0">
                <a:solidFill>
                  <a:srgbClr val="17232E"/>
                </a:solidFill>
                <a:effectLst/>
                <a:highlight>
                  <a:srgbClr val="FFFFFF"/>
                </a:highlight>
              </a:rPr>
              <a:t>Most of the provisions in the FVT/GE regulations are effective July 1, 2024. Requirements for acknowledgements and warnings, and the establishment of the Department’s disclosure website, are effective July 1, 2026.</a:t>
            </a:r>
          </a:p>
          <a:p>
            <a:r>
              <a:rPr lang="en-US" dirty="0">
                <a:solidFill>
                  <a:srgbClr val="17232E"/>
                </a:solidFill>
                <a:highlight>
                  <a:srgbClr val="FFFFFF"/>
                </a:highlight>
              </a:rPr>
              <a:t>Initial Standard or Transitional Reporting opens July 1, 2024 and is due October 1, 2024. </a:t>
            </a:r>
          </a:p>
          <a:p>
            <a:r>
              <a:rPr lang="en-US" dirty="0"/>
              <a:t>Subsequent reporting due each October 1 after the end of the award year.</a:t>
            </a:r>
          </a:p>
        </p:txBody>
      </p:sp>
    </p:spTree>
    <p:extLst>
      <p:ext uri="{BB962C8B-B14F-4D97-AF65-F5344CB8AC3E}">
        <p14:creationId xmlns:p14="http://schemas.microsoft.com/office/powerpoint/2010/main" val="397119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54AA3-44BC-B6FE-AF8C-3F94B97AAC8F}"/>
              </a:ext>
            </a:extLst>
          </p:cNvPr>
          <p:cNvSpPr>
            <a:spLocks noGrp="1"/>
          </p:cNvSpPr>
          <p:nvPr>
            <p:ph type="title"/>
          </p:nvPr>
        </p:nvSpPr>
        <p:spPr/>
        <p:txBody>
          <a:bodyPr/>
          <a:lstStyle/>
          <a:p>
            <a:r>
              <a:rPr lang="en-US" dirty="0"/>
              <a:t>Who and What Gets Reported?</a:t>
            </a:r>
          </a:p>
        </p:txBody>
      </p:sp>
      <p:sp>
        <p:nvSpPr>
          <p:cNvPr id="3" name="Content Placeholder 2">
            <a:extLst>
              <a:ext uri="{FF2B5EF4-FFF2-40B4-BE49-F238E27FC236}">
                <a16:creationId xmlns:a16="http://schemas.microsoft.com/office/drawing/2014/main" id="{7BBA6025-BACC-339A-B2B4-52D874B4D83C}"/>
              </a:ext>
            </a:extLst>
          </p:cNvPr>
          <p:cNvSpPr>
            <a:spLocks noGrp="1"/>
          </p:cNvSpPr>
          <p:nvPr>
            <p:ph idx="1"/>
          </p:nvPr>
        </p:nvSpPr>
        <p:spPr/>
        <p:txBody>
          <a:bodyPr/>
          <a:lstStyle/>
          <a:p>
            <a:r>
              <a:rPr lang="en-US" dirty="0"/>
              <a:t>Annually report two types of data:  </a:t>
            </a:r>
          </a:p>
          <a:p>
            <a:pPr lvl="1"/>
            <a:r>
              <a:rPr lang="en-US" dirty="0"/>
              <a:t>Program-specific information </a:t>
            </a:r>
          </a:p>
          <a:p>
            <a:pPr lvl="1"/>
            <a:r>
              <a:rPr lang="en-US" dirty="0"/>
              <a:t>Student-specific information</a:t>
            </a:r>
          </a:p>
          <a:p>
            <a:pPr marL="0" indent="0">
              <a:buNone/>
            </a:pPr>
            <a:endParaRPr lang="en-US" dirty="0"/>
          </a:p>
        </p:txBody>
      </p:sp>
    </p:spTree>
    <p:extLst>
      <p:ext uri="{BB962C8B-B14F-4D97-AF65-F5344CB8AC3E}">
        <p14:creationId xmlns:p14="http://schemas.microsoft.com/office/powerpoint/2010/main" val="4174034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DE7B7-9A46-E2C0-CEC8-2E25F1B81E2C}"/>
              </a:ext>
            </a:extLst>
          </p:cNvPr>
          <p:cNvSpPr>
            <a:spLocks noGrp="1"/>
          </p:cNvSpPr>
          <p:nvPr>
            <p:ph type="title"/>
          </p:nvPr>
        </p:nvSpPr>
        <p:spPr/>
        <p:txBody>
          <a:bodyPr/>
          <a:lstStyle/>
          <a:p>
            <a:r>
              <a:rPr lang="en-US" dirty="0"/>
              <a:t>Program specific information</a:t>
            </a:r>
          </a:p>
        </p:txBody>
      </p:sp>
      <p:sp>
        <p:nvSpPr>
          <p:cNvPr id="4" name="Content Placeholder 3">
            <a:extLst>
              <a:ext uri="{FF2B5EF4-FFF2-40B4-BE49-F238E27FC236}">
                <a16:creationId xmlns:a16="http://schemas.microsoft.com/office/drawing/2014/main" id="{BD3EA5EC-F4CD-C55A-1E3A-5DA1DA982EFA}"/>
              </a:ext>
            </a:extLst>
          </p:cNvPr>
          <p:cNvSpPr>
            <a:spLocks noGrp="1"/>
          </p:cNvSpPr>
          <p:nvPr>
            <p:ph sz="half" idx="1"/>
          </p:nvPr>
        </p:nvSpPr>
        <p:spPr/>
        <p:txBody>
          <a:bodyPr>
            <a:normAutofit fontScale="70000" lnSpcReduction="20000"/>
          </a:bodyPr>
          <a:lstStyle/>
          <a:p>
            <a:pPr algn="l">
              <a:buFont typeface="Arial" panose="020B0604020202020204" pitchFamily="34" charset="0"/>
              <a:buChar char="•"/>
            </a:pPr>
            <a:r>
              <a:rPr lang="en-US" b="0" i="0" dirty="0">
                <a:solidFill>
                  <a:srgbClr val="17232E"/>
                </a:solidFill>
                <a:effectLst/>
                <a:highlight>
                  <a:srgbClr val="FFFFFF"/>
                </a:highlight>
              </a:rPr>
              <a:t>The name of the program;</a:t>
            </a:r>
          </a:p>
          <a:p>
            <a:pPr algn="l">
              <a:buFont typeface="Arial" panose="020B0604020202020204" pitchFamily="34" charset="0"/>
              <a:buChar char="•"/>
            </a:pPr>
            <a:r>
              <a:rPr lang="en-US" b="0" i="0" dirty="0">
                <a:solidFill>
                  <a:srgbClr val="17232E"/>
                </a:solidFill>
                <a:effectLst/>
                <a:highlight>
                  <a:srgbClr val="FFFFFF"/>
                </a:highlight>
              </a:rPr>
              <a:t>The program’s CIP code (six-digit);</a:t>
            </a:r>
          </a:p>
          <a:p>
            <a:pPr algn="l">
              <a:buFont typeface="Arial" panose="020B0604020202020204" pitchFamily="34" charset="0"/>
              <a:buChar char="•"/>
            </a:pPr>
            <a:r>
              <a:rPr lang="en-US" b="0" i="0" dirty="0">
                <a:solidFill>
                  <a:srgbClr val="17232E"/>
                </a:solidFill>
                <a:effectLst/>
                <a:highlight>
                  <a:srgbClr val="FFFFFF"/>
                </a:highlight>
              </a:rPr>
              <a:t>The program’s credential level (e.g., bachelor’s degree or first professional degree);</a:t>
            </a:r>
          </a:p>
          <a:p>
            <a:pPr algn="l">
              <a:buFont typeface="Arial" panose="020B0604020202020204" pitchFamily="34" charset="0"/>
              <a:buChar char="•"/>
            </a:pPr>
            <a:r>
              <a:rPr lang="en-US" b="0" i="0" dirty="0">
                <a:solidFill>
                  <a:srgbClr val="17232E"/>
                </a:solidFill>
                <a:effectLst/>
                <a:highlight>
                  <a:srgbClr val="FFFFFF"/>
                </a:highlight>
              </a:rPr>
              <a:t>The program’s published length (defined in weeks, months, or years as published by the school);</a:t>
            </a:r>
          </a:p>
          <a:p>
            <a:pPr algn="l">
              <a:buFont typeface="Arial" panose="020B0604020202020204" pitchFamily="34" charset="0"/>
              <a:buChar char="•"/>
            </a:pPr>
            <a:r>
              <a:rPr lang="en-US" b="0" i="0" dirty="0">
                <a:solidFill>
                  <a:srgbClr val="17232E"/>
                </a:solidFill>
                <a:effectLst/>
                <a:highlight>
                  <a:srgbClr val="FFFFFF"/>
                </a:highlight>
              </a:rPr>
              <a:t>Published program length unit of measurement (i.e., weeks, months, or years);</a:t>
            </a:r>
          </a:p>
          <a:p>
            <a:pPr algn="l">
              <a:buFont typeface="Arial" panose="020B0604020202020204" pitchFamily="34" charset="0"/>
              <a:buChar char="•"/>
            </a:pPr>
            <a:r>
              <a:rPr lang="en-US" b="0" i="0" dirty="0">
                <a:solidFill>
                  <a:srgbClr val="17232E"/>
                </a:solidFill>
                <a:effectLst/>
                <a:highlight>
                  <a:srgbClr val="FFFFFF"/>
                </a:highlight>
              </a:rPr>
              <a:t>Total number of weeks in the program’s Title IV academic year;</a:t>
            </a:r>
          </a:p>
          <a:p>
            <a:pPr algn="l">
              <a:buFont typeface="Arial" panose="020B0604020202020204" pitchFamily="34" charset="0"/>
              <a:buChar char="•"/>
            </a:pPr>
            <a:r>
              <a:rPr lang="en-US" b="0" i="0" dirty="0">
                <a:solidFill>
                  <a:srgbClr val="17232E"/>
                </a:solidFill>
                <a:effectLst/>
                <a:highlight>
                  <a:srgbClr val="FFFFFF"/>
                </a:highlight>
              </a:rPr>
              <a:t>Whether the program is programmatically accredited and, if so, the name of the agency that accredits the program;</a:t>
            </a:r>
          </a:p>
          <a:p>
            <a:r>
              <a:rPr lang="en-US" b="0" i="0" dirty="0">
                <a:solidFill>
                  <a:srgbClr val="17232E"/>
                </a:solidFill>
                <a:effectLst/>
                <a:highlight>
                  <a:srgbClr val="FFFFFF"/>
                </a:highlight>
              </a:rPr>
              <a:t>The States in the metropolitan statistical area in which the institution’s main campus is located where the program does or does not prepare students for licensure;</a:t>
            </a:r>
          </a:p>
          <a:p>
            <a:endParaRPr lang="en-US" dirty="0"/>
          </a:p>
        </p:txBody>
      </p:sp>
      <p:sp>
        <p:nvSpPr>
          <p:cNvPr id="5" name="Content Placeholder 4">
            <a:extLst>
              <a:ext uri="{FF2B5EF4-FFF2-40B4-BE49-F238E27FC236}">
                <a16:creationId xmlns:a16="http://schemas.microsoft.com/office/drawing/2014/main" id="{269B1D7E-F0FC-5DB2-390E-8D7ECC5E71D3}"/>
              </a:ext>
            </a:extLst>
          </p:cNvPr>
          <p:cNvSpPr>
            <a:spLocks noGrp="1"/>
          </p:cNvSpPr>
          <p:nvPr>
            <p:ph sz="half" idx="2"/>
          </p:nvPr>
        </p:nvSpPr>
        <p:spPr/>
        <p:txBody>
          <a:bodyPr>
            <a:normAutofit fontScale="70000" lnSpcReduction="20000"/>
          </a:bodyPr>
          <a:lstStyle/>
          <a:p>
            <a:pPr algn="l">
              <a:buFont typeface="Arial" panose="020B0604020202020204" pitchFamily="34" charset="0"/>
              <a:buChar char="•"/>
            </a:pPr>
            <a:r>
              <a:rPr lang="en-US" b="0" i="0" dirty="0">
                <a:solidFill>
                  <a:srgbClr val="17232E"/>
                </a:solidFill>
                <a:effectLst/>
                <a:highlight>
                  <a:srgbClr val="FFFFFF"/>
                </a:highlight>
              </a:rPr>
              <a:t>The total number of students enrolled in a program during the most recently completed award year;</a:t>
            </a:r>
          </a:p>
          <a:p>
            <a:pPr algn="l">
              <a:buFont typeface="Arial" panose="020B0604020202020204" pitchFamily="34" charset="0"/>
              <a:buChar char="•"/>
            </a:pPr>
            <a:r>
              <a:rPr lang="en-US" b="0" i="0" dirty="0">
                <a:solidFill>
                  <a:srgbClr val="17232E"/>
                </a:solidFill>
                <a:effectLst/>
                <a:highlight>
                  <a:srgbClr val="FFFFFF"/>
                </a:highlight>
              </a:rPr>
              <a:t>The total number of graduates who took a licensure exam in the most recently completed award year;</a:t>
            </a:r>
          </a:p>
          <a:p>
            <a:pPr algn="l">
              <a:buFont typeface="Arial" panose="020B0604020202020204" pitchFamily="34" charset="0"/>
              <a:buChar char="•"/>
            </a:pPr>
            <a:r>
              <a:rPr lang="en-US" b="0" i="0" dirty="0">
                <a:solidFill>
                  <a:srgbClr val="17232E"/>
                </a:solidFill>
                <a:effectLst/>
                <a:highlight>
                  <a:srgbClr val="FFFFFF"/>
                </a:highlight>
              </a:rPr>
              <a:t>The total number of program graduates who passed a licensure exam in the most recently completed award year;</a:t>
            </a:r>
          </a:p>
          <a:p>
            <a:pPr algn="l">
              <a:buFont typeface="Arial" panose="020B0604020202020204" pitchFamily="34" charset="0"/>
              <a:buChar char="•"/>
            </a:pPr>
            <a:r>
              <a:rPr lang="en-US" b="0" i="0" dirty="0">
                <a:solidFill>
                  <a:srgbClr val="17232E"/>
                </a:solidFill>
                <a:effectLst/>
                <a:highlight>
                  <a:srgbClr val="FFFFFF"/>
                </a:highlight>
              </a:rPr>
              <a:t>Whether the program is a bachelor’s degree programs in liberal arts and 1) the institution has been regionally accredited since October 2007; 2) the program has been offered by the institution since January 2009; and 3) the institution offering the program is a proprietary institution; and</a:t>
            </a:r>
          </a:p>
          <a:p>
            <a:pPr algn="l">
              <a:buFont typeface="Arial" panose="020B0604020202020204" pitchFamily="34" charset="0"/>
              <a:buChar char="•"/>
            </a:pPr>
            <a:r>
              <a:rPr lang="en-US" b="0" i="0" dirty="0">
                <a:solidFill>
                  <a:srgbClr val="17232E"/>
                </a:solidFill>
                <a:effectLst/>
                <a:highlight>
                  <a:srgbClr val="FFFFFF"/>
                </a:highlight>
              </a:rPr>
              <a:t>Whether the program is a “qualifying graduate program”.</a:t>
            </a:r>
          </a:p>
          <a:p>
            <a:pPr lvl="1"/>
            <a:r>
              <a:rPr lang="en-US" sz="1600" dirty="0">
                <a:solidFill>
                  <a:srgbClr val="17232E"/>
                </a:solidFill>
                <a:highlight>
                  <a:srgbClr val="FFFFFF"/>
                </a:highlight>
              </a:rPr>
              <a:t>A program whose students must complete required postgraduation training programs to obtain licensure to practice in the field.</a:t>
            </a:r>
            <a:endParaRPr lang="en-US" sz="1600" b="0" i="0" dirty="0">
              <a:solidFill>
                <a:srgbClr val="17232E"/>
              </a:solidFill>
              <a:effectLst/>
              <a:highlight>
                <a:srgbClr val="FFFFFF"/>
              </a:highlight>
            </a:endParaRPr>
          </a:p>
        </p:txBody>
      </p:sp>
    </p:spTree>
    <p:extLst>
      <p:ext uri="{BB962C8B-B14F-4D97-AF65-F5344CB8AC3E}">
        <p14:creationId xmlns:p14="http://schemas.microsoft.com/office/powerpoint/2010/main" val="1044381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857F5-4102-CF6F-4376-6C12E49626EC}"/>
              </a:ext>
            </a:extLst>
          </p:cNvPr>
          <p:cNvSpPr>
            <a:spLocks noGrp="1"/>
          </p:cNvSpPr>
          <p:nvPr>
            <p:ph type="title"/>
          </p:nvPr>
        </p:nvSpPr>
        <p:spPr/>
        <p:txBody>
          <a:bodyPr/>
          <a:lstStyle/>
          <a:p>
            <a:r>
              <a:rPr lang="en-US" dirty="0"/>
              <a:t>Standard vs Transitional Reporting</a:t>
            </a:r>
          </a:p>
        </p:txBody>
      </p:sp>
      <p:sp>
        <p:nvSpPr>
          <p:cNvPr id="3" name="Content Placeholder 2">
            <a:extLst>
              <a:ext uri="{FF2B5EF4-FFF2-40B4-BE49-F238E27FC236}">
                <a16:creationId xmlns:a16="http://schemas.microsoft.com/office/drawing/2014/main" id="{6262A8A7-2EC8-DC0E-4BB5-78B904795EA6}"/>
              </a:ext>
            </a:extLst>
          </p:cNvPr>
          <p:cNvSpPr>
            <a:spLocks noGrp="1"/>
          </p:cNvSpPr>
          <p:nvPr>
            <p:ph idx="1"/>
          </p:nvPr>
        </p:nvSpPr>
        <p:spPr/>
        <p:txBody>
          <a:bodyPr/>
          <a:lstStyle/>
          <a:p>
            <a:r>
              <a:rPr lang="en-US" b="0" i="0" dirty="0">
                <a:solidFill>
                  <a:srgbClr val="17232E"/>
                </a:solidFill>
                <a:effectLst/>
                <a:highlight>
                  <a:srgbClr val="FFFFFF"/>
                </a:highlight>
              </a:rPr>
              <a:t>For the first six years the regulations are in effect, institutions may choose whether to report student-specific data either using the standard methodology (requiring data for several recently completed award years) or a transitional methodology (requiring data from only the two most recently completed award years).</a:t>
            </a:r>
          </a:p>
          <a:p>
            <a:r>
              <a:rPr lang="en-US" dirty="0">
                <a:solidFill>
                  <a:srgbClr val="17232E"/>
                </a:solidFill>
                <a:highlight>
                  <a:srgbClr val="FFFFFF"/>
                </a:highlight>
              </a:rPr>
              <a:t>Choose wisely – you can’t change your mind later and must report the same for all programs!</a:t>
            </a:r>
            <a:endParaRPr lang="en-US" dirty="0"/>
          </a:p>
        </p:txBody>
      </p:sp>
    </p:spTree>
    <p:extLst>
      <p:ext uri="{BB962C8B-B14F-4D97-AF65-F5344CB8AC3E}">
        <p14:creationId xmlns:p14="http://schemas.microsoft.com/office/powerpoint/2010/main" val="1767594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4F9D8-1B6A-5C7D-D832-088E05BE821F}"/>
              </a:ext>
            </a:extLst>
          </p:cNvPr>
          <p:cNvSpPr>
            <a:spLocks noGrp="1"/>
          </p:cNvSpPr>
          <p:nvPr>
            <p:ph type="title"/>
          </p:nvPr>
        </p:nvSpPr>
        <p:spPr/>
        <p:txBody>
          <a:bodyPr>
            <a:normAutofit fontScale="90000"/>
          </a:bodyPr>
          <a:lstStyle/>
          <a:p>
            <a:r>
              <a:rPr lang="en-US" dirty="0"/>
              <a:t>Student Specific Information</a:t>
            </a:r>
            <a:br>
              <a:rPr lang="en-US" dirty="0"/>
            </a:br>
            <a:r>
              <a:rPr lang="en-US" dirty="0"/>
              <a:t>(currently enrolled)</a:t>
            </a:r>
          </a:p>
        </p:txBody>
      </p:sp>
      <p:sp>
        <p:nvSpPr>
          <p:cNvPr id="3" name="Content Placeholder 2">
            <a:extLst>
              <a:ext uri="{FF2B5EF4-FFF2-40B4-BE49-F238E27FC236}">
                <a16:creationId xmlns:a16="http://schemas.microsoft.com/office/drawing/2014/main" id="{9124A9B7-0A7A-6525-274A-ED49D8C89413}"/>
              </a:ext>
            </a:extLst>
          </p:cNvPr>
          <p:cNvSpPr>
            <a:spLocks noGrp="1"/>
          </p:cNvSpPr>
          <p:nvPr>
            <p:ph sz="half" idx="1"/>
          </p:nvPr>
        </p:nvSpPr>
        <p:spPr/>
        <p:txBody>
          <a:bodyPr>
            <a:noAutofit/>
          </a:bodyPr>
          <a:lstStyle/>
          <a:p>
            <a:pPr algn="l">
              <a:buFont typeface="Arial" panose="020B0604020202020204" pitchFamily="34" charset="0"/>
              <a:buChar char="•"/>
            </a:pPr>
            <a:r>
              <a:rPr lang="en-US" sz="1200" b="0" i="0" dirty="0">
                <a:solidFill>
                  <a:srgbClr val="17232E"/>
                </a:solidFill>
                <a:effectLst/>
                <a:highlight>
                  <a:srgbClr val="FFFFFF"/>
                </a:highlight>
              </a:rPr>
              <a:t>Information needed to identify the student;</a:t>
            </a:r>
          </a:p>
          <a:p>
            <a:pPr algn="l">
              <a:buFont typeface="Arial" panose="020B0604020202020204" pitchFamily="34" charset="0"/>
              <a:buChar char="•"/>
            </a:pPr>
            <a:r>
              <a:rPr lang="en-US" sz="1200" b="0" i="0" dirty="0">
                <a:solidFill>
                  <a:srgbClr val="17232E"/>
                </a:solidFill>
                <a:effectLst/>
                <a:highlight>
                  <a:srgbClr val="FFFFFF"/>
                </a:highlight>
              </a:rPr>
              <a:t>The date the student initially enrolled in the program;</a:t>
            </a:r>
          </a:p>
          <a:p>
            <a:pPr algn="l">
              <a:buFont typeface="Arial" panose="020B0604020202020204" pitchFamily="34" charset="0"/>
              <a:buChar char="•"/>
            </a:pPr>
            <a:r>
              <a:rPr lang="en-US" sz="1200" b="0" i="0" dirty="0">
                <a:solidFill>
                  <a:srgbClr val="17232E"/>
                </a:solidFill>
                <a:effectLst/>
                <a:highlight>
                  <a:srgbClr val="FFFFFF"/>
                </a:highlight>
              </a:rPr>
              <a:t>Whether the student is enrolled in a CTP program;</a:t>
            </a:r>
          </a:p>
          <a:p>
            <a:pPr algn="l">
              <a:buFont typeface="Arial" panose="020B0604020202020204" pitchFamily="34" charset="0"/>
              <a:buChar char="•"/>
            </a:pPr>
            <a:r>
              <a:rPr lang="en-US" sz="1200" b="0" i="0" dirty="0">
                <a:solidFill>
                  <a:srgbClr val="17232E"/>
                </a:solidFill>
                <a:effectLst/>
                <a:highlight>
                  <a:srgbClr val="FFFFFF"/>
                </a:highlight>
              </a:rPr>
              <a:t>Whether the student was enrolled in a prison education program or was incarcerated and enrolled in a program under the Second Chance Pell experiment;</a:t>
            </a:r>
          </a:p>
          <a:p>
            <a:pPr algn="l">
              <a:buFont typeface="Arial" panose="020B0604020202020204" pitchFamily="34" charset="0"/>
              <a:buChar char="•"/>
            </a:pPr>
            <a:r>
              <a:rPr lang="en-US" sz="1200" b="0" i="0" dirty="0">
                <a:solidFill>
                  <a:srgbClr val="17232E"/>
                </a:solidFill>
                <a:effectLst/>
                <a:highlight>
                  <a:srgbClr val="FFFFFF"/>
                </a:highlight>
              </a:rPr>
              <a:t>The student’s enrollment status code as of the first day the student was enrolled in the program (e.g., full-time, half-time, etc.);</a:t>
            </a:r>
          </a:p>
          <a:p>
            <a:pPr algn="l">
              <a:buFont typeface="Arial" panose="020B0604020202020204" pitchFamily="34" charset="0"/>
              <a:buChar char="•"/>
            </a:pPr>
            <a:r>
              <a:rPr lang="en-US" sz="1200" b="0" i="0" dirty="0">
                <a:solidFill>
                  <a:srgbClr val="17232E"/>
                </a:solidFill>
                <a:effectLst/>
                <a:highlight>
                  <a:srgbClr val="FFFFFF"/>
                </a:highlight>
              </a:rPr>
              <a:t>The enrollment status of the student in the program for the award year being reported;</a:t>
            </a:r>
          </a:p>
          <a:p>
            <a:pPr algn="l">
              <a:buFont typeface="Arial" panose="020B0604020202020204" pitchFamily="34" charset="0"/>
              <a:buChar char="•"/>
            </a:pPr>
            <a:r>
              <a:rPr lang="en-US" sz="1200" b="0" i="0" dirty="0">
                <a:solidFill>
                  <a:srgbClr val="17232E"/>
                </a:solidFill>
                <a:effectLst/>
                <a:highlight>
                  <a:srgbClr val="FFFFFF"/>
                </a:highlight>
              </a:rPr>
              <a:t>The student’s total annual cost of attendance for the award year being reported;</a:t>
            </a:r>
          </a:p>
          <a:p>
            <a:pPr algn="l">
              <a:buFont typeface="Arial" panose="020B0604020202020204" pitchFamily="34" charset="0"/>
              <a:buChar char="•"/>
            </a:pPr>
            <a:r>
              <a:rPr lang="en-US" sz="1200" b="0" i="0" dirty="0">
                <a:solidFill>
                  <a:srgbClr val="17232E"/>
                </a:solidFill>
                <a:effectLst/>
                <a:highlight>
                  <a:srgbClr val="FFFFFF"/>
                </a:highlight>
              </a:rPr>
              <a:t>The total tuition and fees assessed to the student for the award year being reported;</a:t>
            </a:r>
          </a:p>
        </p:txBody>
      </p:sp>
      <p:sp>
        <p:nvSpPr>
          <p:cNvPr id="4" name="Content Placeholder 3">
            <a:extLst>
              <a:ext uri="{FF2B5EF4-FFF2-40B4-BE49-F238E27FC236}">
                <a16:creationId xmlns:a16="http://schemas.microsoft.com/office/drawing/2014/main" id="{3C630F06-C564-7E9A-3C2A-A9EB30979ECB}"/>
              </a:ext>
            </a:extLst>
          </p:cNvPr>
          <p:cNvSpPr>
            <a:spLocks noGrp="1"/>
          </p:cNvSpPr>
          <p:nvPr>
            <p:ph sz="half" idx="2"/>
          </p:nvPr>
        </p:nvSpPr>
        <p:spPr>
          <a:xfrm>
            <a:off x="6179820" y="2221992"/>
            <a:ext cx="5212080" cy="3739896"/>
          </a:xfrm>
        </p:spPr>
        <p:txBody>
          <a:bodyPr>
            <a:normAutofit fontScale="92500" lnSpcReduction="10000"/>
          </a:bodyPr>
          <a:lstStyle/>
          <a:p>
            <a:r>
              <a:rPr lang="en-US" sz="1400" b="0" i="0" dirty="0">
                <a:solidFill>
                  <a:srgbClr val="17232E"/>
                </a:solidFill>
                <a:effectLst/>
                <a:highlight>
                  <a:srgbClr val="FFFFFF"/>
                </a:highlight>
              </a:rPr>
              <a:t>The student’s residency tuition status by State or district for the award year being reported (e.g., in-district, in-State, or out-of-State);</a:t>
            </a:r>
          </a:p>
          <a:p>
            <a:pPr algn="l">
              <a:buFont typeface="Arial" panose="020B0604020202020204" pitchFamily="34" charset="0"/>
              <a:buChar char="•"/>
            </a:pPr>
            <a:r>
              <a:rPr lang="en-US" sz="1400" b="0" i="0" dirty="0">
                <a:solidFill>
                  <a:srgbClr val="17232E"/>
                </a:solidFill>
                <a:effectLst/>
                <a:highlight>
                  <a:srgbClr val="FFFFFF"/>
                </a:highlight>
              </a:rPr>
              <a:t>The student’s total annual allowance for books, supplies, and equipment from their Cost of Attendance (COA) for the award year being reported;</a:t>
            </a:r>
          </a:p>
          <a:p>
            <a:pPr algn="l">
              <a:buFont typeface="Arial" panose="020B0604020202020204" pitchFamily="34" charset="0"/>
              <a:buChar char="•"/>
            </a:pPr>
            <a:r>
              <a:rPr lang="en-US" sz="1400" b="0" i="0" dirty="0">
                <a:solidFill>
                  <a:srgbClr val="17232E"/>
                </a:solidFill>
                <a:effectLst/>
                <a:highlight>
                  <a:srgbClr val="FFFFFF"/>
                </a:highlight>
              </a:rPr>
              <a:t>The student’s total annual allowance for housing and food from their COA for the award year being reported;</a:t>
            </a:r>
          </a:p>
          <a:p>
            <a:pPr algn="l">
              <a:buFont typeface="Arial" panose="020B0604020202020204" pitchFamily="34" charset="0"/>
              <a:buChar char="•"/>
            </a:pPr>
            <a:r>
              <a:rPr lang="en-US" sz="1400" b="0" i="0" dirty="0">
                <a:solidFill>
                  <a:srgbClr val="17232E"/>
                </a:solidFill>
                <a:effectLst/>
                <a:highlight>
                  <a:srgbClr val="FFFFFF"/>
                </a:highlight>
              </a:rPr>
              <a:t>The amount of institutional grants and scholarships disbursed to the student during the award year;</a:t>
            </a:r>
          </a:p>
          <a:p>
            <a:pPr algn="l">
              <a:buFont typeface="Arial" panose="020B0604020202020204" pitchFamily="34" charset="0"/>
              <a:buChar char="•"/>
            </a:pPr>
            <a:r>
              <a:rPr lang="en-US" sz="1400" b="0" i="0" dirty="0">
                <a:solidFill>
                  <a:srgbClr val="17232E"/>
                </a:solidFill>
                <a:effectLst/>
                <a:highlight>
                  <a:srgbClr val="FFFFFF"/>
                </a:highlight>
              </a:rPr>
              <a:t>The amount of other State, Tribal, or private grants or scholarships disbursed to the student during the award year; and</a:t>
            </a:r>
          </a:p>
          <a:p>
            <a:pPr algn="l">
              <a:buFont typeface="Arial" panose="020B0604020202020204" pitchFamily="34" charset="0"/>
              <a:buChar char="•"/>
            </a:pPr>
            <a:r>
              <a:rPr lang="en-US" sz="1400" b="0" i="0" dirty="0">
                <a:solidFill>
                  <a:srgbClr val="17232E"/>
                </a:solidFill>
                <a:effectLst/>
                <a:highlight>
                  <a:srgbClr val="FFFFFF"/>
                </a:highlight>
              </a:rPr>
              <a:t>The amount of any private education loans disbursed to the student for enrollment in the program that the institution is, or should reasonably be, aware of, including private education loans made by the institution.</a:t>
            </a:r>
          </a:p>
          <a:p>
            <a:pPr marL="0" indent="0">
              <a:buNone/>
            </a:pPr>
            <a:endParaRPr lang="en-US" dirty="0"/>
          </a:p>
        </p:txBody>
      </p:sp>
    </p:spTree>
    <p:extLst>
      <p:ext uri="{BB962C8B-B14F-4D97-AF65-F5344CB8AC3E}">
        <p14:creationId xmlns:p14="http://schemas.microsoft.com/office/powerpoint/2010/main" val="4225300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4B0F3-4611-19FC-B3FA-98F3713ABCBC}"/>
              </a:ext>
            </a:extLst>
          </p:cNvPr>
          <p:cNvSpPr>
            <a:spLocks noGrp="1"/>
          </p:cNvSpPr>
          <p:nvPr>
            <p:ph type="title"/>
          </p:nvPr>
        </p:nvSpPr>
        <p:spPr/>
        <p:txBody>
          <a:bodyPr>
            <a:normAutofit fontScale="90000"/>
          </a:bodyPr>
          <a:lstStyle/>
          <a:p>
            <a:r>
              <a:rPr lang="en-US" dirty="0"/>
              <a:t>Student specific information</a:t>
            </a:r>
            <a:br>
              <a:rPr lang="en-US" dirty="0"/>
            </a:br>
            <a:r>
              <a:rPr lang="en-US" dirty="0"/>
              <a:t>(Withdrew/completed)</a:t>
            </a:r>
          </a:p>
        </p:txBody>
      </p:sp>
      <p:sp>
        <p:nvSpPr>
          <p:cNvPr id="3" name="Content Placeholder 2">
            <a:extLst>
              <a:ext uri="{FF2B5EF4-FFF2-40B4-BE49-F238E27FC236}">
                <a16:creationId xmlns:a16="http://schemas.microsoft.com/office/drawing/2014/main" id="{6E3210A6-55EE-B6CB-FFE0-C16B69FAEACB}"/>
              </a:ext>
            </a:extLst>
          </p:cNvPr>
          <p:cNvSpPr>
            <a:spLocks noGrp="1"/>
          </p:cNvSpPr>
          <p:nvPr>
            <p:ph sz="half" idx="1"/>
          </p:nvPr>
        </p:nvSpPr>
        <p:spPr/>
        <p:txBody>
          <a:bodyPr>
            <a:noAutofit/>
          </a:bodyPr>
          <a:lstStyle/>
          <a:p>
            <a:pPr algn="l">
              <a:buFont typeface="Arial" panose="020B0604020202020204" pitchFamily="34" charset="0"/>
              <a:buChar char="•"/>
            </a:pPr>
            <a:r>
              <a:rPr lang="en-US" sz="1600" i="0" dirty="0">
                <a:solidFill>
                  <a:srgbClr val="17232E"/>
                </a:solidFill>
                <a:effectLst/>
                <a:highlight>
                  <a:srgbClr val="FFFFFF"/>
                </a:highlight>
              </a:rPr>
              <a:t>Whether the student withdrew from or completed a CTP program;</a:t>
            </a:r>
          </a:p>
          <a:p>
            <a:pPr algn="l">
              <a:buFont typeface="Arial" panose="020B0604020202020204" pitchFamily="34" charset="0"/>
              <a:buChar char="•"/>
            </a:pPr>
            <a:r>
              <a:rPr lang="en-US" sz="1600" i="0" dirty="0">
                <a:solidFill>
                  <a:srgbClr val="17232E"/>
                </a:solidFill>
                <a:effectLst/>
                <a:highlight>
                  <a:srgbClr val="FFFFFF"/>
                </a:highlight>
              </a:rPr>
              <a:t>Whether the student was enrolled in a prison education program or was incarcerated and enrolled in a program under the Second Chance Pell experiment;</a:t>
            </a:r>
          </a:p>
          <a:p>
            <a:pPr algn="l">
              <a:buFont typeface="Arial" panose="020B0604020202020204" pitchFamily="34" charset="0"/>
              <a:buChar char="•"/>
            </a:pPr>
            <a:r>
              <a:rPr lang="en-US" sz="1600" i="0" dirty="0">
                <a:solidFill>
                  <a:srgbClr val="17232E"/>
                </a:solidFill>
                <a:effectLst/>
                <a:highlight>
                  <a:srgbClr val="FFFFFF"/>
                </a:highlight>
              </a:rPr>
              <a:t>The date the student completed or withdrew from the program;</a:t>
            </a:r>
          </a:p>
          <a:p>
            <a:pPr algn="l">
              <a:buFont typeface="Arial" panose="020B0604020202020204" pitchFamily="34" charset="0"/>
              <a:buChar char="•"/>
            </a:pPr>
            <a:r>
              <a:rPr lang="en-US" sz="1600" i="0" dirty="0">
                <a:solidFill>
                  <a:srgbClr val="17232E"/>
                </a:solidFill>
                <a:effectLst/>
                <a:highlight>
                  <a:srgbClr val="FFFFFF"/>
                </a:highlight>
              </a:rPr>
              <a:t>The total amount the student received from private education loans for enrollment in the program;</a:t>
            </a:r>
          </a:p>
        </p:txBody>
      </p:sp>
      <p:sp>
        <p:nvSpPr>
          <p:cNvPr id="4" name="Content Placeholder 3">
            <a:extLst>
              <a:ext uri="{FF2B5EF4-FFF2-40B4-BE49-F238E27FC236}">
                <a16:creationId xmlns:a16="http://schemas.microsoft.com/office/drawing/2014/main" id="{24E763A8-D622-447F-416E-852977E949C2}"/>
              </a:ext>
            </a:extLst>
          </p:cNvPr>
          <p:cNvSpPr>
            <a:spLocks noGrp="1"/>
          </p:cNvSpPr>
          <p:nvPr>
            <p:ph sz="half" idx="2"/>
          </p:nvPr>
        </p:nvSpPr>
        <p:spPr/>
        <p:txBody>
          <a:bodyPr>
            <a:normAutofit/>
          </a:bodyPr>
          <a:lstStyle/>
          <a:p>
            <a:pPr algn="l">
              <a:buFont typeface="Arial" panose="020B0604020202020204" pitchFamily="34" charset="0"/>
              <a:buChar char="•"/>
            </a:pPr>
            <a:r>
              <a:rPr lang="en-US" sz="1400" b="0" i="0" dirty="0">
                <a:solidFill>
                  <a:srgbClr val="17232E"/>
                </a:solidFill>
                <a:effectLst/>
                <a:highlight>
                  <a:srgbClr val="FFFFFF"/>
                </a:highlight>
              </a:rPr>
              <a:t>The total amount of institutional debt the student owes to the institution or to a party that extended an amount on behalf of the institution after completing or withdrawing from the program;</a:t>
            </a:r>
          </a:p>
          <a:p>
            <a:pPr algn="l">
              <a:buFont typeface="Arial" panose="020B0604020202020204" pitchFamily="34" charset="0"/>
              <a:buChar char="•"/>
            </a:pPr>
            <a:r>
              <a:rPr lang="en-US" sz="1400" b="0" i="0" dirty="0">
                <a:solidFill>
                  <a:srgbClr val="17232E"/>
                </a:solidFill>
                <a:effectLst/>
                <a:highlight>
                  <a:srgbClr val="FFFFFF"/>
                </a:highlight>
              </a:rPr>
              <a:t>The total amount of tuition and fees assessed the student for the student’s entire enrollment in the program;</a:t>
            </a:r>
          </a:p>
          <a:p>
            <a:pPr algn="l">
              <a:buFont typeface="Arial" panose="020B0604020202020204" pitchFamily="34" charset="0"/>
              <a:buChar char="•"/>
            </a:pPr>
            <a:r>
              <a:rPr lang="en-US" sz="1400" b="0" i="0" dirty="0">
                <a:solidFill>
                  <a:srgbClr val="17232E"/>
                </a:solidFill>
                <a:effectLst/>
                <a:highlight>
                  <a:srgbClr val="FFFFFF"/>
                </a:highlight>
              </a:rPr>
              <a:t>The total amount of the allowances for books, supplies, and equipment included in the student’s COA for each award year in which the student was enrolled in the program, or a higher amount if assessed the student by the institution for such expenses; and</a:t>
            </a:r>
          </a:p>
          <a:p>
            <a:pPr algn="l">
              <a:buFont typeface="Arial" panose="020B0604020202020204" pitchFamily="34" charset="0"/>
              <a:buChar char="•"/>
            </a:pPr>
            <a:r>
              <a:rPr lang="en-US" sz="1400" b="0" i="0" dirty="0">
                <a:solidFill>
                  <a:srgbClr val="17232E"/>
                </a:solidFill>
                <a:effectLst/>
                <a:highlight>
                  <a:srgbClr val="FFFFFF"/>
                </a:highlight>
              </a:rPr>
              <a:t>The total amount of institutional grants and scholarships provided for the student’s entire enrollment in the program.</a:t>
            </a:r>
          </a:p>
          <a:p>
            <a:endParaRPr lang="en-US" sz="1400" dirty="0"/>
          </a:p>
        </p:txBody>
      </p:sp>
    </p:spTree>
    <p:extLst>
      <p:ext uri="{BB962C8B-B14F-4D97-AF65-F5344CB8AC3E}">
        <p14:creationId xmlns:p14="http://schemas.microsoft.com/office/powerpoint/2010/main" val="2259201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90C7A-4BC4-6DDB-7B21-6168882B4EFB}"/>
              </a:ext>
            </a:extLst>
          </p:cNvPr>
          <p:cNvSpPr>
            <a:spLocks noGrp="1"/>
          </p:cNvSpPr>
          <p:nvPr>
            <p:ph type="title"/>
          </p:nvPr>
        </p:nvSpPr>
        <p:spPr/>
        <p:txBody>
          <a:bodyPr>
            <a:normAutofit fontScale="90000"/>
          </a:bodyPr>
          <a:lstStyle/>
          <a:p>
            <a:r>
              <a:rPr lang="en-US" dirty="0"/>
              <a:t>Reporting from colleague to clearinghouse</a:t>
            </a:r>
          </a:p>
        </p:txBody>
      </p:sp>
      <p:sp>
        <p:nvSpPr>
          <p:cNvPr id="3" name="Content Placeholder 2">
            <a:extLst>
              <a:ext uri="{FF2B5EF4-FFF2-40B4-BE49-F238E27FC236}">
                <a16:creationId xmlns:a16="http://schemas.microsoft.com/office/drawing/2014/main" id="{1F007B7A-1E9F-ADA3-464A-F77026F84DED}"/>
              </a:ext>
            </a:extLst>
          </p:cNvPr>
          <p:cNvSpPr>
            <a:spLocks noGrp="1"/>
          </p:cNvSpPr>
          <p:nvPr>
            <p:ph idx="1"/>
          </p:nvPr>
        </p:nvSpPr>
        <p:spPr/>
        <p:txBody>
          <a:bodyPr>
            <a:normAutofit/>
          </a:bodyPr>
          <a:lstStyle/>
          <a:p>
            <a:pPr marL="0" indent="0">
              <a:buNone/>
            </a:pPr>
            <a:r>
              <a:rPr lang="en-US" dirty="0"/>
              <a:t>Just for the NC Community Colleges:</a:t>
            </a:r>
          </a:p>
          <a:p>
            <a:r>
              <a:rPr lang="en-US" dirty="0"/>
              <a:t>Part 1 of the GE reporting patches delivered by Ellucian to the System Office in June.</a:t>
            </a:r>
          </a:p>
          <a:p>
            <a:r>
              <a:rPr lang="en-US" dirty="0"/>
              <a:t>Parts 2 and 3 were released July 18 and August 15 (NCCC schools received Part </a:t>
            </a:r>
            <a:r>
              <a:rPr lang="en-US"/>
              <a:t>3 yesterday).</a:t>
            </a:r>
            <a:endParaRPr lang="en-US" dirty="0"/>
          </a:p>
          <a:p>
            <a:r>
              <a:rPr lang="en-US" dirty="0"/>
              <a:t>Part 4 was scheduled to be delivered September 5 to the System Office. It states that this patch “contains the remainder of what’s required to complete FVT/GE report processing in Colleague.”</a:t>
            </a:r>
          </a:p>
          <a:p>
            <a:r>
              <a:rPr lang="en-US" dirty="0"/>
              <a:t>Subscribe to “Colleague Gainful Employment Update” on Ellucian hub.</a:t>
            </a:r>
          </a:p>
          <a:p>
            <a:endParaRPr lang="en-US" dirty="0"/>
          </a:p>
        </p:txBody>
      </p:sp>
    </p:spTree>
    <p:extLst>
      <p:ext uri="{BB962C8B-B14F-4D97-AF65-F5344CB8AC3E}">
        <p14:creationId xmlns:p14="http://schemas.microsoft.com/office/powerpoint/2010/main" val="1451795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F6CB8-5275-FBBC-0358-1F4C63E287F3}"/>
              </a:ext>
            </a:extLst>
          </p:cNvPr>
          <p:cNvSpPr>
            <a:spLocks noGrp="1"/>
          </p:cNvSpPr>
          <p:nvPr>
            <p:ph type="title"/>
          </p:nvPr>
        </p:nvSpPr>
        <p:spPr/>
        <p:txBody>
          <a:bodyPr/>
          <a:lstStyle/>
          <a:p>
            <a:r>
              <a:rPr lang="en-US" dirty="0"/>
              <a:t>GE Program Length Restrictions	</a:t>
            </a:r>
          </a:p>
        </p:txBody>
      </p:sp>
    </p:spTree>
    <p:extLst>
      <p:ext uri="{BB962C8B-B14F-4D97-AF65-F5344CB8AC3E}">
        <p14:creationId xmlns:p14="http://schemas.microsoft.com/office/powerpoint/2010/main" val="750314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34AE-77EE-FC80-9879-3EC43359E7C1}"/>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BFC1DAB1-8A02-1536-9DA9-9AFFA6B40062}"/>
              </a:ext>
            </a:extLst>
          </p:cNvPr>
          <p:cNvSpPr>
            <a:spLocks noGrp="1"/>
          </p:cNvSpPr>
          <p:nvPr>
            <p:ph idx="1"/>
          </p:nvPr>
        </p:nvSpPr>
        <p:spPr/>
        <p:txBody>
          <a:bodyPr/>
          <a:lstStyle/>
          <a:p>
            <a:r>
              <a:rPr lang="en-US" dirty="0"/>
              <a:t>Financial Value Transparency (FVT)</a:t>
            </a:r>
          </a:p>
          <a:p>
            <a:r>
              <a:rPr lang="en-US" dirty="0"/>
              <a:t>Gainful Employment (GE) – Student and Program Reporting</a:t>
            </a:r>
            <a:br>
              <a:rPr lang="en-US" dirty="0"/>
            </a:br>
            <a:endParaRPr lang="en-US" dirty="0"/>
          </a:p>
          <a:p>
            <a:r>
              <a:rPr lang="en-US" dirty="0"/>
              <a:t>Gainful Employment Program Length Restrictions</a:t>
            </a:r>
          </a:p>
          <a:p>
            <a:r>
              <a:rPr lang="en-US" dirty="0"/>
              <a:t>Licensure and Disclosure Requirements</a:t>
            </a:r>
          </a:p>
          <a:p>
            <a:endParaRPr lang="en-US" dirty="0"/>
          </a:p>
          <a:p>
            <a:endParaRPr lang="en-US" dirty="0"/>
          </a:p>
          <a:p>
            <a:pPr marL="0" indent="0">
              <a:buNone/>
            </a:pPr>
            <a:r>
              <a:rPr lang="en-US" dirty="0"/>
              <a:t>Note:  This information is as of 9/5/24.  Things change.</a:t>
            </a:r>
          </a:p>
        </p:txBody>
      </p:sp>
    </p:spTree>
    <p:extLst>
      <p:ext uri="{BB962C8B-B14F-4D97-AF65-F5344CB8AC3E}">
        <p14:creationId xmlns:p14="http://schemas.microsoft.com/office/powerpoint/2010/main" val="95828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06B8E-6375-FCBB-5E3F-4AAFB2DD24EC}"/>
              </a:ext>
            </a:extLst>
          </p:cNvPr>
          <p:cNvSpPr>
            <a:spLocks noGrp="1"/>
          </p:cNvSpPr>
          <p:nvPr>
            <p:ph type="title"/>
          </p:nvPr>
        </p:nvSpPr>
        <p:spPr/>
        <p:txBody>
          <a:bodyPr>
            <a:normAutofit fontScale="90000"/>
          </a:bodyPr>
          <a:lstStyle/>
          <a:p>
            <a:r>
              <a:rPr lang="en-US" dirty="0"/>
              <a:t>GE Program Length restrictions</a:t>
            </a:r>
            <a:br>
              <a:rPr lang="en-US" dirty="0"/>
            </a:br>
            <a:r>
              <a:rPr lang="en-US" dirty="0"/>
              <a:t>(DCL ID: GEN-24-06)</a:t>
            </a:r>
          </a:p>
        </p:txBody>
      </p:sp>
      <p:sp>
        <p:nvSpPr>
          <p:cNvPr id="3" name="Content Placeholder 2">
            <a:extLst>
              <a:ext uri="{FF2B5EF4-FFF2-40B4-BE49-F238E27FC236}">
                <a16:creationId xmlns:a16="http://schemas.microsoft.com/office/drawing/2014/main" id="{234B6C2E-0FA2-5898-0B58-BD50EC057723}"/>
              </a:ext>
            </a:extLst>
          </p:cNvPr>
          <p:cNvSpPr>
            <a:spLocks noGrp="1"/>
          </p:cNvSpPr>
          <p:nvPr>
            <p:ph idx="1"/>
          </p:nvPr>
        </p:nvSpPr>
        <p:spPr>
          <a:xfrm>
            <a:off x="700635" y="2221992"/>
            <a:ext cx="10691265" cy="3921356"/>
          </a:xfrm>
        </p:spPr>
        <p:txBody>
          <a:bodyPr>
            <a:normAutofit/>
          </a:bodyPr>
          <a:lstStyle/>
          <a:p>
            <a:pPr algn="l"/>
            <a:r>
              <a:rPr lang="en-US" b="0" i="0" dirty="0">
                <a:solidFill>
                  <a:srgbClr val="030A13"/>
                </a:solidFill>
                <a:effectLst/>
                <a:highlight>
                  <a:srgbClr val="FFFFFF"/>
                </a:highlight>
              </a:rPr>
              <a:t>34 CFR 668.14(b)(26): Limits the number of hours in a gainful employment (GE) program for new program entrants (students) starting on July 1, 2024. This provision is limited to non-degree (GE) programs that are not offered entirely through distance education.  The maximum program length is established by the minimum educational requirements for licensure. The regulations limit the number of hours in a GE program to the greater of the minimum number of clock hours, credit hours, or the equivalent required for training in the recognized occupation for which the program prepares the student, as established by the State in which the institution is located or, in some cases, another State.</a:t>
            </a:r>
          </a:p>
          <a:p>
            <a:pPr algn="l">
              <a:buFont typeface="Arial" panose="020B0604020202020204" pitchFamily="34" charset="0"/>
              <a:buChar char="•"/>
            </a:pPr>
            <a:r>
              <a:rPr lang="en-US" b="0" i="0" dirty="0">
                <a:solidFill>
                  <a:srgbClr val="17232E"/>
                </a:solidFill>
                <a:effectLst/>
                <a:highlight>
                  <a:srgbClr val="FFFFFF"/>
                </a:highlight>
              </a:rPr>
              <a:t>34 CFR 668.14(b)(32): New requirements for programs to meet educational requirements for licensure or certification in all states where the institution has enrolled students through distance education and correspondence courses.</a:t>
            </a:r>
          </a:p>
        </p:txBody>
      </p:sp>
      <p:sp>
        <p:nvSpPr>
          <p:cNvPr id="4" name="Star: 6 Points 3">
            <a:extLst>
              <a:ext uri="{FF2B5EF4-FFF2-40B4-BE49-F238E27FC236}">
                <a16:creationId xmlns:a16="http://schemas.microsoft.com/office/drawing/2014/main" id="{FB91D5E9-45A9-BBA5-5E5C-56705A6C0CF3}"/>
              </a:ext>
            </a:extLst>
          </p:cNvPr>
          <p:cNvSpPr/>
          <p:nvPr/>
        </p:nvSpPr>
        <p:spPr>
          <a:xfrm rot="1856593">
            <a:off x="8620217" y="213064"/>
            <a:ext cx="2405849" cy="2008928"/>
          </a:xfrm>
          <a:prstGeom prst="star6">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1F2F20A2-E1FA-BF56-7109-1317779B07A8}"/>
              </a:ext>
            </a:extLst>
          </p:cNvPr>
          <p:cNvSpPr txBox="1"/>
          <p:nvPr/>
        </p:nvSpPr>
        <p:spPr>
          <a:xfrm>
            <a:off x="9161755" y="914400"/>
            <a:ext cx="1367162" cy="600164"/>
          </a:xfrm>
          <a:prstGeom prst="rect">
            <a:avLst/>
          </a:prstGeom>
          <a:noFill/>
        </p:spPr>
        <p:txBody>
          <a:bodyPr wrap="square" rtlCol="0">
            <a:spAutoFit/>
          </a:bodyPr>
          <a:lstStyle/>
          <a:p>
            <a:pPr algn="ctr"/>
            <a:r>
              <a:rPr lang="en-US" sz="1100" dirty="0">
                <a:solidFill>
                  <a:schemeClr val="bg1"/>
                </a:solidFill>
              </a:rPr>
              <a:t>Temporary Injunction</a:t>
            </a:r>
            <a:br>
              <a:rPr lang="en-US" sz="1100" dirty="0">
                <a:solidFill>
                  <a:schemeClr val="bg1"/>
                </a:solidFill>
              </a:rPr>
            </a:br>
            <a:r>
              <a:rPr lang="en-US" sz="1100" dirty="0">
                <a:solidFill>
                  <a:schemeClr val="bg1"/>
                </a:solidFill>
              </a:rPr>
              <a:t>GEN-24-83</a:t>
            </a:r>
          </a:p>
        </p:txBody>
      </p:sp>
    </p:spTree>
    <p:extLst>
      <p:ext uri="{BB962C8B-B14F-4D97-AF65-F5344CB8AC3E}">
        <p14:creationId xmlns:p14="http://schemas.microsoft.com/office/powerpoint/2010/main" val="1543483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FE444-5382-42FC-38B2-D8EF0ED57214}"/>
              </a:ext>
            </a:extLst>
          </p:cNvPr>
          <p:cNvSpPr>
            <a:spLocks noGrp="1"/>
          </p:cNvSpPr>
          <p:nvPr>
            <p:ph type="title"/>
          </p:nvPr>
        </p:nvSpPr>
        <p:spPr/>
        <p:txBody>
          <a:bodyPr/>
          <a:lstStyle/>
          <a:p>
            <a:r>
              <a:rPr lang="en-US" dirty="0"/>
              <a:t>Ge Program Length Restrictions</a:t>
            </a:r>
          </a:p>
        </p:txBody>
      </p:sp>
      <p:sp>
        <p:nvSpPr>
          <p:cNvPr id="3" name="Content Placeholder 2">
            <a:extLst>
              <a:ext uri="{FF2B5EF4-FFF2-40B4-BE49-F238E27FC236}">
                <a16:creationId xmlns:a16="http://schemas.microsoft.com/office/drawing/2014/main" id="{C7C4B71A-9ECC-2881-AC48-3557B485492D}"/>
              </a:ext>
            </a:extLst>
          </p:cNvPr>
          <p:cNvSpPr>
            <a:spLocks noGrp="1"/>
          </p:cNvSpPr>
          <p:nvPr>
            <p:ph idx="1"/>
          </p:nvPr>
        </p:nvSpPr>
        <p:spPr/>
        <p:txBody>
          <a:bodyPr/>
          <a:lstStyle/>
          <a:p>
            <a:pPr marL="0" indent="0">
              <a:buNone/>
            </a:pPr>
            <a:r>
              <a:rPr lang="en-US" b="0" i="0" dirty="0">
                <a:solidFill>
                  <a:srgbClr val="17232E"/>
                </a:solidFill>
                <a:effectLst/>
                <a:highlight>
                  <a:srgbClr val="FFFFFF"/>
                </a:highlight>
              </a:rPr>
              <a:t>Applicable GE programs that exceed these length restrictions </a:t>
            </a:r>
            <a:r>
              <a:rPr lang="en-US" b="0" i="0" u="sng" dirty="0">
                <a:solidFill>
                  <a:srgbClr val="17232E"/>
                </a:solidFill>
                <a:effectLst/>
                <a:highlight>
                  <a:srgbClr val="FFFFFF"/>
                </a:highlight>
              </a:rPr>
              <a:t>by any amount</a:t>
            </a:r>
            <a:r>
              <a:rPr lang="en-US" b="0" i="0" dirty="0">
                <a:solidFill>
                  <a:srgbClr val="17232E"/>
                </a:solidFill>
                <a:effectLst/>
                <a:highlight>
                  <a:srgbClr val="FFFFFF"/>
                </a:highlight>
              </a:rPr>
              <a:t> are ineligible in their </a:t>
            </a:r>
            <a:r>
              <a:rPr lang="en-US" b="0" i="0" u="sng" dirty="0">
                <a:solidFill>
                  <a:srgbClr val="17232E"/>
                </a:solidFill>
                <a:effectLst/>
                <a:highlight>
                  <a:srgbClr val="FFFFFF"/>
                </a:highlight>
              </a:rPr>
              <a:t>entirety</a:t>
            </a:r>
            <a:r>
              <a:rPr lang="en-US" b="0" i="0" dirty="0">
                <a:solidFill>
                  <a:srgbClr val="17232E"/>
                </a:solidFill>
                <a:effectLst/>
                <a:highlight>
                  <a:srgbClr val="FFFFFF"/>
                </a:highlight>
              </a:rPr>
              <a:t> to participate in the Title IV programs.</a:t>
            </a:r>
          </a:p>
          <a:p>
            <a:pPr marL="0" indent="0">
              <a:buNone/>
            </a:pPr>
            <a:r>
              <a:rPr lang="en-US" b="0" i="0" dirty="0">
                <a:solidFill>
                  <a:srgbClr val="000000"/>
                </a:solidFill>
                <a:effectLst/>
                <a:highlight>
                  <a:srgbClr val="FFFFFF"/>
                </a:highlight>
              </a:rPr>
              <a:t>This new program length limitation does not apply to programs that prepare students for occupations in fields in which the training requirement established by the state includes the completion of an associate’s or higher degree. Programs that are offered </a:t>
            </a:r>
            <a:r>
              <a:rPr lang="en-US" b="0" i="1" u="sng" dirty="0">
                <a:solidFill>
                  <a:srgbClr val="000000"/>
                </a:solidFill>
                <a:effectLst/>
                <a:highlight>
                  <a:srgbClr val="FFFFFF"/>
                </a:highlight>
              </a:rPr>
              <a:t>entirely</a:t>
            </a:r>
            <a:r>
              <a:rPr lang="en-US" b="0" i="0" dirty="0">
                <a:solidFill>
                  <a:srgbClr val="000000"/>
                </a:solidFill>
                <a:effectLst/>
                <a:highlight>
                  <a:srgbClr val="FFFFFF"/>
                </a:highlight>
              </a:rPr>
              <a:t> online or through correspondence courses also are exempt from this maximum program length restriction.</a:t>
            </a:r>
            <a:endParaRPr lang="en-US" dirty="0"/>
          </a:p>
        </p:txBody>
      </p:sp>
      <p:sp>
        <p:nvSpPr>
          <p:cNvPr id="4" name="Star: 6 Points 3">
            <a:extLst>
              <a:ext uri="{FF2B5EF4-FFF2-40B4-BE49-F238E27FC236}">
                <a16:creationId xmlns:a16="http://schemas.microsoft.com/office/drawing/2014/main" id="{7C4821AA-48A7-F4CC-79AA-971878B28512}"/>
              </a:ext>
            </a:extLst>
          </p:cNvPr>
          <p:cNvSpPr/>
          <p:nvPr/>
        </p:nvSpPr>
        <p:spPr>
          <a:xfrm rot="1447681">
            <a:off x="9171811" y="272135"/>
            <a:ext cx="2149707" cy="1855136"/>
          </a:xfrm>
          <a:prstGeom prst="star6">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4BCAFBC-6ED4-78FC-A78C-99F23EEF0BA1}"/>
              </a:ext>
            </a:extLst>
          </p:cNvPr>
          <p:cNvSpPr txBox="1"/>
          <p:nvPr/>
        </p:nvSpPr>
        <p:spPr>
          <a:xfrm>
            <a:off x="9436963" y="914400"/>
            <a:ext cx="1305018" cy="769441"/>
          </a:xfrm>
          <a:prstGeom prst="rect">
            <a:avLst/>
          </a:prstGeom>
          <a:noFill/>
        </p:spPr>
        <p:txBody>
          <a:bodyPr wrap="square" rtlCol="0">
            <a:spAutoFit/>
          </a:bodyPr>
          <a:lstStyle/>
          <a:p>
            <a:pPr algn="ctr"/>
            <a:r>
              <a:rPr lang="en-US" sz="1100" dirty="0">
                <a:solidFill>
                  <a:schemeClr val="bg1"/>
                </a:solidFill>
              </a:rPr>
              <a:t>Temporary Injunction</a:t>
            </a:r>
            <a:br>
              <a:rPr lang="en-US" sz="1100" dirty="0">
                <a:solidFill>
                  <a:schemeClr val="bg1"/>
                </a:solidFill>
              </a:rPr>
            </a:br>
            <a:r>
              <a:rPr lang="en-US" sz="1100" dirty="0">
                <a:solidFill>
                  <a:schemeClr val="bg1"/>
                </a:solidFill>
              </a:rPr>
              <a:t>GEN-24-83</a:t>
            </a:r>
          </a:p>
          <a:p>
            <a:endParaRPr lang="en-US" sz="1100" dirty="0"/>
          </a:p>
        </p:txBody>
      </p:sp>
    </p:spTree>
    <p:extLst>
      <p:ext uri="{BB962C8B-B14F-4D97-AF65-F5344CB8AC3E}">
        <p14:creationId xmlns:p14="http://schemas.microsoft.com/office/powerpoint/2010/main" val="2701880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4E3FE-B5D7-B07D-2A28-AE3DB883F344}"/>
              </a:ext>
            </a:extLst>
          </p:cNvPr>
          <p:cNvSpPr>
            <a:spLocks noGrp="1"/>
          </p:cNvSpPr>
          <p:nvPr>
            <p:ph type="title"/>
          </p:nvPr>
        </p:nvSpPr>
        <p:spPr/>
        <p:txBody>
          <a:bodyPr>
            <a:normAutofit/>
          </a:bodyPr>
          <a:lstStyle/>
          <a:p>
            <a:r>
              <a:rPr lang="en-US" dirty="0"/>
              <a:t>GE Program Length Restrictions</a:t>
            </a:r>
          </a:p>
        </p:txBody>
      </p:sp>
      <p:sp>
        <p:nvSpPr>
          <p:cNvPr id="3" name="Content Placeholder 2">
            <a:extLst>
              <a:ext uri="{FF2B5EF4-FFF2-40B4-BE49-F238E27FC236}">
                <a16:creationId xmlns:a16="http://schemas.microsoft.com/office/drawing/2014/main" id="{12E93C12-B406-1D74-CA8E-629A0663FF88}"/>
              </a:ext>
            </a:extLst>
          </p:cNvPr>
          <p:cNvSpPr>
            <a:spLocks noGrp="1"/>
          </p:cNvSpPr>
          <p:nvPr>
            <p:ph idx="1"/>
          </p:nvPr>
        </p:nvSpPr>
        <p:spPr>
          <a:xfrm>
            <a:off x="700635" y="2485748"/>
            <a:ext cx="10691265" cy="3476140"/>
          </a:xfrm>
        </p:spPr>
        <p:txBody>
          <a:bodyPr/>
          <a:lstStyle/>
          <a:p>
            <a:r>
              <a:rPr lang="en-US" dirty="0"/>
              <a:t>Example:  Cosmetology Diploma</a:t>
            </a:r>
          </a:p>
          <a:p>
            <a:pPr lvl="1"/>
            <a:r>
              <a:rPr lang="en-US" dirty="0"/>
              <a:t>Per the NC Board of Cosmetic Arts Examiners’ Licensure Requirements - </a:t>
            </a:r>
            <a:r>
              <a:rPr lang="en-US" b="0" i="0" dirty="0">
                <a:solidFill>
                  <a:srgbClr val="555555"/>
                </a:solidFill>
                <a:effectLst/>
                <a:highlight>
                  <a:srgbClr val="FFFFFF"/>
                </a:highlight>
              </a:rPr>
              <a:t>1500 hours in an approved cosmetic art school cosmetologist curriculum. </a:t>
            </a:r>
          </a:p>
          <a:p>
            <a:pPr lvl="1"/>
            <a:r>
              <a:rPr lang="en-US" dirty="0">
                <a:solidFill>
                  <a:srgbClr val="555555"/>
                </a:solidFill>
                <a:highlight>
                  <a:srgbClr val="FFFFFF"/>
                </a:highlight>
              </a:rPr>
              <a:t>Therefore, an eligible GE cosmetology program for Title IV financial aid purposes should be exactly 1500 clock hours.</a:t>
            </a:r>
          </a:p>
          <a:p>
            <a:pPr marL="0" indent="0">
              <a:buNone/>
            </a:pPr>
            <a:br>
              <a:rPr lang="en-US" dirty="0">
                <a:solidFill>
                  <a:srgbClr val="555555"/>
                </a:solidFill>
                <a:highlight>
                  <a:srgbClr val="FFFFFF"/>
                </a:highlight>
              </a:rPr>
            </a:br>
            <a:endParaRPr lang="en-US" dirty="0">
              <a:solidFill>
                <a:srgbClr val="555555"/>
              </a:solidFill>
              <a:highlight>
                <a:srgbClr val="FFFFFF"/>
              </a:highlight>
            </a:endParaRPr>
          </a:p>
        </p:txBody>
      </p:sp>
      <p:sp>
        <p:nvSpPr>
          <p:cNvPr id="4" name="Explosion: 8 Points 3">
            <a:extLst>
              <a:ext uri="{FF2B5EF4-FFF2-40B4-BE49-F238E27FC236}">
                <a16:creationId xmlns:a16="http://schemas.microsoft.com/office/drawing/2014/main" id="{011921B9-29B9-C1E9-C067-A7A42B642699}"/>
              </a:ext>
            </a:extLst>
          </p:cNvPr>
          <p:cNvSpPr/>
          <p:nvPr/>
        </p:nvSpPr>
        <p:spPr>
          <a:xfrm>
            <a:off x="967667" y="1411550"/>
            <a:ext cx="1766656" cy="1207363"/>
          </a:xfrm>
          <a:prstGeom prst="irregularSeal1">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708B0407-8462-3DDD-626A-A91C790AA0AB}"/>
              </a:ext>
            </a:extLst>
          </p:cNvPr>
          <p:cNvSpPr txBox="1"/>
          <p:nvPr/>
        </p:nvSpPr>
        <p:spPr>
          <a:xfrm>
            <a:off x="1411549" y="1793288"/>
            <a:ext cx="1251751" cy="430887"/>
          </a:xfrm>
          <a:prstGeom prst="rect">
            <a:avLst/>
          </a:prstGeom>
          <a:noFill/>
        </p:spPr>
        <p:txBody>
          <a:bodyPr wrap="square" rtlCol="0">
            <a:spAutoFit/>
          </a:bodyPr>
          <a:lstStyle/>
          <a:p>
            <a:r>
              <a:rPr lang="en-US" sz="1100" dirty="0">
                <a:solidFill>
                  <a:schemeClr val="bg1"/>
                </a:solidFill>
              </a:rPr>
              <a:t>Lisa’s </a:t>
            </a:r>
            <a:br>
              <a:rPr lang="en-US" sz="1100" dirty="0">
                <a:solidFill>
                  <a:schemeClr val="bg1"/>
                </a:solidFill>
              </a:rPr>
            </a:br>
            <a:r>
              <a:rPr lang="en-US" sz="1100" dirty="0">
                <a:solidFill>
                  <a:schemeClr val="bg1"/>
                </a:solidFill>
              </a:rPr>
              <a:t>interpretation</a:t>
            </a:r>
          </a:p>
        </p:txBody>
      </p:sp>
    </p:spTree>
    <p:extLst>
      <p:ext uri="{BB962C8B-B14F-4D97-AF65-F5344CB8AC3E}">
        <p14:creationId xmlns:p14="http://schemas.microsoft.com/office/powerpoint/2010/main" val="175481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272BC-C4E5-BE1F-397C-5580D64B333D}"/>
              </a:ext>
            </a:extLst>
          </p:cNvPr>
          <p:cNvSpPr>
            <a:spLocks noGrp="1"/>
          </p:cNvSpPr>
          <p:nvPr>
            <p:ph type="title"/>
          </p:nvPr>
        </p:nvSpPr>
        <p:spPr/>
        <p:txBody>
          <a:bodyPr/>
          <a:lstStyle/>
          <a:p>
            <a:r>
              <a:rPr lang="en-US" dirty="0"/>
              <a:t>Disclosures</a:t>
            </a:r>
          </a:p>
        </p:txBody>
      </p:sp>
    </p:spTree>
    <p:extLst>
      <p:ext uri="{BB962C8B-B14F-4D97-AF65-F5344CB8AC3E}">
        <p14:creationId xmlns:p14="http://schemas.microsoft.com/office/powerpoint/2010/main" val="110761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2BF07-E07E-35CA-458E-0063F498D088}"/>
              </a:ext>
            </a:extLst>
          </p:cNvPr>
          <p:cNvSpPr>
            <a:spLocks noGrp="1"/>
          </p:cNvSpPr>
          <p:nvPr>
            <p:ph type="title"/>
          </p:nvPr>
        </p:nvSpPr>
        <p:spPr/>
        <p:txBody>
          <a:bodyPr/>
          <a:lstStyle/>
          <a:p>
            <a:r>
              <a:rPr lang="en-US" dirty="0"/>
              <a:t>Licensure and disclosure requirements</a:t>
            </a:r>
          </a:p>
        </p:txBody>
      </p:sp>
      <p:sp>
        <p:nvSpPr>
          <p:cNvPr id="3" name="Content Placeholder 2">
            <a:extLst>
              <a:ext uri="{FF2B5EF4-FFF2-40B4-BE49-F238E27FC236}">
                <a16:creationId xmlns:a16="http://schemas.microsoft.com/office/drawing/2014/main" id="{97275234-5ADC-917A-EDA9-596A361E90D8}"/>
              </a:ext>
            </a:extLst>
          </p:cNvPr>
          <p:cNvSpPr>
            <a:spLocks noGrp="1"/>
          </p:cNvSpPr>
          <p:nvPr>
            <p:ph idx="1"/>
          </p:nvPr>
        </p:nvSpPr>
        <p:spPr/>
        <p:txBody>
          <a:bodyPr>
            <a:normAutofit/>
          </a:bodyPr>
          <a:lstStyle/>
          <a:p>
            <a:r>
              <a:rPr lang="en-US" b="0" i="0" dirty="0">
                <a:solidFill>
                  <a:srgbClr val="030A13"/>
                </a:solidFill>
                <a:effectLst/>
                <a:highlight>
                  <a:srgbClr val="FFFFFF"/>
                </a:highlight>
              </a:rPr>
              <a:t>34 CFR 668.14(b)(32) requires all programs that prepare students for occupations requiring programmatic accreditation or State licensure to meet those requirements for all new program entrants (students) starting on July 1, 2024, for each State in which the student is located if they are not enrolled in face-to-face instruction </a:t>
            </a:r>
            <a:r>
              <a:rPr lang="en-US" b="0" i="0" u="sng" dirty="0">
                <a:solidFill>
                  <a:srgbClr val="030A13"/>
                </a:solidFill>
                <a:effectLst/>
                <a:highlight>
                  <a:srgbClr val="FFFFFF"/>
                </a:highlight>
              </a:rPr>
              <a:t>or</a:t>
            </a:r>
            <a:r>
              <a:rPr lang="en-US" b="0" i="0" dirty="0">
                <a:solidFill>
                  <a:srgbClr val="030A13"/>
                </a:solidFill>
                <a:effectLst/>
                <a:highlight>
                  <a:srgbClr val="FFFFFF"/>
                </a:highlight>
              </a:rPr>
              <a:t> in a State in which a student attests they intend to seek employment. 34 CFR 668.43 requires disclosures related to whether a program meets the educational requirements for licensure or certification in a State.</a:t>
            </a:r>
          </a:p>
          <a:p>
            <a:r>
              <a:rPr lang="en-US" b="0" i="0" dirty="0">
                <a:solidFill>
                  <a:srgbClr val="030A13"/>
                </a:solidFill>
                <a:effectLst/>
                <a:highlight>
                  <a:srgbClr val="FFFFFF"/>
                </a:highlight>
              </a:rPr>
              <a:t>If a school designs a program to meet educational requirements for a specific professional license or certification, or advertises that the program meets such requirements, we are required to publicly disclose all the States where the institution has determined that its program does and does not meet such requirements.</a:t>
            </a:r>
            <a:endParaRPr lang="en-US" dirty="0"/>
          </a:p>
        </p:txBody>
      </p:sp>
    </p:spTree>
    <p:extLst>
      <p:ext uri="{BB962C8B-B14F-4D97-AF65-F5344CB8AC3E}">
        <p14:creationId xmlns:p14="http://schemas.microsoft.com/office/powerpoint/2010/main" val="4112144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46BE2-083C-AE9D-AD6A-0CDA36D246DC}"/>
              </a:ext>
            </a:extLst>
          </p:cNvPr>
          <p:cNvSpPr>
            <a:spLocks noGrp="1"/>
          </p:cNvSpPr>
          <p:nvPr>
            <p:ph type="title"/>
          </p:nvPr>
        </p:nvSpPr>
        <p:spPr/>
        <p:txBody>
          <a:bodyPr/>
          <a:lstStyle/>
          <a:p>
            <a:r>
              <a:rPr lang="en-US" dirty="0"/>
              <a:t>Federal Guidance</a:t>
            </a:r>
          </a:p>
        </p:txBody>
      </p:sp>
      <p:sp>
        <p:nvSpPr>
          <p:cNvPr id="3" name="Content Placeholder 2">
            <a:extLst>
              <a:ext uri="{FF2B5EF4-FFF2-40B4-BE49-F238E27FC236}">
                <a16:creationId xmlns:a16="http://schemas.microsoft.com/office/drawing/2014/main" id="{CD4FF307-C400-96E2-4453-3D59AC319D87}"/>
              </a:ext>
            </a:extLst>
          </p:cNvPr>
          <p:cNvSpPr>
            <a:spLocks noGrp="1"/>
          </p:cNvSpPr>
          <p:nvPr>
            <p:ph idx="1"/>
          </p:nvPr>
        </p:nvSpPr>
        <p:spPr>
          <a:xfrm>
            <a:off x="700635" y="1819922"/>
            <a:ext cx="10691265" cy="4141966"/>
          </a:xfrm>
        </p:spPr>
        <p:txBody>
          <a:bodyPr>
            <a:normAutofit/>
          </a:bodyPr>
          <a:lstStyle/>
          <a:p>
            <a:pPr marL="0" indent="0">
              <a:buNone/>
            </a:pPr>
            <a:r>
              <a:rPr lang="en-US" dirty="0"/>
              <a:t>Knowledge Center Topics Page</a:t>
            </a:r>
            <a:endParaRPr lang="en-US" dirty="0">
              <a:hlinkClick r:id="rId2"/>
            </a:endParaRPr>
          </a:p>
          <a:p>
            <a:pPr marL="0" indent="0">
              <a:buNone/>
            </a:pPr>
            <a:r>
              <a:rPr lang="en-US" dirty="0">
                <a:hlinkClick r:id="rId2"/>
              </a:rPr>
              <a:t>https://fsapartners.ed.gov/knowledge-center/topics/financial-value-transparency-and-gainful-employment-information</a:t>
            </a:r>
            <a:r>
              <a:rPr lang="en-US" dirty="0"/>
              <a:t> </a:t>
            </a:r>
          </a:p>
          <a:p>
            <a:pPr marL="0" indent="0">
              <a:buNone/>
            </a:pPr>
            <a:endParaRPr lang="en-US" dirty="0"/>
          </a:p>
          <a:p>
            <a:pPr marL="0" indent="0">
              <a:buNone/>
            </a:pPr>
            <a:r>
              <a:rPr lang="en-US" dirty="0"/>
              <a:t>Certification Procedures – Q &amp; A </a:t>
            </a:r>
            <a:r>
              <a:rPr lang="en-US" dirty="0">
                <a:hlinkClick r:id="rId3"/>
              </a:rPr>
              <a:t>https://www2.ed.gov/policy/highered/reg/hearulemaking/2024/certification-q-and-a.html#geph</a:t>
            </a:r>
            <a:r>
              <a:rPr lang="en-US" dirty="0"/>
              <a:t> </a:t>
            </a:r>
          </a:p>
          <a:p>
            <a:pPr marL="0" indent="0">
              <a:buNone/>
            </a:pPr>
            <a:endParaRPr lang="en-US" dirty="0"/>
          </a:p>
          <a:p>
            <a:pPr marL="0" indent="0">
              <a:buNone/>
            </a:pPr>
            <a:r>
              <a:rPr lang="en-US" dirty="0"/>
              <a:t>***SASFAA Webinar scheduled for 9/17/24 @ 10am.</a:t>
            </a:r>
          </a:p>
        </p:txBody>
      </p:sp>
    </p:spTree>
    <p:extLst>
      <p:ext uri="{BB962C8B-B14F-4D97-AF65-F5344CB8AC3E}">
        <p14:creationId xmlns:p14="http://schemas.microsoft.com/office/powerpoint/2010/main" val="3232836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63F7D-8009-5EB0-8FC5-A3158B201216}"/>
              </a:ext>
            </a:extLst>
          </p:cNvPr>
          <p:cNvSpPr>
            <a:spLocks noGrp="1"/>
          </p:cNvSpPr>
          <p:nvPr>
            <p:ph type="title"/>
          </p:nvPr>
        </p:nvSpPr>
        <p:spPr/>
        <p:txBody>
          <a:bodyPr/>
          <a:lstStyle/>
          <a:p>
            <a:r>
              <a:rPr lang="en-US" dirty="0"/>
              <a:t>Financial Value Transparency and </a:t>
            </a:r>
            <a:br>
              <a:rPr lang="en-US" dirty="0"/>
            </a:br>
            <a:r>
              <a:rPr lang="en-US" dirty="0"/>
              <a:t>gainful employment</a:t>
            </a:r>
          </a:p>
        </p:txBody>
      </p:sp>
    </p:spTree>
    <p:extLst>
      <p:ext uri="{BB962C8B-B14F-4D97-AF65-F5344CB8AC3E}">
        <p14:creationId xmlns:p14="http://schemas.microsoft.com/office/powerpoint/2010/main" val="2043972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EB1EE-9412-616E-F8DB-8D37D1F86003}"/>
              </a:ext>
            </a:extLst>
          </p:cNvPr>
          <p:cNvSpPr>
            <a:spLocks noGrp="1"/>
          </p:cNvSpPr>
          <p:nvPr>
            <p:ph type="title"/>
          </p:nvPr>
        </p:nvSpPr>
        <p:spPr>
          <a:xfrm>
            <a:off x="700635" y="914400"/>
            <a:ext cx="10691265" cy="861134"/>
          </a:xfrm>
        </p:spPr>
        <p:txBody>
          <a:bodyPr/>
          <a:lstStyle/>
          <a:p>
            <a:r>
              <a:rPr lang="en-US" dirty="0"/>
              <a:t>FVT/GE Exclusions</a:t>
            </a:r>
          </a:p>
        </p:txBody>
      </p:sp>
      <p:sp>
        <p:nvSpPr>
          <p:cNvPr id="3" name="Content Placeholder 2">
            <a:extLst>
              <a:ext uri="{FF2B5EF4-FFF2-40B4-BE49-F238E27FC236}">
                <a16:creationId xmlns:a16="http://schemas.microsoft.com/office/drawing/2014/main" id="{39A8F792-02C0-9932-DF6D-E74C2B5E932C}"/>
              </a:ext>
            </a:extLst>
          </p:cNvPr>
          <p:cNvSpPr>
            <a:spLocks noGrp="1"/>
          </p:cNvSpPr>
          <p:nvPr>
            <p:ph idx="1"/>
          </p:nvPr>
        </p:nvSpPr>
        <p:spPr>
          <a:xfrm>
            <a:off x="700635" y="1775534"/>
            <a:ext cx="10691265" cy="4186354"/>
          </a:xfrm>
        </p:spPr>
        <p:txBody>
          <a:bodyPr>
            <a:normAutofit fontScale="92500" lnSpcReduction="10000"/>
          </a:bodyPr>
          <a:lstStyle/>
          <a:p>
            <a:pPr marL="0" indent="0">
              <a:buNone/>
            </a:pPr>
            <a:r>
              <a:rPr lang="en-US" dirty="0">
                <a:solidFill>
                  <a:srgbClr val="17232E"/>
                </a:solidFill>
                <a:highlight>
                  <a:srgbClr val="FFFFFF"/>
                </a:highlight>
              </a:rPr>
              <a:t>Student and Program Exclusions:  </a:t>
            </a:r>
          </a:p>
          <a:p>
            <a:pPr lvl="1"/>
            <a:r>
              <a:rPr lang="en-US" b="0" i="0" dirty="0">
                <a:solidFill>
                  <a:srgbClr val="17232E"/>
                </a:solidFill>
                <a:effectLst/>
              </a:rPr>
              <a:t>One or more of the student’s Title IV loans qualify for a total and permanent disability (TPD) discharge;</a:t>
            </a:r>
          </a:p>
          <a:p>
            <a:pPr lvl="1"/>
            <a:r>
              <a:rPr lang="en-US" dirty="0">
                <a:solidFill>
                  <a:srgbClr val="17232E"/>
                </a:solidFill>
              </a:rPr>
              <a:t>The student died;</a:t>
            </a:r>
          </a:p>
          <a:p>
            <a:pPr lvl="1"/>
            <a:r>
              <a:rPr lang="en-US" b="0" i="0" dirty="0">
                <a:solidFill>
                  <a:srgbClr val="17232E"/>
                </a:solidFill>
                <a:effectLst/>
              </a:rPr>
              <a:t>The student enrolled full-time in any other eligible program at the same institution or another institution during the calendar year for which earnings were measured;</a:t>
            </a:r>
          </a:p>
          <a:p>
            <a:pPr lvl="1"/>
            <a:r>
              <a:rPr lang="en-US" b="0" i="0" dirty="0">
                <a:solidFill>
                  <a:srgbClr val="17232E"/>
                </a:solidFill>
                <a:effectLst/>
              </a:rPr>
              <a:t>The student completed a higher-level undergraduate or graduate program at the institution (for undergraduate and graduate programs, respectively);</a:t>
            </a:r>
          </a:p>
          <a:p>
            <a:pPr lvl="1"/>
            <a:r>
              <a:rPr lang="en-US" dirty="0">
                <a:solidFill>
                  <a:srgbClr val="17232E"/>
                </a:solidFill>
                <a:highlight>
                  <a:srgbClr val="FFFFFF"/>
                </a:highlight>
              </a:rPr>
              <a:t>Comprehensive transition and postsecondary (CTP) programs;</a:t>
            </a:r>
          </a:p>
          <a:p>
            <a:pPr lvl="1"/>
            <a:r>
              <a:rPr lang="en-US" dirty="0">
                <a:solidFill>
                  <a:srgbClr val="17232E"/>
                </a:solidFill>
                <a:highlight>
                  <a:srgbClr val="FFFFFF"/>
                </a:highlight>
              </a:rPr>
              <a:t>Approved prison education programs;</a:t>
            </a:r>
          </a:p>
          <a:p>
            <a:pPr lvl="1"/>
            <a:r>
              <a:rPr lang="en-US" dirty="0">
                <a:solidFill>
                  <a:srgbClr val="17232E"/>
                </a:solidFill>
                <a:highlight>
                  <a:srgbClr val="FFFFFF"/>
                </a:highlight>
              </a:rPr>
              <a:t>Postbaccalaureate teacher certification programs where the institution does not award a credential;</a:t>
            </a:r>
          </a:p>
          <a:p>
            <a:pPr lvl="1"/>
            <a:r>
              <a:rPr lang="en-US" dirty="0">
                <a:solidFill>
                  <a:srgbClr val="17232E"/>
                </a:solidFill>
                <a:highlight>
                  <a:srgbClr val="FFFFFF"/>
                </a:highlight>
              </a:rPr>
              <a:t>Programs at least two academic years in length that are acceptable for full credit toward a bachelor’s degree;</a:t>
            </a:r>
          </a:p>
          <a:p>
            <a:pPr lvl="1"/>
            <a:r>
              <a:rPr lang="en-US" dirty="0">
                <a:solidFill>
                  <a:srgbClr val="17232E"/>
                </a:solidFill>
                <a:highlight>
                  <a:srgbClr val="FFFFFF"/>
                </a:highlight>
              </a:rPr>
              <a:t>Institutions that do not have at least 30 completers in </a:t>
            </a:r>
            <a:r>
              <a:rPr lang="en-US" u="sng" dirty="0">
                <a:solidFill>
                  <a:srgbClr val="17232E"/>
                </a:solidFill>
                <a:highlight>
                  <a:srgbClr val="FFFFFF"/>
                </a:highlight>
              </a:rPr>
              <a:t>any</a:t>
            </a:r>
            <a:r>
              <a:rPr lang="en-US" dirty="0">
                <a:solidFill>
                  <a:srgbClr val="17232E"/>
                </a:solidFill>
                <a:highlight>
                  <a:srgbClr val="FFFFFF"/>
                </a:highlight>
              </a:rPr>
              <a:t> substantially-similar program groups (same CIP code) over the preceding 4 award years.</a:t>
            </a:r>
          </a:p>
          <a:p>
            <a:endParaRPr lang="en-US" dirty="0"/>
          </a:p>
        </p:txBody>
      </p:sp>
    </p:spTree>
    <p:extLst>
      <p:ext uri="{BB962C8B-B14F-4D97-AF65-F5344CB8AC3E}">
        <p14:creationId xmlns:p14="http://schemas.microsoft.com/office/powerpoint/2010/main" val="4105505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35B9D-72DE-B08E-0267-03A40FF72E62}"/>
              </a:ext>
            </a:extLst>
          </p:cNvPr>
          <p:cNvSpPr>
            <a:spLocks noGrp="1"/>
          </p:cNvSpPr>
          <p:nvPr>
            <p:ph type="title"/>
          </p:nvPr>
        </p:nvSpPr>
        <p:spPr/>
        <p:txBody>
          <a:bodyPr>
            <a:normAutofit fontScale="90000"/>
          </a:bodyPr>
          <a:lstStyle/>
          <a:p>
            <a:r>
              <a:rPr lang="en-US" dirty="0"/>
              <a:t>Financial Value Transparency</a:t>
            </a:r>
            <a:br>
              <a:rPr lang="en-US" dirty="0"/>
            </a:br>
            <a:r>
              <a:rPr lang="en-US" sz="1300" dirty="0"/>
              <a:t>“</a:t>
            </a:r>
            <a:r>
              <a:rPr lang="en-US" sz="1300" b="0" i="1" dirty="0">
                <a:solidFill>
                  <a:srgbClr val="17232E"/>
                </a:solidFill>
                <a:effectLst/>
                <a:highlight>
                  <a:srgbClr val="FFFFFF"/>
                </a:highlight>
                <a:latin typeface="Public Sans"/>
              </a:rPr>
              <a:t>The FVT regulations are designed to improve the quality and availability of information provided directly to students about the costs, sources of financial aid, and outcomes of students enrolled in all title IV, HEA (Title IV) eligible programs. </a:t>
            </a:r>
            <a:r>
              <a:rPr lang="en-US" sz="1300" b="0" i="0" dirty="0">
                <a:solidFill>
                  <a:srgbClr val="17232E"/>
                </a:solidFill>
                <a:effectLst/>
                <a:highlight>
                  <a:srgbClr val="FFFFFF"/>
                </a:highlight>
                <a:latin typeface="Public Sans"/>
              </a:rPr>
              <a:t>”   GEN-24-04</a:t>
            </a:r>
            <a:br>
              <a:rPr lang="en-US" b="0" i="0" dirty="0">
                <a:solidFill>
                  <a:srgbClr val="17232E"/>
                </a:solidFill>
                <a:effectLst/>
                <a:highlight>
                  <a:srgbClr val="FFFFFF"/>
                </a:highlight>
                <a:latin typeface="Public Sans"/>
              </a:rPr>
            </a:br>
            <a:endParaRPr lang="en-US" dirty="0"/>
          </a:p>
        </p:txBody>
      </p:sp>
      <p:sp>
        <p:nvSpPr>
          <p:cNvPr id="3" name="Content Placeholder 2">
            <a:extLst>
              <a:ext uri="{FF2B5EF4-FFF2-40B4-BE49-F238E27FC236}">
                <a16:creationId xmlns:a16="http://schemas.microsoft.com/office/drawing/2014/main" id="{A15034EA-10B3-EF36-E4BA-6BB507915D90}"/>
              </a:ext>
            </a:extLst>
          </p:cNvPr>
          <p:cNvSpPr>
            <a:spLocks noGrp="1"/>
          </p:cNvSpPr>
          <p:nvPr>
            <p:ph idx="1"/>
          </p:nvPr>
        </p:nvSpPr>
        <p:spPr/>
        <p:txBody>
          <a:bodyPr>
            <a:normAutofit/>
          </a:bodyPr>
          <a:lstStyle/>
          <a:p>
            <a:r>
              <a:rPr lang="en-US" dirty="0">
                <a:solidFill>
                  <a:srgbClr val="17232E"/>
                </a:solidFill>
                <a:highlight>
                  <a:srgbClr val="FFFFFF"/>
                </a:highlight>
              </a:rPr>
              <a:t>Information will be gathered from colleges to establish two measures:  debt-to-earnings (D/E) and earnings premium (EP).  This information may be required to be disclosed by the College or the Department to students and families.</a:t>
            </a:r>
          </a:p>
          <a:p>
            <a:r>
              <a:rPr lang="en-US" dirty="0">
                <a:solidFill>
                  <a:srgbClr val="17232E"/>
                </a:solidFill>
                <a:highlight>
                  <a:srgbClr val="FFFFFF"/>
                </a:highlight>
              </a:rPr>
              <a:t>Applies to GE </a:t>
            </a:r>
            <a:r>
              <a:rPr lang="en-US" u="sng" dirty="0">
                <a:solidFill>
                  <a:srgbClr val="17232E"/>
                </a:solidFill>
                <a:highlight>
                  <a:srgbClr val="FFFFFF"/>
                </a:highlight>
              </a:rPr>
              <a:t>and</a:t>
            </a:r>
            <a:r>
              <a:rPr lang="en-US" dirty="0">
                <a:solidFill>
                  <a:srgbClr val="17232E"/>
                </a:solidFill>
                <a:highlight>
                  <a:srgbClr val="FFFFFF"/>
                </a:highlight>
              </a:rPr>
              <a:t> Eligible Non-GE programs (except the exclusions)  </a:t>
            </a:r>
          </a:p>
          <a:p>
            <a:pPr lvl="1"/>
            <a:r>
              <a:rPr lang="en-US" dirty="0">
                <a:solidFill>
                  <a:srgbClr val="17232E"/>
                </a:solidFill>
                <a:highlight>
                  <a:srgbClr val="FFFFFF"/>
                </a:highlight>
              </a:rPr>
              <a:t>GE programs – All nondegree programs (certificates/diplomas) at public and private nonprofits</a:t>
            </a:r>
          </a:p>
          <a:p>
            <a:pPr lvl="1"/>
            <a:r>
              <a:rPr lang="en-US" dirty="0">
                <a:solidFill>
                  <a:srgbClr val="17232E"/>
                </a:solidFill>
                <a:highlight>
                  <a:srgbClr val="FFFFFF"/>
                </a:highlight>
              </a:rPr>
              <a:t>Eligible Non-GE programs – All Title IV eligible programs, including degree programs, at public, private nonprofit, and proprietary institutions.</a:t>
            </a:r>
          </a:p>
          <a:p>
            <a:pPr marL="0" indent="0">
              <a:buNone/>
            </a:pPr>
            <a:endParaRPr lang="en-US" dirty="0"/>
          </a:p>
        </p:txBody>
      </p:sp>
    </p:spTree>
    <p:extLst>
      <p:ext uri="{BB962C8B-B14F-4D97-AF65-F5344CB8AC3E}">
        <p14:creationId xmlns:p14="http://schemas.microsoft.com/office/powerpoint/2010/main" val="2572997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FCC93-874E-EE08-1831-7046E9DCD176}"/>
              </a:ext>
            </a:extLst>
          </p:cNvPr>
          <p:cNvSpPr>
            <a:spLocks noGrp="1"/>
          </p:cNvSpPr>
          <p:nvPr>
            <p:ph type="title"/>
          </p:nvPr>
        </p:nvSpPr>
        <p:spPr/>
        <p:txBody>
          <a:bodyPr>
            <a:normAutofit fontScale="90000"/>
          </a:bodyPr>
          <a:lstStyle/>
          <a:p>
            <a:r>
              <a:rPr lang="en-US" dirty="0"/>
              <a:t>Financial Value Transparency regulations</a:t>
            </a:r>
          </a:p>
        </p:txBody>
      </p:sp>
      <p:sp>
        <p:nvSpPr>
          <p:cNvPr id="3" name="Content Placeholder 2">
            <a:extLst>
              <a:ext uri="{FF2B5EF4-FFF2-40B4-BE49-F238E27FC236}">
                <a16:creationId xmlns:a16="http://schemas.microsoft.com/office/drawing/2014/main" id="{80F89B49-1BCD-D806-7FF9-A445AF3902F0}"/>
              </a:ext>
            </a:extLst>
          </p:cNvPr>
          <p:cNvSpPr>
            <a:spLocks noGrp="1"/>
          </p:cNvSpPr>
          <p:nvPr>
            <p:ph idx="1"/>
          </p:nvPr>
        </p:nvSpPr>
        <p:spPr/>
        <p:txBody>
          <a:bodyPr>
            <a:normAutofit lnSpcReduction="10000"/>
          </a:bodyPr>
          <a:lstStyle/>
          <a:p>
            <a:r>
              <a:rPr lang="en-US" dirty="0"/>
              <a:t>The FVT regulations do not impact the eligibility of Eligible Non-GE programs.</a:t>
            </a:r>
          </a:p>
          <a:p>
            <a:r>
              <a:rPr lang="en-US" dirty="0"/>
              <a:t>They establish D/E rates that compare the amount of debt (Federal loans, alternative/private loans, school debt) graduates incurred to attend a program to the discretionary and annual earnings of graduates after completing the program.  Two rates – one based on annual earnings, and one based on discretionary income.  The draft completers lists show the students that will be measured.</a:t>
            </a:r>
          </a:p>
          <a:p>
            <a:r>
              <a:rPr lang="en-US" dirty="0"/>
              <a:t>They establish an EP measure that evaluates the extent to which a graduate of a program out-earns the median annual earnings of individuals with only a high school diploma or equivalent in the same State the program is located.</a:t>
            </a:r>
          </a:p>
          <a:p>
            <a:r>
              <a:rPr lang="en-US" dirty="0"/>
              <a:t>The rates will be published on a website to be created by the Feds in 2026.</a:t>
            </a:r>
          </a:p>
          <a:p>
            <a:endParaRPr lang="en-US" dirty="0"/>
          </a:p>
        </p:txBody>
      </p:sp>
    </p:spTree>
    <p:extLst>
      <p:ext uri="{BB962C8B-B14F-4D97-AF65-F5344CB8AC3E}">
        <p14:creationId xmlns:p14="http://schemas.microsoft.com/office/powerpoint/2010/main" val="1221078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443AC-FEA9-2382-1209-9B06116EAD38}"/>
              </a:ext>
            </a:extLst>
          </p:cNvPr>
          <p:cNvSpPr>
            <a:spLocks noGrp="1"/>
          </p:cNvSpPr>
          <p:nvPr>
            <p:ph type="title"/>
          </p:nvPr>
        </p:nvSpPr>
        <p:spPr/>
        <p:txBody>
          <a:bodyPr>
            <a:normAutofit fontScale="90000"/>
          </a:bodyPr>
          <a:lstStyle/>
          <a:p>
            <a:r>
              <a:rPr lang="en-US" dirty="0"/>
              <a:t>Financial Value Transparency Cohort Periods</a:t>
            </a:r>
          </a:p>
        </p:txBody>
      </p:sp>
      <p:sp>
        <p:nvSpPr>
          <p:cNvPr id="3" name="Content Placeholder 2">
            <a:extLst>
              <a:ext uri="{FF2B5EF4-FFF2-40B4-BE49-F238E27FC236}">
                <a16:creationId xmlns:a16="http://schemas.microsoft.com/office/drawing/2014/main" id="{1EF5E160-E479-7045-D5C3-F400CB07DFFC}"/>
              </a:ext>
            </a:extLst>
          </p:cNvPr>
          <p:cNvSpPr>
            <a:spLocks noGrp="1"/>
          </p:cNvSpPr>
          <p:nvPr>
            <p:ph idx="1"/>
          </p:nvPr>
        </p:nvSpPr>
        <p:spPr/>
        <p:txBody>
          <a:bodyPr/>
          <a:lstStyle/>
          <a:p>
            <a:r>
              <a:rPr lang="en-US" b="0" i="0" dirty="0">
                <a:solidFill>
                  <a:srgbClr val="17232E"/>
                </a:solidFill>
                <a:effectLst/>
              </a:rPr>
              <a:t>2023-24 award year for non-degree programs</a:t>
            </a:r>
          </a:p>
          <a:p>
            <a:pPr lvl="1"/>
            <a:r>
              <a:rPr lang="en-US" b="0" i="0" dirty="0">
                <a:solidFill>
                  <a:srgbClr val="17232E"/>
                </a:solidFill>
                <a:effectLst/>
              </a:rPr>
              <a:t>Two-year cohort period will be award years 2017-18 and 2018-19</a:t>
            </a:r>
          </a:p>
          <a:p>
            <a:pPr lvl="1"/>
            <a:r>
              <a:rPr lang="en-US" b="0" i="0" dirty="0">
                <a:solidFill>
                  <a:srgbClr val="17232E"/>
                </a:solidFill>
                <a:effectLst/>
              </a:rPr>
              <a:t>Four-year cohort period will be award years 2015-16, 2016-17, 2017-18, and 2018-19. </a:t>
            </a:r>
          </a:p>
          <a:p>
            <a:pPr lvl="1"/>
            <a:endParaRPr lang="en-US" dirty="0">
              <a:solidFill>
                <a:srgbClr val="17232E"/>
              </a:solidFill>
            </a:endParaRPr>
          </a:p>
          <a:p>
            <a:r>
              <a:rPr lang="en-US" dirty="0">
                <a:solidFill>
                  <a:srgbClr val="17232E"/>
                </a:solidFill>
              </a:rPr>
              <a:t>2023-24 award year for qualifying graduate programs</a:t>
            </a:r>
          </a:p>
          <a:p>
            <a:pPr lvl="1"/>
            <a:r>
              <a:rPr lang="en-US" b="0" i="0" dirty="0">
                <a:solidFill>
                  <a:srgbClr val="17232E"/>
                </a:solidFill>
                <a:effectLst/>
              </a:rPr>
              <a:t>Two-year cohort period will be award </a:t>
            </a:r>
            <a:r>
              <a:rPr lang="en-US" dirty="0">
                <a:solidFill>
                  <a:srgbClr val="17232E"/>
                </a:solidFill>
              </a:rPr>
              <a:t>years 2014-15 and 2015-16. </a:t>
            </a:r>
          </a:p>
          <a:p>
            <a:pPr lvl="1"/>
            <a:r>
              <a:rPr lang="en-US" dirty="0">
                <a:solidFill>
                  <a:srgbClr val="17232E"/>
                </a:solidFill>
              </a:rPr>
              <a:t>Fo</a:t>
            </a:r>
            <a:r>
              <a:rPr lang="en-US" b="0" i="0" dirty="0">
                <a:solidFill>
                  <a:srgbClr val="17232E"/>
                </a:solidFill>
                <a:effectLst/>
              </a:rPr>
              <a:t>ur-year cohort period will be award years 2012-13, 2013-14, 2014-15, 2015-16.</a:t>
            </a:r>
            <a:endParaRPr lang="en-US" dirty="0"/>
          </a:p>
        </p:txBody>
      </p:sp>
    </p:spTree>
    <p:extLst>
      <p:ext uri="{BB962C8B-B14F-4D97-AF65-F5344CB8AC3E}">
        <p14:creationId xmlns:p14="http://schemas.microsoft.com/office/powerpoint/2010/main" val="1723874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7BBDC7-FE91-A621-5D85-1CFE2E2ECDF5}"/>
              </a:ext>
            </a:extLst>
          </p:cNvPr>
          <p:cNvSpPr>
            <a:spLocks noGrp="1"/>
          </p:cNvSpPr>
          <p:nvPr>
            <p:ph idx="1"/>
          </p:nvPr>
        </p:nvSpPr>
        <p:spPr/>
        <p:txBody>
          <a:bodyPr/>
          <a:lstStyle/>
          <a:p>
            <a:pPr marL="0" indent="0" algn="l">
              <a:buNone/>
            </a:pPr>
            <a:r>
              <a:rPr lang="en-US" b="0" i="0" dirty="0">
                <a:solidFill>
                  <a:srgbClr val="17232E"/>
                </a:solidFill>
                <a:effectLst/>
              </a:rPr>
              <a:t>Under 34 CFR 668.403(b)(1)(i), a student’s loan debt is capped at the lesser of:</a:t>
            </a:r>
          </a:p>
          <a:p>
            <a:pPr algn="l">
              <a:buFont typeface="Arial" panose="020B0604020202020204" pitchFamily="34" charset="0"/>
              <a:buChar char="•"/>
            </a:pPr>
            <a:r>
              <a:rPr lang="en-US" b="0" i="0" dirty="0">
                <a:solidFill>
                  <a:srgbClr val="17232E"/>
                </a:solidFill>
                <a:effectLst/>
              </a:rPr>
              <a:t>The total amount of debt the student borrowed; or</a:t>
            </a:r>
          </a:p>
          <a:p>
            <a:pPr algn="l">
              <a:buFont typeface="Arial" panose="020B0604020202020204" pitchFamily="34" charset="0"/>
              <a:buChar char="•"/>
            </a:pPr>
            <a:r>
              <a:rPr lang="en-US" b="0" i="0" dirty="0">
                <a:solidFill>
                  <a:srgbClr val="17232E"/>
                </a:solidFill>
                <a:effectLst/>
              </a:rPr>
              <a:t>The total amount for tuition, fees, books, supplies, and equipment for the student minus the amount of institutional grants and scholarships provided to the student.</a:t>
            </a:r>
          </a:p>
          <a:p>
            <a:pPr algn="l">
              <a:buFont typeface="Arial" panose="020B0604020202020204" pitchFamily="34" charset="0"/>
              <a:buChar char="•"/>
            </a:pPr>
            <a:endParaRPr lang="en-US" dirty="0">
              <a:solidFill>
                <a:srgbClr val="17232E"/>
              </a:solidFill>
            </a:endParaRPr>
          </a:p>
          <a:p>
            <a:pPr marL="0" indent="0" algn="l">
              <a:buNone/>
            </a:pPr>
            <a:r>
              <a:rPr lang="en-US" dirty="0">
                <a:solidFill>
                  <a:srgbClr val="17232E"/>
                </a:solidFill>
              </a:rPr>
              <a:t>Basically, the D/E calculation will only be on the portion of their loan debt that went towards the estimated/actual </a:t>
            </a:r>
            <a:r>
              <a:rPr lang="en-US" u="sng" dirty="0">
                <a:solidFill>
                  <a:srgbClr val="17232E"/>
                </a:solidFill>
              </a:rPr>
              <a:t>direct</a:t>
            </a:r>
            <a:r>
              <a:rPr lang="en-US" dirty="0">
                <a:solidFill>
                  <a:srgbClr val="17232E"/>
                </a:solidFill>
              </a:rPr>
              <a:t> costs for tuition, fees, books, supplies, and equipment.</a:t>
            </a:r>
            <a:endParaRPr lang="en-US" b="0" i="0" dirty="0">
              <a:solidFill>
                <a:srgbClr val="17232E"/>
              </a:solidFill>
              <a:effectLst/>
            </a:endParaRPr>
          </a:p>
          <a:p>
            <a:endParaRPr lang="en-US" dirty="0"/>
          </a:p>
        </p:txBody>
      </p:sp>
      <p:sp>
        <p:nvSpPr>
          <p:cNvPr id="2" name="Title 1">
            <a:extLst>
              <a:ext uri="{FF2B5EF4-FFF2-40B4-BE49-F238E27FC236}">
                <a16:creationId xmlns:a16="http://schemas.microsoft.com/office/drawing/2014/main" id="{697E0C3B-2B2B-E84E-2CFA-9E4DEFE92035}"/>
              </a:ext>
            </a:extLst>
          </p:cNvPr>
          <p:cNvSpPr>
            <a:spLocks noGrp="1"/>
          </p:cNvSpPr>
          <p:nvPr>
            <p:ph type="title"/>
          </p:nvPr>
        </p:nvSpPr>
        <p:spPr/>
        <p:txBody>
          <a:bodyPr/>
          <a:lstStyle/>
          <a:p>
            <a:r>
              <a:rPr lang="en-US" dirty="0"/>
              <a:t>Financial Value Transparency Loan Debt</a:t>
            </a:r>
          </a:p>
        </p:txBody>
      </p:sp>
    </p:spTree>
    <p:extLst>
      <p:ext uri="{BB962C8B-B14F-4D97-AF65-F5344CB8AC3E}">
        <p14:creationId xmlns:p14="http://schemas.microsoft.com/office/powerpoint/2010/main" val="1823140285"/>
      </p:ext>
    </p:extLst>
  </p:cSld>
  <p:clrMapOvr>
    <a:masterClrMapping/>
  </p:clrMapOvr>
</p:sld>
</file>

<file path=ppt/theme/theme1.xml><?xml version="1.0" encoding="utf-8"?>
<a:theme xmlns:a="http://schemas.openxmlformats.org/drawingml/2006/main" name="ChronicleVTI">
  <a:themeElements>
    <a:clrScheme name="AnalogousFromDarkSeedLeftStep">
      <a:dk1>
        <a:srgbClr val="000000"/>
      </a:dk1>
      <a:lt1>
        <a:srgbClr val="FFFFFF"/>
      </a:lt1>
      <a:dk2>
        <a:srgbClr val="261A2E"/>
      </a:dk2>
      <a:lt2>
        <a:srgbClr val="F0F3F3"/>
      </a:lt2>
      <a:accent1>
        <a:srgbClr val="C34D61"/>
      </a:accent1>
      <a:accent2>
        <a:srgbClr val="B13B81"/>
      </a:accent2>
      <a:accent3>
        <a:srgbClr val="C34DC3"/>
      </a:accent3>
      <a:accent4>
        <a:srgbClr val="7F3BB1"/>
      </a:accent4>
      <a:accent5>
        <a:srgbClr val="604DC3"/>
      </a:accent5>
      <a:accent6>
        <a:srgbClr val="3B59B1"/>
      </a:accent6>
      <a:hlink>
        <a:srgbClr val="7853C5"/>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6793</TotalTime>
  <Words>2528</Words>
  <Application>Microsoft Office PowerPoint</Application>
  <PresentationFormat>Widescreen</PresentationFormat>
  <Paragraphs>141</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Calisto MT</vt:lpstr>
      <vt:lpstr>Public Sans</vt:lpstr>
      <vt:lpstr>Univers Condensed</vt:lpstr>
      <vt:lpstr>ChronicleVTI</vt:lpstr>
      <vt:lpstr>Financial Value Transparency &amp; Gainful Employment</vt:lpstr>
      <vt:lpstr>Topics</vt:lpstr>
      <vt:lpstr>Federal Guidance</vt:lpstr>
      <vt:lpstr>Financial Value Transparency and  gainful employment</vt:lpstr>
      <vt:lpstr>FVT/GE Exclusions</vt:lpstr>
      <vt:lpstr>Financial Value Transparency “The FVT regulations are designed to improve the quality and availability of information provided directly to students about the costs, sources of financial aid, and outcomes of students enrolled in all title IV, HEA (Title IV) eligible programs. ”   GEN-24-04 </vt:lpstr>
      <vt:lpstr>Financial Value Transparency regulations</vt:lpstr>
      <vt:lpstr>Financial Value Transparency Cohort Periods</vt:lpstr>
      <vt:lpstr>Financial Value Transparency Loan Debt</vt:lpstr>
      <vt:lpstr>Draft Completers list and the national student clearinghouse (NSC)</vt:lpstr>
      <vt:lpstr>Gainful Employment Regulations</vt:lpstr>
      <vt:lpstr>Effective Dates</vt:lpstr>
      <vt:lpstr>Who and What Gets Reported?</vt:lpstr>
      <vt:lpstr>Program specific information</vt:lpstr>
      <vt:lpstr>Standard vs Transitional Reporting</vt:lpstr>
      <vt:lpstr>Student Specific Information (currently enrolled)</vt:lpstr>
      <vt:lpstr>Student specific information (Withdrew/completed)</vt:lpstr>
      <vt:lpstr>Reporting from colleague to clearinghouse</vt:lpstr>
      <vt:lpstr>GE Program Length Restrictions </vt:lpstr>
      <vt:lpstr>GE Program Length restrictions (DCL ID: GEN-24-06)</vt:lpstr>
      <vt:lpstr>Ge Program Length Restrictions</vt:lpstr>
      <vt:lpstr>GE Program Length Restrictions</vt:lpstr>
      <vt:lpstr>Disclosures</vt:lpstr>
      <vt:lpstr>Licensure and disclosure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Gainful Employment</dc:title>
  <dc:creator>Lisa Koretoff</dc:creator>
  <cp:lastModifiedBy>Zilma Lopes</cp:lastModifiedBy>
  <cp:revision>3</cp:revision>
  <dcterms:created xsi:type="dcterms:W3CDTF">2024-06-10T14:52:42Z</dcterms:created>
  <dcterms:modified xsi:type="dcterms:W3CDTF">2024-09-06T14:41:16Z</dcterms:modified>
</cp:coreProperties>
</file>