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Arial Black" panose="020B0A0402010202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wlX1oNAZMl64kUki2dywZ2f0Y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
        <p:nvSpPr>
          <p:cNvPr id="8" name="Google Shape;8;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d77f20b7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d77f20b73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181" name="Google Shape;181;gfd77f20b73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d77f20b7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fd77f20b73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91" name="Google Shape;191;gfd77f20b73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814cc5d9f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f814cc5d9f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203" name="Google Shape;203;gf814cc5d9f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f814cc5d9f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f814cc5d9f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212" name="Google Shape;212;gf814cc5d9f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d77f20b73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d77f20b73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224" name="Google Shape;224;gfd77f20b73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d77f20b73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d77f20b73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235" name="Google Shape;235;gfd77f20b73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814cc5d9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f814cc5d9f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47" name="Google Shape;247;gf814cc5d9f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d77f20b73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fd77f20b73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258" name="Google Shape;258;gfd77f20b73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d77f20b73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d77f20b73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267" name="Google Shape;267;gfd77f20b73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d77f20b73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fd77f20b73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277" name="Google Shape;277;gfd77f20b73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814cc5d9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814cc5d9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07" name="Google Shape;107;gf814cc5d9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fd77f20b73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fd77f20b73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288" name="Google Shape;288;gfd77f20b73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fd77f20b73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fd77f20b73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298" name="Google Shape;298;gfd77f20b73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d77f20b73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d77f20b73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307" name="Google Shape;307;gfd77f20b73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d77f20b73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d77f20b73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317" name="Google Shape;317;gfd77f20b73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fd77f20b73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fd77f20b73_0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327" name="Google Shape;327;gfd77f20b73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fd77f20b73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fd77f20b73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338" name="Google Shape;338;gfd77f20b73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fd77f20b73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fd77f20b73_0_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348" name="Google Shape;348;gfd77f20b73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f814cc5d9f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f814cc5d9f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357" name="Google Shape;357;gf814cc5d9f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fd77f20b73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fd77f20b73_0_1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366" name="Google Shape;366;gfd77f20b73_0_1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814cc5d9f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814cc5d9f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117" name="Google Shape;117;gf814cc5d9f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d77f20b73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d77f20b73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42" name="Google Shape;142;gfd77f20b73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d77f20b7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d77f20b7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152" name="Google Shape;152;gfd77f20b7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814cc5d9f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814cc5d9f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61" name="Google Shape;161;gf814cc5d9f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814cc5d9f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814cc5d9f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171" name="Google Shape;171;gf814cc5d9f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6"/>
        <p:cNvGrpSpPr/>
        <p:nvPr/>
      </p:nvGrpSpPr>
      <p:grpSpPr>
        <a:xfrm>
          <a:off x="0" y="0"/>
          <a:ext cx="0" cy="0"/>
          <a:chOff x="0" y="0"/>
          <a:chExt cx="0" cy="0"/>
        </a:xfrm>
      </p:grpSpPr>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18"/>
          <p:cNvSpPr txBox="1"/>
          <p:nvPr/>
        </p:nvSpPr>
        <p:spPr>
          <a:xfrm>
            <a:off x="698906" y="347386"/>
            <a:ext cx="105156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rgbClr val="2F5496"/>
                </a:solidFill>
                <a:latin typeface="Arial Black"/>
                <a:ea typeface="Arial Black"/>
                <a:cs typeface="Arial Black"/>
                <a:sym typeface="Arial Black"/>
              </a:rPr>
              <a:t>NCASFAA would like to thank our Professional Affiliates!</a:t>
            </a:r>
            <a:endParaRPr/>
          </a:p>
        </p:txBody>
      </p:sp>
      <p:sp>
        <p:nvSpPr>
          <p:cNvPr id="79" name="Google Shape;79;p18"/>
          <p:cNvSpPr txBox="1">
            <a:spLocks noGrp="1"/>
          </p:cNvSpPr>
          <p:nvPr>
            <p:ph type="ftr" idx="11"/>
          </p:nvPr>
        </p:nvSpPr>
        <p:spPr>
          <a:xfrm>
            <a:off x="3313887" y="6356349"/>
            <a:ext cx="55642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0" name="Google Shape;80;p18"/>
          <p:cNvPicPr preferRelativeResize="0"/>
          <p:nvPr/>
        </p:nvPicPr>
        <p:blipFill rotWithShape="1">
          <a:blip r:embed="rId2">
            <a:alphaModFix/>
          </a:blip>
          <a:srcRect/>
          <a:stretch/>
        </p:blipFill>
        <p:spPr>
          <a:xfrm>
            <a:off x="2453278" y="1965960"/>
            <a:ext cx="2087560" cy="676205"/>
          </a:xfrm>
          <a:prstGeom prst="rect">
            <a:avLst/>
          </a:prstGeom>
          <a:noFill/>
          <a:ln>
            <a:noFill/>
          </a:ln>
        </p:spPr>
      </p:pic>
      <p:pic>
        <p:nvPicPr>
          <p:cNvPr id="81" name="Google Shape;81;p18"/>
          <p:cNvPicPr preferRelativeResize="0"/>
          <p:nvPr/>
        </p:nvPicPr>
        <p:blipFill rotWithShape="1">
          <a:blip r:embed="rId3">
            <a:alphaModFix/>
          </a:blip>
          <a:srcRect/>
          <a:stretch/>
        </p:blipFill>
        <p:spPr>
          <a:xfrm>
            <a:off x="302097" y="1965960"/>
            <a:ext cx="1742175" cy="918008"/>
          </a:xfrm>
          <a:prstGeom prst="rect">
            <a:avLst/>
          </a:prstGeom>
          <a:noFill/>
          <a:ln>
            <a:noFill/>
          </a:ln>
        </p:spPr>
      </p:pic>
      <p:pic>
        <p:nvPicPr>
          <p:cNvPr id="82" name="Google Shape;82;p18"/>
          <p:cNvPicPr preferRelativeResize="0"/>
          <p:nvPr/>
        </p:nvPicPr>
        <p:blipFill rotWithShape="1">
          <a:blip r:embed="rId4">
            <a:alphaModFix/>
          </a:blip>
          <a:srcRect/>
          <a:stretch/>
        </p:blipFill>
        <p:spPr>
          <a:xfrm>
            <a:off x="4746381" y="1965960"/>
            <a:ext cx="2415782" cy="453924"/>
          </a:xfrm>
          <a:prstGeom prst="rect">
            <a:avLst/>
          </a:prstGeom>
          <a:noFill/>
          <a:ln>
            <a:noFill/>
          </a:ln>
        </p:spPr>
      </p:pic>
      <p:pic>
        <p:nvPicPr>
          <p:cNvPr id="83" name="Google Shape;83;p18"/>
          <p:cNvPicPr preferRelativeResize="0"/>
          <p:nvPr/>
        </p:nvPicPr>
        <p:blipFill rotWithShape="1">
          <a:blip r:embed="rId5">
            <a:alphaModFix/>
          </a:blip>
          <a:srcRect/>
          <a:stretch/>
        </p:blipFill>
        <p:spPr>
          <a:xfrm>
            <a:off x="5045773" y="3246120"/>
            <a:ext cx="2100453" cy="673625"/>
          </a:xfrm>
          <a:prstGeom prst="rect">
            <a:avLst/>
          </a:prstGeom>
          <a:noFill/>
          <a:ln>
            <a:noFill/>
          </a:ln>
        </p:spPr>
      </p:pic>
      <p:pic>
        <p:nvPicPr>
          <p:cNvPr id="84" name="Google Shape;84;p18"/>
          <p:cNvPicPr preferRelativeResize="0"/>
          <p:nvPr/>
        </p:nvPicPr>
        <p:blipFill rotWithShape="1">
          <a:blip r:embed="rId6">
            <a:alphaModFix/>
          </a:blip>
          <a:srcRect l="22101" t="26567" r="21798" b="44106"/>
          <a:stretch/>
        </p:blipFill>
        <p:spPr>
          <a:xfrm>
            <a:off x="7903220" y="3246120"/>
            <a:ext cx="1620001" cy="1094595"/>
          </a:xfrm>
          <a:prstGeom prst="rect">
            <a:avLst/>
          </a:prstGeom>
          <a:noFill/>
          <a:ln>
            <a:noFill/>
          </a:ln>
        </p:spPr>
      </p:pic>
      <p:pic>
        <p:nvPicPr>
          <p:cNvPr id="85" name="Google Shape;85;p18"/>
          <p:cNvPicPr preferRelativeResize="0"/>
          <p:nvPr/>
        </p:nvPicPr>
        <p:blipFill rotWithShape="1">
          <a:blip r:embed="rId7">
            <a:alphaModFix/>
          </a:blip>
          <a:srcRect/>
          <a:stretch/>
        </p:blipFill>
        <p:spPr>
          <a:xfrm>
            <a:off x="172414" y="4709160"/>
            <a:ext cx="1708134" cy="898478"/>
          </a:xfrm>
          <a:prstGeom prst="rect">
            <a:avLst/>
          </a:prstGeom>
          <a:noFill/>
          <a:ln>
            <a:noFill/>
          </a:ln>
        </p:spPr>
      </p:pic>
      <p:pic>
        <p:nvPicPr>
          <p:cNvPr id="86" name="Google Shape;86;p18"/>
          <p:cNvPicPr preferRelativeResize="0"/>
          <p:nvPr/>
        </p:nvPicPr>
        <p:blipFill rotWithShape="1">
          <a:blip r:embed="rId8">
            <a:alphaModFix/>
          </a:blip>
          <a:srcRect/>
          <a:stretch/>
        </p:blipFill>
        <p:spPr>
          <a:xfrm>
            <a:off x="2224736" y="4709160"/>
            <a:ext cx="2175622" cy="625533"/>
          </a:xfrm>
          <a:prstGeom prst="rect">
            <a:avLst/>
          </a:prstGeom>
          <a:noFill/>
          <a:ln>
            <a:noFill/>
          </a:ln>
        </p:spPr>
      </p:pic>
      <p:pic>
        <p:nvPicPr>
          <p:cNvPr id="87" name="Google Shape;87;p18"/>
          <p:cNvPicPr preferRelativeResize="0"/>
          <p:nvPr/>
        </p:nvPicPr>
        <p:blipFill rotWithShape="1">
          <a:blip r:embed="rId9">
            <a:alphaModFix/>
          </a:blip>
          <a:srcRect/>
          <a:stretch/>
        </p:blipFill>
        <p:spPr>
          <a:xfrm>
            <a:off x="7790065" y="1965960"/>
            <a:ext cx="1434217" cy="830796"/>
          </a:xfrm>
          <a:prstGeom prst="rect">
            <a:avLst/>
          </a:prstGeom>
          <a:noFill/>
          <a:ln>
            <a:noFill/>
          </a:ln>
        </p:spPr>
      </p:pic>
      <p:pic>
        <p:nvPicPr>
          <p:cNvPr id="88" name="Google Shape;88;p18"/>
          <p:cNvPicPr preferRelativeResize="0"/>
          <p:nvPr/>
        </p:nvPicPr>
        <p:blipFill rotWithShape="1">
          <a:blip r:embed="rId10">
            <a:alphaModFix/>
          </a:blip>
          <a:srcRect/>
          <a:stretch/>
        </p:blipFill>
        <p:spPr>
          <a:xfrm>
            <a:off x="9741877" y="1965960"/>
            <a:ext cx="1896369" cy="530983"/>
          </a:xfrm>
          <a:prstGeom prst="rect">
            <a:avLst/>
          </a:prstGeom>
          <a:noFill/>
          <a:ln>
            <a:noFill/>
          </a:ln>
        </p:spPr>
      </p:pic>
      <p:pic>
        <p:nvPicPr>
          <p:cNvPr id="89" name="Google Shape;89;p18"/>
          <p:cNvPicPr preferRelativeResize="0"/>
          <p:nvPr/>
        </p:nvPicPr>
        <p:blipFill rotWithShape="1">
          <a:blip r:embed="rId11">
            <a:alphaModFix/>
          </a:blip>
          <a:srcRect/>
          <a:stretch/>
        </p:blipFill>
        <p:spPr>
          <a:xfrm>
            <a:off x="6100476" y="4709160"/>
            <a:ext cx="1726223" cy="863112"/>
          </a:xfrm>
          <a:prstGeom prst="rect">
            <a:avLst/>
          </a:prstGeom>
          <a:noFill/>
          <a:ln>
            <a:noFill/>
          </a:ln>
        </p:spPr>
      </p:pic>
      <p:pic>
        <p:nvPicPr>
          <p:cNvPr id="90" name="Google Shape;90;p18"/>
          <p:cNvPicPr preferRelativeResize="0"/>
          <p:nvPr/>
        </p:nvPicPr>
        <p:blipFill rotWithShape="1">
          <a:blip r:embed="rId12">
            <a:alphaModFix/>
          </a:blip>
          <a:srcRect l="7838" t="14834" r="8379" b="17563"/>
          <a:stretch/>
        </p:blipFill>
        <p:spPr>
          <a:xfrm>
            <a:off x="8085003" y="4709160"/>
            <a:ext cx="1776046" cy="626289"/>
          </a:xfrm>
          <a:prstGeom prst="rect">
            <a:avLst/>
          </a:prstGeom>
          <a:noFill/>
          <a:ln>
            <a:noFill/>
          </a:ln>
        </p:spPr>
      </p:pic>
      <p:pic>
        <p:nvPicPr>
          <p:cNvPr id="91" name="Google Shape;91;p18"/>
          <p:cNvPicPr preferRelativeResize="0"/>
          <p:nvPr/>
        </p:nvPicPr>
        <p:blipFill rotWithShape="1">
          <a:blip r:embed="rId13">
            <a:alphaModFix/>
          </a:blip>
          <a:srcRect/>
          <a:stretch/>
        </p:blipFill>
        <p:spPr>
          <a:xfrm>
            <a:off x="9938357" y="3246120"/>
            <a:ext cx="1699889" cy="662294"/>
          </a:xfrm>
          <a:prstGeom prst="rect">
            <a:avLst/>
          </a:prstGeom>
          <a:noFill/>
          <a:ln>
            <a:noFill/>
          </a:ln>
        </p:spPr>
      </p:pic>
      <p:pic>
        <p:nvPicPr>
          <p:cNvPr id="92" name="Google Shape;92;p18"/>
          <p:cNvPicPr preferRelativeResize="0"/>
          <p:nvPr/>
        </p:nvPicPr>
        <p:blipFill rotWithShape="1">
          <a:blip r:embed="rId14">
            <a:alphaModFix/>
          </a:blip>
          <a:srcRect/>
          <a:stretch/>
        </p:blipFill>
        <p:spPr>
          <a:xfrm>
            <a:off x="4836096" y="4709160"/>
            <a:ext cx="1118176" cy="1118176"/>
          </a:xfrm>
          <a:prstGeom prst="rect">
            <a:avLst/>
          </a:prstGeom>
          <a:noFill/>
          <a:ln>
            <a:noFill/>
          </a:ln>
        </p:spPr>
      </p:pic>
      <p:pic>
        <p:nvPicPr>
          <p:cNvPr id="93" name="Google Shape;93;p18"/>
          <p:cNvPicPr preferRelativeResize="0"/>
          <p:nvPr/>
        </p:nvPicPr>
        <p:blipFill rotWithShape="1">
          <a:blip r:embed="rId15">
            <a:alphaModFix/>
          </a:blip>
          <a:srcRect/>
          <a:stretch/>
        </p:blipFill>
        <p:spPr>
          <a:xfrm>
            <a:off x="10328329" y="4709160"/>
            <a:ext cx="1493760" cy="915679"/>
          </a:xfrm>
          <a:prstGeom prst="rect">
            <a:avLst/>
          </a:prstGeom>
          <a:noFill/>
          <a:ln>
            <a:noFill/>
          </a:ln>
        </p:spPr>
      </p:pic>
      <p:pic>
        <p:nvPicPr>
          <p:cNvPr id="94" name="Google Shape;94;p18"/>
          <p:cNvPicPr preferRelativeResize="0"/>
          <p:nvPr/>
        </p:nvPicPr>
        <p:blipFill rotWithShape="1">
          <a:blip r:embed="rId16">
            <a:alphaModFix/>
          </a:blip>
          <a:srcRect/>
          <a:stretch/>
        </p:blipFill>
        <p:spPr>
          <a:xfrm>
            <a:off x="83312" y="3246120"/>
            <a:ext cx="2369966" cy="1039842"/>
          </a:xfrm>
          <a:prstGeom prst="rect">
            <a:avLst/>
          </a:prstGeom>
          <a:noFill/>
          <a:ln>
            <a:noFill/>
          </a:ln>
        </p:spPr>
      </p:pic>
      <p:pic>
        <p:nvPicPr>
          <p:cNvPr id="95" name="Google Shape;95;p18"/>
          <p:cNvPicPr preferRelativeResize="0"/>
          <p:nvPr/>
        </p:nvPicPr>
        <p:blipFill rotWithShape="1">
          <a:blip r:embed="rId17">
            <a:alphaModFix/>
          </a:blip>
          <a:srcRect/>
          <a:stretch/>
        </p:blipFill>
        <p:spPr>
          <a:xfrm>
            <a:off x="2824063" y="3246120"/>
            <a:ext cx="1664352" cy="6157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5"/>
          <p:cNvSpPr>
            <a:spLocks noGrp="1"/>
          </p:cNvSpPr>
          <p:nvPr>
            <p:ph type="pic" idx="2"/>
          </p:nvPr>
        </p:nvSpPr>
        <p:spPr>
          <a:xfrm>
            <a:off x="5183188" y="987425"/>
            <a:ext cx="6172200" cy="4873625"/>
          </a:xfrm>
          <a:prstGeom prst="rect">
            <a:avLst/>
          </a:prstGeom>
          <a:noFill/>
          <a:ln>
            <a:noFill/>
          </a:ln>
        </p:spPr>
      </p:sp>
      <p:sp>
        <p:nvSpPr>
          <p:cNvPr id="63" name="Google Shape;63;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6"/>
          <p:cNvSpPr/>
          <p:nvPr/>
        </p:nvSpPr>
        <p:spPr>
          <a:xfrm>
            <a:off x="0" y="0"/>
            <a:ext cx="12192000" cy="126460"/>
          </a:xfrm>
          <a:prstGeom prst="rect">
            <a:avLst/>
          </a:prstGeom>
          <a:solidFill>
            <a:srgbClr val="00659E"/>
          </a:solidFill>
          <a:ln w="12700" cap="flat" cmpd="sng">
            <a:solidFill>
              <a:srgbClr val="0065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6"/>
          <p:cNvSpPr/>
          <p:nvPr/>
        </p:nvSpPr>
        <p:spPr>
          <a:xfrm>
            <a:off x="-2" y="5884018"/>
            <a:ext cx="12192000" cy="126460"/>
          </a:xfrm>
          <a:prstGeom prst="rect">
            <a:avLst/>
          </a:prstGeom>
          <a:solidFill>
            <a:srgbClr val="00659E"/>
          </a:solidFill>
          <a:ln w="12700" cap="flat" cmpd="sng">
            <a:solidFill>
              <a:srgbClr val="0065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6"/>
          <p:cNvPicPr preferRelativeResize="0"/>
          <p:nvPr/>
        </p:nvPicPr>
        <p:blipFill rotWithShape="1">
          <a:blip r:embed="rId14">
            <a:alphaModFix/>
          </a:blip>
          <a:srcRect l="2445" t="15559" r="2377" b="21813"/>
          <a:stretch/>
        </p:blipFill>
        <p:spPr>
          <a:xfrm>
            <a:off x="0" y="6077564"/>
            <a:ext cx="2340077" cy="7145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nces.ed.gov/pubs97/web/97859.asp" TargetMode="External"/><Relationship Id="rId3" Type="http://schemas.openxmlformats.org/officeDocument/2006/relationships/hyperlink" Target="https://www.cdc.gov/phlp/publications/topic/healthinformationprivacy.html" TargetMode="External"/><Relationship Id="rId7" Type="http://schemas.openxmlformats.org/officeDocument/2006/relationships/hyperlink" Target="https://www2.ed.gov/policy/gen/guid/fpco/ferpa/index.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wcu.edu/learn/academic-services/registrars-office/transcripts/ferpa.aspx" TargetMode="External"/><Relationship Id="rId5" Type="http://schemas.openxmlformats.org/officeDocument/2006/relationships/hyperlink" Target="https://www.blueridge.edu/services-support/consumer-information/ferpa/" TargetMode="External"/><Relationship Id="rId10" Type="http://schemas.openxmlformats.org/officeDocument/2006/relationships/hyperlink" Target="http://www.nasfaa.org" TargetMode="External"/><Relationship Id="rId4" Type="http://schemas.openxmlformats.org/officeDocument/2006/relationships/hyperlink" Target="https://studentprivacy.ed.gov/faq/may-educational-agency-or-institution-disclose-directory-information-without-prior-consent" TargetMode="External"/><Relationship Id="rId9" Type="http://schemas.openxmlformats.org/officeDocument/2006/relationships/hyperlink" Target="https://studentprivacy.ed.gov/frequently-asked-questio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a.buchanan@blueridge.edu"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8100"/>
              <a:t>You Can’t Say That! </a:t>
            </a:r>
            <a:endParaRPr sz="8100"/>
          </a:p>
        </p:txBody>
      </p:sp>
      <p:sp>
        <p:nvSpPr>
          <p:cNvPr id="101" name="Google Shape;101;p1"/>
          <p:cNvSpPr txBox="1">
            <a:spLocks noGrp="1"/>
          </p:cNvSpPr>
          <p:nvPr>
            <p:ph type="subTitle" idx="1"/>
          </p:nvPr>
        </p:nvSpPr>
        <p:spPr>
          <a:xfrm>
            <a:off x="1524000" y="3602050"/>
            <a:ext cx="9144000" cy="20775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sz="4200"/>
              <a:t>FERPA &amp; Financial Aid Data Sharing </a:t>
            </a:r>
            <a:endParaRPr sz="4200"/>
          </a:p>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0"/>
              </a:spcBef>
              <a:spcAft>
                <a:spcPts val="0"/>
              </a:spcAft>
              <a:buClr>
                <a:schemeClr val="dk1"/>
              </a:buClr>
              <a:buSzPts val="2400"/>
              <a:buNone/>
            </a:pPr>
            <a:r>
              <a:rPr lang="en-US"/>
              <a:t>Amanda Buchanan, Financial Aid Director</a:t>
            </a:r>
            <a:endParaRPr/>
          </a:p>
          <a:p>
            <a:pPr marL="0" lvl="0" indent="0" algn="ctr" rtl="0">
              <a:lnSpc>
                <a:spcPct val="90000"/>
              </a:lnSpc>
              <a:spcBef>
                <a:spcPts val="0"/>
              </a:spcBef>
              <a:spcAft>
                <a:spcPts val="0"/>
              </a:spcAft>
              <a:buClr>
                <a:schemeClr val="dk1"/>
              </a:buClr>
              <a:buSzPts val="2400"/>
              <a:buNone/>
            </a:pPr>
            <a:r>
              <a:rPr lang="en-US"/>
              <a:t>Blue Ridge Community College</a:t>
            </a:r>
            <a:endParaRPr/>
          </a:p>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0"/>
              </a:spcBef>
              <a:spcAft>
                <a:spcPts val="0"/>
              </a:spcAft>
              <a:buClr>
                <a:schemeClr val="dk1"/>
              </a:buClr>
              <a:buSzPts val="2400"/>
              <a:buNone/>
            </a:pPr>
            <a:r>
              <a:rPr lang="en-US"/>
              <a:t>2021-2022 NCASFAA Vice President </a:t>
            </a:r>
            <a:endParaRPr/>
          </a:p>
        </p:txBody>
      </p:sp>
      <p:sp>
        <p:nvSpPr>
          <p:cNvPr id="102" name="Google Shape;102;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
        <p:nvSpPr>
          <p:cNvPr id="103" name="Google Shape;10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fd77f20b73_0_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Education Records</a:t>
            </a:r>
            <a:endParaRPr/>
          </a:p>
        </p:txBody>
      </p:sp>
      <p:sp>
        <p:nvSpPr>
          <p:cNvPr id="184" name="Google Shape;184;gfd77f20b73_0_19"/>
          <p:cNvSpPr txBox="1">
            <a:spLocks noGrp="1"/>
          </p:cNvSpPr>
          <p:nvPr>
            <p:ph type="body" idx="1"/>
          </p:nvPr>
        </p:nvSpPr>
        <p:spPr>
          <a:xfrm>
            <a:off x="838200" y="1853363"/>
            <a:ext cx="10515600" cy="4323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500"/>
              <a:t>Education records are defined as records that contain information directly related to a student and that are maintained by the institution or its agent on behalf of the institution. </a:t>
            </a:r>
            <a:endParaRPr sz="2500"/>
          </a:p>
          <a:p>
            <a:pPr marL="0" lvl="0" indent="0" algn="l" rtl="0">
              <a:spcBef>
                <a:spcPts val="1000"/>
              </a:spcBef>
              <a:spcAft>
                <a:spcPts val="0"/>
              </a:spcAft>
              <a:buNone/>
            </a:pPr>
            <a:endParaRPr sz="2500" b="1"/>
          </a:p>
          <a:p>
            <a:pPr marL="0" lvl="0" indent="0" algn="ctr" rtl="0">
              <a:spcBef>
                <a:spcPts val="1000"/>
              </a:spcBef>
              <a:spcAft>
                <a:spcPts val="0"/>
              </a:spcAft>
              <a:buNone/>
            </a:pPr>
            <a:r>
              <a:rPr lang="en-US" sz="2500" b="1"/>
              <a:t>What does an education record include?</a:t>
            </a:r>
            <a:endParaRPr sz="2500" b="1"/>
          </a:p>
          <a:p>
            <a:pPr marL="0" lvl="0" indent="0" algn="l" rtl="0">
              <a:spcBef>
                <a:spcPts val="1000"/>
              </a:spcBef>
              <a:spcAft>
                <a:spcPts val="0"/>
              </a:spcAft>
              <a:buNone/>
            </a:pPr>
            <a:endParaRPr sz="2500" b="1"/>
          </a:p>
        </p:txBody>
      </p:sp>
      <p:sp>
        <p:nvSpPr>
          <p:cNvPr id="185" name="Google Shape;185;gfd77f20b73_0_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6" name="Google Shape;186;gfd77f20b73_0_19"/>
          <p:cNvPicPr preferRelativeResize="0"/>
          <p:nvPr/>
        </p:nvPicPr>
        <p:blipFill>
          <a:blip r:embed="rId3">
            <a:alphaModFix/>
          </a:blip>
          <a:stretch>
            <a:fillRect/>
          </a:stretch>
        </p:blipFill>
        <p:spPr>
          <a:xfrm>
            <a:off x="4824400" y="3949250"/>
            <a:ext cx="2543175" cy="1790700"/>
          </a:xfrm>
          <a:prstGeom prst="rect">
            <a:avLst/>
          </a:prstGeom>
          <a:noFill/>
          <a:ln>
            <a:noFill/>
          </a:ln>
        </p:spPr>
      </p:pic>
      <p:sp>
        <p:nvSpPr>
          <p:cNvPr id="187" name="Google Shape;187;gfd77f20b73_0_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fd77f20b73_0_3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Education Records</a:t>
            </a:r>
            <a:endParaRPr/>
          </a:p>
        </p:txBody>
      </p:sp>
      <p:sp>
        <p:nvSpPr>
          <p:cNvPr id="194" name="Google Shape;194;gfd77f20b73_0_30"/>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Education Records Include:</a:t>
            </a:r>
            <a:endParaRPr/>
          </a:p>
        </p:txBody>
      </p:sp>
      <p:sp>
        <p:nvSpPr>
          <p:cNvPr id="195" name="Google Shape;195;gfd77f20b73_0_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96" name="Google Shape;196;gfd77f20b73_0_30"/>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rmAutofit/>
          </a:bodyPr>
          <a:lstStyle/>
          <a:p>
            <a:pPr marL="457200" lvl="0" indent="-336550" algn="l" rtl="0">
              <a:lnSpc>
                <a:spcPct val="80000"/>
              </a:lnSpc>
              <a:spcBef>
                <a:spcPts val="1000"/>
              </a:spcBef>
              <a:spcAft>
                <a:spcPts val="0"/>
              </a:spcAft>
              <a:buSzPts val="1700"/>
              <a:buChar char="•"/>
            </a:pPr>
            <a:r>
              <a:rPr lang="en-US" sz="2700"/>
              <a:t>Graded papers</a:t>
            </a:r>
            <a:endParaRPr sz="2700"/>
          </a:p>
          <a:p>
            <a:pPr marL="457200" lvl="0" indent="-336550" algn="l" rtl="0">
              <a:lnSpc>
                <a:spcPct val="80000"/>
              </a:lnSpc>
              <a:spcBef>
                <a:spcPts val="0"/>
              </a:spcBef>
              <a:spcAft>
                <a:spcPts val="0"/>
              </a:spcAft>
              <a:buSzPts val="1700"/>
              <a:buChar char="•"/>
            </a:pPr>
            <a:r>
              <a:rPr lang="en-US" sz="2700"/>
              <a:t>Exams</a:t>
            </a:r>
            <a:endParaRPr sz="2700"/>
          </a:p>
          <a:p>
            <a:pPr marL="457200" lvl="0" indent="-336550" algn="l" rtl="0">
              <a:lnSpc>
                <a:spcPct val="80000"/>
              </a:lnSpc>
              <a:spcBef>
                <a:spcPts val="0"/>
              </a:spcBef>
              <a:spcAft>
                <a:spcPts val="0"/>
              </a:spcAft>
              <a:buSzPts val="1700"/>
              <a:buChar char="•"/>
            </a:pPr>
            <a:r>
              <a:rPr lang="en-US" sz="2700"/>
              <a:t>Transcripts</a:t>
            </a:r>
            <a:endParaRPr sz="2700"/>
          </a:p>
          <a:p>
            <a:pPr marL="457200" lvl="0" indent="-336550" algn="l" rtl="0">
              <a:lnSpc>
                <a:spcPct val="80000"/>
              </a:lnSpc>
              <a:spcBef>
                <a:spcPts val="0"/>
              </a:spcBef>
              <a:spcAft>
                <a:spcPts val="0"/>
              </a:spcAft>
              <a:buSzPts val="1700"/>
              <a:buChar char="•"/>
            </a:pPr>
            <a:r>
              <a:rPr lang="en-US" sz="2700"/>
              <a:t>Student’s current class schedule</a:t>
            </a:r>
            <a:endParaRPr sz="2700"/>
          </a:p>
          <a:p>
            <a:pPr marL="457200" lvl="0" indent="-336550" algn="l" rtl="0">
              <a:lnSpc>
                <a:spcPct val="80000"/>
              </a:lnSpc>
              <a:spcBef>
                <a:spcPts val="0"/>
              </a:spcBef>
              <a:spcAft>
                <a:spcPts val="0"/>
              </a:spcAft>
              <a:buSzPts val="1700"/>
              <a:buChar char="•"/>
            </a:pPr>
            <a:r>
              <a:rPr lang="en-US" sz="2700"/>
              <a:t>Computer screen displaying student information</a:t>
            </a:r>
            <a:endParaRPr sz="2700"/>
          </a:p>
          <a:p>
            <a:pPr marL="457200" lvl="0" indent="-336550" algn="l" rtl="0">
              <a:lnSpc>
                <a:spcPct val="80000"/>
              </a:lnSpc>
              <a:spcBef>
                <a:spcPts val="0"/>
              </a:spcBef>
              <a:spcAft>
                <a:spcPts val="0"/>
              </a:spcAft>
              <a:buSzPts val="1700"/>
              <a:buChar char="•"/>
            </a:pPr>
            <a:r>
              <a:rPr lang="en-US" sz="2700"/>
              <a:t>Database containing PII</a:t>
            </a:r>
            <a:endParaRPr sz="2700"/>
          </a:p>
          <a:p>
            <a:pPr marL="457200" lvl="0" indent="-336550" algn="l" rtl="0">
              <a:lnSpc>
                <a:spcPct val="80000"/>
              </a:lnSpc>
              <a:spcBef>
                <a:spcPts val="0"/>
              </a:spcBef>
              <a:spcAft>
                <a:spcPts val="0"/>
              </a:spcAft>
              <a:buSzPts val="1700"/>
              <a:buChar char="•"/>
            </a:pPr>
            <a:r>
              <a:rPr lang="en-US" sz="2700"/>
              <a:t>Email containing information about the student</a:t>
            </a:r>
            <a:endParaRPr sz="2700"/>
          </a:p>
        </p:txBody>
      </p:sp>
      <p:sp>
        <p:nvSpPr>
          <p:cNvPr id="197" name="Google Shape;197;gfd77f20b73_0_30"/>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Education records DO NOT Include:</a:t>
            </a:r>
            <a:endParaRPr/>
          </a:p>
        </p:txBody>
      </p:sp>
      <p:sp>
        <p:nvSpPr>
          <p:cNvPr id="198" name="Google Shape;198;gfd77f20b73_0_30"/>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a:bodyPr>
          <a:lstStyle/>
          <a:p>
            <a:pPr marL="457200" lvl="0" indent="-336550" algn="l" rtl="0">
              <a:spcBef>
                <a:spcPts val="1000"/>
              </a:spcBef>
              <a:spcAft>
                <a:spcPts val="0"/>
              </a:spcAft>
              <a:buSzPts val="1700"/>
              <a:buChar char="•"/>
            </a:pPr>
            <a:r>
              <a:rPr lang="en-US" sz="2700"/>
              <a:t>Sole possession records</a:t>
            </a:r>
            <a:endParaRPr sz="2700"/>
          </a:p>
          <a:p>
            <a:pPr marL="457200" lvl="0" indent="-336550" algn="l" rtl="0">
              <a:spcBef>
                <a:spcPts val="0"/>
              </a:spcBef>
              <a:spcAft>
                <a:spcPts val="0"/>
              </a:spcAft>
              <a:buSzPts val="1700"/>
              <a:buChar char="•"/>
            </a:pPr>
            <a:r>
              <a:rPr lang="en-US" sz="2700"/>
              <a:t>Peer graded papers</a:t>
            </a:r>
            <a:endParaRPr sz="2700"/>
          </a:p>
          <a:p>
            <a:pPr marL="457200" lvl="0" indent="-336550" algn="l" rtl="0">
              <a:spcBef>
                <a:spcPts val="0"/>
              </a:spcBef>
              <a:spcAft>
                <a:spcPts val="0"/>
              </a:spcAft>
              <a:buSzPts val="1700"/>
              <a:buChar char="•"/>
            </a:pPr>
            <a:r>
              <a:rPr lang="en-US" sz="2700"/>
              <a:t>Law enforcement unit records</a:t>
            </a:r>
            <a:endParaRPr sz="2700"/>
          </a:p>
          <a:p>
            <a:pPr marL="457200" lvl="0" indent="-336550" algn="l" rtl="0">
              <a:spcBef>
                <a:spcPts val="0"/>
              </a:spcBef>
              <a:spcAft>
                <a:spcPts val="0"/>
              </a:spcAft>
              <a:buSzPts val="1700"/>
              <a:buChar char="•"/>
            </a:pPr>
            <a:r>
              <a:rPr lang="en-US" sz="2700"/>
              <a:t>Employment records (unless employment is based on student status, i.e. FWS)</a:t>
            </a:r>
            <a:endParaRPr sz="2700"/>
          </a:p>
          <a:p>
            <a:pPr marL="457200" lvl="0" indent="-336550" algn="l" rtl="0">
              <a:spcBef>
                <a:spcPts val="0"/>
              </a:spcBef>
              <a:spcAft>
                <a:spcPts val="0"/>
              </a:spcAft>
              <a:buSzPts val="1700"/>
              <a:buChar char="•"/>
            </a:pPr>
            <a:r>
              <a:rPr lang="en-US" sz="2700"/>
              <a:t>Medical records</a:t>
            </a:r>
            <a:endParaRPr sz="2700"/>
          </a:p>
          <a:p>
            <a:pPr marL="457200" lvl="0" indent="-336550" algn="l" rtl="0">
              <a:spcBef>
                <a:spcPts val="0"/>
              </a:spcBef>
              <a:spcAft>
                <a:spcPts val="0"/>
              </a:spcAft>
              <a:buSzPts val="1700"/>
              <a:buChar char="•"/>
            </a:pPr>
            <a:r>
              <a:rPr lang="en-US" sz="2700"/>
              <a:t>Alumni Records</a:t>
            </a:r>
            <a:endParaRPr sz="2700"/>
          </a:p>
        </p:txBody>
      </p:sp>
      <p:sp>
        <p:nvSpPr>
          <p:cNvPr id="199" name="Google Shape;199;gfd77f20b73_0_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f814cc5d9f_0_4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is Directory Information?</a:t>
            </a:r>
            <a:endParaRPr/>
          </a:p>
        </p:txBody>
      </p:sp>
      <p:sp>
        <p:nvSpPr>
          <p:cNvPr id="206" name="Google Shape;206;gf814cc5d9f_0_4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20000"/>
          </a:bodyPr>
          <a:lstStyle/>
          <a:p>
            <a:pPr marL="457200" lvl="0" indent="-334327" algn="l" rtl="0">
              <a:spcBef>
                <a:spcPts val="1000"/>
              </a:spcBef>
              <a:spcAft>
                <a:spcPts val="0"/>
              </a:spcAft>
              <a:buSzPct val="64285"/>
              <a:buChar char="•"/>
            </a:pPr>
            <a:r>
              <a:rPr lang="en-US"/>
              <a:t>FERPA defines directory information as information contained in an education record of a student that would not generally be considered harmful or an invasion of privacy if disclosed. </a:t>
            </a:r>
            <a:endParaRPr/>
          </a:p>
          <a:p>
            <a:pPr marL="457200" lvl="0" indent="0" algn="l" rtl="0">
              <a:spcBef>
                <a:spcPts val="1000"/>
              </a:spcBef>
              <a:spcAft>
                <a:spcPts val="0"/>
              </a:spcAft>
              <a:buNone/>
            </a:pPr>
            <a:r>
              <a:rPr lang="en-US"/>
              <a:t>(</a:t>
            </a:r>
            <a:r>
              <a:rPr lang="en-US">
                <a:solidFill>
                  <a:srgbClr val="333333"/>
                </a:solidFill>
                <a:highlight>
                  <a:srgbClr val="F9F9F9"/>
                </a:highlight>
              </a:rPr>
              <a:t>34 CFR § 99.3.)</a:t>
            </a:r>
            <a:endParaRPr>
              <a:solidFill>
                <a:srgbClr val="333333"/>
              </a:solidFill>
              <a:highlight>
                <a:srgbClr val="F9F9F9"/>
              </a:highlight>
            </a:endParaRPr>
          </a:p>
          <a:p>
            <a:pPr marL="457200" lvl="0" indent="0" algn="l" rtl="0">
              <a:spcBef>
                <a:spcPts val="1000"/>
              </a:spcBef>
              <a:spcAft>
                <a:spcPts val="0"/>
              </a:spcAft>
              <a:buNone/>
            </a:pPr>
            <a:endParaRPr>
              <a:solidFill>
                <a:srgbClr val="333333"/>
              </a:solidFill>
              <a:highlight>
                <a:srgbClr val="F9F9F9"/>
              </a:highlight>
            </a:endParaRPr>
          </a:p>
          <a:p>
            <a:pPr marL="457200" lvl="0" indent="-334327" algn="l" rtl="0">
              <a:spcBef>
                <a:spcPts val="1000"/>
              </a:spcBef>
              <a:spcAft>
                <a:spcPts val="0"/>
              </a:spcAft>
              <a:buSzPct val="65454"/>
              <a:buChar char="•"/>
            </a:pPr>
            <a:r>
              <a:rPr lang="en-US"/>
              <a:t>FERPA provides that a school </a:t>
            </a:r>
            <a:r>
              <a:rPr lang="en-US" i="1"/>
              <a:t>may</a:t>
            </a:r>
            <a:r>
              <a:rPr lang="en-US"/>
              <a:t> disclose directory information </a:t>
            </a:r>
            <a:r>
              <a:rPr lang="en-US">
                <a:solidFill>
                  <a:srgbClr val="FF0000"/>
                </a:solidFill>
              </a:rPr>
              <a:t>if it has given public notice of the types of information which it has designated as “directory information”</a:t>
            </a:r>
            <a:r>
              <a:rPr lang="en-US"/>
              <a:t>, the parent or eligible student’s right to restrict the disclosure of such information, and the period of time within which a parent or eligible student has to notify the school in writing that he or she does not want any or all of those types of information designated as “directory information”. </a:t>
            </a:r>
            <a:r>
              <a:rPr lang="en-US" sz="2750"/>
              <a:t>(</a:t>
            </a:r>
            <a:r>
              <a:rPr lang="en-US" sz="2750">
                <a:solidFill>
                  <a:srgbClr val="333333"/>
                </a:solidFill>
                <a:highlight>
                  <a:srgbClr val="F9F9F9"/>
                </a:highlight>
              </a:rPr>
              <a:t>34 CFR § 99.37(a))</a:t>
            </a:r>
            <a:endParaRPr sz="2750">
              <a:solidFill>
                <a:srgbClr val="333333"/>
              </a:solidFill>
              <a:highlight>
                <a:srgbClr val="F9F9F9"/>
              </a:highlight>
            </a:endParaRPr>
          </a:p>
          <a:p>
            <a:pPr marL="0" lvl="0" indent="0" algn="l" rtl="0">
              <a:spcBef>
                <a:spcPts val="1000"/>
              </a:spcBef>
              <a:spcAft>
                <a:spcPts val="0"/>
              </a:spcAft>
              <a:buNone/>
            </a:pPr>
            <a:endParaRPr>
              <a:solidFill>
                <a:srgbClr val="333333"/>
              </a:solidFill>
              <a:highlight>
                <a:srgbClr val="F9F9F9"/>
              </a:highlight>
            </a:endParaRPr>
          </a:p>
        </p:txBody>
      </p:sp>
      <p:sp>
        <p:nvSpPr>
          <p:cNvPr id="207" name="Google Shape;207;gf814cc5d9f_0_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208" name="Google Shape;208;gf814cc5d9f_0_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f814cc5d9f_0_6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Including...</a:t>
            </a:r>
            <a:endParaRPr/>
          </a:p>
        </p:txBody>
      </p:sp>
      <p:sp>
        <p:nvSpPr>
          <p:cNvPr id="215" name="Google Shape;215;gf814cc5d9f_0_60"/>
          <p:cNvSpPr txBox="1">
            <a:spLocks noGrp="1"/>
          </p:cNvSpPr>
          <p:nvPr>
            <p:ph type="body" idx="1"/>
          </p:nvPr>
        </p:nvSpPr>
        <p:spPr>
          <a:xfrm>
            <a:off x="838200" y="2443025"/>
            <a:ext cx="5181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Name</a:t>
            </a:r>
            <a:endParaRPr/>
          </a:p>
          <a:p>
            <a:pPr marL="457200" lvl="0" indent="-342900" algn="l" rtl="0">
              <a:spcBef>
                <a:spcPts val="0"/>
              </a:spcBef>
              <a:spcAft>
                <a:spcPts val="0"/>
              </a:spcAft>
              <a:buSzPts val="1800"/>
              <a:buChar char="•"/>
            </a:pPr>
            <a:r>
              <a:rPr lang="en-US"/>
              <a:t>Address</a:t>
            </a:r>
            <a:endParaRPr/>
          </a:p>
          <a:p>
            <a:pPr marL="457200" lvl="0" indent="-342900" algn="l" rtl="0">
              <a:spcBef>
                <a:spcPts val="0"/>
              </a:spcBef>
              <a:spcAft>
                <a:spcPts val="0"/>
              </a:spcAft>
              <a:buSzPts val="1800"/>
              <a:buChar char="•"/>
            </a:pPr>
            <a:r>
              <a:rPr lang="en-US"/>
              <a:t>E-mail address</a:t>
            </a:r>
            <a:endParaRPr/>
          </a:p>
          <a:p>
            <a:pPr marL="457200" lvl="0" indent="-342900" algn="l" rtl="0">
              <a:spcBef>
                <a:spcPts val="0"/>
              </a:spcBef>
              <a:spcAft>
                <a:spcPts val="0"/>
              </a:spcAft>
              <a:buSzPts val="1800"/>
              <a:buChar char="•"/>
            </a:pPr>
            <a:r>
              <a:rPr lang="en-US"/>
              <a:t>Phone number</a:t>
            </a:r>
            <a:endParaRPr/>
          </a:p>
          <a:p>
            <a:pPr marL="457200" lvl="0" indent="-342900" algn="l" rtl="0">
              <a:spcBef>
                <a:spcPts val="0"/>
              </a:spcBef>
              <a:spcAft>
                <a:spcPts val="0"/>
              </a:spcAft>
              <a:buSzPts val="1800"/>
              <a:buChar char="•"/>
            </a:pPr>
            <a:r>
              <a:rPr lang="en-US"/>
              <a:t>Major</a:t>
            </a:r>
            <a:endParaRPr/>
          </a:p>
          <a:p>
            <a:pPr marL="457200" lvl="0" indent="-342900" algn="l" rtl="0">
              <a:spcBef>
                <a:spcPts val="0"/>
              </a:spcBef>
              <a:spcAft>
                <a:spcPts val="0"/>
              </a:spcAft>
              <a:buSzPts val="1800"/>
              <a:buChar char="•"/>
            </a:pPr>
            <a:r>
              <a:rPr lang="en-US"/>
              <a:t>Dates of attendance</a:t>
            </a:r>
            <a:endParaRPr/>
          </a:p>
          <a:p>
            <a:pPr marL="457200" lvl="0" indent="0" algn="l" rtl="0">
              <a:spcBef>
                <a:spcPts val="1000"/>
              </a:spcBef>
              <a:spcAft>
                <a:spcPts val="0"/>
              </a:spcAft>
              <a:buNone/>
            </a:pPr>
            <a:endParaRPr/>
          </a:p>
        </p:txBody>
      </p:sp>
      <p:sp>
        <p:nvSpPr>
          <p:cNvPr id="216" name="Google Shape;216;gf814cc5d9f_0_6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217" name="Google Shape;217;gf814cc5d9f_0_60"/>
          <p:cNvSpPr txBox="1"/>
          <p:nvPr/>
        </p:nvSpPr>
        <p:spPr>
          <a:xfrm>
            <a:off x="8450250" y="1115825"/>
            <a:ext cx="722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18" name="Google Shape;218;gf814cc5d9f_0_60"/>
          <p:cNvSpPr txBox="1">
            <a:spLocks noGrp="1"/>
          </p:cNvSpPr>
          <p:nvPr>
            <p:ph type="body" idx="2"/>
          </p:nvPr>
        </p:nvSpPr>
        <p:spPr>
          <a:xfrm>
            <a:off x="4998925" y="2506788"/>
            <a:ext cx="5181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Admission or enrollment status</a:t>
            </a:r>
            <a:endParaRPr/>
          </a:p>
          <a:p>
            <a:pPr marL="457200" lvl="0" indent="-342900" algn="l" rtl="0">
              <a:spcBef>
                <a:spcPts val="0"/>
              </a:spcBef>
              <a:spcAft>
                <a:spcPts val="0"/>
              </a:spcAft>
              <a:buSzPts val="1800"/>
              <a:buChar char="•"/>
            </a:pPr>
            <a:r>
              <a:rPr lang="en-US"/>
              <a:t>Class Standing</a:t>
            </a:r>
            <a:endParaRPr/>
          </a:p>
          <a:p>
            <a:pPr marL="457200" lvl="0" indent="-342900" algn="l" rtl="0">
              <a:spcBef>
                <a:spcPts val="0"/>
              </a:spcBef>
              <a:spcAft>
                <a:spcPts val="0"/>
              </a:spcAft>
              <a:buSzPts val="1800"/>
              <a:buChar char="•"/>
            </a:pPr>
            <a:r>
              <a:rPr lang="en-US"/>
              <a:t>Degrees and Awards</a:t>
            </a:r>
            <a:endParaRPr/>
          </a:p>
          <a:p>
            <a:pPr marL="457200" lvl="0" indent="-342900" algn="l" rtl="0">
              <a:spcBef>
                <a:spcPts val="0"/>
              </a:spcBef>
              <a:spcAft>
                <a:spcPts val="0"/>
              </a:spcAft>
              <a:buSzPts val="1800"/>
              <a:buChar char="•"/>
            </a:pPr>
            <a:r>
              <a:rPr lang="en-US"/>
              <a:t>Activities</a:t>
            </a:r>
            <a:endParaRPr/>
          </a:p>
          <a:p>
            <a:pPr marL="457200" lvl="0" indent="-342900" algn="l" rtl="0">
              <a:spcBef>
                <a:spcPts val="0"/>
              </a:spcBef>
              <a:spcAft>
                <a:spcPts val="0"/>
              </a:spcAft>
              <a:buSzPts val="1800"/>
              <a:buChar char="•"/>
            </a:pPr>
            <a:r>
              <a:rPr lang="en-US"/>
              <a:t>Sports and Athletic Information </a:t>
            </a:r>
            <a:endParaRPr/>
          </a:p>
          <a:p>
            <a:pPr marL="457200" lvl="0" indent="-342900" algn="l" rtl="0">
              <a:spcBef>
                <a:spcPts val="0"/>
              </a:spcBef>
              <a:spcAft>
                <a:spcPts val="0"/>
              </a:spcAft>
              <a:buSzPts val="1800"/>
              <a:buChar char="•"/>
            </a:pPr>
            <a:r>
              <a:rPr lang="en-US"/>
              <a:t>Student ID Photos</a:t>
            </a:r>
            <a:endParaRPr/>
          </a:p>
        </p:txBody>
      </p:sp>
      <p:pic>
        <p:nvPicPr>
          <p:cNvPr id="219" name="Google Shape;219;gf814cc5d9f_0_60"/>
          <p:cNvPicPr preferRelativeResize="0"/>
          <p:nvPr/>
        </p:nvPicPr>
        <p:blipFill>
          <a:blip r:embed="rId3">
            <a:alphaModFix/>
          </a:blip>
          <a:stretch>
            <a:fillRect/>
          </a:stretch>
        </p:blipFill>
        <p:spPr>
          <a:xfrm>
            <a:off x="7263700" y="244350"/>
            <a:ext cx="4762500" cy="2143125"/>
          </a:xfrm>
          <a:prstGeom prst="rect">
            <a:avLst/>
          </a:prstGeom>
          <a:noFill/>
          <a:ln>
            <a:noFill/>
          </a:ln>
        </p:spPr>
      </p:pic>
      <p:sp>
        <p:nvSpPr>
          <p:cNvPr id="220" name="Google Shape;220;gf814cc5d9f_0_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fd77f20b73_0_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Personally Identifiable Information</a:t>
            </a:r>
            <a:endParaRPr/>
          </a:p>
        </p:txBody>
      </p:sp>
      <p:sp>
        <p:nvSpPr>
          <p:cNvPr id="227" name="Google Shape;227;gfd77f20b73_0_4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Most of us know this as ‘PII’ and it includes information that can be used to distinguish or trace an individual’s identity either directly or indirectly through linkages with other information. </a:t>
            </a:r>
            <a:endParaRPr/>
          </a:p>
        </p:txBody>
      </p:sp>
      <p:sp>
        <p:nvSpPr>
          <p:cNvPr id="228" name="Google Shape;228;gfd77f20b73_0_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229" name="Google Shape;229;gfd77f20b73_0_42"/>
          <p:cNvPicPr preferRelativeResize="0"/>
          <p:nvPr/>
        </p:nvPicPr>
        <p:blipFill>
          <a:blip r:embed="rId3">
            <a:alphaModFix/>
          </a:blip>
          <a:stretch>
            <a:fillRect/>
          </a:stretch>
        </p:blipFill>
        <p:spPr>
          <a:xfrm>
            <a:off x="1672250" y="3161175"/>
            <a:ext cx="2510776" cy="2510776"/>
          </a:xfrm>
          <a:prstGeom prst="rect">
            <a:avLst/>
          </a:prstGeom>
          <a:noFill/>
          <a:ln>
            <a:noFill/>
          </a:ln>
        </p:spPr>
      </p:pic>
      <p:sp>
        <p:nvSpPr>
          <p:cNvPr id="230" name="Google Shape;230;gfd77f20b73_0_42"/>
          <p:cNvSpPr txBox="1"/>
          <p:nvPr/>
        </p:nvSpPr>
        <p:spPr>
          <a:xfrm>
            <a:off x="4654900" y="4147163"/>
            <a:ext cx="6835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latin typeface="Calibri"/>
                <a:ea typeface="Calibri"/>
                <a:cs typeface="Calibri"/>
                <a:sym typeface="Calibri"/>
              </a:rPr>
              <a:t>What information is considered Personally Identifiable?</a:t>
            </a:r>
            <a:endParaRPr sz="2300">
              <a:latin typeface="Calibri"/>
              <a:ea typeface="Calibri"/>
              <a:cs typeface="Calibri"/>
              <a:sym typeface="Calibri"/>
            </a:endParaRPr>
          </a:p>
        </p:txBody>
      </p:sp>
      <p:sp>
        <p:nvSpPr>
          <p:cNvPr id="231" name="Google Shape;231;gfd77f20b73_0_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d77f20b73_0_52"/>
          <p:cNvSpPr txBox="1">
            <a:spLocks noGrp="1"/>
          </p:cNvSpPr>
          <p:nvPr>
            <p:ph type="title"/>
          </p:nvPr>
        </p:nvSpPr>
        <p:spPr>
          <a:xfrm>
            <a:off x="839788" y="457200"/>
            <a:ext cx="3932100" cy="1600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800"/>
              <a:t>Some PII Examples</a:t>
            </a:r>
            <a:endParaRPr sz="3800"/>
          </a:p>
        </p:txBody>
      </p:sp>
      <p:sp>
        <p:nvSpPr>
          <p:cNvPr id="238" name="Google Shape;238;gfd77f20b73_0_52"/>
          <p:cNvSpPr txBox="1">
            <a:spLocks noGrp="1"/>
          </p:cNvSpPr>
          <p:nvPr>
            <p:ph type="body" idx="1"/>
          </p:nvPr>
        </p:nvSpPr>
        <p:spPr>
          <a:xfrm>
            <a:off x="839788" y="2057400"/>
            <a:ext cx="3932100" cy="3811500"/>
          </a:xfrm>
          <a:prstGeom prst="rect">
            <a:avLst/>
          </a:prstGeom>
        </p:spPr>
        <p:txBody>
          <a:bodyPr spcFirstLastPara="1" wrap="square" lIns="91425" tIns="45700" rIns="91425" bIns="45700" anchor="t" anchorCtr="0">
            <a:normAutofit/>
          </a:bodyPr>
          <a:lstStyle/>
          <a:p>
            <a:pPr marL="457200" lvl="0" indent="-330200" algn="l" rtl="0">
              <a:spcBef>
                <a:spcPts val="1000"/>
              </a:spcBef>
              <a:spcAft>
                <a:spcPts val="0"/>
              </a:spcAft>
              <a:buSzPts val="1600"/>
              <a:buChar char="●"/>
            </a:pPr>
            <a:r>
              <a:rPr lang="en-US"/>
              <a:t>Social Security Number*</a:t>
            </a:r>
            <a:endParaRPr/>
          </a:p>
          <a:p>
            <a:pPr marL="457200" lvl="0" indent="-330200" algn="l" rtl="0">
              <a:spcBef>
                <a:spcPts val="0"/>
              </a:spcBef>
              <a:spcAft>
                <a:spcPts val="0"/>
              </a:spcAft>
              <a:buSzPts val="1600"/>
              <a:buChar char="●"/>
            </a:pPr>
            <a:r>
              <a:rPr lang="en-US"/>
              <a:t>Date of Birth</a:t>
            </a:r>
            <a:endParaRPr/>
          </a:p>
          <a:p>
            <a:pPr marL="457200" lvl="0" indent="-330200" algn="l" rtl="0">
              <a:spcBef>
                <a:spcPts val="0"/>
              </a:spcBef>
              <a:spcAft>
                <a:spcPts val="0"/>
              </a:spcAft>
              <a:buSzPts val="1600"/>
              <a:buChar char="●"/>
            </a:pPr>
            <a:r>
              <a:rPr lang="en-US"/>
              <a:t>Grades</a:t>
            </a:r>
            <a:endParaRPr/>
          </a:p>
          <a:p>
            <a:pPr marL="457200" lvl="0" indent="-330200" algn="l" rtl="0">
              <a:spcBef>
                <a:spcPts val="0"/>
              </a:spcBef>
              <a:spcAft>
                <a:spcPts val="0"/>
              </a:spcAft>
              <a:buSzPts val="1600"/>
              <a:buChar char="●"/>
            </a:pPr>
            <a:r>
              <a:rPr lang="en-US"/>
              <a:t>Hours Completed</a:t>
            </a:r>
            <a:endParaRPr/>
          </a:p>
          <a:p>
            <a:pPr marL="457200" lvl="0" indent="-330200" algn="l" rtl="0">
              <a:spcBef>
                <a:spcPts val="0"/>
              </a:spcBef>
              <a:spcAft>
                <a:spcPts val="0"/>
              </a:spcAft>
              <a:buSzPts val="1600"/>
              <a:buChar char="●"/>
            </a:pPr>
            <a:r>
              <a:rPr lang="en-US"/>
              <a:t>GPA</a:t>
            </a:r>
            <a:endParaRPr/>
          </a:p>
          <a:p>
            <a:pPr marL="457200" lvl="0" indent="-330200" algn="l" rtl="0">
              <a:spcBef>
                <a:spcPts val="0"/>
              </a:spcBef>
              <a:spcAft>
                <a:spcPts val="0"/>
              </a:spcAft>
              <a:buSzPts val="1600"/>
              <a:buChar char="●"/>
            </a:pPr>
            <a:r>
              <a:rPr lang="en-US"/>
              <a:t>Current Class Schedule</a:t>
            </a:r>
            <a:endParaRPr/>
          </a:p>
          <a:p>
            <a:pPr marL="457200" lvl="0" indent="-330200" algn="l" rtl="0">
              <a:spcBef>
                <a:spcPts val="0"/>
              </a:spcBef>
              <a:spcAft>
                <a:spcPts val="0"/>
              </a:spcAft>
              <a:buSzPts val="1600"/>
              <a:buChar char="●"/>
            </a:pPr>
            <a:r>
              <a:rPr lang="en-US"/>
              <a:t>Parent Name and Address</a:t>
            </a:r>
            <a:endParaRPr/>
          </a:p>
          <a:p>
            <a:pPr marL="457200" lvl="0" indent="-330200" algn="l" rtl="0">
              <a:spcBef>
                <a:spcPts val="0"/>
              </a:spcBef>
              <a:spcAft>
                <a:spcPts val="0"/>
              </a:spcAft>
              <a:buSzPts val="1600"/>
              <a:buChar char="●"/>
            </a:pPr>
            <a:r>
              <a:rPr lang="en-US"/>
              <a:t>Race/Ethnicity</a:t>
            </a:r>
            <a:endParaRPr/>
          </a:p>
          <a:p>
            <a:pPr marL="457200" lvl="0" indent="-330200" algn="l" rtl="0">
              <a:spcBef>
                <a:spcPts val="0"/>
              </a:spcBef>
              <a:spcAft>
                <a:spcPts val="0"/>
              </a:spcAft>
              <a:buSzPts val="1600"/>
              <a:buChar char="●"/>
            </a:pPr>
            <a:r>
              <a:rPr lang="en-US"/>
              <a:t>Gender</a:t>
            </a:r>
            <a:endParaRPr/>
          </a:p>
          <a:p>
            <a:pPr marL="457200" lvl="0" indent="-330200" algn="l" rtl="0">
              <a:spcBef>
                <a:spcPts val="0"/>
              </a:spcBef>
              <a:spcAft>
                <a:spcPts val="0"/>
              </a:spcAft>
              <a:buSzPts val="1600"/>
              <a:buChar char="●"/>
            </a:pPr>
            <a:r>
              <a:rPr lang="en-US"/>
              <a:t>Country of Citizenship </a:t>
            </a:r>
            <a:endParaRPr/>
          </a:p>
        </p:txBody>
      </p:sp>
      <p:sp>
        <p:nvSpPr>
          <p:cNvPr id="239" name="Google Shape;239;gfd77f20b73_0_5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240" name="Google Shape;240;gfd77f20b73_0_52"/>
          <p:cNvSpPr>
            <a:spLocks noGrp="1"/>
          </p:cNvSpPr>
          <p:nvPr>
            <p:ph type="pic" idx="2"/>
          </p:nvPr>
        </p:nvSpPr>
        <p:spPr>
          <a:xfrm>
            <a:off x="5183188" y="987425"/>
            <a:ext cx="6172200" cy="4873500"/>
          </a:xfrm>
          <a:prstGeom prst="rect">
            <a:avLst/>
          </a:prstGeom>
        </p:spPr>
      </p:sp>
      <p:pic>
        <p:nvPicPr>
          <p:cNvPr id="241" name="Google Shape;241;gfd77f20b73_0_52"/>
          <p:cNvPicPr preferRelativeResize="0"/>
          <p:nvPr/>
        </p:nvPicPr>
        <p:blipFill>
          <a:blip r:embed="rId3">
            <a:alphaModFix/>
          </a:blip>
          <a:stretch>
            <a:fillRect/>
          </a:stretch>
        </p:blipFill>
        <p:spPr>
          <a:xfrm>
            <a:off x="5134738" y="620125"/>
            <a:ext cx="6269125" cy="5248775"/>
          </a:xfrm>
          <a:prstGeom prst="rect">
            <a:avLst/>
          </a:prstGeom>
          <a:noFill/>
          <a:ln>
            <a:noFill/>
          </a:ln>
        </p:spPr>
      </p:pic>
      <p:sp>
        <p:nvSpPr>
          <p:cNvPr id="242" name="Google Shape;242;gfd77f20b73_0_52"/>
          <p:cNvSpPr txBox="1"/>
          <p:nvPr/>
        </p:nvSpPr>
        <p:spPr>
          <a:xfrm>
            <a:off x="178525" y="5011975"/>
            <a:ext cx="4705800" cy="766500"/>
          </a:xfrm>
          <a:prstGeom prst="rect">
            <a:avLst/>
          </a:prstGeom>
          <a:noFill/>
          <a:ln>
            <a:noFill/>
          </a:ln>
        </p:spPr>
        <p:txBody>
          <a:bodyPr spcFirstLastPara="1" wrap="square" lIns="91425" tIns="91425" rIns="91425" bIns="91425" anchor="t" anchorCtr="0">
            <a:spAutoFit/>
          </a:bodyPr>
          <a:lstStyle/>
          <a:p>
            <a:pPr marL="457200" lvl="0" indent="-254000" algn="l" rtl="0">
              <a:lnSpc>
                <a:spcPct val="90000"/>
              </a:lnSpc>
              <a:spcBef>
                <a:spcPts val="1000"/>
              </a:spcBef>
              <a:spcAft>
                <a:spcPts val="0"/>
              </a:spcAft>
              <a:buClr>
                <a:schemeClr val="dk1"/>
              </a:buClr>
              <a:buSzPts val="400"/>
              <a:buChar char="•"/>
            </a:pPr>
            <a:r>
              <a:rPr lang="en-US" i="1">
                <a:solidFill>
                  <a:schemeClr val="dk1"/>
                </a:solidFill>
                <a:latin typeface="Calibri"/>
                <a:ea typeface="Calibri"/>
                <a:cs typeface="Calibri"/>
                <a:sym typeface="Calibri"/>
              </a:rPr>
              <a:t>*Directory Information does </a:t>
            </a:r>
            <a:r>
              <a:rPr lang="en-US" b="1" i="1">
                <a:solidFill>
                  <a:schemeClr val="dk1"/>
                </a:solidFill>
                <a:latin typeface="Calibri"/>
                <a:ea typeface="Calibri"/>
                <a:cs typeface="Calibri"/>
                <a:sym typeface="Calibri"/>
              </a:rPr>
              <a:t>not</a:t>
            </a:r>
            <a:r>
              <a:rPr lang="en-US" i="1">
                <a:solidFill>
                  <a:schemeClr val="dk1"/>
                </a:solidFill>
                <a:latin typeface="Calibri"/>
                <a:ea typeface="Calibri"/>
                <a:cs typeface="Calibri"/>
                <a:sym typeface="Calibri"/>
              </a:rPr>
              <a:t> include a student’s Social Security Number nor can the SSN be used to confirm directory information! </a:t>
            </a:r>
            <a:endParaRPr sz="100" i="1">
              <a:latin typeface="Calibri"/>
              <a:ea typeface="Calibri"/>
              <a:cs typeface="Calibri"/>
              <a:sym typeface="Calibri"/>
            </a:endParaRPr>
          </a:p>
        </p:txBody>
      </p:sp>
      <p:sp>
        <p:nvSpPr>
          <p:cNvPr id="243" name="Google Shape;243;gfd77f20b73_0_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f814cc5d9f_0_1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Permitted Disclosures* </a:t>
            </a:r>
            <a:endParaRPr/>
          </a:p>
        </p:txBody>
      </p:sp>
      <p:sp>
        <p:nvSpPr>
          <p:cNvPr id="250" name="Google Shape;250;gf814cc5d9f_0_13"/>
          <p:cNvSpPr txBox="1">
            <a:spLocks noGrp="1"/>
          </p:cNvSpPr>
          <p:nvPr>
            <p:ph type="body" idx="1"/>
          </p:nvPr>
        </p:nvSpPr>
        <p:spPr>
          <a:xfrm>
            <a:off x="838200" y="1454350"/>
            <a:ext cx="5181600" cy="4722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School officials</a:t>
            </a:r>
            <a:endParaRPr/>
          </a:p>
          <a:p>
            <a:pPr marL="457200" lvl="0" indent="-342900" algn="l" rtl="0">
              <a:spcBef>
                <a:spcPts val="0"/>
              </a:spcBef>
              <a:spcAft>
                <a:spcPts val="0"/>
              </a:spcAft>
              <a:buSzPts val="1800"/>
              <a:buChar char="•"/>
            </a:pPr>
            <a:r>
              <a:rPr lang="en-US"/>
              <a:t>Schools to which a student is transferring</a:t>
            </a:r>
            <a:endParaRPr/>
          </a:p>
          <a:p>
            <a:pPr marL="457200" lvl="0" indent="-342900" algn="l" rtl="0">
              <a:spcBef>
                <a:spcPts val="0"/>
              </a:spcBef>
              <a:spcAft>
                <a:spcPts val="0"/>
              </a:spcAft>
              <a:buSzPts val="1800"/>
              <a:buChar char="•"/>
            </a:pPr>
            <a:r>
              <a:rPr lang="en-US"/>
              <a:t>Specified officials for audit or evaluation purposes </a:t>
            </a:r>
            <a:endParaRPr/>
          </a:p>
          <a:p>
            <a:pPr marL="457200" lvl="0" indent="-342900" algn="l" rtl="0">
              <a:spcBef>
                <a:spcPts val="0"/>
              </a:spcBef>
              <a:spcAft>
                <a:spcPts val="0"/>
              </a:spcAft>
              <a:buSzPts val="1800"/>
              <a:buChar char="•"/>
            </a:pPr>
            <a:r>
              <a:rPr lang="en-US"/>
              <a:t>Appropriate parties in connection with financial aid to a student </a:t>
            </a:r>
            <a:endParaRPr/>
          </a:p>
          <a:p>
            <a:pPr marL="457200" lvl="0" indent="-342900" algn="l" rtl="0">
              <a:spcBef>
                <a:spcPts val="0"/>
              </a:spcBef>
              <a:spcAft>
                <a:spcPts val="0"/>
              </a:spcAft>
              <a:buSzPts val="1800"/>
              <a:buChar char="•"/>
            </a:pPr>
            <a:r>
              <a:rPr lang="en-US"/>
              <a:t>Organizations conducting certain studies for or on behalf of the school. </a:t>
            </a:r>
            <a:endParaRPr/>
          </a:p>
        </p:txBody>
      </p:sp>
      <p:sp>
        <p:nvSpPr>
          <p:cNvPr id="251" name="Google Shape;251;gf814cc5d9f_0_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52" name="Google Shape;252;gf814cc5d9f_0_13"/>
          <p:cNvSpPr txBox="1">
            <a:spLocks noGrp="1"/>
          </p:cNvSpPr>
          <p:nvPr>
            <p:ph type="body" idx="2"/>
          </p:nvPr>
        </p:nvSpPr>
        <p:spPr>
          <a:xfrm>
            <a:off x="6172200" y="1391650"/>
            <a:ext cx="5181600" cy="47853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Accrediting organizations</a:t>
            </a:r>
            <a:endParaRPr/>
          </a:p>
          <a:p>
            <a:pPr marL="457200" lvl="0" indent="-342900" algn="l" rtl="0">
              <a:spcBef>
                <a:spcPts val="0"/>
              </a:spcBef>
              <a:spcAft>
                <a:spcPts val="0"/>
              </a:spcAft>
              <a:buSzPts val="1800"/>
              <a:buChar char="•"/>
            </a:pPr>
            <a:r>
              <a:rPr lang="en-US"/>
              <a:t>Appropriate officials in cases of health and safety emergencies</a:t>
            </a:r>
            <a:endParaRPr/>
          </a:p>
          <a:p>
            <a:pPr marL="457200" lvl="0" indent="-342900" algn="l" rtl="0">
              <a:spcBef>
                <a:spcPts val="0"/>
              </a:spcBef>
              <a:spcAft>
                <a:spcPts val="0"/>
              </a:spcAft>
              <a:buSzPts val="1800"/>
              <a:buChar char="•"/>
            </a:pPr>
            <a:r>
              <a:rPr lang="en-US"/>
              <a:t>State and local authorities, within a juvenile justice system, pursuant to specific state law</a:t>
            </a:r>
            <a:endParaRPr/>
          </a:p>
          <a:p>
            <a:pPr marL="457200" lvl="0" indent="-342900" algn="l" rtl="0">
              <a:spcBef>
                <a:spcPts val="0"/>
              </a:spcBef>
              <a:spcAft>
                <a:spcPts val="0"/>
              </a:spcAft>
              <a:buSzPts val="1800"/>
              <a:buChar char="•"/>
            </a:pPr>
            <a:r>
              <a:rPr lang="en-US"/>
              <a:t>To comply with a judicial order or lawfully issued subpoena</a:t>
            </a:r>
            <a:endParaRPr/>
          </a:p>
        </p:txBody>
      </p:sp>
      <p:sp>
        <p:nvSpPr>
          <p:cNvPr id="253" name="Google Shape;253;gf814cc5d9f_0_13"/>
          <p:cNvSpPr txBox="1"/>
          <p:nvPr/>
        </p:nvSpPr>
        <p:spPr>
          <a:xfrm>
            <a:off x="6519500" y="5190525"/>
            <a:ext cx="55665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FF0000"/>
                </a:solidFill>
                <a:latin typeface="Calibri"/>
                <a:ea typeface="Calibri"/>
                <a:cs typeface="Calibri"/>
                <a:sym typeface="Calibri"/>
              </a:rPr>
              <a:t>*Permitted disclosure means the information can be, but is not required to be, shared without individual authorization. </a:t>
            </a:r>
            <a:endParaRPr>
              <a:solidFill>
                <a:srgbClr val="FF0000"/>
              </a:solidFill>
              <a:latin typeface="Calibri"/>
              <a:ea typeface="Calibri"/>
              <a:cs typeface="Calibri"/>
              <a:sym typeface="Calibri"/>
            </a:endParaRPr>
          </a:p>
        </p:txBody>
      </p:sp>
      <p:sp>
        <p:nvSpPr>
          <p:cNvPr id="254" name="Google Shape;254;gf814cc5d9f_0_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fd77f20b73_0_7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School Officials</a:t>
            </a:r>
            <a:endParaRPr/>
          </a:p>
        </p:txBody>
      </p:sp>
      <p:sp>
        <p:nvSpPr>
          <p:cNvPr id="261" name="Google Shape;261;gfd77f20b73_0_7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Examples of a school official include:</a:t>
            </a:r>
            <a:endParaRPr/>
          </a:p>
          <a:p>
            <a:pPr marL="457200" lvl="0" indent="-342900" algn="l" rtl="0">
              <a:spcBef>
                <a:spcPts val="1000"/>
              </a:spcBef>
              <a:spcAft>
                <a:spcPts val="0"/>
              </a:spcAft>
              <a:buSzPts val="1800"/>
              <a:buChar char="•"/>
            </a:pPr>
            <a:r>
              <a:rPr lang="en-US"/>
              <a:t>A person employed by the college in an administrative, supervisory, academic, research or support position (including law enforcement health staff)</a:t>
            </a:r>
            <a:endParaRPr/>
          </a:p>
          <a:p>
            <a:pPr marL="457200" lvl="0" indent="-342900" algn="l" rtl="0">
              <a:spcBef>
                <a:spcPts val="0"/>
              </a:spcBef>
              <a:spcAft>
                <a:spcPts val="0"/>
              </a:spcAft>
              <a:buSzPts val="1800"/>
              <a:buChar char="•"/>
            </a:pPr>
            <a:r>
              <a:rPr lang="en-US"/>
              <a:t>A person or company with whom the college has contracted (attorney, auditor, collection agent, third-party vendor)</a:t>
            </a:r>
            <a:endParaRPr/>
          </a:p>
          <a:p>
            <a:pPr marL="457200" lvl="0" indent="-342900" algn="l" rtl="0">
              <a:spcBef>
                <a:spcPts val="0"/>
              </a:spcBef>
              <a:spcAft>
                <a:spcPts val="0"/>
              </a:spcAft>
              <a:buSzPts val="1800"/>
              <a:buChar char="•"/>
            </a:pPr>
            <a:r>
              <a:rPr lang="en-US"/>
              <a:t>A person serving on the Board of Trustees</a:t>
            </a:r>
            <a:endParaRPr/>
          </a:p>
          <a:p>
            <a:pPr marL="457200" lvl="0" indent="-342900" algn="l" rtl="0">
              <a:spcBef>
                <a:spcPts val="0"/>
              </a:spcBef>
              <a:spcAft>
                <a:spcPts val="0"/>
              </a:spcAft>
              <a:buSzPts val="1800"/>
              <a:buChar char="•"/>
            </a:pPr>
            <a:r>
              <a:rPr lang="en-US"/>
              <a:t>A student employed by the college in a position that requires access to student records</a:t>
            </a:r>
            <a:endParaRPr/>
          </a:p>
        </p:txBody>
      </p:sp>
      <p:sp>
        <p:nvSpPr>
          <p:cNvPr id="262" name="Google Shape;262;gfd77f20b73_0_7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263" name="Google Shape;263;gfd77f20b73_0_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fd77f20b73_0_6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Exceptions</a:t>
            </a:r>
            <a:endParaRPr/>
          </a:p>
        </p:txBody>
      </p:sp>
      <p:sp>
        <p:nvSpPr>
          <p:cNvPr id="270" name="Google Shape;270;gfd77f20b73_0_62"/>
          <p:cNvSpPr txBox="1">
            <a:spLocks noGrp="1"/>
          </p:cNvSpPr>
          <p:nvPr>
            <p:ph type="body" idx="1"/>
          </p:nvPr>
        </p:nvSpPr>
        <p:spPr>
          <a:xfrm>
            <a:off x="838200" y="1825625"/>
            <a:ext cx="90711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b="1" u="sng"/>
              <a:t>Legitimate</a:t>
            </a:r>
            <a:r>
              <a:rPr lang="en-US"/>
              <a:t> educational interest/need to know</a:t>
            </a:r>
            <a:endParaRPr/>
          </a:p>
          <a:p>
            <a:pPr marL="457200" lvl="0" indent="-342900" algn="l" rtl="0">
              <a:spcBef>
                <a:spcPts val="0"/>
              </a:spcBef>
              <a:spcAft>
                <a:spcPts val="0"/>
              </a:spcAft>
              <a:buSzPts val="1800"/>
              <a:buChar char="•"/>
            </a:pPr>
            <a:r>
              <a:rPr lang="en-US"/>
              <a:t>Lawfully issued subpoenas</a:t>
            </a:r>
            <a:endParaRPr/>
          </a:p>
          <a:p>
            <a:pPr marL="457200" lvl="0" indent="-342900" algn="l" rtl="0">
              <a:spcBef>
                <a:spcPts val="0"/>
              </a:spcBef>
              <a:spcAft>
                <a:spcPts val="0"/>
              </a:spcAft>
              <a:buSzPts val="1800"/>
              <a:buChar char="•"/>
            </a:pPr>
            <a:r>
              <a:rPr lang="en-US"/>
              <a:t>Various authorized representatives of government entities</a:t>
            </a:r>
            <a:endParaRPr/>
          </a:p>
          <a:p>
            <a:pPr marL="457200" lvl="0" indent="-342900" algn="l" rtl="0">
              <a:spcBef>
                <a:spcPts val="0"/>
              </a:spcBef>
              <a:spcAft>
                <a:spcPts val="0"/>
              </a:spcAft>
              <a:buSzPts val="1800"/>
              <a:buChar char="•"/>
            </a:pPr>
            <a:r>
              <a:rPr lang="en-US"/>
              <a:t>Parents of dependent students</a:t>
            </a:r>
            <a:endParaRPr/>
          </a:p>
          <a:p>
            <a:pPr marL="457200" lvl="0" indent="-342900" algn="l" rtl="0">
              <a:spcBef>
                <a:spcPts val="0"/>
              </a:spcBef>
              <a:spcAft>
                <a:spcPts val="0"/>
              </a:spcAft>
              <a:buSzPts val="1800"/>
              <a:buChar char="•"/>
            </a:pPr>
            <a:r>
              <a:rPr lang="en-US"/>
              <a:t>A person for whom the student has taken appropriate steps to release information</a:t>
            </a:r>
            <a:endParaRPr/>
          </a:p>
        </p:txBody>
      </p:sp>
      <p:sp>
        <p:nvSpPr>
          <p:cNvPr id="271" name="Google Shape;271;gfd77f20b73_0_6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272" name="Google Shape;272;gfd77f20b73_0_62"/>
          <p:cNvPicPr preferRelativeResize="0"/>
          <p:nvPr/>
        </p:nvPicPr>
        <p:blipFill>
          <a:blip r:embed="rId3">
            <a:alphaModFix/>
          </a:blip>
          <a:stretch>
            <a:fillRect/>
          </a:stretch>
        </p:blipFill>
        <p:spPr>
          <a:xfrm>
            <a:off x="9560075" y="3199475"/>
            <a:ext cx="2504375" cy="2504375"/>
          </a:xfrm>
          <a:prstGeom prst="rect">
            <a:avLst/>
          </a:prstGeom>
          <a:noFill/>
          <a:ln>
            <a:noFill/>
          </a:ln>
        </p:spPr>
      </p:pic>
      <p:sp>
        <p:nvSpPr>
          <p:cNvPr id="273" name="Google Shape;273;gfd77f20b73_0_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fd77f20b73_0_7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Verifying Identity </a:t>
            </a:r>
            <a:endParaRPr/>
          </a:p>
        </p:txBody>
      </p:sp>
      <p:sp>
        <p:nvSpPr>
          <p:cNvPr id="280" name="Google Shape;280;gfd77f20b73_0_7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Authenticate identity of student, parent or authorized user before giving personal answers or information. </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Know your institution’s appropriate identification verification questions. </a:t>
            </a:r>
            <a:endParaRPr/>
          </a:p>
          <a:p>
            <a:pPr marL="0" lvl="0" indent="0" algn="l" rtl="0">
              <a:spcBef>
                <a:spcPts val="1000"/>
              </a:spcBef>
              <a:spcAft>
                <a:spcPts val="0"/>
              </a:spcAft>
              <a:buNone/>
            </a:pPr>
            <a:endParaRPr/>
          </a:p>
          <a:p>
            <a:pPr marL="0" lvl="0" indent="0" algn="ctr" rtl="0">
              <a:spcBef>
                <a:spcPts val="1000"/>
              </a:spcBef>
              <a:spcAft>
                <a:spcPts val="0"/>
              </a:spcAft>
              <a:buNone/>
            </a:pPr>
            <a:r>
              <a:rPr lang="en-US" b="1">
                <a:solidFill>
                  <a:srgbClr val="FF0000"/>
                </a:solidFill>
              </a:rPr>
              <a:t>How does your institution verify identity?</a:t>
            </a:r>
            <a:endParaRPr b="1">
              <a:solidFill>
                <a:srgbClr val="FF0000"/>
              </a:solidFill>
            </a:endParaRPr>
          </a:p>
        </p:txBody>
      </p:sp>
      <p:sp>
        <p:nvSpPr>
          <p:cNvPr id="281" name="Google Shape;281;gfd77f20b73_0_7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282" name="Google Shape;282;gfd77f20b73_0_79"/>
          <p:cNvPicPr preferRelativeResize="0"/>
          <p:nvPr/>
        </p:nvPicPr>
        <p:blipFill>
          <a:blip r:embed="rId3">
            <a:alphaModFix/>
          </a:blip>
          <a:stretch>
            <a:fillRect/>
          </a:stretch>
        </p:blipFill>
        <p:spPr>
          <a:xfrm>
            <a:off x="9846098" y="4243323"/>
            <a:ext cx="2243875" cy="1520600"/>
          </a:xfrm>
          <a:prstGeom prst="rect">
            <a:avLst/>
          </a:prstGeom>
          <a:noFill/>
          <a:ln>
            <a:noFill/>
          </a:ln>
        </p:spPr>
      </p:pic>
      <p:pic>
        <p:nvPicPr>
          <p:cNvPr id="283" name="Google Shape;283;gfd77f20b73_0_79"/>
          <p:cNvPicPr preferRelativeResize="0"/>
          <p:nvPr/>
        </p:nvPicPr>
        <p:blipFill>
          <a:blip r:embed="rId3">
            <a:alphaModFix/>
          </a:blip>
          <a:stretch>
            <a:fillRect/>
          </a:stretch>
        </p:blipFill>
        <p:spPr>
          <a:xfrm>
            <a:off x="-2" y="4318573"/>
            <a:ext cx="2243875" cy="1520600"/>
          </a:xfrm>
          <a:prstGeom prst="rect">
            <a:avLst/>
          </a:prstGeom>
          <a:noFill/>
          <a:ln>
            <a:noFill/>
          </a:ln>
        </p:spPr>
      </p:pic>
      <p:sp>
        <p:nvSpPr>
          <p:cNvPr id="284" name="Google Shape;284;gfd77f20b73_0_7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f814cc5d9f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10" name="Google Shape;110;gf814cc5d9f_0_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FERPA Overview </a:t>
            </a:r>
            <a:endParaRPr/>
          </a:p>
        </p:txBody>
      </p:sp>
      <p:pic>
        <p:nvPicPr>
          <p:cNvPr id="111" name="Google Shape;111;gf814cc5d9f_0_0"/>
          <p:cNvPicPr preferRelativeResize="0"/>
          <p:nvPr/>
        </p:nvPicPr>
        <p:blipFill>
          <a:blip r:embed="rId3">
            <a:alphaModFix/>
          </a:blip>
          <a:stretch>
            <a:fillRect/>
          </a:stretch>
        </p:blipFill>
        <p:spPr>
          <a:xfrm>
            <a:off x="6465850" y="242349"/>
            <a:ext cx="4530124" cy="5611024"/>
          </a:xfrm>
          <a:prstGeom prst="rect">
            <a:avLst/>
          </a:prstGeom>
          <a:noFill/>
          <a:ln>
            <a:noFill/>
          </a:ln>
        </p:spPr>
      </p:pic>
      <p:sp>
        <p:nvSpPr>
          <p:cNvPr id="112" name="Google Shape;112;gf814cc5d9f_0_0"/>
          <p:cNvSpPr txBox="1">
            <a:spLocks noGrp="1"/>
          </p:cNvSpPr>
          <p:nvPr>
            <p:ph type="body" idx="2"/>
          </p:nvPr>
        </p:nvSpPr>
        <p:spPr>
          <a:xfrm>
            <a:off x="839800" y="1690825"/>
            <a:ext cx="5157900" cy="48387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en-US" sz="2400"/>
              <a:t>Background</a:t>
            </a:r>
            <a:endParaRPr sz="2400"/>
          </a:p>
          <a:p>
            <a:pPr marL="457200" lvl="0" indent="-381000" algn="l" rtl="0">
              <a:spcBef>
                <a:spcPts val="0"/>
              </a:spcBef>
              <a:spcAft>
                <a:spcPts val="0"/>
              </a:spcAft>
              <a:buSzPts val="2400"/>
              <a:buChar char="•"/>
            </a:pPr>
            <a:r>
              <a:rPr lang="en-US" sz="2400"/>
              <a:t>Annual Notification </a:t>
            </a:r>
            <a:endParaRPr sz="2400"/>
          </a:p>
          <a:p>
            <a:pPr marL="457200" lvl="0" indent="-381000" algn="l" rtl="0">
              <a:spcBef>
                <a:spcPts val="0"/>
              </a:spcBef>
              <a:spcAft>
                <a:spcPts val="0"/>
              </a:spcAft>
              <a:buSzPts val="2400"/>
              <a:buChar char="•"/>
            </a:pPr>
            <a:r>
              <a:rPr lang="en-US" sz="2400"/>
              <a:t>Education Records</a:t>
            </a:r>
            <a:endParaRPr sz="2400"/>
          </a:p>
          <a:p>
            <a:pPr marL="457200" lvl="0" indent="-381000" algn="l" rtl="0">
              <a:spcBef>
                <a:spcPts val="0"/>
              </a:spcBef>
              <a:spcAft>
                <a:spcPts val="0"/>
              </a:spcAft>
              <a:buSzPts val="2400"/>
              <a:buChar char="•"/>
            </a:pPr>
            <a:r>
              <a:rPr lang="en-US" sz="2400"/>
              <a:t>Directory vs. Private Information </a:t>
            </a:r>
            <a:endParaRPr sz="2400"/>
          </a:p>
          <a:p>
            <a:pPr marL="457200" lvl="0" indent="-381000" algn="l" rtl="0">
              <a:spcBef>
                <a:spcPts val="0"/>
              </a:spcBef>
              <a:spcAft>
                <a:spcPts val="0"/>
              </a:spcAft>
              <a:buSzPts val="2400"/>
              <a:buChar char="•"/>
            </a:pPr>
            <a:r>
              <a:rPr lang="en-US" sz="2400"/>
              <a:t>Exceptions</a:t>
            </a:r>
            <a:endParaRPr sz="2400"/>
          </a:p>
          <a:p>
            <a:pPr marL="457200" lvl="0" indent="-381000" algn="l" rtl="0">
              <a:spcBef>
                <a:spcPts val="0"/>
              </a:spcBef>
              <a:spcAft>
                <a:spcPts val="0"/>
              </a:spcAft>
              <a:buSzPts val="2400"/>
              <a:buChar char="•"/>
            </a:pPr>
            <a:r>
              <a:rPr lang="en-US" sz="2400"/>
              <a:t>School Officials</a:t>
            </a:r>
            <a:endParaRPr sz="2400"/>
          </a:p>
          <a:p>
            <a:pPr marL="457200" lvl="0" indent="-381000" algn="l" rtl="0">
              <a:spcBef>
                <a:spcPts val="0"/>
              </a:spcBef>
              <a:spcAft>
                <a:spcPts val="0"/>
              </a:spcAft>
              <a:buSzPts val="2400"/>
              <a:buChar char="•"/>
            </a:pPr>
            <a:r>
              <a:rPr lang="en-US" sz="2400"/>
              <a:t>Verifying Identity</a:t>
            </a:r>
            <a:endParaRPr sz="2400"/>
          </a:p>
          <a:p>
            <a:pPr marL="457200" lvl="0" indent="-381000" algn="l" rtl="0">
              <a:spcBef>
                <a:spcPts val="0"/>
              </a:spcBef>
              <a:spcAft>
                <a:spcPts val="0"/>
              </a:spcAft>
              <a:buSzPts val="2400"/>
              <a:buChar char="•"/>
            </a:pPr>
            <a:r>
              <a:rPr lang="en-US" sz="2400"/>
              <a:t>Financial Aid Data Sharing</a:t>
            </a:r>
            <a:endParaRPr sz="2400"/>
          </a:p>
          <a:p>
            <a:pPr marL="457200" lvl="0" indent="-381000" algn="l" rtl="0">
              <a:spcBef>
                <a:spcPts val="0"/>
              </a:spcBef>
              <a:spcAft>
                <a:spcPts val="0"/>
              </a:spcAft>
              <a:buSzPts val="2400"/>
              <a:buChar char="•"/>
            </a:pPr>
            <a:r>
              <a:rPr lang="en-US" sz="2400"/>
              <a:t>Higher Education Act (HEA)</a:t>
            </a:r>
            <a:endParaRPr sz="2400"/>
          </a:p>
          <a:p>
            <a:pPr marL="457200" lvl="0" indent="-381000" algn="l" rtl="0">
              <a:spcBef>
                <a:spcPts val="0"/>
              </a:spcBef>
              <a:spcAft>
                <a:spcPts val="0"/>
              </a:spcAft>
              <a:buSzPts val="2400"/>
              <a:buChar char="•"/>
            </a:pPr>
            <a:r>
              <a:rPr lang="en-US" sz="2400"/>
              <a:t>Privacy Act</a:t>
            </a:r>
            <a:endParaRPr sz="2400"/>
          </a:p>
          <a:p>
            <a:pPr marL="457200" lvl="0" indent="-381000" algn="l" rtl="0">
              <a:spcBef>
                <a:spcPts val="0"/>
              </a:spcBef>
              <a:spcAft>
                <a:spcPts val="0"/>
              </a:spcAft>
              <a:buSzPts val="2400"/>
              <a:buChar char="•"/>
            </a:pPr>
            <a:r>
              <a:rPr lang="en-US" sz="2400"/>
              <a:t>Your Role as a Data Manager</a:t>
            </a:r>
            <a:endParaRPr sz="2400"/>
          </a:p>
          <a:p>
            <a:pPr marL="457200" lvl="0" indent="-381000" algn="l" rtl="0">
              <a:spcBef>
                <a:spcPts val="0"/>
              </a:spcBef>
              <a:spcAft>
                <a:spcPts val="0"/>
              </a:spcAft>
              <a:buSzPts val="2400"/>
              <a:buChar char="•"/>
            </a:pPr>
            <a:r>
              <a:rPr lang="en-US" sz="2400"/>
              <a:t>Best Practices </a:t>
            </a:r>
            <a:endParaRPr sz="2400"/>
          </a:p>
          <a:p>
            <a:pPr marL="457200" lvl="0" indent="-381000" algn="l" rtl="0">
              <a:spcBef>
                <a:spcPts val="0"/>
              </a:spcBef>
              <a:spcAft>
                <a:spcPts val="0"/>
              </a:spcAft>
              <a:buSzPts val="2400"/>
              <a:buChar char="•"/>
            </a:pPr>
            <a:r>
              <a:rPr lang="en-US" sz="2400"/>
              <a:t>Tools &amp; Resources</a:t>
            </a:r>
            <a:endParaRPr sz="2400"/>
          </a:p>
          <a:p>
            <a:pPr marL="457200" lvl="0" indent="0" algn="l" rtl="0">
              <a:spcBef>
                <a:spcPts val="1000"/>
              </a:spcBef>
              <a:spcAft>
                <a:spcPts val="0"/>
              </a:spcAft>
              <a:buClr>
                <a:schemeClr val="dk1"/>
              </a:buClr>
              <a:buSzPts val="1100"/>
              <a:buFont typeface="Arial"/>
              <a:buNone/>
            </a:pPr>
            <a:endParaRPr sz="2400" b="1"/>
          </a:p>
          <a:p>
            <a:pPr marL="0" lvl="0" indent="0" algn="l" rtl="0">
              <a:spcBef>
                <a:spcPts val="1000"/>
              </a:spcBef>
              <a:spcAft>
                <a:spcPts val="0"/>
              </a:spcAft>
              <a:buNone/>
            </a:pPr>
            <a:endParaRPr sz="2400" b="1"/>
          </a:p>
        </p:txBody>
      </p:sp>
      <p:sp>
        <p:nvSpPr>
          <p:cNvPr id="113" name="Google Shape;113;gf814cc5d9f_0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fd77f20b73_0_9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Financial Aid Data Sharing</a:t>
            </a:r>
            <a:endParaRPr/>
          </a:p>
        </p:txBody>
      </p:sp>
      <p:sp>
        <p:nvSpPr>
          <p:cNvPr id="291" name="Google Shape;291;gfd77f20b73_0_90"/>
          <p:cNvSpPr txBox="1">
            <a:spLocks noGrp="1"/>
          </p:cNvSpPr>
          <p:nvPr>
            <p:ph type="body" idx="1"/>
          </p:nvPr>
        </p:nvSpPr>
        <p:spPr>
          <a:xfrm>
            <a:off x="838200" y="1825625"/>
            <a:ext cx="6762600" cy="39387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The laws regarding financial aid information include more than just FERPA.</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We must also be aware of the Higher Education Act (HEA) and the Privacy Act. </a:t>
            </a:r>
            <a:endParaRPr/>
          </a:p>
        </p:txBody>
      </p:sp>
      <p:sp>
        <p:nvSpPr>
          <p:cNvPr id="292" name="Google Shape;292;gfd77f20b73_0_9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293" name="Google Shape;293;gfd77f20b73_0_90"/>
          <p:cNvPicPr preferRelativeResize="0"/>
          <p:nvPr/>
        </p:nvPicPr>
        <p:blipFill>
          <a:blip r:embed="rId3">
            <a:alphaModFix/>
          </a:blip>
          <a:stretch>
            <a:fillRect/>
          </a:stretch>
        </p:blipFill>
        <p:spPr>
          <a:xfrm>
            <a:off x="7806500" y="2647875"/>
            <a:ext cx="4079399" cy="3059550"/>
          </a:xfrm>
          <a:prstGeom prst="rect">
            <a:avLst/>
          </a:prstGeom>
          <a:noFill/>
          <a:ln>
            <a:noFill/>
          </a:ln>
        </p:spPr>
      </p:pic>
      <p:sp>
        <p:nvSpPr>
          <p:cNvPr id="294" name="Google Shape;294;gfd77f20b73_0_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fd77f20b73_0_9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Higher Education Act </a:t>
            </a:r>
            <a:endParaRPr/>
          </a:p>
        </p:txBody>
      </p:sp>
      <p:sp>
        <p:nvSpPr>
          <p:cNvPr id="301" name="Google Shape;301;gfd77f20b73_0_9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b="1"/>
              <a:t>FAFSA Data</a:t>
            </a:r>
            <a:r>
              <a:rPr lang="en-US"/>
              <a:t> can only be used for the application, award and administration of financial aid from federal, state, institutional or other eligible institutions or programs. </a:t>
            </a:r>
            <a:endParaRPr/>
          </a:p>
          <a:p>
            <a:pPr marL="457200" lvl="0" indent="-342900" algn="l" rtl="0">
              <a:spcBef>
                <a:spcPts val="0"/>
              </a:spcBef>
              <a:spcAft>
                <a:spcPts val="0"/>
              </a:spcAft>
              <a:buSzPts val="1800"/>
              <a:buChar char="•"/>
            </a:pPr>
            <a:r>
              <a:rPr lang="en-US"/>
              <a:t>PII from NSLDS data is prohibited from being used for non-governmental research, policy analysis and marketing purposes regardless of student consent. </a:t>
            </a:r>
            <a:endParaRPr/>
          </a:p>
          <a:p>
            <a:pPr marL="457200" lvl="0" indent="-342900" algn="l" rtl="0">
              <a:spcBef>
                <a:spcPts val="0"/>
              </a:spcBef>
              <a:spcAft>
                <a:spcPts val="0"/>
              </a:spcAft>
              <a:buSzPts val="1800"/>
              <a:buChar char="•"/>
            </a:pPr>
            <a:r>
              <a:rPr lang="en-US"/>
              <a:t>Financial Aid Offices must keep FAFSA data separate from other data collected to guarantee it is only used for awarding and administering financial aid. </a:t>
            </a:r>
            <a:endParaRPr/>
          </a:p>
        </p:txBody>
      </p:sp>
      <p:sp>
        <p:nvSpPr>
          <p:cNvPr id="302" name="Google Shape;302;gfd77f20b73_0_9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303" name="Google Shape;303;gfd77f20b73_0_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fd77f20b73_0_10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FAFSA Data</a:t>
            </a:r>
            <a:endParaRPr/>
          </a:p>
        </p:txBody>
      </p:sp>
      <p:sp>
        <p:nvSpPr>
          <p:cNvPr id="310" name="Google Shape;310;gfd77f20b73_0_105"/>
          <p:cNvSpPr txBox="1">
            <a:spLocks noGrp="1"/>
          </p:cNvSpPr>
          <p:nvPr>
            <p:ph type="body" idx="1"/>
          </p:nvPr>
        </p:nvSpPr>
        <p:spPr>
          <a:xfrm>
            <a:off x="838200" y="1825625"/>
            <a:ext cx="70689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Any answers on the FAFSA required to calculate EFC</a:t>
            </a:r>
            <a:endParaRPr/>
          </a:p>
          <a:p>
            <a:pPr marL="457200" lvl="0" indent="-342900" algn="l" rtl="0">
              <a:spcBef>
                <a:spcPts val="0"/>
              </a:spcBef>
              <a:spcAft>
                <a:spcPts val="0"/>
              </a:spcAft>
              <a:buSzPts val="1800"/>
              <a:buChar char="•"/>
            </a:pPr>
            <a:r>
              <a:rPr lang="en-US"/>
              <a:t>Any information on the ISIR used to determine award eligibility </a:t>
            </a:r>
            <a:endParaRPr/>
          </a:p>
          <a:p>
            <a:pPr marL="457200" lvl="0" indent="-342900" algn="l" rtl="0">
              <a:spcBef>
                <a:spcPts val="0"/>
              </a:spcBef>
              <a:spcAft>
                <a:spcPts val="0"/>
              </a:spcAft>
              <a:buSzPts val="1800"/>
              <a:buChar char="•"/>
            </a:pPr>
            <a:r>
              <a:rPr lang="en-US"/>
              <a:t>Any financial aid awarding and disbursement data resulting from the FAFSA, EFC, and ISIR answers and information</a:t>
            </a:r>
            <a:endParaRPr/>
          </a:p>
          <a:p>
            <a:pPr marL="457200" lvl="0" indent="0" algn="l" rtl="0">
              <a:spcBef>
                <a:spcPts val="1000"/>
              </a:spcBef>
              <a:spcAft>
                <a:spcPts val="0"/>
              </a:spcAft>
              <a:buNone/>
            </a:pPr>
            <a:endParaRPr/>
          </a:p>
        </p:txBody>
      </p:sp>
      <p:sp>
        <p:nvSpPr>
          <p:cNvPr id="311" name="Google Shape;311;gfd77f20b73_0_10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312" name="Google Shape;312;gfd77f20b73_0_105"/>
          <p:cNvPicPr preferRelativeResize="0"/>
          <p:nvPr/>
        </p:nvPicPr>
        <p:blipFill>
          <a:blip r:embed="rId3">
            <a:alphaModFix/>
          </a:blip>
          <a:stretch>
            <a:fillRect/>
          </a:stretch>
        </p:blipFill>
        <p:spPr>
          <a:xfrm>
            <a:off x="8248323" y="2622426"/>
            <a:ext cx="3603749" cy="3044800"/>
          </a:xfrm>
          <a:prstGeom prst="rect">
            <a:avLst/>
          </a:prstGeom>
          <a:noFill/>
          <a:ln>
            <a:noFill/>
          </a:ln>
        </p:spPr>
      </p:pic>
      <p:sp>
        <p:nvSpPr>
          <p:cNvPr id="313" name="Google Shape;313;gfd77f20b73_0_1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fd77f20b73_0_11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Privacy Act</a:t>
            </a:r>
            <a:endParaRPr/>
          </a:p>
        </p:txBody>
      </p:sp>
      <p:sp>
        <p:nvSpPr>
          <p:cNvPr id="320" name="Google Shape;320;gfd77f20b73_0_113"/>
          <p:cNvSpPr txBox="1">
            <a:spLocks noGrp="1"/>
          </p:cNvSpPr>
          <p:nvPr>
            <p:ph type="body" idx="1"/>
          </p:nvPr>
        </p:nvSpPr>
        <p:spPr>
          <a:xfrm>
            <a:off x="838200" y="1825625"/>
            <a:ext cx="72729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The Privacy Act of 1974 establishes a code of fair information practices that governs the collection, maintenance, use, and dissemination of information about individuals that is maintained in systems or record by federal agencies. </a:t>
            </a:r>
            <a:endParaRPr/>
          </a:p>
        </p:txBody>
      </p:sp>
      <p:sp>
        <p:nvSpPr>
          <p:cNvPr id="321" name="Google Shape;321;gfd77f20b73_0_1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322" name="Google Shape;322;gfd77f20b73_0_113"/>
          <p:cNvPicPr preferRelativeResize="0"/>
          <p:nvPr/>
        </p:nvPicPr>
        <p:blipFill>
          <a:blip r:embed="rId3">
            <a:alphaModFix/>
          </a:blip>
          <a:stretch>
            <a:fillRect/>
          </a:stretch>
        </p:blipFill>
        <p:spPr>
          <a:xfrm>
            <a:off x="8482488" y="1893175"/>
            <a:ext cx="3362325" cy="3810000"/>
          </a:xfrm>
          <a:prstGeom prst="rect">
            <a:avLst/>
          </a:prstGeom>
          <a:noFill/>
          <a:ln>
            <a:noFill/>
          </a:ln>
        </p:spPr>
      </p:pic>
      <p:sp>
        <p:nvSpPr>
          <p:cNvPr id="323" name="Google Shape;323;gfd77f20b73_0_1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fd77f20b73_0_1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330" name="Google Shape;330;gfd77f20b73_0_122"/>
          <p:cNvPicPr preferRelativeResize="0"/>
          <p:nvPr/>
        </p:nvPicPr>
        <p:blipFill>
          <a:blip r:embed="rId3">
            <a:alphaModFix/>
          </a:blip>
          <a:stretch>
            <a:fillRect/>
          </a:stretch>
        </p:blipFill>
        <p:spPr>
          <a:xfrm>
            <a:off x="7498850" y="266650"/>
            <a:ext cx="4208550" cy="5450075"/>
          </a:xfrm>
          <a:prstGeom prst="rect">
            <a:avLst/>
          </a:prstGeom>
          <a:noFill/>
          <a:ln>
            <a:noFill/>
          </a:ln>
        </p:spPr>
      </p:pic>
      <p:sp>
        <p:nvSpPr>
          <p:cNvPr id="331" name="Google Shape;331;gfd77f20b73_0_122"/>
          <p:cNvSpPr txBox="1"/>
          <p:nvPr/>
        </p:nvSpPr>
        <p:spPr>
          <a:xfrm>
            <a:off x="586675" y="331575"/>
            <a:ext cx="72054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a:latin typeface="Calibri"/>
                <a:ea typeface="Calibri"/>
                <a:cs typeface="Calibri"/>
                <a:sym typeface="Calibri"/>
              </a:rPr>
              <a:t>Who is Eligible?</a:t>
            </a:r>
            <a:endParaRPr sz="4400">
              <a:latin typeface="Calibri"/>
              <a:ea typeface="Calibri"/>
              <a:cs typeface="Calibri"/>
              <a:sym typeface="Calibri"/>
            </a:endParaRPr>
          </a:p>
        </p:txBody>
      </p:sp>
      <p:sp>
        <p:nvSpPr>
          <p:cNvPr id="332" name="Google Shape;332;gfd77f20b73_0_122"/>
          <p:cNvSpPr txBox="1"/>
          <p:nvPr/>
        </p:nvSpPr>
        <p:spPr>
          <a:xfrm>
            <a:off x="650450" y="1288075"/>
            <a:ext cx="5713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Calibri"/>
                <a:ea typeface="Calibri"/>
                <a:cs typeface="Calibri"/>
                <a:sym typeface="Calibri"/>
              </a:rPr>
              <a:t>NASFAA’s Data Sharing Decision Tree to determine if a disclosure of information is allowable. </a:t>
            </a:r>
            <a:endParaRPr sz="2800">
              <a:latin typeface="Calibri"/>
              <a:ea typeface="Calibri"/>
              <a:cs typeface="Calibri"/>
              <a:sym typeface="Calibri"/>
            </a:endParaRPr>
          </a:p>
        </p:txBody>
      </p:sp>
      <p:sp>
        <p:nvSpPr>
          <p:cNvPr id="333" name="Google Shape;333;gfd77f20b73_0_122"/>
          <p:cNvSpPr txBox="1"/>
          <p:nvPr/>
        </p:nvSpPr>
        <p:spPr>
          <a:xfrm>
            <a:off x="178525" y="3808125"/>
            <a:ext cx="72054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From NASFAA: </a:t>
            </a:r>
            <a:r>
              <a:rPr lang="en-US">
                <a:latin typeface="Calibri"/>
                <a:ea typeface="Calibri"/>
                <a:cs typeface="Calibri"/>
                <a:sym typeface="Calibri"/>
              </a:rPr>
              <a:t>The language in the HEA, requires that FAFSA data only be used for the application, award, or administration of federal, state, or institutional aid, or aid awarded by other entities as designated by ED.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Note that institutions are still not allowed to make disclosures of FAFSA data for other uses, even with the student’s written consent.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(NASFAA Statement, 2018, based on FY 2018 Spending Bill passed on March 23, 2018)</a:t>
            </a:r>
            <a:endParaRPr>
              <a:latin typeface="Calibri"/>
              <a:ea typeface="Calibri"/>
              <a:cs typeface="Calibri"/>
              <a:sym typeface="Calibri"/>
            </a:endParaRPr>
          </a:p>
        </p:txBody>
      </p:sp>
      <p:sp>
        <p:nvSpPr>
          <p:cNvPr id="334" name="Google Shape;334;gfd77f20b73_0_1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fd77f20b73_0_13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341" name="Google Shape;341;gfd77f20b73_0_134"/>
          <p:cNvSpPr txBox="1">
            <a:spLocks noGrp="1"/>
          </p:cNvSpPr>
          <p:nvPr>
            <p:ph type="title"/>
          </p:nvPr>
        </p:nvSpPr>
        <p:spPr>
          <a:xfrm>
            <a:off x="838200" y="718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Your Role as a Data Manager</a:t>
            </a:r>
            <a:endParaRPr/>
          </a:p>
        </p:txBody>
      </p:sp>
      <p:sp>
        <p:nvSpPr>
          <p:cNvPr id="342" name="Google Shape;342;gfd77f20b73_0_134"/>
          <p:cNvSpPr txBox="1">
            <a:spLocks noGrp="1"/>
          </p:cNvSpPr>
          <p:nvPr>
            <p:ph type="body" idx="1"/>
          </p:nvPr>
        </p:nvSpPr>
        <p:spPr>
          <a:xfrm>
            <a:off x="838200" y="1825625"/>
            <a:ext cx="5729700" cy="3798600"/>
          </a:xfrm>
          <a:prstGeom prst="rect">
            <a:avLst/>
          </a:prstGeom>
        </p:spPr>
        <p:txBody>
          <a:bodyPr spcFirstLastPara="1" wrap="square" lIns="91425" tIns="45700" rIns="91425" bIns="45700" anchor="t" anchorCtr="0">
            <a:normAutofit fontScale="92500"/>
          </a:bodyPr>
          <a:lstStyle/>
          <a:p>
            <a:pPr marL="457200" lvl="0" indent="-342900" algn="l" rtl="0">
              <a:spcBef>
                <a:spcPts val="1000"/>
              </a:spcBef>
              <a:spcAft>
                <a:spcPts val="0"/>
              </a:spcAft>
              <a:buSzPts val="1800"/>
              <a:buChar char="•"/>
            </a:pPr>
            <a:r>
              <a:rPr lang="en-US"/>
              <a:t>Do you share student information with internal or external individuals on behalf of the school?</a:t>
            </a:r>
            <a:endParaRPr/>
          </a:p>
          <a:p>
            <a:pPr marL="457200" lvl="0" indent="-342900" algn="l" rtl="0">
              <a:spcBef>
                <a:spcPts val="0"/>
              </a:spcBef>
              <a:spcAft>
                <a:spcPts val="0"/>
              </a:spcAft>
              <a:buSzPts val="1800"/>
              <a:buChar char="•"/>
            </a:pPr>
            <a:r>
              <a:rPr lang="en-US"/>
              <a:t>Do you manage a department system containing student information?</a:t>
            </a:r>
            <a:endParaRPr/>
          </a:p>
          <a:p>
            <a:pPr marL="0" lvl="0" indent="0" algn="l" rtl="0">
              <a:spcBef>
                <a:spcPts val="1000"/>
              </a:spcBef>
              <a:spcAft>
                <a:spcPts val="0"/>
              </a:spcAft>
              <a:buNone/>
            </a:pPr>
            <a:endParaRPr/>
          </a:p>
          <a:p>
            <a:pPr marL="0" lvl="0" indent="0" algn="ctr" rtl="0">
              <a:spcBef>
                <a:spcPts val="1000"/>
              </a:spcBef>
              <a:spcAft>
                <a:spcPts val="0"/>
              </a:spcAft>
              <a:buNone/>
            </a:pPr>
            <a:r>
              <a:rPr lang="en-US">
                <a:solidFill>
                  <a:srgbClr val="FF0000"/>
                </a:solidFill>
              </a:rPr>
              <a:t>If </a:t>
            </a:r>
            <a:r>
              <a:rPr lang="en-US" u="sng">
                <a:solidFill>
                  <a:srgbClr val="FF0000"/>
                </a:solidFill>
              </a:rPr>
              <a:t>you</a:t>
            </a:r>
            <a:r>
              <a:rPr lang="en-US">
                <a:solidFill>
                  <a:srgbClr val="FF0000"/>
                </a:solidFill>
              </a:rPr>
              <a:t> handle student information, </a:t>
            </a:r>
            <a:endParaRPr>
              <a:solidFill>
                <a:srgbClr val="FF0000"/>
              </a:solidFill>
            </a:endParaRPr>
          </a:p>
          <a:p>
            <a:pPr marL="0" lvl="0" indent="0" algn="ctr" rtl="0">
              <a:spcBef>
                <a:spcPts val="1000"/>
              </a:spcBef>
              <a:spcAft>
                <a:spcPts val="0"/>
              </a:spcAft>
              <a:buNone/>
            </a:pPr>
            <a:r>
              <a:rPr lang="en-US">
                <a:solidFill>
                  <a:srgbClr val="FF0000"/>
                </a:solidFill>
              </a:rPr>
              <a:t> you have a data management role!</a:t>
            </a:r>
            <a:endParaRPr>
              <a:solidFill>
                <a:srgbClr val="FF0000"/>
              </a:solidFill>
            </a:endParaRPr>
          </a:p>
        </p:txBody>
      </p:sp>
      <p:pic>
        <p:nvPicPr>
          <p:cNvPr id="343" name="Google Shape;343;gfd77f20b73_0_134"/>
          <p:cNvPicPr preferRelativeResize="0"/>
          <p:nvPr/>
        </p:nvPicPr>
        <p:blipFill rotWithShape="1">
          <a:blip r:embed="rId3">
            <a:alphaModFix/>
          </a:blip>
          <a:srcRect b="23483"/>
          <a:stretch/>
        </p:blipFill>
        <p:spPr>
          <a:xfrm>
            <a:off x="7119850" y="999775"/>
            <a:ext cx="4762500" cy="4751900"/>
          </a:xfrm>
          <a:prstGeom prst="rect">
            <a:avLst/>
          </a:prstGeom>
          <a:noFill/>
          <a:ln>
            <a:noFill/>
          </a:ln>
        </p:spPr>
      </p:pic>
      <p:sp>
        <p:nvSpPr>
          <p:cNvPr id="344" name="Google Shape;344;gfd77f20b73_0_1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fd77f20b73_0_1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351" name="Google Shape;351;gfd77f20b73_0_1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Best Practices</a:t>
            </a:r>
            <a:endParaRPr/>
          </a:p>
        </p:txBody>
      </p:sp>
      <p:sp>
        <p:nvSpPr>
          <p:cNvPr id="352" name="Google Shape;352;gfd77f20b73_0_14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Use secure tools provided by the institution</a:t>
            </a:r>
            <a:endParaRPr/>
          </a:p>
          <a:p>
            <a:pPr marL="457200" lvl="0" indent="-342900" algn="l" rtl="0">
              <a:spcBef>
                <a:spcPts val="0"/>
              </a:spcBef>
              <a:spcAft>
                <a:spcPts val="0"/>
              </a:spcAft>
              <a:buSzPts val="1800"/>
              <a:buChar char="•"/>
            </a:pPr>
            <a:r>
              <a:rPr lang="en-US"/>
              <a:t>Do not send restricted information via email (i.e. SSN)</a:t>
            </a:r>
            <a:endParaRPr/>
          </a:p>
          <a:p>
            <a:pPr marL="457200" lvl="0" indent="-342900" algn="l" rtl="0">
              <a:spcBef>
                <a:spcPts val="0"/>
              </a:spcBef>
              <a:spcAft>
                <a:spcPts val="0"/>
              </a:spcAft>
              <a:buSzPts val="1800"/>
              <a:buChar char="•"/>
            </a:pPr>
            <a:r>
              <a:rPr lang="en-US"/>
              <a:t>Do not store student education data on personal computers, flash drives, etc. </a:t>
            </a:r>
            <a:endParaRPr/>
          </a:p>
          <a:p>
            <a:pPr marL="457200" lvl="0" indent="-342900" algn="l" rtl="0">
              <a:spcBef>
                <a:spcPts val="0"/>
              </a:spcBef>
              <a:spcAft>
                <a:spcPts val="0"/>
              </a:spcAft>
              <a:buSzPts val="1800"/>
              <a:buChar char="•"/>
            </a:pPr>
            <a:r>
              <a:rPr lang="en-US"/>
              <a:t>Use VPN for secure access</a:t>
            </a:r>
            <a:endParaRPr/>
          </a:p>
          <a:p>
            <a:pPr marL="457200" lvl="0" indent="-342900" algn="l" rtl="0">
              <a:spcBef>
                <a:spcPts val="0"/>
              </a:spcBef>
              <a:spcAft>
                <a:spcPts val="0"/>
              </a:spcAft>
              <a:buSzPts val="1800"/>
              <a:buChar char="•"/>
            </a:pPr>
            <a:r>
              <a:rPr lang="en-US"/>
              <a:t>Access only the information needed to do your job</a:t>
            </a:r>
            <a:endParaRPr/>
          </a:p>
          <a:p>
            <a:pPr marL="457200" lvl="0" indent="-342900" algn="l" rtl="0">
              <a:spcBef>
                <a:spcPts val="0"/>
              </a:spcBef>
              <a:spcAft>
                <a:spcPts val="0"/>
              </a:spcAft>
              <a:buSzPts val="1800"/>
              <a:buChar char="•"/>
            </a:pPr>
            <a:r>
              <a:rPr lang="en-US"/>
              <a:t>When in doubt, ask! </a:t>
            </a:r>
            <a:endParaRPr/>
          </a:p>
        </p:txBody>
      </p:sp>
      <p:sp>
        <p:nvSpPr>
          <p:cNvPr id="353" name="Google Shape;353;gfd77f20b73_0_1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f814cc5d9f_0_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a:t>
            </a:r>
            <a:endParaRPr/>
          </a:p>
        </p:txBody>
      </p:sp>
      <p:sp>
        <p:nvSpPr>
          <p:cNvPr id="360" name="Google Shape;360;gf814cc5d9f_0_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23850" algn="l" rtl="0">
              <a:spcBef>
                <a:spcPts val="1000"/>
              </a:spcBef>
              <a:spcAft>
                <a:spcPts val="0"/>
              </a:spcAft>
              <a:buSzPts val="1500"/>
              <a:buFont typeface="Calibri"/>
              <a:buChar char="•"/>
            </a:pPr>
            <a:r>
              <a:rPr lang="en-US" sz="1500" u="sng">
                <a:solidFill>
                  <a:schemeClr val="hlink"/>
                </a:solidFill>
                <a:hlinkClick r:id="rId3"/>
              </a:rPr>
              <a:t>https://www.cdc.gov/phlp/publications/topic/healthinformationprivacy.html</a:t>
            </a:r>
            <a:endParaRPr sz="1500"/>
          </a:p>
          <a:p>
            <a:pPr marL="457200" lvl="0" indent="-323850" algn="l" rtl="0">
              <a:spcBef>
                <a:spcPts val="0"/>
              </a:spcBef>
              <a:spcAft>
                <a:spcPts val="0"/>
              </a:spcAft>
              <a:buSzPts val="1500"/>
              <a:buFont typeface="Calibri"/>
              <a:buChar char="•"/>
            </a:pPr>
            <a:r>
              <a:rPr lang="en-US" sz="1500" u="sng">
                <a:solidFill>
                  <a:schemeClr val="hlink"/>
                </a:solidFill>
                <a:hlinkClick r:id="rId4"/>
              </a:rPr>
              <a:t>https://studentprivacy.ed.gov/faq/may-educational-agency-or-institution-disclose-directory-information-without-prior-consent</a:t>
            </a:r>
            <a:endParaRPr sz="1500"/>
          </a:p>
          <a:p>
            <a:pPr marL="457200" lvl="0" indent="-323850" algn="l" rtl="0">
              <a:spcBef>
                <a:spcPts val="0"/>
              </a:spcBef>
              <a:spcAft>
                <a:spcPts val="0"/>
              </a:spcAft>
              <a:buSzPts val="1500"/>
              <a:buFont typeface="Calibri"/>
              <a:buChar char="•"/>
            </a:pPr>
            <a:r>
              <a:rPr lang="en-US" sz="1500" u="sng">
                <a:solidFill>
                  <a:schemeClr val="hlink"/>
                </a:solidFill>
                <a:hlinkClick r:id="rId5"/>
              </a:rPr>
              <a:t>https://www.blueridge.edu/services-support/consumer-information/ferpa/</a:t>
            </a:r>
            <a:endParaRPr sz="1500"/>
          </a:p>
          <a:p>
            <a:pPr marL="457200" lvl="0" indent="-323850" algn="l" rtl="0">
              <a:lnSpc>
                <a:spcPct val="100000"/>
              </a:lnSpc>
              <a:spcBef>
                <a:spcPts val="0"/>
              </a:spcBef>
              <a:spcAft>
                <a:spcPts val="0"/>
              </a:spcAft>
              <a:buSzPts val="1500"/>
              <a:buFont typeface="Calibri"/>
              <a:buChar char="•"/>
            </a:pPr>
            <a:r>
              <a:rPr lang="en-US" sz="1500" u="sng">
                <a:solidFill>
                  <a:schemeClr val="hlink"/>
                </a:solidFill>
                <a:hlinkClick r:id="rId6"/>
              </a:rPr>
              <a:t>https://www.wcu.edu/learn/academic-services/registrars-office/transcripts/ferpa.aspx</a:t>
            </a:r>
            <a:endParaRPr sz="1500"/>
          </a:p>
          <a:p>
            <a:pPr marL="457200" lvl="0" indent="-323850" algn="l" rtl="0">
              <a:lnSpc>
                <a:spcPct val="100000"/>
              </a:lnSpc>
              <a:spcBef>
                <a:spcPts val="0"/>
              </a:spcBef>
              <a:spcAft>
                <a:spcPts val="0"/>
              </a:spcAft>
              <a:buSzPts val="1500"/>
              <a:buFont typeface="Calibri"/>
              <a:buChar char="•"/>
            </a:pPr>
            <a:r>
              <a:rPr lang="en-US" sz="1500" u="sng">
                <a:solidFill>
                  <a:schemeClr val="hlink"/>
                </a:solidFill>
                <a:hlinkClick r:id="rId7"/>
              </a:rPr>
              <a:t>https://www2.ed.gov/policy/gen/guid/fpco/ferpa/index.html</a:t>
            </a:r>
            <a:r>
              <a:rPr lang="en-US" sz="1500"/>
              <a:t> </a:t>
            </a:r>
            <a:endParaRPr sz="1500"/>
          </a:p>
          <a:p>
            <a:pPr marL="457200" lvl="0" indent="-323850" algn="l" rtl="0">
              <a:lnSpc>
                <a:spcPct val="100000"/>
              </a:lnSpc>
              <a:spcBef>
                <a:spcPts val="0"/>
              </a:spcBef>
              <a:spcAft>
                <a:spcPts val="0"/>
              </a:spcAft>
              <a:buSzPts val="1500"/>
              <a:buFont typeface="Calibri"/>
              <a:buChar char="•"/>
            </a:pPr>
            <a:r>
              <a:rPr lang="en-US" sz="1500" u="sng">
                <a:solidFill>
                  <a:schemeClr val="hlink"/>
                </a:solidFill>
                <a:hlinkClick r:id="rId8"/>
              </a:rPr>
              <a:t>https://nces.ed.gov/pubs97/web/97859.asp</a:t>
            </a:r>
            <a:endParaRPr sz="1500"/>
          </a:p>
          <a:p>
            <a:pPr marL="457200" lvl="0" indent="-323850" algn="l" rtl="0">
              <a:spcBef>
                <a:spcPts val="1000"/>
              </a:spcBef>
              <a:spcAft>
                <a:spcPts val="0"/>
              </a:spcAft>
              <a:buSzPts val="1500"/>
              <a:buFont typeface="Calibri"/>
              <a:buChar char="•"/>
            </a:pPr>
            <a:r>
              <a:rPr lang="en-US" sz="1500" u="sng">
                <a:solidFill>
                  <a:schemeClr val="hlink"/>
                </a:solidFill>
                <a:hlinkClick r:id="rId9"/>
              </a:rPr>
              <a:t>https://studentprivacy.ed.gov/frequently-asked-questions</a:t>
            </a:r>
            <a:r>
              <a:rPr lang="en-US" sz="1500"/>
              <a:t> </a:t>
            </a:r>
            <a:endParaRPr sz="1500"/>
          </a:p>
          <a:p>
            <a:pPr marL="457200" lvl="0" indent="-323850" algn="l" rtl="0">
              <a:spcBef>
                <a:spcPts val="1000"/>
              </a:spcBef>
              <a:spcAft>
                <a:spcPts val="0"/>
              </a:spcAft>
              <a:buSzPts val="1500"/>
              <a:buChar char="•"/>
            </a:pPr>
            <a:r>
              <a:rPr lang="en-US" sz="1500" u="sng">
                <a:solidFill>
                  <a:schemeClr val="hlink"/>
                </a:solidFill>
                <a:hlinkClick r:id="rId10"/>
              </a:rPr>
              <a:t>www.nasfaa.org</a:t>
            </a:r>
            <a:r>
              <a:rPr lang="en-US" sz="1500"/>
              <a:t> </a:t>
            </a:r>
            <a:endParaRPr sz="1500"/>
          </a:p>
        </p:txBody>
      </p:sp>
      <p:sp>
        <p:nvSpPr>
          <p:cNvPr id="361" name="Google Shape;361;gf814cc5d9f_0_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362" name="Google Shape;362;gf814cc5d9f_0_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fd77f20b73_0_17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Questions?</a:t>
            </a:r>
            <a:endParaRPr/>
          </a:p>
        </p:txBody>
      </p:sp>
      <p:sp>
        <p:nvSpPr>
          <p:cNvPr id="369" name="Google Shape;369;gfd77f20b73_0_177"/>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Amanda Buchanan</a:t>
            </a:r>
            <a:endParaRPr/>
          </a:p>
          <a:p>
            <a:pPr marL="0" lvl="0" indent="0" algn="l" rtl="0">
              <a:spcBef>
                <a:spcPts val="1000"/>
              </a:spcBef>
              <a:spcAft>
                <a:spcPts val="0"/>
              </a:spcAft>
              <a:buNone/>
            </a:pPr>
            <a:r>
              <a:rPr lang="en-US"/>
              <a:t>(828) 694-1806</a:t>
            </a:r>
            <a:endParaRPr/>
          </a:p>
          <a:p>
            <a:pPr marL="0" lvl="0" indent="0" algn="l" rtl="0">
              <a:spcBef>
                <a:spcPts val="1000"/>
              </a:spcBef>
              <a:spcAft>
                <a:spcPts val="0"/>
              </a:spcAft>
              <a:buNone/>
            </a:pPr>
            <a:r>
              <a:rPr lang="en-US" u="sng">
                <a:solidFill>
                  <a:schemeClr val="hlink"/>
                </a:solidFill>
                <a:hlinkClick r:id="rId3"/>
              </a:rPr>
              <a:t>a.buchanan@blueridge.edu</a:t>
            </a:r>
            <a:r>
              <a:rPr lang="en-US"/>
              <a:t> </a:t>
            </a:r>
            <a:endParaRPr/>
          </a:p>
        </p:txBody>
      </p:sp>
      <p:sp>
        <p:nvSpPr>
          <p:cNvPr id="370" name="Google Shape;370;gfd77f20b73_0_17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371" name="Google Shape;371;gfd77f20b73_0_177"/>
          <p:cNvPicPr preferRelativeResize="0"/>
          <p:nvPr/>
        </p:nvPicPr>
        <p:blipFill>
          <a:blip r:embed="rId4">
            <a:alphaModFix/>
          </a:blip>
          <a:stretch>
            <a:fillRect/>
          </a:stretch>
        </p:blipFill>
        <p:spPr>
          <a:xfrm>
            <a:off x="7371200" y="228363"/>
            <a:ext cx="4514850" cy="5534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77" name="Google Shape;377;p4"/>
          <p:cNvSpPr txBox="1"/>
          <p:nvPr/>
        </p:nvSpPr>
        <p:spPr>
          <a:xfrm>
            <a:off x="1096153" y="337206"/>
            <a:ext cx="10501745" cy="20005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200" b="1" i="0" u="none" strike="noStrike" cap="none">
              <a:solidFill>
                <a:srgbClr val="0070C0"/>
              </a:solidFill>
              <a:latin typeface="Calibri"/>
              <a:ea typeface="Calibri"/>
              <a:cs typeface="Calibri"/>
              <a:sym typeface="Calibri"/>
            </a:endParaRPr>
          </a:p>
          <a:p>
            <a:pPr marL="0" marR="0" lvl="0" indent="0" algn="ctr" rtl="0">
              <a:spcBef>
                <a:spcPts val="0"/>
              </a:spcBef>
              <a:spcAft>
                <a:spcPts val="0"/>
              </a:spcAft>
              <a:buNone/>
            </a:pPr>
            <a:r>
              <a:rPr lang="en-US" sz="6000" b="1" i="0" u="none" strike="noStrike" cap="none">
                <a:solidFill>
                  <a:srgbClr val="757070"/>
                </a:solidFill>
                <a:latin typeface="Calibri"/>
                <a:ea typeface="Calibri"/>
                <a:cs typeface="Calibri"/>
                <a:sym typeface="Calibri"/>
              </a:rPr>
              <a:t>Platinum Level Supporters</a:t>
            </a:r>
            <a:endParaRPr/>
          </a:p>
          <a:p>
            <a:pPr marL="0" marR="0" lvl="0" indent="0" algn="ctr" rtl="0">
              <a:spcBef>
                <a:spcPts val="0"/>
              </a:spcBef>
              <a:spcAft>
                <a:spcPts val="0"/>
              </a:spcAft>
              <a:buNone/>
            </a:pPr>
            <a:endParaRPr sz="3200" b="1" i="0" u="none" strike="noStrike" cap="none">
              <a:solidFill>
                <a:srgbClr val="0070C0"/>
              </a:solidFill>
              <a:latin typeface="Calibri"/>
              <a:ea typeface="Calibri"/>
              <a:cs typeface="Calibri"/>
              <a:sym typeface="Calibri"/>
            </a:endParaRPr>
          </a:p>
        </p:txBody>
      </p:sp>
      <p:pic>
        <p:nvPicPr>
          <p:cNvPr id="378" name="Google Shape;378;p4"/>
          <p:cNvPicPr preferRelativeResize="0"/>
          <p:nvPr/>
        </p:nvPicPr>
        <p:blipFill rotWithShape="1">
          <a:blip r:embed="rId3">
            <a:alphaModFix/>
          </a:blip>
          <a:srcRect/>
          <a:stretch/>
        </p:blipFill>
        <p:spPr>
          <a:xfrm>
            <a:off x="237227" y="1718642"/>
            <a:ext cx="2605830" cy="1910943"/>
          </a:xfrm>
          <a:prstGeom prst="rect">
            <a:avLst/>
          </a:prstGeom>
          <a:noFill/>
          <a:ln>
            <a:noFill/>
          </a:ln>
        </p:spPr>
      </p:pic>
      <p:pic>
        <p:nvPicPr>
          <p:cNvPr id="379" name="Google Shape;379;p4"/>
          <p:cNvPicPr preferRelativeResize="0"/>
          <p:nvPr/>
        </p:nvPicPr>
        <p:blipFill rotWithShape="1">
          <a:blip r:embed="rId4">
            <a:alphaModFix/>
          </a:blip>
          <a:srcRect/>
          <a:stretch/>
        </p:blipFill>
        <p:spPr>
          <a:xfrm>
            <a:off x="4606102" y="2164411"/>
            <a:ext cx="2484770" cy="1395233"/>
          </a:xfrm>
          <a:prstGeom prst="rect">
            <a:avLst/>
          </a:prstGeom>
          <a:noFill/>
          <a:ln>
            <a:noFill/>
          </a:ln>
        </p:spPr>
      </p:pic>
      <p:pic>
        <p:nvPicPr>
          <p:cNvPr id="380" name="Google Shape;380;p4"/>
          <p:cNvPicPr preferRelativeResize="0"/>
          <p:nvPr/>
        </p:nvPicPr>
        <p:blipFill rotWithShape="1">
          <a:blip r:embed="rId5">
            <a:alphaModFix/>
          </a:blip>
          <a:srcRect/>
          <a:stretch/>
        </p:blipFill>
        <p:spPr>
          <a:xfrm>
            <a:off x="8179223" y="2164411"/>
            <a:ext cx="3605952" cy="1483591"/>
          </a:xfrm>
          <a:prstGeom prst="rect">
            <a:avLst/>
          </a:prstGeom>
          <a:noFill/>
          <a:ln>
            <a:noFill/>
          </a:ln>
        </p:spPr>
      </p:pic>
      <p:pic>
        <p:nvPicPr>
          <p:cNvPr id="381" name="Google Shape;381;p4"/>
          <p:cNvPicPr preferRelativeResize="0"/>
          <p:nvPr/>
        </p:nvPicPr>
        <p:blipFill rotWithShape="1">
          <a:blip r:embed="rId6">
            <a:alphaModFix/>
          </a:blip>
          <a:srcRect/>
          <a:stretch/>
        </p:blipFill>
        <p:spPr>
          <a:xfrm>
            <a:off x="2473779" y="3559644"/>
            <a:ext cx="2212772" cy="2212772"/>
          </a:xfrm>
          <a:prstGeom prst="rect">
            <a:avLst/>
          </a:prstGeom>
          <a:noFill/>
          <a:ln>
            <a:noFill/>
          </a:ln>
        </p:spPr>
      </p:pic>
      <p:pic>
        <p:nvPicPr>
          <p:cNvPr id="382" name="Google Shape;382;p4" descr="Icon&#10;&#10;Description automatically generated"/>
          <p:cNvPicPr preferRelativeResize="0"/>
          <p:nvPr/>
        </p:nvPicPr>
        <p:blipFill rotWithShape="1">
          <a:blip r:embed="rId7">
            <a:alphaModFix/>
          </a:blip>
          <a:srcRect/>
          <a:stretch/>
        </p:blipFill>
        <p:spPr>
          <a:xfrm>
            <a:off x="6923102" y="4236346"/>
            <a:ext cx="3059097" cy="677471"/>
          </a:xfrm>
          <a:prstGeom prst="rect">
            <a:avLst/>
          </a:prstGeom>
          <a:noFill/>
          <a:ln>
            <a:noFill/>
          </a:ln>
        </p:spPr>
      </p:pic>
      <p:sp>
        <p:nvSpPr>
          <p:cNvPr id="383" name="Google Shape;383;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f814cc5d9f_0_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20" name="Google Shape;120;gf814cc5d9f_0_31"/>
          <p:cNvPicPr preferRelativeResize="0"/>
          <p:nvPr/>
        </p:nvPicPr>
        <p:blipFill>
          <a:blip r:embed="rId3">
            <a:alphaModFix/>
          </a:blip>
          <a:stretch>
            <a:fillRect/>
          </a:stretch>
        </p:blipFill>
        <p:spPr>
          <a:xfrm>
            <a:off x="1480400" y="654825"/>
            <a:ext cx="9231200" cy="4748325"/>
          </a:xfrm>
          <a:prstGeom prst="rect">
            <a:avLst/>
          </a:prstGeom>
          <a:noFill/>
          <a:ln>
            <a:noFill/>
          </a:ln>
        </p:spPr>
      </p:pic>
      <p:sp>
        <p:nvSpPr>
          <p:cNvPr id="121" name="Google Shape;121;gf814cc5d9f_0_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
          <p:cNvSpPr txBox="1">
            <a:spLocks noGrp="1"/>
          </p:cNvSpPr>
          <p:nvPr>
            <p:ph type="ctrTitle"/>
          </p:nvPr>
        </p:nvSpPr>
        <p:spPr>
          <a:xfrm>
            <a:off x="1357746" y="263236"/>
            <a:ext cx="9144000" cy="1066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BF9000"/>
              </a:buClr>
              <a:buSzPts val="5400"/>
              <a:buFont typeface="Calibri"/>
              <a:buNone/>
            </a:pPr>
            <a:r>
              <a:rPr lang="en-US" sz="5400" b="1">
                <a:solidFill>
                  <a:srgbClr val="BF9000"/>
                </a:solidFill>
              </a:rPr>
              <a:t>Gold Level Supporters</a:t>
            </a:r>
            <a:endParaRPr/>
          </a:p>
        </p:txBody>
      </p:sp>
      <p:sp>
        <p:nvSpPr>
          <p:cNvPr id="389" name="Google Shape;38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90" name="Google Shape;390;p5"/>
          <p:cNvPicPr preferRelativeResize="0"/>
          <p:nvPr/>
        </p:nvPicPr>
        <p:blipFill rotWithShape="1">
          <a:blip r:embed="rId3">
            <a:alphaModFix/>
          </a:blip>
          <a:srcRect/>
          <a:stretch/>
        </p:blipFill>
        <p:spPr>
          <a:xfrm>
            <a:off x="461754" y="1365200"/>
            <a:ext cx="2897619" cy="835688"/>
          </a:xfrm>
          <a:prstGeom prst="rect">
            <a:avLst/>
          </a:prstGeom>
          <a:noFill/>
          <a:ln>
            <a:noFill/>
          </a:ln>
        </p:spPr>
      </p:pic>
      <p:pic>
        <p:nvPicPr>
          <p:cNvPr id="391" name="Google Shape;391;p5"/>
          <p:cNvPicPr preferRelativeResize="0"/>
          <p:nvPr/>
        </p:nvPicPr>
        <p:blipFill rotWithShape="1">
          <a:blip r:embed="rId4">
            <a:alphaModFix/>
          </a:blip>
          <a:srcRect/>
          <a:stretch/>
        </p:blipFill>
        <p:spPr>
          <a:xfrm>
            <a:off x="230603" y="4737881"/>
            <a:ext cx="3777273" cy="699495"/>
          </a:xfrm>
          <a:prstGeom prst="rect">
            <a:avLst/>
          </a:prstGeom>
          <a:noFill/>
          <a:ln>
            <a:noFill/>
          </a:ln>
        </p:spPr>
      </p:pic>
      <p:pic>
        <p:nvPicPr>
          <p:cNvPr id="392" name="Google Shape;392;p5"/>
          <p:cNvPicPr preferRelativeResize="0"/>
          <p:nvPr/>
        </p:nvPicPr>
        <p:blipFill rotWithShape="1">
          <a:blip r:embed="rId5">
            <a:alphaModFix/>
          </a:blip>
          <a:srcRect/>
          <a:stretch/>
        </p:blipFill>
        <p:spPr>
          <a:xfrm>
            <a:off x="4381993" y="2552526"/>
            <a:ext cx="2684401" cy="1196517"/>
          </a:xfrm>
          <a:prstGeom prst="rect">
            <a:avLst/>
          </a:prstGeom>
          <a:noFill/>
          <a:ln>
            <a:noFill/>
          </a:ln>
        </p:spPr>
      </p:pic>
      <p:pic>
        <p:nvPicPr>
          <p:cNvPr id="393" name="Google Shape;393;p5"/>
          <p:cNvPicPr preferRelativeResize="0"/>
          <p:nvPr/>
        </p:nvPicPr>
        <p:blipFill rotWithShape="1">
          <a:blip r:embed="rId6">
            <a:alphaModFix/>
          </a:blip>
          <a:srcRect/>
          <a:stretch/>
        </p:blipFill>
        <p:spPr>
          <a:xfrm>
            <a:off x="7849472" y="4459851"/>
            <a:ext cx="4167461" cy="1196517"/>
          </a:xfrm>
          <a:prstGeom prst="rect">
            <a:avLst/>
          </a:prstGeom>
          <a:noFill/>
          <a:ln>
            <a:noFill/>
          </a:ln>
        </p:spPr>
      </p:pic>
      <p:pic>
        <p:nvPicPr>
          <p:cNvPr id="394" name="Google Shape;394;p5"/>
          <p:cNvPicPr preferRelativeResize="0"/>
          <p:nvPr/>
        </p:nvPicPr>
        <p:blipFill rotWithShape="1">
          <a:blip r:embed="rId7">
            <a:alphaModFix/>
          </a:blip>
          <a:srcRect/>
          <a:stretch/>
        </p:blipFill>
        <p:spPr>
          <a:xfrm>
            <a:off x="7658336" y="1417405"/>
            <a:ext cx="4167461" cy="783483"/>
          </a:xfrm>
          <a:prstGeom prst="rect">
            <a:avLst/>
          </a:prstGeom>
          <a:noFill/>
          <a:ln>
            <a:noFill/>
          </a:ln>
        </p:spPr>
      </p:pic>
      <p:pic>
        <p:nvPicPr>
          <p:cNvPr id="395" name="Google Shape;395;p5"/>
          <p:cNvPicPr preferRelativeResize="0"/>
          <p:nvPr/>
        </p:nvPicPr>
        <p:blipFill rotWithShape="1">
          <a:blip r:embed="rId8">
            <a:alphaModFix/>
          </a:blip>
          <a:srcRect/>
          <a:stretch/>
        </p:blipFill>
        <p:spPr>
          <a:xfrm>
            <a:off x="3658922" y="1278830"/>
            <a:ext cx="4130544" cy="941764"/>
          </a:xfrm>
          <a:prstGeom prst="rect">
            <a:avLst/>
          </a:prstGeom>
          <a:noFill/>
          <a:ln>
            <a:noFill/>
          </a:ln>
        </p:spPr>
      </p:pic>
      <p:pic>
        <p:nvPicPr>
          <p:cNvPr id="396" name="Google Shape;396;p5"/>
          <p:cNvPicPr preferRelativeResize="0"/>
          <p:nvPr/>
        </p:nvPicPr>
        <p:blipFill rotWithShape="1">
          <a:blip r:embed="rId9">
            <a:alphaModFix/>
          </a:blip>
          <a:srcRect/>
          <a:stretch/>
        </p:blipFill>
        <p:spPr>
          <a:xfrm>
            <a:off x="214239" y="2783203"/>
            <a:ext cx="3810000" cy="1066800"/>
          </a:xfrm>
          <a:prstGeom prst="rect">
            <a:avLst/>
          </a:prstGeom>
          <a:noFill/>
          <a:ln>
            <a:noFill/>
          </a:ln>
        </p:spPr>
      </p:pic>
      <p:pic>
        <p:nvPicPr>
          <p:cNvPr id="397" name="Google Shape;397;p5"/>
          <p:cNvPicPr preferRelativeResize="0"/>
          <p:nvPr/>
        </p:nvPicPr>
        <p:blipFill rotWithShape="1">
          <a:blip r:embed="rId10">
            <a:alphaModFix/>
          </a:blip>
          <a:srcRect/>
          <a:stretch/>
        </p:blipFill>
        <p:spPr>
          <a:xfrm>
            <a:off x="8167763" y="2792926"/>
            <a:ext cx="3124672" cy="1074887"/>
          </a:xfrm>
          <a:prstGeom prst="rect">
            <a:avLst/>
          </a:prstGeom>
          <a:noFill/>
          <a:ln>
            <a:noFill/>
          </a:ln>
        </p:spPr>
      </p:pic>
      <p:pic>
        <p:nvPicPr>
          <p:cNvPr id="398" name="Google Shape;398;p5"/>
          <p:cNvPicPr preferRelativeResize="0"/>
          <p:nvPr/>
        </p:nvPicPr>
        <p:blipFill rotWithShape="1">
          <a:blip r:embed="rId11">
            <a:alphaModFix/>
          </a:blip>
          <a:srcRect/>
          <a:stretch/>
        </p:blipFill>
        <p:spPr>
          <a:xfrm>
            <a:off x="5038454" y="3867813"/>
            <a:ext cx="1371477" cy="1994875"/>
          </a:xfrm>
          <a:prstGeom prst="rect">
            <a:avLst/>
          </a:prstGeom>
          <a:noFill/>
          <a:ln>
            <a:noFill/>
          </a:ln>
        </p:spPr>
      </p:pic>
      <p:sp>
        <p:nvSpPr>
          <p:cNvPr id="399" name="Google Shape;399;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is FERPA?</a:t>
            </a:r>
            <a:endParaRPr/>
          </a:p>
        </p:txBody>
      </p:sp>
      <p:sp>
        <p:nvSpPr>
          <p:cNvPr id="127" name="Google Shape;12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SzPts val="2400"/>
              <a:buChar char="•"/>
            </a:pPr>
            <a:r>
              <a:rPr lang="en-US" sz="2400"/>
              <a:t>The Family Educational Rights and Privacy Act of 1974 (FERPA) is a federal law that protects the privacy of student education records. </a:t>
            </a:r>
            <a:endParaRPr sz="2400"/>
          </a:p>
          <a:p>
            <a:pPr marL="914400" lvl="1" indent="-342900" algn="l" rtl="0">
              <a:lnSpc>
                <a:spcPct val="90000"/>
              </a:lnSpc>
              <a:spcBef>
                <a:spcPts val="0"/>
              </a:spcBef>
              <a:spcAft>
                <a:spcPts val="0"/>
              </a:spcAft>
              <a:buSzPts val="1800"/>
              <a:buChar char="•"/>
            </a:pPr>
            <a:r>
              <a:rPr lang="en-US"/>
              <a:t>applies to all schools that receive funds from the US Department of Education</a:t>
            </a:r>
            <a:endParaRPr/>
          </a:p>
          <a:p>
            <a:pPr marL="914400" lvl="1" indent="-342900" algn="l" rtl="0">
              <a:lnSpc>
                <a:spcPct val="90000"/>
              </a:lnSpc>
              <a:spcBef>
                <a:spcPts val="0"/>
              </a:spcBef>
              <a:spcAft>
                <a:spcPts val="0"/>
              </a:spcAft>
              <a:buSzPts val="1800"/>
              <a:buChar char="•"/>
            </a:pPr>
            <a:r>
              <a:rPr lang="en-US"/>
              <a:t>enforced by the US Department of Education </a:t>
            </a:r>
            <a:endParaRPr/>
          </a:p>
          <a:p>
            <a:pPr marL="457200" lvl="0" indent="0" algn="l" rtl="0">
              <a:lnSpc>
                <a:spcPct val="90000"/>
              </a:lnSpc>
              <a:spcBef>
                <a:spcPts val="0"/>
              </a:spcBef>
              <a:spcAft>
                <a:spcPts val="0"/>
              </a:spcAft>
              <a:buNone/>
            </a:pP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FERPA is also meant to provide these rights to students:</a:t>
            </a:r>
            <a:endParaRPr/>
          </a:p>
          <a:p>
            <a:pPr marL="914400" lvl="1" indent="-342900" algn="l" rtl="0">
              <a:lnSpc>
                <a:spcPct val="90000"/>
              </a:lnSpc>
              <a:spcBef>
                <a:spcPts val="0"/>
              </a:spcBef>
              <a:spcAft>
                <a:spcPts val="0"/>
              </a:spcAft>
              <a:buSzPts val="1800"/>
              <a:buChar char="•"/>
            </a:pPr>
            <a:r>
              <a:rPr lang="en-US"/>
              <a:t>to inspect and review their education records</a:t>
            </a:r>
            <a:endParaRPr/>
          </a:p>
          <a:p>
            <a:pPr marL="914400" lvl="1" indent="-342900" algn="l" rtl="0">
              <a:lnSpc>
                <a:spcPct val="90000"/>
              </a:lnSpc>
              <a:spcBef>
                <a:spcPts val="0"/>
              </a:spcBef>
              <a:spcAft>
                <a:spcPts val="0"/>
              </a:spcAft>
              <a:buSzPts val="1800"/>
              <a:buChar char="•"/>
            </a:pPr>
            <a:r>
              <a:rPr lang="en-US"/>
              <a:t>to correct inaccurate and misleading data</a:t>
            </a:r>
            <a:endParaRPr/>
          </a:p>
          <a:p>
            <a:pPr marL="914400" lvl="1" indent="-342900" algn="l" rtl="0">
              <a:lnSpc>
                <a:spcPct val="90000"/>
              </a:lnSpc>
              <a:spcBef>
                <a:spcPts val="0"/>
              </a:spcBef>
              <a:spcAft>
                <a:spcPts val="0"/>
              </a:spcAft>
              <a:buSzPts val="1800"/>
              <a:buChar char="•"/>
            </a:pPr>
            <a:r>
              <a:rPr lang="en-US"/>
              <a:t>to control some of the disclosure of information </a:t>
            </a:r>
            <a:endParaRPr/>
          </a:p>
        </p:txBody>
      </p:sp>
      <p:sp>
        <p:nvSpPr>
          <p:cNvPr id="128" name="Google Shape;12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29" name="Google Shape;129;p2"/>
          <p:cNvSpPr txBox="1">
            <a:spLocks noGrp="1"/>
          </p:cNvSpPr>
          <p:nvPr>
            <p:ph type="ftr" idx="11"/>
          </p:nvPr>
        </p:nvSpPr>
        <p:spPr>
          <a:xfrm>
            <a:off x="4178250" y="6356363"/>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Why is this important? </a:t>
            </a:r>
            <a:endParaRPr/>
          </a:p>
        </p:txBody>
      </p:sp>
      <p:sp>
        <p:nvSpPr>
          <p:cNvPr id="135" name="Google Shape;135;p3"/>
          <p:cNvSpPr txBox="1">
            <a:spLocks noGrp="1"/>
          </p:cNvSpPr>
          <p:nvPr>
            <p:ph type="body" idx="1"/>
          </p:nvPr>
        </p:nvSpPr>
        <p:spPr>
          <a:xfrm>
            <a:off x="736175" y="1847775"/>
            <a:ext cx="6903000" cy="43515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b="1"/>
              <a:t>It is important that every person who works with student education records  understands:</a:t>
            </a:r>
            <a:endParaRPr b="1"/>
          </a:p>
          <a:p>
            <a:pPr marL="914400" lvl="1" indent="-342900" algn="l" rtl="0">
              <a:lnSpc>
                <a:spcPct val="90000"/>
              </a:lnSpc>
              <a:spcBef>
                <a:spcPts val="0"/>
              </a:spcBef>
              <a:spcAft>
                <a:spcPts val="0"/>
              </a:spcAft>
              <a:buSzPts val="1800"/>
              <a:buChar char="•"/>
            </a:pPr>
            <a:r>
              <a:rPr lang="en-US"/>
              <a:t>What an education record is</a:t>
            </a:r>
            <a:endParaRPr/>
          </a:p>
          <a:p>
            <a:pPr marL="914400" lvl="1" indent="-342900" algn="l" rtl="0">
              <a:lnSpc>
                <a:spcPct val="90000"/>
              </a:lnSpc>
              <a:spcBef>
                <a:spcPts val="0"/>
              </a:spcBef>
              <a:spcAft>
                <a:spcPts val="0"/>
              </a:spcAft>
              <a:buSzPts val="1800"/>
              <a:buChar char="•"/>
            </a:pPr>
            <a:r>
              <a:rPr lang="en-US"/>
              <a:t>What information within that record may be disclosed</a:t>
            </a:r>
            <a:endParaRPr/>
          </a:p>
          <a:p>
            <a:pPr marL="914400" lvl="1" indent="-342900" algn="l" rtl="0">
              <a:lnSpc>
                <a:spcPct val="90000"/>
              </a:lnSpc>
              <a:spcBef>
                <a:spcPts val="0"/>
              </a:spcBef>
              <a:spcAft>
                <a:spcPts val="0"/>
              </a:spcAft>
              <a:buSzPts val="1800"/>
              <a:buChar char="•"/>
            </a:pPr>
            <a:r>
              <a:rPr lang="en-US"/>
              <a:t>To whom and under what conditions that information may be disclosed </a:t>
            </a:r>
            <a:endParaRPr/>
          </a:p>
          <a:p>
            <a:pPr marL="457200" lvl="0" indent="0" algn="l" rtl="0">
              <a:lnSpc>
                <a:spcPct val="90000"/>
              </a:lnSpc>
              <a:spcBef>
                <a:spcPts val="0"/>
              </a:spcBef>
              <a:spcAft>
                <a:spcPts val="0"/>
              </a:spcAft>
              <a:buNone/>
            </a:pPr>
            <a:endParaRPr/>
          </a:p>
        </p:txBody>
      </p:sp>
      <p:sp>
        <p:nvSpPr>
          <p:cNvPr id="136" name="Google Shape;136;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Fall Conference 	November 8-10, 2021</a:t>
            </a:r>
            <a:endParaRPr/>
          </a:p>
        </p:txBody>
      </p:sp>
      <p:sp>
        <p:nvSpPr>
          <p:cNvPr id="137" name="Google Shape;13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8" name="Google Shape;138;p3"/>
          <p:cNvPicPr preferRelativeResize="0"/>
          <p:nvPr/>
        </p:nvPicPr>
        <p:blipFill>
          <a:blip r:embed="rId3">
            <a:alphaModFix/>
          </a:blip>
          <a:stretch>
            <a:fillRect/>
          </a:stretch>
        </p:blipFill>
        <p:spPr>
          <a:xfrm>
            <a:off x="7433375" y="2282800"/>
            <a:ext cx="4498175" cy="3368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fd77f20b73_0_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Annual Notification</a:t>
            </a:r>
            <a:endParaRPr/>
          </a:p>
        </p:txBody>
      </p:sp>
      <p:sp>
        <p:nvSpPr>
          <p:cNvPr id="145" name="Google Shape;145;gfd77f20b73_0_4"/>
          <p:cNvSpPr txBox="1">
            <a:spLocks noGrp="1"/>
          </p:cNvSpPr>
          <p:nvPr>
            <p:ph type="body" idx="1"/>
          </p:nvPr>
        </p:nvSpPr>
        <p:spPr>
          <a:xfrm>
            <a:off x="838200" y="1825625"/>
            <a:ext cx="78339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Schools are to provide an annual notice to students of their rights under FERPA to:</a:t>
            </a:r>
            <a:endParaRPr/>
          </a:p>
          <a:p>
            <a:pPr marL="457200" lvl="0" indent="-342900" algn="l" rtl="0">
              <a:spcBef>
                <a:spcPts val="1000"/>
              </a:spcBef>
              <a:spcAft>
                <a:spcPts val="0"/>
              </a:spcAft>
              <a:buSzPts val="1800"/>
              <a:buChar char="•"/>
            </a:pPr>
            <a:r>
              <a:rPr lang="en-US"/>
              <a:t>inspect and review their education records</a:t>
            </a:r>
            <a:endParaRPr/>
          </a:p>
          <a:p>
            <a:pPr marL="457200" lvl="0" indent="-342900" algn="l" rtl="0">
              <a:spcBef>
                <a:spcPts val="0"/>
              </a:spcBef>
              <a:spcAft>
                <a:spcPts val="0"/>
              </a:spcAft>
              <a:buSzPts val="1800"/>
              <a:buChar char="•"/>
            </a:pPr>
            <a:r>
              <a:rPr lang="en-US"/>
              <a:t>request an amendment to their education records</a:t>
            </a:r>
            <a:endParaRPr/>
          </a:p>
          <a:p>
            <a:pPr marL="457200" lvl="0" indent="-342900" algn="l" rtl="0">
              <a:spcBef>
                <a:spcPts val="0"/>
              </a:spcBef>
              <a:spcAft>
                <a:spcPts val="0"/>
              </a:spcAft>
              <a:buSzPts val="1800"/>
              <a:buChar char="•"/>
            </a:pPr>
            <a:r>
              <a:rPr lang="en-US"/>
              <a:t>request that the institution does not disclose their directory information</a:t>
            </a:r>
            <a:endParaRPr/>
          </a:p>
          <a:p>
            <a:pPr marL="0" lvl="0" indent="0" algn="l" rtl="0">
              <a:spcBef>
                <a:spcPts val="1000"/>
              </a:spcBef>
              <a:spcAft>
                <a:spcPts val="0"/>
              </a:spcAft>
              <a:buNone/>
            </a:pPr>
            <a:endParaRPr/>
          </a:p>
        </p:txBody>
      </p:sp>
      <p:sp>
        <p:nvSpPr>
          <p:cNvPr id="146" name="Google Shape;146;gfd77f20b73_0_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147" name="Google Shape;147;gfd77f20b73_0_4"/>
          <p:cNvPicPr preferRelativeResize="0"/>
          <p:nvPr/>
        </p:nvPicPr>
        <p:blipFill>
          <a:blip r:embed="rId3">
            <a:alphaModFix/>
          </a:blip>
          <a:stretch>
            <a:fillRect/>
          </a:stretch>
        </p:blipFill>
        <p:spPr>
          <a:xfrm>
            <a:off x="8526275" y="254367"/>
            <a:ext cx="3437125" cy="2079450"/>
          </a:xfrm>
          <a:prstGeom prst="rect">
            <a:avLst/>
          </a:prstGeom>
          <a:noFill/>
          <a:ln>
            <a:noFill/>
          </a:ln>
        </p:spPr>
      </p:pic>
      <p:sp>
        <p:nvSpPr>
          <p:cNvPr id="148" name="Google Shape;148;gfd77f20b73_0_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fd77f20b73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Annual Notification</a:t>
            </a:r>
            <a:endParaRPr/>
          </a:p>
        </p:txBody>
      </p:sp>
      <p:sp>
        <p:nvSpPr>
          <p:cNvPr id="155" name="Google Shape;155;gfd77f20b73_0_1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The Annual Notification also informs students of the following:</a:t>
            </a:r>
            <a:endParaRPr/>
          </a:p>
          <a:p>
            <a:pPr marL="457200" lvl="0" indent="-342900" algn="l" rtl="0">
              <a:spcBef>
                <a:spcPts val="1000"/>
              </a:spcBef>
              <a:spcAft>
                <a:spcPts val="0"/>
              </a:spcAft>
              <a:buSzPts val="1800"/>
              <a:buChar char="•"/>
            </a:pPr>
            <a:r>
              <a:rPr lang="en-US"/>
              <a:t>Who will be considered school officials </a:t>
            </a:r>
            <a:endParaRPr/>
          </a:p>
          <a:p>
            <a:pPr marL="457200" lvl="0" indent="-342900" algn="l" rtl="0">
              <a:spcBef>
                <a:spcPts val="0"/>
              </a:spcBef>
              <a:spcAft>
                <a:spcPts val="0"/>
              </a:spcAft>
              <a:buSzPts val="1800"/>
              <a:buChar char="•"/>
            </a:pPr>
            <a:r>
              <a:rPr lang="en-US"/>
              <a:t>What information from education records school officials can obtain without obtaining prior written consent</a:t>
            </a:r>
            <a:endParaRPr/>
          </a:p>
          <a:p>
            <a:pPr marL="457200" lvl="0" indent="-342900" algn="l" rtl="0">
              <a:spcBef>
                <a:spcPts val="0"/>
              </a:spcBef>
              <a:spcAft>
                <a:spcPts val="0"/>
              </a:spcAft>
              <a:buSzPts val="1800"/>
              <a:buChar char="•"/>
            </a:pPr>
            <a:r>
              <a:rPr lang="en-US"/>
              <a:t>Examples of permissible disclosure of education records without the student’s consent</a:t>
            </a:r>
            <a:endParaRPr/>
          </a:p>
          <a:p>
            <a:pPr marL="457200" lvl="0" indent="-342900" algn="l" rtl="0">
              <a:spcBef>
                <a:spcPts val="0"/>
              </a:spcBef>
              <a:spcAft>
                <a:spcPts val="0"/>
              </a:spcAft>
              <a:buSzPts val="1800"/>
              <a:buChar char="•"/>
            </a:pPr>
            <a:r>
              <a:rPr lang="en-US"/>
              <a:t>What information the school has designated as public or directory information (</a:t>
            </a:r>
            <a:r>
              <a:rPr lang="en-US">
                <a:solidFill>
                  <a:srgbClr val="FF0000"/>
                </a:solidFill>
              </a:rPr>
              <a:t>policy!</a:t>
            </a:r>
            <a:r>
              <a:rPr lang="en-US"/>
              <a:t>)</a:t>
            </a:r>
            <a:endParaRPr/>
          </a:p>
        </p:txBody>
      </p:sp>
      <p:sp>
        <p:nvSpPr>
          <p:cNvPr id="156" name="Google Shape;156;gfd77f20b73_0_1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157" name="Google Shape;157;gfd77f20b73_0_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f814cc5d9f_0_7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64" name="Google Shape;164;gf814cc5d9f_0_71"/>
          <p:cNvPicPr preferRelativeResize="0"/>
          <p:nvPr/>
        </p:nvPicPr>
        <p:blipFill>
          <a:blip r:embed="rId3">
            <a:alphaModFix/>
          </a:blip>
          <a:stretch>
            <a:fillRect/>
          </a:stretch>
        </p:blipFill>
        <p:spPr>
          <a:xfrm>
            <a:off x="54550" y="163000"/>
            <a:ext cx="6041450" cy="5702600"/>
          </a:xfrm>
          <a:prstGeom prst="rect">
            <a:avLst/>
          </a:prstGeom>
          <a:noFill/>
          <a:ln>
            <a:noFill/>
          </a:ln>
        </p:spPr>
      </p:pic>
      <p:pic>
        <p:nvPicPr>
          <p:cNvPr id="165" name="Google Shape;165;gf814cc5d9f_0_71"/>
          <p:cNvPicPr preferRelativeResize="0"/>
          <p:nvPr/>
        </p:nvPicPr>
        <p:blipFill>
          <a:blip r:embed="rId4">
            <a:alphaModFix/>
          </a:blip>
          <a:stretch>
            <a:fillRect/>
          </a:stretch>
        </p:blipFill>
        <p:spPr>
          <a:xfrm>
            <a:off x="3349875" y="2494975"/>
            <a:ext cx="6850901" cy="702075"/>
          </a:xfrm>
          <a:prstGeom prst="rect">
            <a:avLst/>
          </a:prstGeom>
          <a:noFill/>
          <a:ln>
            <a:noFill/>
          </a:ln>
        </p:spPr>
      </p:pic>
      <p:pic>
        <p:nvPicPr>
          <p:cNvPr id="166" name="Google Shape;166;gf814cc5d9f_0_71"/>
          <p:cNvPicPr preferRelativeResize="0"/>
          <p:nvPr/>
        </p:nvPicPr>
        <p:blipFill>
          <a:blip r:embed="rId5">
            <a:alphaModFix/>
          </a:blip>
          <a:stretch>
            <a:fillRect/>
          </a:stretch>
        </p:blipFill>
        <p:spPr>
          <a:xfrm>
            <a:off x="8429925" y="3429000"/>
            <a:ext cx="3530826" cy="2353876"/>
          </a:xfrm>
          <a:prstGeom prst="rect">
            <a:avLst/>
          </a:prstGeom>
          <a:noFill/>
          <a:ln>
            <a:noFill/>
          </a:ln>
        </p:spPr>
      </p:pic>
      <p:sp>
        <p:nvSpPr>
          <p:cNvPr id="167" name="Google Shape;167;gf814cc5d9f_0_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f814cc5d9f_0_8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74" name="Google Shape;174;gf814cc5d9f_0_81"/>
          <p:cNvPicPr preferRelativeResize="0"/>
          <p:nvPr/>
        </p:nvPicPr>
        <p:blipFill>
          <a:blip r:embed="rId3">
            <a:alphaModFix/>
          </a:blip>
          <a:stretch>
            <a:fillRect/>
          </a:stretch>
        </p:blipFill>
        <p:spPr>
          <a:xfrm>
            <a:off x="190025" y="216775"/>
            <a:ext cx="8485900" cy="5400125"/>
          </a:xfrm>
          <a:prstGeom prst="rect">
            <a:avLst/>
          </a:prstGeom>
          <a:noFill/>
          <a:ln>
            <a:noFill/>
          </a:ln>
        </p:spPr>
      </p:pic>
      <p:sp>
        <p:nvSpPr>
          <p:cNvPr id="175" name="Google Shape;175;gf814cc5d9f_0_81"/>
          <p:cNvSpPr txBox="1"/>
          <p:nvPr/>
        </p:nvSpPr>
        <p:spPr>
          <a:xfrm>
            <a:off x="1391675" y="5453825"/>
            <a:ext cx="920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76" name="Google Shape;176;gf814cc5d9f_0_81"/>
          <p:cNvPicPr preferRelativeResize="0"/>
          <p:nvPr/>
        </p:nvPicPr>
        <p:blipFill>
          <a:blip r:embed="rId4">
            <a:alphaModFix/>
          </a:blip>
          <a:stretch>
            <a:fillRect/>
          </a:stretch>
        </p:blipFill>
        <p:spPr>
          <a:xfrm>
            <a:off x="8889075" y="3724650"/>
            <a:ext cx="3049725" cy="2033150"/>
          </a:xfrm>
          <a:prstGeom prst="rect">
            <a:avLst/>
          </a:prstGeom>
          <a:noFill/>
          <a:ln>
            <a:noFill/>
          </a:ln>
        </p:spPr>
      </p:pic>
      <p:sp>
        <p:nvSpPr>
          <p:cNvPr id="177" name="Google Shape;177;gf814cc5d9f_0_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a:t>Fall Conference 	November 8-10, 2021</a:t>
            </a:r>
            <a:endParaRPr/>
          </a:p>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1580</Words>
  <Application>Microsoft Office PowerPoint</Application>
  <PresentationFormat>Widescreen</PresentationFormat>
  <Paragraphs>263</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Arial</vt:lpstr>
      <vt:lpstr>Arial Black</vt:lpstr>
      <vt:lpstr>Office Theme</vt:lpstr>
      <vt:lpstr>You Can’t Say That! </vt:lpstr>
      <vt:lpstr>FERPA Overview </vt:lpstr>
      <vt:lpstr>PowerPoint Presentation</vt:lpstr>
      <vt:lpstr>What is FERPA?</vt:lpstr>
      <vt:lpstr>Why is this important? </vt:lpstr>
      <vt:lpstr>Annual Notification</vt:lpstr>
      <vt:lpstr>Annual Notification</vt:lpstr>
      <vt:lpstr>PowerPoint Presentation</vt:lpstr>
      <vt:lpstr>PowerPoint Presentation</vt:lpstr>
      <vt:lpstr>Education Records</vt:lpstr>
      <vt:lpstr>Education Records</vt:lpstr>
      <vt:lpstr>What is Directory Information?</vt:lpstr>
      <vt:lpstr>Including...</vt:lpstr>
      <vt:lpstr>Personally Identifiable Information</vt:lpstr>
      <vt:lpstr>Some PII Examples</vt:lpstr>
      <vt:lpstr>Permitted Disclosures* </vt:lpstr>
      <vt:lpstr>School Officials</vt:lpstr>
      <vt:lpstr>Exceptions</vt:lpstr>
      <vt:lpstr>Verifying Identity </vt:lpstr>
      <vt:lpstr>Financial Aid Data Sharing</vt:lpstr>
      <vt:lpstr>Higher Education Act </vt:lpstr>
      <vt:lpstr>FAFSA Data</vt:lpstr>
      <vt:lpstr>Privacy Act</vt:lpstr>
      <vt:lpstr>PowerPoint Presentation</vt:lpstr>
      <vt:lpstr>Your Role as a Data Manager</vt:lpstr>
      <vt:lpstr>Best Practices</vt:lpstr>
      <vt:lpstr>References</vt:lpstr>
      <vt:lpstr>Questions?</vt:lpstr>
      <vt:lpstr>PowerPoint Presentation</vt:lpstr>
      <vt:lpstr>Gold Level Supporters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Can’t Say That!</dc:title>
  <dc:creator>Lee, Katrina K.</dc:creator>
  <cp:lastModifiedBy>Cedric Barksdale</cp:lastModifiedBy>
  <cp:revision>3</cp:revision>
  <dcterms:created xsi:type="dcterms:W3CDTF">2016-10-19T18:55:34Z</dcterms:created>
  <dcterms:modified xsi:type="dcterms:W3CDTF">2021-11-05T13:23:27Z</dcterms:modified>
</cp:coreProperties>
</file>