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7" r:id="rId21"/>
  </p:sldIdLst>
  <p:sldSz cx="12192000" cy="6858000"/>
  <p:notesSz cx="6858000" cy="9144000"/>
  <p:embeddedFontLst>
    <p:embeddedFont>
      <p:font typeface="Merriweather" panose="00000500000000000000"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CBA1BA-EC52-4D44-8C1A-8BD892223996}">
  <a:tblStyle styleId="{5ACBA1BA-EC52-4D44-8C1A-8BD8922239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0" d="100"/>
          <a:sy n="50" d="100"/>
        </p:scale>
        <p:origin x="8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47676b9cca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47676b9cca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47676b9cca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47676b9cca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47676b9cca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47676b9cca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47676b9cc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47676b9cc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47676b9cca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47676b9cca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7676b9cca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47676b9cc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7676b9cca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47676b9cc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47676b9cca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47676b9cca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47676b9cca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47676b9cca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47676b9cca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47676b9cca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47676b9cc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47676b9cc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47676b9cc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47676b9cc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47676b9cc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47676b9cca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47676b9cca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47676b9cc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47676b9cc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47676b9cc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47676b9cc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47676b9cc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47676b9cca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47676b9cc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67"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415600" y="719633"/>
            <a:ext cx="11360700" cy="17100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 name="Google Shape;12;p2"/>
          <p:cNvSpPr txBox="1">
            <a:spLocks noGrp="1"/>
          </p:cNvSpPr>
          <p:nvPr>
            <p:ph type="subTitle" idx="1"/>
          </p:nvPr>
        </p:nvSpPr>
        <p:spPr>
          <a:xfrm>
            <a:off x="415600" y="2504747"/>
            <a:ext cx="5656800" cy="9843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2"/>
              </a:buClr>
              <a:buSzPts val="2100"/>
              <a:buNone/>
              <a:defRPr sz="2100">
                <a:solidFill>
                  <a:schemeClr val="lt2"/>
                </a:solidFill>
              </a:defRPr>
            </a:lvl1pPr>
            <a:lvl2pPr lvl="1">
              <a:lnSpc>
                <a:spcPct val="100000"/>
              </a:lnSpc>
              <a:spcBef>
                <a:spcPts val="0"/>
              </a:spcBef>
              <a:spcAft>
                <a:spcPts val="0"/>
              </a:spcAft>
              <a:buClr>
                <a:schemeClr val="lt2"/>
              </a:buClr>
              <a:buSzPts val="2100"/>
              <a:buNone/>
              <a:defRPr sz="2100">
                <a:solidFill>
                  <a:schemeClr val="lt2"/>
                </a:solidFill>
              </a:defRPr>
            </a:lvl2pPr>
            <a:lvl3pPr lvl="2">
              <a:lnSpc>
                <a:spcPct val="100000"/>
              </a:lnSpc>
              <a:spcBef>
                <a:spcPts val="0"/>
              </a:spcBef>
              <a:spcAft>
                <a:spcPts val="0"/>
              </a:spcAft>
              <a:buClr>
                <a:schemeClr val="lt2"/>
              </a:buClr>
              <a:buSzPts val="2100"/>
              <a:buNone/>
              <a:defRPr sz="2100">
                <a:solidFill>
                  <a:schemeClr val="lt2"/>
                </a:solidFill>
              </a:defRPr>
            </a:lvl3pPr>
            <a:lvl4pPr lvl="3">
              <a:lnSpc>
                <a:spcPct val="100000"/>
              </a:lnSpc>
              <a:spcBef>
                <a:spcPts val="0"/>
              </a:spcBef>
              <a:spcAft>
                <a:spcPts val="0"/>
              </a:spcAft>
              <a:buClr>
                <a:schemeClr val="lt2"/>
              </a:buClr>
              <a:buSzPts val="2100"/>
              <a:buNone/>
              <a:defRPr sz="2100">
                <a:solidFill>
                  <a:schemeClr val="lt2"/>
                </a:solidFill>
              </a:defRPr>
            </a:lvl4pPr>
            <a:lvl5pPr lvl="4">
              <a:lnSpc>
                <a:spcPct val="100000"/>
              </a:lnSpc>
              <a:spcBef>
                <a:spcPts val="0"/>
              </a:spcBef>
              <a:spcAft>
                <a:spcPts val="0"/>
              </a:spcAft>
              <a:buClr>
                <a:schemeClr val="lt2"/>
              </a:buClr>
              <a:buSzPts val="2100"/>
              <a:buNone/>
              <a:defRPr sz="2100">
                <a:solidFill>
                  <a:schemeClr val="lt2"/>
                </a:solidFill>
              </a:defRPr>
            </a:lvl5pPr>
            <a:lvl6pPr lvl="5">
              <a:lnSpc>
                <a:spcPct val="100000"/>
              </a:lnSpc>
              <a:spcBef>
                <a:spcPts val="0"/>
              </a:spcBef>
              <a:spcAft>
                <a:spcPts val="0"/>
              </a:spcAft>
              <a:buClr>
                <a:schemeClr val="lt2"/>
              </a:buClr>
              <a:buSzPts val="2100"/>
              <a:buNone/>
              <a:defRPr sz="2100">
                <a:solidFill>
                  <a:schemeClr val="lt2"/>
                </a:solidFill>
              </a:defRPr>
            </a:lvl6pPr>
            <a:lvl7pPr lvl="6">
              <a:lnSpc>
                <a:spcPct val="100000"/>
              </a:lnSpc>
              <a:spcBef>
                <a:spcPts val="0"/>
              </a:spcBef>
              <a:spcAft>
                <a:spcPts val="0"/>
              </a:spcAft>
              <a:buClr>
                <a:schemeClr val="lt2"/>
              </a:buClr>
              <a:buSzPts val="2100"/>
              <a:buNone/>
              <a:defRPr sz="2100">
                <a:solidFill>
                  <a:schemeClr val="lt2"/>
                </a:solidFill>
              </a:defRPr>
            </a:lvl7pPr>
            <a:lvl8pPr lvl="7">
              <a:lnSpc>
                <a:spcPct val="100000"/>
              </a:lnSpc>
              <a:spcBef>
                <a:spcPts val="0"/>
              </a:spcBef>
              <a:spcAft>
                <a:spcPts val="0"/>
              </a:spcAft>
              <a:buClr>
                <a:schemeClr val="lt2"/>
              </a:buClr>
              <a:buSzPts val="2100"/>
              <a:buNone/>
              <a:defRPr sz="2100">
                <a:solidFill>
                  <a:schemeClr val="lt2"/>
                </a:solidFill>
              </a:defRPr>
            </a:lvl8pPr>
            <a:lvl9pPr lvl="8">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13" name="Google Shape;13;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415667" y="1108233"/>
            <a:ext cx="7113300" cy="1659600"/>
          </a:xfrm>
          <a:prstGeom prst="rect">
            <a:avLst/>
          </a:prstGeom>
        </p:spPr>
        <p:txBody>
          <a:bodyPr spcFirstLastPara="1" wrap="square" lIns="121900" tIns="121900" rIns="121900" bIns="121900" anchor="b" anchorCtr="0">
            <a:normAutofit/>
          </a:bodyPr>
          <a:lstStyle>
            <a:lvl1pPr lvl="0">
              <a:spcBef>
                <a:spcPts val="0"/>
              </a:spcBef>
              <a:spcAft>
                <a:spcPts val="0"/>
              </a:spcAft>
              <a:buClr>
                <a:schemeClr val="lt1"/>
              </a:buClr>
              <a:buSzPts val="13300"/>
              <a:buNone/>
              <a:defRPr sz="13300">
                <a:solidFill>
                  <a:schemeClr val="lt1"/>
                </a:solidFill>
              </a:defRPr>
            </a:lvl1pPr>
            <a:lvl2pPr lvl="1">
              <a:spcBef>
                <a:spcPts val="0"/>
              </a:spcBef>
              <a:spcAft>
                <a:spcPts val="0"/>
              </a:spcAft>
              <a:buClr>
                <a:schemeClr val="lt1"/>
              </a:buClr>
              <a:buSzPts val="13300"/>
              <a:buNone/>
              <a:defRPr sz="13300">
                <a:solidFill>
                  <a:schemeClr val="lt1"/>
                </a:solidFill>
              </a:defRPr>
            </a:lvl2pPr>
            <a:lvl3pPr lvl="2">
              <a:spcBef>
                <a:spcPts val="0"/>
              </a:spcBef>
              <a:spcAft>
                <a:spcPts val="0"/>
              </a:spcAft>
              <a:buClr>
                <a:schemeClr val="lt1"/>
              </a:buClr>
              <a:buSzPts val="13300"/>
              <a:buNone/>
              <a:defRPr sz="13300">
                <a:solidFill>
                  <a:schemeClr val="lt1"/>
                </a:solidFill>
              </a:defRPr>
            </a:lvl3pPr>
            <a:lvl4pPr lvl="3">
              <a:spcBef>
                <a:spcPts val="0"/>
              </a:spcBef>
              <a:spcAft>
                <a:spcPts val="0"/>
              </a:spcAft>
              <a:buClr>
                <a:schemeClr val="lt1"/>
              </a:buClr>
              <a:buSzPts val="13300"/>
              <a:buNone/>
              <a:defRPr sz="13300">
                <a:solidFill>
                  <a:schemeClr val="lt1"/>
                </a:solidFill>
              </a:defRPr>
            </a:lvl4pPr>
            <a:lvl5pPr lvl="4">
              <a:spcBef>
                <a:spcPts val="0"/>
              </a:spcBef>
              <a:spcAft>
                <a:spcPts val="0"/>
              </a:spcAft>
              <a:buClr>
                <a:schemeClr val="lt1"/>
              </a:buClr>
              <a:buSzPts val="13300"/>
              <a:buNone/>
              <a:defRPr sz="13300">
                <a:solidFill>
                  <a:schemeClr val="lt1"/>
                </a:solidFill>
              </a:defRPr>
            </a:lvl5pPr>
            <a:lvl6pPr lvl="5">
              <a:spcBef>
                <a:spcPts val="0"/>
              </a:spcBef>
              <a:spcAft>
                <a:spcPts val="0"/>
              </a:spcAft>
              <a:buClr>
                <a:schemeClr val="lt1"/>
              </a:buClr>
              <a:buSzPts val="13300"/>
              <a:buNone/>
              <a:defRPr sz="13300">
                <a:solidFill>
                  <a:schemeClr val="lt1"/>
                </a:solidFill>
              </a:defRPr>
            </a:lvl6pPr>
            <a:lvl7pPr lvl="6">
              <a:spcBef>
                <a:spcPts val="0"/>
              </a:spcBef>
              <a:spcAft>
                <a:spcPts val="0"/>
              </a:spcAft>
              <a:buClr>
                <a:schemeClr val="lt1"/>
              </a:buClr>
              <a:buSzPts val="13300"/>
              <a:buNone/>
              <a:defRPr sz="13300">
                <a:solidFill>
                  <a:schemeClr val="lt1"/>
                </a:solidFill>
              </a:defRPr>
            </a:lvl7pPr>
            <a:lvl8pPr lvl="7">
              <a:spcBef>
                <a:spcPts val="0"/>
              </a:spcBef>
              <a:spcAft>
                <a:spcPts val="0"/>
              </a:spcAft>
              <a:buClr>
                <a:schemeClr val="lt1"/>
              </a:buClr>
              <a:buSzPts val="13300"/>
              <a:buNone/>
              <a:defRPr sz="13300">
                <a:solidFill>
                  <a:schemeClr val="lt1"/>
                </a:solidFill>
              </a:defRPr>
            </a:lvl8pPr>
            <a:lvl9pPr lvl="8">
              <a:spcBef>
                <a:spcPts val="0"/>
              </a:spcBef>
              <a:spcAft>
                <a:spcPts val="0"/>
              </a:spcAft>
              <a:buClr>
                <a:schemeClr val="lt1"/>
              </a:buClr>
              <a:buSzPts val="13300"/>
              <a:buNone/>
              <a:defRPr sz="13300">
                <a:solidFill>
                  <a:schemeClr val="lt1"/>
                </a:solidFill>
              </a:defRPr>
            </a:lvl9pPr>
          </a:lstStyle>
          <a:p>
            <a:r>
              <a:t>xx%</a:t>
            </a:r>
          </a:p>
        </p:txBody>
      </p:sp>
      <p:sp>
        <p:nvSpPr>
          <p:cNvPr id="56" name="Google Shape;56;p11"/>
          <p:cNvSpPr txBox="1">
            <a:spLocks noGrp="1"/>
          </p:cNvSpPr>
          <p:nvPr>
            <p:ph type="body" idx="1"/>
          </p:nvPr>
        </p:nvSpPr>
        <p:spPr>
          <a:xfrm>
            <a:off x="415600" y="2828567"/>
            <a:ext cx="7113300" cy="1256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accent2"/>
              </a:buClr>
              <a:buSzPts val="1700"/>
              <a:buChar char="●"/>
              <a:defRPr>
                <a:solidFill>
                  <a:schemeClr val="accent2"/>
                </a:solidFill>
              </a:defRPr>
            </a:lvl1pPr>
            <a:lvl2pPr marL="914400" lvl="1" indent="-323850">
              <a:spcBef>
                <a:spcPts val="0"/>
              </a:spcBef>
              <a:spcAft>
                <a:spcPts val="0"/>
              </a:spcAft>
              <a:buClr>
                <a:schemeClr val="accent2"/>
              </a:buClr>
              <a:buSzPts val="1500"/>
              <a:buChar char="○"/>
              <a:defRPr>
                <a:solidFill>
                  <a:schemeClr val="accent2"/>
                </a:solidFill>
              </a:defRPr>
            </a:lvl2pPr>
            <a:lvl3pPr marL="1371600" lvl="2" indent="-323850">
              <a:spcBef>
                <a:spcPts val="0"/>
              </a:spcBef>
              <a:spcAft>
                <a:spcPts val="0"/>
              </a:spcAft>
              <a:buClr>
                <a:schemeClr val="accent2"/>
              </a:buClr>
              <a:buSzPts val="1500"/>
              <a:buChar char="■"/>
              <a:defRPr>
                <a:solidFill>
                  <a:schemeClr val="accent2"/>
                </a:solidFill>
              </a:defRPr>
            </a:lvl3pPr>
            <a:lvl4pPr marL="1828800" lvl="3" indent="-323850">
              <a:spcBef>
                <a:spcPts val="0"/>
              </a:spcBef>
              <a:spcAft>
                <a:spcPts val="0"/>
              </a:spcAft>
              <a:buClr>
                <a:schemeClr val="accent2"/>
              </a:buClr>
              <a:buSzPts val="1500"/>
              <a:buChar char="●"/>
              <a:defRPr>
                <a:solidFill>
                  <a:schemeClr val="accent2"/>
                </a:solidFill>
              </a:defRPr>
            </a:lvl4pPr>
            <a:lvl5pPr marL="2286000" lvl="4" indent="-323850">
              <a:spcBef>
                <a:spcPts val="0"/>
              </a:spcBef>
              <a:spcAft>
                <a:spcPts val="0"/>
              </a:spcAft>
              <a:buClr>
                <a:schemeClr val="accent2"/>
              </a:buClr>
              <a:buSzPts val="1500"/>
              <a:buChar char="○"/>
              <a:defRPr>
                <a:solidFill>
                  <a:schemeClr val="accent2"/>
                </a:solidFill>
              </a:defRPr>
            </a:lvl5pPr>
            <a:lvl6pPr marL="2743200" lvl="5" indent="-323850">
              <a:spcBef>
                <a:spcPts val="0"/>
              </a:spcBef>
              <a:spcAft>
                <a:spcPts val="0"/>
              </a:spcAft>
              <a:buClr>
                <a:schemeClr val="accent2"/>
              </a:buClr>
              <a:buSzPts val="1500"/>
              <a:buChar char="■"/>
              <a:defRPr>
                <a:solidFill>
                  <a:schemeClr val="accent2"/>
                </a:solidFill>
              </a:defRPr>
            </a:lvl6pPr>
            <a:lvl7pPr marL="3200400" lvl="6" indent="-323850">
              <a:spcBef>
                <a:spcPts val="0"/>
              </a:spcBef>
              <a:spcAft>
                <a:spcPts val="0"/>
              </a:spcAft>
              <a:buClr>
                <a:schemeClr val="accent2"/>
              </a:buClr>
              <a:buSzPts val="1500"/>
              <a:buChar char="●"/>
              <a:defRPr>
                <a:solidFill>
                  <a:schemeClr val="accent2"/>
                </a:solidFill>
              </a:defRPr>
            </a:lvl7pPr>
            <a:lvl8pPr marL="3657600" lvl="7" indent="-323850">
              <a:spcBef>
                <a:spcPts val="0"/>
              </a:spcBef>
              <a:spcAft>
                <a:spcPts val="0"/>
              </a:spcAft>
              <a:buClr>
                <a:schemeClr val="accent2"/>
              </a:buClr>
              <a:buSzPts val="1500"/>
              <a:buChar char="○"/>
              <a:defRPr>
                <a:solidFill>
                  <a:schemeClr val="accent2"/>
                </a:solidFill>
              </a:defRPr>
            </a:lvl8pPr>
            <a:lvl9pPr marL="4114800" lvl="8" indent="-323850">
              <a:spcBef>
                <a:spcPts val="0"/>
              </a:spcBef>
              <a:spcAft>
                <a:spcPts val="0"/>
              </a:spcAft>
              <a:buClr>
                <a:schemeClr val="accent2"/>
              </a:buClr>
              <a:buSzPts val="1500"/>
              <a:buChar char="■"/>
              <a:defRPr>
                <a:solidFill>
                  <a:schemeClr val="accent2"/>
                </a:solidFill>
              </a:defRPr>
            </a:lvl9pPr>
          </a:lstStyle>
          <a:p>
            <a:endParaRPr/>
          </a:p>
        </p:txBody>
      </p:sp>
      <p:sp>
        <p:nvSpPr>
          <p:cNvPr id="57" name="Google Shape;5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a:blip r:embed="rId2">
            <a:alphaModFix amt="93740"/>
          </a:blip>
          <a:stretch>
            <a:fillRect/>
          </a:stretch>
        </a:blip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306070" y="708837"/>
            <a:ext cx="11567100" cy="2852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Verdana"/>
              <a:buNone/>
              <a:defRPr sz="4800" b="1">
                <a:solidFill>
                  <a:schemeClr val="lt1"/>
                </a:solidFill>
                <a:latin typeface="Verdana"/>
                <a:ea typeface="Verdana"/>
                <a:cs typeface="Verdana"/>
                <a:sym typeface="Verdana"/>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2" name="Google Shape;62;p13"/>
          <p:cNvSpPr txBox="1">
            <a:spLocks noGrp="1"/>
          </p:cNvSpPr>
          <p:nvPr>
            <p:ph type="body" idx="1"/>
          </p:nvPr>
        </p:nvSpPr>
        <p:spPr>
          <a:xfrm>
            <a:off x="306070" y="4575140"/>
            <a:ext cx="11567100" cy="6999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Verdana"/>
                <a:ea typeface="Verdana"/>
                <a:cs typeface="Verdana"/>
                <a:sym typeface="Verdana"/>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Trebuchet MS"/>
                <a:ea typeface="Trebuchet MS"/>
                <a:cs typeface="Trebuchet MS"/>
                <a:sym typeface="Trebuchet MS"/>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Trebuchet MS"/>
                <a:ea typeface="Trebuchet MS"/>
                <a:cs typeface="Trebuchet MS"/>
                <a:sym typeface="Trebuchet MS"/>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6pPr>
            <a:lvl7pPr marL="3200400" marR="0" lvl="6" indent="-228600" algn="l">
              <a:lnSpc>
                <a:spcPct val="90000"/>
              </a:lnSpc>
              <a:spcBef>
                <a:spcPts val="16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7pPr>
            <a:lvl8pPr marL="3657600" marR="0" lvl="7" indent="-228600" algn="l">
              <a:lnSpc>
                <a:spcPct val="90000"/>
              </a:lnSpc>
              <a:spcBef>
                <a:spcPts val="1600"/>
              </a:spcBef>
              <a:spcAft>
                <a:spcPts val="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8pPr>
            <a:lvl9pPr marL="4114800" marR="0" lvl="8" indent="-228600" algn="l">
              <a:lnSpc>
                <a:spcPct val="90000"/>
              </a:lnSpc>
              <a:spcBef>
                <a:spcPts val="1600"/>
              </a:spcBef>
              <a:spcAft>
                <a:spcPts val="1600"/>
              </a:spcAft>
              <a:buClr>
                <a:srgbClr val="888888"/>
              </a:buClr>
              <a:buSzPts val="1600"/>
              <a:buFont typeface="Arial"/>
              <a:buNone/>
              <a:defRPr sz="1600" b="0" i="0" u="none" strike="noStrike" cap="none">
                <a:solidFill>
                  <a:srgbClr val="888888"/>
                </a:solidFill>
                <a:latin typeface="Trebuchet MS"/>
                <a:ea typeface="Trebuchet MS"/>
                <a:cs typeface="Trebuchet MS"/>
                <a:sym typeface="Trebuchet M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2420" y="18255"/>
            <a:ext cx="115671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B99"/>
              </a:buClr>
              <a:buSzPts val="3600"/>
              <a:buFont typeface="Verdana"/>
              <a:buNone/>
              <a:defRPr>
                <a:solidFill>
                  <a:srgbClr val="005B99"/>
                </a:solidFill>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65" name="Google Shape;65;p14"/>
          <p:cNvSpPr txBox="1">
            <a:spLocks noGrp="1"/>
          </p:cNvSpPr>
          <p:nvPr>
            <p:ph type="body" idx="1"/>
          </p:nvPr>
        </p:nvSpPr>
        <p:spPr>
          <a:xfrm>
            <a:off x="312420" y="1479182"/>
            <a:ext cx="11567100" cy="39303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Trebuchet MS"/>
                <a:ea typeface="Trebuchet MS"/>
                <a:cs typeface="Trebuchet MS"/>
                <a:sym typeface="Trebuchet MS"/>
              </a:defRPr>
            </a:lvl2pPr>
            <a:lvl3pPr marL="1371600" marR="0" lvl="2" indent="-355600" algn="l">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Trebuchet MS"/>
                <a:ea typeface="Trebuchet MS"/>
                <a:cs typeface="Trebuchet MS"/>
                <a:sym typeface="Trebuchet MS"/>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a:lnSpc>
                <a:spcPct val="90000"/>
              </a:lnSpc>
              <a:spcBef>
                <a:spcPts val="1600"/>
              </a:spcBef>
              <a:spcAft>
                <a:spcPts val="160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66" name="Google Shape;66;p14"/>
          <p:cNvSpPr/>
          <p:nvPr/>
        </p:nvSpPr>
        <p:spPr>
          <a:xfrm>
            <a:off x="9344297" y="5790447"/>
            <a:ext cx="2743200" cy="2286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0" i="0" u="none" strike="noStrike" cap="none">
                <a:solidFill>
                  <a:srgbClr val="003554"/>
                </a:solidFill>
                <a:latin typeface="Arial"/>
                <a:ea typeface="Arial"/>
                <a:cs typeface="Arial"/>
                <a:sym typeface="Arial"/>
              </a:rPr>
              <a:t>Slide </a:t>
            </a:r>
            <a:fld id="{00000000-1234-1234-1234-123412341234}" type="slidenum">
              <a:rPr lang="en-US" sz="1400" b="0" i="0" u="none" strike="noStrike" cap="none">
                <a:solidFill>
                  <a:srgbClr val="003554"/>
                </a:solidFill>
                <a:latin typeface="Arial"/>
                <a:ea typeface="Arial"/>
                <a:cs typeface="Arial"/>
                <a:sym typeface="Arial"/>
              </a:rPr>
              <a:t>‹#›</a:t>
            </a:fld>
            <a:r>
              <a:rPr lang="en-US" sz="1400" b="0" i="0" u="none" strike="noStrike" cap="none">
                <a:solidFill>
                  <a:srgbClr val="003554"/>
                </a:solidFill>
                <a:latin typeface="Arial"/>
                <a:ea typeface="Arial"/>
                <a:cs typeface="Arial"/>
                <a:sym typeface="Arial"/>
              </a:rPr>
              <a:t>   © 2023 NASFAA</a:t>
            </a:r>
            <a:endParaRPr/>
          </a:p>
          <a:p>
            <a:pPr marL="0" marR="0" lvl="0" indent="0" algn="r" rtl="0">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64132"/>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12192029" cy="5863987"/>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415600" y="719633"/>
            <a:ext cx="11360700" cy="1710000"/>
          </a:xfrm>
          <a:prstGeom prst="rect">
            <a:avLst/>
          </a:prstGeom>
        </p:spPr>
        <p:txBody>
          <a:bodyPr spcFirstLastPara="1" wrap="square" lIns="121900" tIns="121900" rIns="121900" bIns="121900" anchor="t"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8" name="Google Shape;1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57519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p4"/>
          <p:cNvSpPr/>
          <p:nvPr/>
        </p:nvSpPr>
        <p:spPr>
          <a:xfrm>
            <a:off x="0" y="58833"/>
            <a:ext cx="5751356" cy="5865687"/>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67" y="0"/>
            <a:ext cx="5755723" cy="5860653"/>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415633" y="667900"/>
            <a:ext cx="4941900" cy="33453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24" name="Google Shape;24;p4"/>
          <p:cNvSpPr txBox="1">
            <a:spLocks noGrp="1"/>
          </p:cNvSpPr>
          <p:nvPr>
            <p:ph type="body" idx="1"/>
          </p:nvPr>
        </p:nvSpPr>
        <p:spPr>
          <a:xfrm>
            <a:off x="6192900" y="667900"/>
            <a:ext cx="5555100" cy="54648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25" name="Google Shape;25;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29" name="Google Shape;29;p5"/>
          <p:cNvSpPr txBox="1">
            <a:spLocks noGrp="1"/>
          </p:cNvSpPr>
          <p:nvPr>
            <p:ph type="body" idx="1"/>
          </p:nvPr>
        </p:nvSpPr>
        <p:spPr>
          <a:xfrm>
            <a:off x="415600" y="2007600"/>
            <a:ext cx="5333100" cy="41016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0" name="Google Shape;30;p5"/>
          <p:cNvSpPr txBox="1">
            <a:spLocks noGrp="1"/>
          </p:cNvSpPr>
          <p:nvPr>
            <p:ph type="body" idx="2"/>
          </p:nvPr>
        </p:nvSpPr>
        <p:spPr>
          <a:xfrm>
            <a:off x="6443200" y="2007600"/>
            <a:ext cx="5333100" cy="41016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1" name="Google Shape;31;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35" name="Google Shape;35;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50193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415633" y="667900"/>
            <a:ext cx="4170000" cy="2438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39" name="Google Shape;39;p7"/>
          <p:cNvSpPr txBox="1">
            <a:spLocks noGrp="1"/>
          </p:cNvSpPr>
          <p:nvPr>
            <p:ph type="body" idx="1"/>
          </p:nvPr>
        </p:nvSpPr>
        <p:spPr>
          <a:xfrm>
            <a:off x="415600" y="3187533"/>
            <a:ext cx="4170000" cy="30639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accent2"/>
              </a:buClr>
              <a:buSzPts val="1700"/>
              <a:buChar char="●"/>
              <a:defRPr>
                <a:solidFill>
                  <a:schemeClr val="accent2"/>
                </a:solidFill>
              </a:defRPr>
            </a:lvl1pPr>
            <a:lvl2pPr marL="914400" lvl="1" indent="-323850">
              <a:spcBef>
                <a:spcPts val="0"/>
              </a:spcBef>
              <a:spcAft>
                <a:spcPts val="0"/>
              </a:spcAft>
              <a:buClr>
                <a:schemeClr val="accent2"/>
              </a:buClr>
              <a:buSzPts val="1500"/>
              <a:buChar char="○"/>
              <a:defRPr>
                <a:solidFill>
                  <a:schemeClr val="accent2"/>
                </a:solidFill>
              </a:defRPr>
            </a:lvl2pPr>
            <a:lvl3pPr marL="1371600" lvl="2" indent="-323850">
              <a:spcBef>
                <a:spcPts val="0"/>
              </a:spcBef>
              <a:spcAft>
                <a:spcPts val="0"/>
              </a:spcAft>
              <a:buClr>
                <a:schemeClr val="accent2"/>
              </a:buClr>
              <a:buSzPts val="1500"/>
              <a:buChar char="■"/>
              <a:defRPr>
                <a:solidFill>
                  <a:schemeClr val="accent2"/>
                </a:solidFill>
              </a:defRPr>
            </a:lvl3pPr>
            <a:lvl4pPr marL="1828800" lvl="3" indent="-323850">
              <a:spcBef>
                <a:spcPts val="0"/>
              </a:spcBef>
              <a:spcAft>
                <a:spcPts val="0"/>
              </a:spcAft>
              <a:buClr>
                <a:schemeClr val="accent2"/>
              </a:buClr>
              <a:buSzPts val="1500"/>
              <a:buChar char="●"/>
              <a:defRPr>
                <a:solidFill>
                  <a:schemeClr val="accent2"/>
                </a:solidFill>
              </a:defRPr>
            </a:lvl4pPr>
            <a:lvl5pPr marL="2286000" lvl="4" indent="-323850">
              <a:spcBef>
                <a:spcPts val="0"/>
              </a:spcBef>
              <a:spcAft>
                <a:spcPts val="0"/>
              </a:spcAft>
              <a:buClr>
                <a:schemeClr val="accent2"/>
              </a:buClr>
              <a:buSzPts val="1500"/>
              <a:buChar char="○"/>
              <a:defRPr>
                <a:solidFill>
                  <a:schemeClr val="accent2"/>
                </a:solidFill>
              </a:defRPr>
            </a:lvl5pPr>
            <a:lvl6pPr marL="2743200" lvl="5" indent="-323850">
              <a:spcBef>
                <a:spcPts val="0"/>
              </a:spcBef>
              <a:spcAft>
                <a:spcPts val="0"/>
              </a:spcAft>
              <a:buClr>
                <a:schemeClr val="accent2"/>
              </a:buClr>
              <a:buSzPts val="1500"/>
              <a:buChar char="■"/>
              <a:defRPr>
                <a:solidFill>
                  <a:schemeClr val="accent2"/>
                </a:solidFill>
              </a:defRPr>
            </a:lvl6pPr>
            <a:lvl7pPr marL="3200400" lvl="6" indent="-323850">
              <a:spcBef>
                <a:spcPts val="0"/>
              </a:spcBef>
              <a:spcAft>
                <a:spcPts val="0"/>
              </a:spcAft>
              <a:buClr>
                <a:schemeClr val="accent2"/>
              </a:buClr>
              <a:buSzPts val="1500"/>
              <a:buChar char="●"/>
              <a:defRPr>
                <a:solidFill>
                  <a:schemeClr val="accent2"/>
                </a:solidFill>
              </a:defRPr>
            </a:lvl7pPr>
            <a:lvl8pPr marL="3657600" lvl="7" indent="-323850">
              <a:spcBef>
                <a:spcPts val="0"/>
              </a:spcBef>
              <a:spcAft>
                <a:spcPts val="0"/>
              </a:spcAft>
              <a:buClr>
                <a:schemeClr val="accent2"/>
              </a:buClr>
              <a:buSzPts val="1500"/>
              <a:buChar char="○"/>
              <a:defRPr>
                <a:solidFill>
                  <a:schemeClr val="accent2"/>
                </a:solidFill>
              </a:defRPr>
            </a:lvl8pPr>
            <a:lvl9pPr marL="4114800" lvl="8" indent="-323850">
              <a:spcBef>
                <a:spcPts val="0"/>
              </a:spcBef>
              <a:spcAft>
                <a:spcPts val="0"/>
              </a:spcAft>
              <a:buClr>
                <a:schemeClr val="accent2"/>
              </a:buClr>
              <a:buSzPts val="1500"/>
              <a:buChar char="■"/>
              <a:defRPr>
                <a:solidFill>
                  <a:schemeClr val="accent2"/>
                </a:solidFill>
              </a:defRPr>
            </a:lvl9pPr>
          </a:lstStyle>
          <a:p>
            <a:endParaRPr/>
          </a:p>
        </p:txBody>
      </p:sp>
      <p:sp>
        <p:nvSpPr>
          <p:cNvPr id="40" name="Google Shape;40;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15567" y="1064800"/>
            <a:ext cx="8330400" cy="4728300"/>
          </a:xfrm>
          <a:prstGeom prst="rect">
            <a:avLst/>
          </a:prstGeom>
        </p:spPr>
        <p:txBody>
          <a:bodyPr spcFirstLastPara="1" wrap="square" lIns="121900" tIns="121900" rIns="121900" bIns="121900"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3" name="Google Shape;43;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415067" y="667900"/>
            <a:ext cx="4939200" cy="2732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3700"/>
              <a:buNone/>
              <a:defRPr>
                <a:solidFill>
                  <a:schemeClr val="lt1"/>
                </a:solidFill>
              </a:defRPr>
            </a:lvl1pPr>
            <a:lvl2pPr lvl="1">
              <a:spcBef>
                <a:spcPts val="0"/>
              </a:spcBef>
              <a:spcAft>
                <a:spcPts val="0"/>
              </a:spcAft>
              <a:buClr>
                <a:schemeClr val="lt1"/>
              </a:buClr>
              <a:buSzPts val="3700"/>
              <a:buNone/>
              <a:defRPr>
                <a:solidFill>
                  <a:schemeClr val="lt1"/>
                </a:solidFill>
              </a:defRPr>
            </a:lvl2pPr>
            <a:lvl3pPr lvl="2">
              <a:spcBef>
                <a:spcPts val="0"/>
              </a:spcBef>
              <a:spcAft>
                <a:spcPts val="0"/>
              </a:spcAft>
              <a:buClr>
                <a:schemeClr val="lt1"/>
              </a:buClr>
              <a:buSzPts val="3700"/>
              <a:buNone/>
              <a:defRPr>
                <a:solidFill>
                  <a:schemeClr val="lt1"/>
                </a:solidFill>
              </a:defRPr>
            </a:lvl3pPr>
            <a:lvl4pPr lvl="3">
              <a:spcBef>
                <a:spcPts val="0"/>
              </a:spcBef>
              <a:spcAft>
                <a:spcPts val="0"/>
              </a:spcAft>
              <a:buClr>
                <a:schemeClr val="lt1"/>
              </a:buClr>
              <a:buSzPts val="3700"/>
              <a:buNone/>
              <a:defRPr>
                <a:solidFill>
                  <a:schemeClr val="lt1"/>
                </a:solidFill>
              </a:defRPr>
            </a:lvl4pPr>
            <a:lvl5pPr lvl="4">
              <a:spcBef>
                <a:spcPts val="0"/>
              </a:spcBef>
              <a:spcAft>
                <a:spcPts val="0"/>
              </a:spcAft>
              <a:buClr>
                <a:schemeClr val="lt1"/>
              </a:buClr>
              <a:buSzPts val="3700"/>
              <a:buNone/>
              <a:defRPr>
                <a:solidFill>
                  <a:schemeClr val="lt1"/>
                </a:solidFill>
              </a:defRPr>
            </a:lvl5pPr>
            <a:lvl6pPr lvl="5">
              <a:spcBef>
                <a:spcPts val="0"/>
              </a:spcBef>
              <a:spcAft>
                <a:spcPts val="0"/>
              </a:spcAft>
              <a:buClr>
                <a:schemeClr val="lt1"/>
              </a:buClr>
              <a:buSzPts val="3700"/>
              <a:buNone/>
              <a:defRPr>
                <a:solidFill>
                  <a:schemeClr val="lt1"/>
                </a:solidFill>
              </a:defRPr>
            </a:lvl6pPr>
            <a:lvl7pPr lvl="6">
              <a:spcBef>
                <a:spcPts val="0"/>
              </a:spcBef>
              <a:spcAft>
                <a:spcPts val="0"/>
              </a:spcAft>
              <a:buClr>
                <a:schemeClr val="lt1"/>
              </a:buClr>
              <a:buSzPts val="3700"/>
              <a:buNone/>
              <a:defRPr>
                <a:solidFill>
                  <a:schemeClr val="lt1"/>
                </a:solidFill>
              </a:defRPr>
            </a:lvl7pPr>
            <a:lvl8pPr lvl="7">
              <a:spcBef>
                <a:spcPts val="0"/>
              </a:spcBef>
              <a:spcAft>
                <a:spcPts val="0"/>
              </a:spcAft>
              <a:buClr>
                <a:schemeClr val="lt1"/>
              </a:buClr>
              <a:buSzPts val="3700"/>
              <a:buNone/>
              <a:defRPr>
                <a:solidFill>
                  <a:schemeClr val="lt1"/>
                </a:solidFill>
              </a:defRPr>
            </a:lvl8pPr>
            <a:lvl9pPr lvl="8">
              <a:spcBef>
                <a:spcPts val="0"/>
              </a:spcBef>
              <a:spcAft>
                <a:spcPts val="0"/>
              </a:spcAft>
              <a:buClr>
                <a:schemeClr val="lt1"/>
              </a:buClr>
              <a:buSzPts val="3700"/>
              <a:buNone/>
              <a:defRPr>
                <a:solidFill>
                  <a:schemeClr val="lt1"/>
                </a:solidFill>
              </a:defRPr>
            </a:lvl9pPr>
          </a:lstStyle>
          <a:p>
            <a:endParaRPr/>
          </a:p>
        </p:txBody>
      </p:sp>
      <p:sp>
        <p:nvSpPr>
          <p:cNvPr id="47" name="Google Shape;47;p9"/>
          <p:cNvSpPr txBox="1">
            <a:spLocks noGrp="1"/>
          </p:cNvSpPr>
          <p:nvPr>
            <p:ph type="subTitle" idx="1"/>
          </p:nvPr>
        </p:nvSpPr>
        <p:spPr>
          <a:xfrm>
            <a:off x="406400" y="3502300"/>
            <a:ext cx="4939200" cy="12357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accent2"/>
              </a:buClr>
              <a:buSzPts val="2100"/>
              <a:buNone/>
              <a:defRPr sz="2100">
                <a:solidFill>
                  <a:schemeClr val="accent2"/>
                </a:solidFill>
              </a:defRPr>
            </a:lvl1pPr>
            <a:lvl2pPr lvl="1">
              <a:lnSpc>
                <a:spcPct val="100000"/>
              </a:lnSpc>
              <a:spcBef>
                <a:spcPts val="0"/>
              </a:spcBef>
              <a:spcAft>
                <a:spcPts val="0"/>
              </a:spcAft>
              <a:buClr>
                <a:schemeClr val="accent2"/>
              </a:buClr>
              <a:buSzPts val="2100"/>
              <a:buNone/>
              <a:defRPr sz="2100">
                <a:solidFill>
                  <a:schemeClr val="accent2"/>
                </a:solidFill>
              </a:defRPr>
            </a:lvl2pPr>
            <a:lvl3pPr lvl="2">
              <a:lnSpc>
                <a:spcPct val="100000"/>
              </a:lnSpc>
              <a:spcBef>
                <a:spcPts val="0"/>
              </a:spcBef>
              <a:spcAft>
                <a:spcPts val="0"/>
              </a:spcAft>
              <a:buClr>
                <a:schemeClr val="accent2"/>
              </a:buClr>
              <a:buSzPts val="2100"/>
              <a:buNone/>
              <a:defRPr sz="2100">
                <a:solidFill>
                  <a:schemeClr val="accent2"/>
                </a:solidFill>
              </a:defRPr>
            </a:lvl3pPr>
            <a:lvl4pPr lvl="3">
              <a:lnSpc>
                <a:spcPct val="100000"/>
              </a:lnSpc>
              <a:spcBef>
                <a:spcPts val="0"/>
              </a:spcBef>
              <a:spcAft>
                <a:spcPts val="0"/>
              </a:spcAft>
              <a:buClr>
                <a:schemeClr val="accent2"/>
              </a:buClr>
              <a:buSzPts val="2100"/>
              <a:buNone/>
              <a:defRPr sz="2100">
                <a:solidFill>
                  <a:schemeClr val="accent2"/>
                </a:solidFill>
              </a:defRPr>
            </a:lvl4pPr>
            <a:lvl5pPr lvl="4">
              <a:lnSpc>
                <a:spcPct val="100000"/>
              </a:lnSpc>
              <a:spcBef>
                <a:spcPts val="0"/>
              </a:spcBef>
              <a:spcAft>
                <a:spcPts val="0"/>
              </a:spcAft>
              <a:buClr>
                <a:schemeClr val="accent2"/>
              </a:buClr>
              <a:buSzPts val="2100"/>
              <a:buNone/>
              <a:defRPr sz="2100">
                <a:solidFill>
                  <a:schemeClr val="accent2"/>
                </a:solidFill>
              </a:defRPr>
            </a:lvl5pPr>
            <a:lvl6pPr lvl="5">
              <a:lnSpc>
                <a:spcPct val="100000"/>
              </a:lnSpc>
              <a:spcBef>
                <a:spcPts val="0"/>
              </a:spcBef>
              <a:spcAft>
                <a:spcPts val="0"/>
              </a:spcAft>
              <a:buClr>
                <a:schemeClr val="accent2"/>
              </a:buClr>
              <a:buSzPts val="2100"/>
              <a:buNone/>
              <a:defRPr sz="2100">
                <a:solidFill>
                  <a:schemeClr val="accent2"/>
                </a:solidFill>
              </a:defRPr>
            </a:lvl6pPr>
            <a:lvl7pPr lvl="6">
              <a:lnSpc>
                <a:spcPct val="100000"/>
              </a:lnSpc>
              <a:spcBef>
                <a:spcPts val="0"/>
              </a:spcBef>
              <a:spcAft>
                <a:spcPts val="0"/>
              </a:spcAft>
              <a:buClr>
                <a:schemeClr val="accent2"/>
              </a:buClr>
              <a:buSzPts val="2100"/>
              <a:buNone/>
              <a:defRPr sz="2100">
                <a:solidFill>
                  <a:schemeClr val="accent2"/>
                </a:solidFill>
              </a:defRPr>
            </a:lvl7pPr>
            <a:lvl8pPr lvl="7">
              <a:lnSpc>
                <a:spcPct val="100000"/>
              </a:lnSpc>
              <a:spcBef>
                <a:spcPts val="0"/>
              </a:spcBef>
              <a:spcAft>
                <a:spcPts val="0"/>
              </a:spcAft>
              <a:buClr>
                <a:schemeClr val="accent2"/>
              </a:buClr>
              <a:buSzPts val="2100"/>
              <a:buNone/>
              <a:defRPr sz="2100">
                <a:solidFill>
                  <a:schemeClr val="accent2"/>
                </a:solidFill>
              </a:defRPr>
            </a:lvl8pPr>
            <a:lvl9pPr lvl="8">
              <a:lnSpc>
                <a:spcPct val="100000"/>
              </a:lnSpc>
              <a:spcBef>
                <a:spcPts val="0"/>
              </a:spcBef>
              <a:spcAft>
                <a:spcPts val="0"/>
              </a:spcAft>
              <a:buClr>
                <a:schemeClr val="accent2"/>
              </a:buClr>
              <a:buSzPts val="2100"/>
              <a:buNone/>
              <a:defRPr sz="2100">
                <a:solidFill>
                  <a:schemeClr val="accent2"/>
                </a:solidFill>
              </a:defRPr>
            </a:lvl9pPr>
          </a:lstStyle>
          <a:p>
            <a:endParaRPr/>
          </a:p>
        </p:txBody>
      </p:sp>
      <p:sp>
        <p:nvSpPr>
          <p:cNvPr id="48" name="Google Shape;48;p9"/>
          <p:cNvSpPr txBox="1">
            <a:spLocks noGrp="1"/>
          </p:cNvSpPr>
          <p:nvPr>
            <p:ph type="body" idx="2"/>
          </p:nvPr>
        </p:nvSpPr>
        <p:spPr>
          <a:xfrm>
            <a:off x="6505367" y="667900"/>
            <a:ext cx="5271900" cy="54819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49" name="Google Shape;49;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5825333"/>
            <a:ext cx="12192000" cy="10323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415600" y="6028533"/>
            <a:ext cx="10639200" cy="6141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lt1"/>
              </a:buClr>
              <a:buSzPts val="17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3700"/>
              <a:buFont typeface="Merriweather"/>
              <a:buNone/>
              <a:defRPr sz="37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1pPr>
            <a:lvl2pPr marL="914400" lvl="1"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2pPr>
            <a:lvl3pPr marL="1371600" lvl="2"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3pPr>
            <a:lvl4pPr marL="1828800" lvl="3"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4pPr>
            <a:lvl5pPr marL="2286000" lvl="4"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5pPr>
            <a:lvl6pPr marL="2743200" lvl="5"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6pPr>
            <a:lvl7pPr marL="3200400" lvl="6"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7pPr>
            <a:lvl8pPr marL="3657600" lvl="7"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8pPr>
            <a:lvl9pPr marL="4114800" lvl="8" indent="-323850">
              <a:lnSpc>
                <a:spcPct val="115000"/>
              </a:lnSpc>
              <a:spcBef>
                <a:spcPts val="0"/>
              </a:spcBef>
              <a:spcAft>
                <a:spcPts val="0"/>
              </a:spcAft>
              <a:buClr>
                <a:schemeClr val="dk2"/>
              </a:buClr>
              <a:buSzPts val="1500"/>
              <a:buFont typeface="Roboto"/>
              <a:buChar char="■"/>
              <a:defRPr sz="15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Roboto"/>
                <a:ea typeface="Roboto"/>
                <a:cs typeface="Roboto"/>
                <a:sym typeface="Roboto"/>
              </a:defRPr>
            </a:lvl1pPr>
            <a:lvl2pPr lvl="1" algn="r">
              <a:buNone/>
              <a:defRPr sz="1300">
                <a:solidFill>
                  <a:schemeClr val="dk2"/>
                </a:solidFill>
                <a:latin typeface="Roboto"/>
                <a:ea typeface="Roboto"/>
                <a:cs typeface="Roboto"/>
                <a:sym typeface="Roboto"/>
              </a:defRPr>
            </a:lvl2pPr>
            <a:lvl3pPr lvl="2" algn="r">
              <a:buNone/>
              <a:defRPr sz="1300">
                <a:solidFill>
                  <a:schemeClr val="dk2"/>
                </a:solidFill>
                <a:latin typeface="Roboto"/>
                <a:ea typeface="Roboto"/>
                <a:cs typeface="Roboto"/>
                <a:sym typeface="Roboto"/>
              </a:defRPr>
            </a:lvl3pPr>
            <a:lvl4pPr lvl="3" algn="r">
              <a:buNone/>
              <a:defRPr sz="1300">
                <a:solidFill>
                  <a:schemeClr val="dk2"/>
                </a:solidFill>
                <a:latin typeface="Roboto"/>
                <a:ea typeface="Roboto"/>
                <a:cs typeface="Roboto"/>
                <a:sym typeface="Roboto"/>
              </a:defRPr>
            </a:lvl4pPr>
            <a:lvl5pPr lvl="4" algn="r">
              <a:buNone/>
              <a:defRPr sz="1300">
                <a:solidFill>
                  <a:schemeClr val="dk2"/>
                </a:solidFill>
                <a:latin typeface="Roboto"/>
                <a:ea typeface="Roboto"/>
                <a:cs typeface="Roboto"/>
                <a:sym typeface="Roboto"/>
              </a:defRPr>
            </a:lvl5pPr>
            <a:lvl6pPr lvl="5" algn="r">
              <a:buNone/>
              <a:defRPr sz="1300">
                <a:solidFill>
                  <a:schemeClr val="dk2"/>
                </a:solidFill>
                <a:latin typeface="Roboto"/>
                <a:ea typeface="Roboto"/>
                <a:cs typeface="Roboto"/>
                <a:sym typeface="Roboto"/>
              </a:defRPr>
            </a:lvl6pPr>
            <a:lvl7pPr lvl="6" algn="r">
              <a:buNone/>
              <a:defRPr sz="1300">
                <a:solidFill>
                  <a:schemeClr val="dk2"/>
                </a:solidFill>
                <a:latin typeface="Roboto"/>
                <a:ea typeface="Roboto"/>
                <a:cs typeface="Roboto"/>
                <a:sym typeface="Roboto"/>
              </a:defRPr>
            </a:lvl7pPr>
            <a:lvl8pPr lvl="7" algn="r">
              <a:buNone/>
              <a:defRPr sz="1300">
                <a:solidFill>
                  <a:schemeClr val="dk2"/>
                </a:solidFill>
                <a:latin typeface="Roboto"/>
                <a:ea typeface="Roboto"/>
                <a:cs typeface="Roboto"/>
                <a:sym typeface="Roboto"/>
              </a:defRPr>
            </a:lvl8pPr>
            <a:lvl9pPr lvl="8" algn="r">
              <a:buNone/>
              <a:defRPr sz="13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guardian.com/us-news/2024/dec/08/college-enrollment-declining?utm_source=chatgpt.com"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nypost.com/2024/11/23/opinion/freshman-enrollment-is-down-at-us-colleges-and-its-no-wonder/?utm_source=chatgp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dk1"/>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06075" y="708823"/>
            <a:ext cx="11567100" cy="3364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Verdana"/>
              <a:buNone/>
            </a:pPr>
            <a:r>
              <a:rPr lang="en-US"/>
              <a:t>Enrollment Management Impacts on Higher Education Amid Declining Student Populations</a:t>
            </a:r>
            <a:endParaRPr/>
          </a:p>
        </p:txBody>
      </p:sp>
      <p:sp>
        <p:nvSpPr>
          <p:cNvPr id="72" name="Google Shape;72;p15"/>
          <p:cNvSpPr txBox="1">
            <a:spLocks noGrp="1"/>
          </p:cNvSpPr>
          <p:nvPr>
            <p:ph type="body" idx="1"/>
          </p:nvPr>
        </p:nvSpPr>
        <p:spPr>
          <a:xfrm>
            <a:off x="306070" y="4575140"/>
            <a:ext cx="11567160" cy="69984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a:t>Dana Kelly, NASFAA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Strategic Enrollment Management (SEM)</a:t>
            </a:r>
            <a:endParaRPr/>
          </a:p>
        </p:txBody>
      </p:sp>
      <p:sp>
        <p:nvSpPr>
          <p:cNvPr id="130" name="Google Shape;130;p24"/>
          <p:cNvSpPr txBox="1"/>
          <p:nvPr/>
        </p:nvSpPr>
        <p:spPr>
          <a:xfrm>
            <a:off x="415625" y="2552425"/>
            <a:ext cx="110604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chemeClr val="dk2"/>
                </a:solidFill>
                <a:latin typeface="Roboto"/>
                <a:ea typeface="Roboto"/>
                <a:cs typeface="Roboto"/>
                <a:sym typeface="Roboto"/>
              </a:rPr>
              <a:t>A comprehensive, institution-wide process designed to help colleges and universities achieve and maintain optimal enrollment. It involves aligning recruitment, retention, marketing, financial aid, academic planning, and student services with the institution's mission, goals, and resources.</a:t>
            </a:r>
            <a:endParaRPr sz="3000">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SEM Pillars</a:t>
            </a:r>
            <a:endParaRPr/>
          </a:p>
        </p:txBody>
      </p:sp>
      <p:sp>
        <p:nvSpPr>
          <p:cNvPr id="136" name="Google Shape;136;p25"/>
          <p:cNvSpPr txBox="1"/>
          <p:nvPr/>
        </p:nvSpPr>
        <p:spPr>
          <a:xfrm>
            <a:off x="438300" y="2320375"/>
            <a:ext cx="11808000" cy="34170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Recruitment</a:t>
            </a:r>
            <a:br>
              <a:rPr lang="en-US" sz="3000">
                <a:solidFill>
                  <a:schemeClr val="dk2"/>
                </a:solidFill>
                <a:latin typeface="Roboto"/>
                <a:ea typeface="Roboto"/>
                <a:cs typeface="Roboto"/>
                <a:sym typeface="Roboto"/>
              </a:rPr>
            </a:br>
            <a:endParaRPr sz="3000">
              <a:solidFill>
                <a:schemeClr val="dk2"/>
              </a:solidFill>
              <a:latin typeface="Roboto"/>
              <a:ea typeface="Roboto"/>
              <a:cs typeface="Roboto"/>
              <a:sym typeface="Roboto"/>
            </a:endParaRPr>
          </a:p>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Retention</a:t>
            </a:r>
            <a:br>
              <a:rPr lang="en-US" sz="3000">
                <a:solidFill>
                  <a:schemeClr val="dk2"/>
                </a:solidFill>
                <a:latin typeface="Roboto"/>
                <a:ea typeface="Roboto"/>
                <a:cs typeface="Roboto"/>
                <a:sym typeface="Roboto"/>
              </a:rPr>
            </a:br>
            <a:endParaRPr sz="3000">
              <a:solidFill>
                <a:schemeClr val="dk2"/>
              </a:solidFill>
              <a:latin typeface="Roboto"/>
              <a:ea typeface="Roboto"/>
              <a:cs typeface="Roboto"/>
              <a:sym typeface="Roboto"/>
            </a:endParaRPr>
          </a:p>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Financial aid optimization</a:t>
            </a:r>
            <a:br>
              <a:rPr lang="en-US" sz="3000">
                <a:solidFill>
                  <a:schemeClr val="dk2"/>
                </a:solidFill>
                <a:latin typeface="Roboto"/>
                <a:ea typeface="Roboto"/>
                <a:cs typeface="Roboto"/>
                <a:sym typeface="Roboto"/>
              </a:rPr>
            </a:br>
            <a:endParaRPr sz="3000">
              <a:solidFill>
                <a:schemeClr val="dk2"/>
              </a:solidFill>
              <a:latin typeface="Roboto"/>
              <a:ea typeface="Roboto"/>
              <a:cs typeface="Roboto"/>
              <a:sym typeface="Roboto"/>
            </a:endParaRPr>
          </a:p>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Student success initiatives</a:t>
            </a:r>
            <a:endParaRPr sz="3000">
              <a:solidFill>
                <a:schemeClr val="dk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SEM Common Practices</a:t>
            </a:r>
            <a:endParaRPr/>
          </a:p>
        </p:txBody>
      </p:sp>
      <p:sp>
        <p:nvSpPr>
          <p:cNvPr id="142" name="Google Shape;142;p26"/>
          <p:cNvSpPr txBox="1"/>
          <p:nvPr/>
        </p:nvSpPr>
        <p:spPr>
          <a:xfrm>
            <a:off x="438300" y="2036775"/>
            <a:ext cx="11808000" cy="5510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Data-Driven Decision Making:</a:t>
            </a:r>
            <a:r>
              <a:rPr lang="en-US" sz="2200">
                <a:latin typeface="Roboto"/>
                <a:ea typeface="Roboto"/>
                <a:cs typeface="Roboto"/>
                <a:sym typeface="Roboto"/>
              </a:rPr>
              <a:t> Using research and analytics to guide enrollment strategies.</a:t>
            </a:r>
            <a:br>
              <a:rPr lang="en-US" sz="2200">
                <a:latin typeface="Roboto"/>
                <a:ea typeface="Roboto"/>
                <a:cs typeface="Roboto"/>
                <a:sym typeface="Roboto"/>
              </a:rPr>
            </a:br>
            <a:endParaRPr sz="2200">
              <a:latin typeface="Roboto"/>
              <a:ea typeface="Roboto"/>
              <a:cs typeface="Roboto"/>
              <a:sym typeface="Roboto"/>
            </a:endParaRPr>
          </a:p>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Student-Centered Approach:</a:t>
            </a:r>
            <a:r>
              <a:rPr lang="en-US" sz="2200">
                <a:latin typeface="Roboto"/>
                <a:ea typeface="Roboto"/>
                <a:cs typeface="Roboto"/>
                <a:sym typeface="Roboto"/>
              </a:rPr>
              <a:t> Supporting student success from prospect to graduation.</a:t>
            </a:r>
            <a:br>
              <a:rPr lang="en-US" sz="2200">
                <a:latin typeface="Roboto"/>
                <a:ea typeface="Roboto"/>
                <a:cs typeface="Roboto"/>
                <a:sym typeface="Roboto"/>
              </a:rPr>
            </a:br>
            <a:endParaRPr sz="2200">
              <a:latin typeface="Roboto"/>
              <a:ea typeface="Roboto"/>
              <a:cs typeface="Roboto"/>
              <a:sym typeface="Roboto"/>
            </a:endParaRPr>
          </a:p>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Cross-Functional Collaboration:</a:t>
            </a:r>
            <a:r>
              <a:rPr lang="en-US" sz="2200">
                <a:latin typeface="Roboto"/>
                <a:ea typeface="Roboto"/>
                <a:cs typeface="Roboto"/>
                <a:sym typeface="Roboto"/>
              </a:rPr>
              <a:t> Involving academic affairs, student services, admissions, marketing, and financial aid in a coordinated effort.</a:t>
            </a:r>
            <a:br>
              <a:rPr lang="en-US" sz="2200">
                <a:latin typeface="Roboto"/>
                <a:ea typeface="Roboto"/>
                <a:cs typeface="Roboto"/>
                <a:sym typeface="Roboto"/>
              </a:rPr>
            </a:br>
            <a:endParaRPr sz="2200">
              <a:latin typeface="Roboto"/>
              <a:ea typeface="Roboto"/>
              <a:cs typeface="Roboto"/>
              <a:sym typeface="Roboto"/>
            </a:endParaRPr>
          </a:p>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Long-Term Planning:</a:t>
            </a:r>
            <a:r>
              <a:rPr lang="en-US" sz="2200">
                <a:latin typeface="Roboto"/>
                <a:ea typeface="Roboto"/>
                <a:cs typeface="Roboto"/>
                <a:sym typeface="Roboto"/>
              </a:rPr>
              <a:t> Looking beyond annual enrollment goals to align with institutional sustainability and growth.</a:t>
            </a:r>
            <a:br>
              <a:rPr lang="en-US" sz="2200">
                <a:latin typeface="Roboto"/>
                <a:ea typeface="Roboto"/>
                <a:cs typeface="Roboto"/>
                <a:sym typeface="Roboto"/>
              </a:rPr>
            </a:br>
            <a:endParaRPr sz="2200">
              <a:latin typeface="Roboto"/>
              <a:ea typeface="Roboto"/>
              <a:cs typeface="Roboto"/>
              <a:sym typeface="Roboto"/>
            </a:endParaRPr>
          </a:p>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Mission Alignment:</a:t>
            </a:r>
            <a:r>
              <a:rPr lang="en-US" sz="2200">
                <a:latin typeface="Roboto"/>
                <a:ea typeface="Roboto"/>
                <a:cs typeface="Roboto"/>
                <a:sym typeface="Roboto"/>
              </a:rPr>
              <a:t> Ensuring enrollment strategies support the institution's values and educational objectives.</a:t>
            </a:r>
            <a:endParaRPr sz="2200">
              <a:latin typeface="Roboto"/>
              <a:ea typeface="Roboto"/>
              <a:cs typeface="Roboto"/>
              <a:sym typeface="Roboto"/>
            </a:endParaRPr>
          </a:p>
          <a:p>
            <a:pPr marL="457200" lvl="0" indent="0" algn="l" rtl="0">
              <a:spcBef>
                <a:spcPts val="0"/>
              </a:spcBef>
              <a:spcAft>
                <a:spcPts val="0"/>
              </a:spcAft>
              <a:buNone/>
            </a:pPr>
            <a:endParaRPr sz="3000">
              <a:solidFill>
                <a:schemeClr val="dk2"/>
              </a:solidFill>
              <a:latin typeface="Roboto"/>
              <a:ea typeface="Roboto"/>
              <a:cs typeface="Roboto"/>
              <a:sym typeface="Roboto"/>
            </a:endParaRPr>
          </a:p>
          <a:p>
            <a:pPr marL="457200" lvl="0" indent="0" algn="l" rtl="0">
              <a:spcBef>
                <a:spcPts val="0"/>
              </a:spcBef>
              <a:spcAft>
                <a:spcPts val="0"/>
              </a:spcAft>
              <a:buNone/>
            </a:pPr>
            <a:endParaRPr sz="3000">
              <a:solidFill>
                <a:schemeClr val="dk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15567" y="1064800"/>
            <a:ext cx="8330400" cy="47283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sz="3600" dirty="0">
                <a:solidFill>
                  <a:srgbClr val="000000"/>
                </a:solidFill>
                <a:latin typeface="Roboto"/>
                <a:ea typeface="Roboto"/>
                <a:cs typeface="Roboto"/>
                <a:sym typeface="Roboto"/>
              </a:rPr>
              <a:t>In essence, SEM helps institutions attract not just more students but the </a:t>
            </a:r>
            <a:r>
              <a:rPr lang="en-US" sz="3600" b="1" dirty="0">
                <a:solidFill>
                  <a:srgbClr val="00B050"/>
                </a:solidFill>
                <a:latin typeface="Roboto"/>
                <a:ea typeface="Roboto"/>
                <a:cs typeface="Roboto"/>
                <a:sym typeface="Roboto"/>
              </a:rPr>
              <a:t>right</a:t>
            </a:r>
            <a:r>
              <a:rPr lang="en-US" sz="3600" dirty="0">
                <a:solidFill>
                  <a:srgbClr val="000000"/>
                </a:solidFill>
                <a:latin typeface="Roboto"/>
                <a:ea typeface="Roboto"/>
                <a:cs typeface="Roboto"/>
                <a:sym typeface="Roboto"/>
              </a:rPr>
              <a:t> students—and support them in succeeding.</a:t>
            </a:r>
            <a:endParaRPr sz="3600" dirty="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415075" y="667900"/>
            <a:ext cx="4939200" cy="1235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Strategic Questions </a:t>
            </a:r>
            <a:endParaRPr/>
          </a:p>
        </p:txBody>
      </p:sp>
      <p:sp>
        <p:nvSpPr>
          <p:cNvPr id="153" name="Google Shape;153;p28"/>
          <p:cNvSpPr txBox="1">
            <a:spLocks noGrp="1"/>
          </p:cNvSpPr>
          <p:nvPr>
            <p:ph type="subTitle" idx="1"/>
          </p:nvPr>
        </p:nvSpPr>
        <p:spPr>
          <a:xfrm>
            <a:off x="406400" y="2036775"/>
            <a:ext cx="4939200" cy="36504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n-US" sz="3000"/>
              <a:t>Who are our future students?</a:t>
            </a:r>
            <a:br>
              <a:rPr lang="en-US" sz="3000"/>
            </a:br>
            <a:endParaRPr sz="3000"/>
          </a:p>
          <a:p>
            <a:pPr marL="0" lvl="0" indent="0" algn="l" rtl="0">
              <a:spcBef>
                <a:spcPts val="0"/>
              </a:spcBef>
              <a:spcAft>
                <a:spcPts val="0"/>
              </a:spcAft>
              <a:buNone/>
            </a:pPr>
            <a:r>
              <a:rPr lang="en-US" sz="3000"/>
              <a:t>Are we over-reliant on specific demographics?</a:t>
            </a:r>
            <a:br>
              <a:rPr lang="en-US" sz="3000"/>
            </a:br>
            <a:endParaRPr sz="3000"/>
          </a:p>
          <a:p>
            <a:pPr marL="0" lvl="0" indent="0" algn="l" rtl="0">
              <a:spcBef>
                <a:spcPts val="0"/>
              </a:spcBef>
              <a:spcAft>
                <a:spcPts val="0"/>
              </a:spcAft>
              <a:buNone/>
            </a:pPr>
            <a:r>
              <a:rPr lang="en-US" sz="3000"/>
              <a:t>Are we adapting our value proposition?</a:t>
            </a:r>
            <a:endParaRPr sz="3000"/>
          </a:p>
          <a:p>
            <a:pPr marL="0" lvl="0" indent="0" algn="l" rtl="0">
              <a:spcBef>
                <a:spcPts val="0"/>
              </a:spcBef>
              <a:spcAft>
                <a:spcPts val="0"/>
              </a:spcAft>
              <a:buNone/>
            </a:pPr>
            <a:endParaRPr/>
          </a:p>
        </p:txBody>
      </p:sp>
      <p:pic>
        <p:nvPicPr>
          <p:cNvPr id="154" name="Google Shape;154;p28" descr="File:Student in Class, Tulane University, September 2002.jpg ..."/>
          <p:cNvPicPr preferRelativeResize="0"/>
          <p:nvPr/>
        </p:nvPicPr>
        <p:blipFill>
          <a:blip r:embed="rId3">
            <a:alphaModFix/>
          </a:blip>
          <a:stretch>
            <a:fillRect/>
          </a:stretch>
        </p:blipFill>
        <p:spPr>
          <a:xfrm>
            <a:off x="6393900" y="1418000"/>
            <a:ext cx="5602624" cy="36504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ctrTitle"/>
          </p:nvPr>
        </p:nvSpPr>
        <p:spPr>
          <a:xfrm>
            <a:off x="415600" y="719633"/>
            <a:ext cx="11360700" cy="17100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Aligning SEM with Institutional Mission</a:t>
            </a:r>
            <a:br>
              <a:rPr lang="en-US"/>
            </a:br>
            <a:endParaRPr/>
          </a:p>
          <a:p>
            <a:pPr marL="0" lvl="0" indent="0" algn="l" rtl="0">
              <a:spcBef>
                <a:spcPts val="0"/>
              </a:spcBef>
              <a:spcAft>
                <a:spcPts val="0"/>
              </a:spcAft>
              <a:buNone/>
            </a:pPr>
            <a:endParaRPr/>
          </a:p>
        </p:txBody>
      </p:sp>
      <p:sp>
        <p:nvSpPr>
          <p:cNvPr id="160" name="Google Shape;160;p29"/>
          <p:cNvSpPr txBox="1">
            <a:spLocks noGrp="1"/>
          </p:cNvSpPr>
          <p:nvPr>
            <p:ph type="subTitle" idx="1"/>
          </p:nvPr>
        </p:nvSpPr>
        <p:spPr>
          <a:xfrm>
            <a:off x="415600" y="2504747"/>
            <a:ext cx="5656800" cy="9843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3600"/>
              <a:t>Examples?</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SEM Common Practices</a:t>
            </a:r>
            <a:endParaRPr/>
          </a:p>
        </p:txBody>
      </p:sp>
      <p:sp>
        <p:nvSpPr>
          <p:cNvPr id="166" name="Google Shape;166;p30"/>
          <p:cNvSpPr txBox="1"/>
          <p:nvPr/>
        </p:nvSpPr>
        <p:spPr>
          <a:xfrm>
            <a:off x="438300" y="2036775"/>
            <a:ext cx="11808000" cy="55104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Data-Driven Decision Making:</a:t>
            </a:r>
            <a:r>
              <a:rPr lang="en-US" sz="2200">
                <a:latin typeface="Roboto"/>
                <a:ea typeface="Roboto"/>
                <a:cs typeface="Roboto"/>
                <a:sym typeface="Roboto"/>
              </a:rPr>
              <a:t> Using research and analytics to guide enrollment strategies.</a:t>
            </a:r>
            <a:br>
              <a:rPr lang="en-US" sz="2200">
                <a:latin typeface="Roboto"/>
                <a:ea typeface="Roboto"/>
                <a:cs typeface="Roboto"/>
                <a:sym typeface="Roboto"/>
              </a:rPr>
            </a:br>
            <a:endParaRPr sz="2200">
              <a:latin typeface="Roboto"/>
              <a:ea typeface="Roboto"/>
              <a:cs typeface="Roboto"/>
              <a:sym typeface="Roboto"/>
            </a:endParaRPr>
          </a:p>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Student-Centered Approach:</a:t>
            </a:r>
            <a:r>
              <a:rPr lang="en-US" sz="2200">
                <a:latin typeface="Roboto"/>
                <a:ea typeface="Roboto"/>
                <a:cs typeface="Roboto"/>
                <a:sym typeface="Roboto"/>
              </a:rPr>
              <a:t> Supporting student success from prospect to graduation.</a:t>
            </a:r>
            <a:br>
              <a:rPr lang="en-US" sz="2200">
                <a:latin typeface="Roboto"/>
                <a:ea typeface="Roboto"/>
                <a:cs typeface="Roboto"/>
                <a:sym typeface="Roboto"/>
              </a:rPr>
            </a:br>
            <a:endParaRPr sz="2200">
              <a:latin typeface="Roboto"/>
              <a:ea typeface="Roboto"/>
              <a:cs typeface="Roboto"/>
              <a:sym typeface="Roboto"/>
            </a:endParaRPr>
          </a:p>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Cross-Functional Collaboration:</a:t>
            </a:r>
            <a:r>
              <a:rPr lang="en-US" sz="2200">
                <a:latin typeface="Roboto"/>
                <a:ea typeface="Roboto"/>
                <a:cs typeface="Roboto"/>
                <a:sym typeface="Roboto"/>
              </a:rPr>
              <a:t> Involving academic affairs, student services, admissions, marketing, and financial aid in a coordinated effort.</a:t>
            </a:r>
            <a:br>
              <a:rPr lang="en-US" sz="2200">
                <a:latin typeface="Roboto"/>
                <a:ea typeface="Roboto"/>
                <a:cs typeface="Roboto"/>
                <a:sym typeface="Roboto"/>
              </a:rPr>
            </a:br>
            <a:endParaRPr sz="2200">
              <a:latin typeface="Roboto"/>
              <a:ea typeface="Roboto"/>
              <a:cs typeface="Roboto"/>
              <a:sym typeface="Roboto"/>
            </a:endParaRPr>
          </a:p>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Long-Term Planning:</a:t>
            </a:r>
            <a:r>
              <a:rPr lang="en-US" sz="2200">
                <a:latin typeface="Roboto"/>
                <a:ea typeface="Roboto"/>
                <a:cs typeface="Roboto"/>
                <a:sym typeface="Roboto"/>
              </a:rPr>
              <a:t> Looking beyond annual enrollment goals to align with institutional sustainability and growth.</a:t>
            </a:r>
            <a:br>
              <a:rPr lang="en-US" sz="2200">
                <a:latin typeface="Roboto"/>
                <a:ea typeface="Roboto"/>
                <a:cs typeface="Roboto"/>
                <a:sym typeface="Roboto"/>
              </a:rPr>
            </a:br>
            <a:endParaRPr sz="2200">
              <a:latin typeface="Roboto"/>
              <a:ea typeface="Roboto"/>
              <a:cs typeface="Roboto"/>
              <a:sym typeface="Roboto"/>
            </a:endParaRPr>
          </a:p>
          <a:p>
            <a:pPr marL="457200" lvl="0" indent="-368300" algn="l" rtl="0">
              <a:spcBef>
                <a:spcPts val="0"/>
              </a:spcBef>
              <a:spcAft>
                <a:spcPts val="0"/>
              </a:spcAft>
              <a:buClr>
                <a:schemeClr val="dk2"/>
              </a:buClr>
              <a:buSzPts val="2200"/>
              <a:buFont typeface="Roboto"/>
              <a:buChar char="●"/>
            </a:pPr>
            <a:r>
              <a:rPr lang="en-US" sz="2200" b="1">
                <a:latin typeface="Roboto"/>
                <a:ea typeface="Roboto"/>
                <a:cs typeface="Roboto"/>
                <a:sym typeface="Roboto"/>
              </a:rPr>
              <a:t>Mission Alignment:</a:t>
            </a:r>
            <a:r>
              <a:rPr lang="en-US" sz="2200">
                <a:latin typeface="Roboto"/>
                <a:ea typeface="Roboto"/>
                <a:cs typeface="Roboto"/>
                <a:sym typeface="Roboto"/>
              </a:rPr>
              <a:t> Ensuring enrollment strategies support the institution's values and educational objectives.</a:t>
            </a:r>
            <a:endParaRPr sz="2200">
              <a:latin typeface="Roboto"/>
              <a:ea typeface="Roboto"/>
              <a:cs typeface="Roboto"/>
              <a:sym typeface="Roboto"/>
            </a:endParaRPr>
          </a:p>
          <a:p>
            <a:pPr marL="457200" lvl="0" indent="0" algn="l" rtl="0">
              <a:spcBef>
                <a:spcPts val="0"/>
              </a:spcBef>
              <a:spcAft>
                <a:spcPts val="0"/>
              </a:spcAft>
              <a:buNone/>
            </a:pPr>
            <a:endParaRPr sz="3000">
              <a:solidFill>
                <a:schemeClr val="dk2"/>
              </a:solidFill>
              <a:latin typeface="Roboto"/>
              <a:ea typeface="Roboto"/>
              <a:cs typeface="Roboto"/>
              <a:sym typeface="Roboto"/>
            </a:endParaRPr>
          </a:p>
          <a:p>
            <a:pPr marL="457200" lvl="0" indent="0" algn="l" rtl="0">
              <a:spcBef>
                <a:spcPts val="0"/>
              </a:spcBef>
              <a:spcAft>
                <a:spcPts val="0"/>
              </a:spcAft>
              <a:buNone/>
            </a:pPr>
            <a:endParaRPr sz="3000">
              <a:solidFill>
                <a:schemeClr val="dk2"/>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Action Planning Framework</a:t>
            </a:r>
            <a:endParaRPr/>
          </a:p>
        </p:txBody>
      </p:sp>
      <p:sp>
        <p:nvSpPr>
          <p:cNvPr id="172" name="Google Shape;172;p31"/>
          <p:cNvSpPr txBox="1"/>
          <p:nvPr/>
        </p:nvSpPr>
        <p:spPr>
          <a:xfrm>
            <a:off x="438300" y="2036775"/>
            <a:ext cx="11808000" cy="51717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2"/>
              </a:buClr>
              <a:buSzPts val="2200"/>
              <a:buFont typeface="Roboto"/>
              <a:buChar char="●"/>
            </a:pPr>
            <a:r>
              <a:rPr lang="en-US" sz="2200" dirty="0">
                <a:solidFill>
                  <a:schemeClr val="accent3">
                    <a:lumMod val="10000"/>
                  </a:schemeClr>
                </a:solidFill>
                <a:latin typeface="Roboto"/>
                <a:ea typeface="Roboto"/>
                <a:cs typeface="Roboto"/>
                <a:sym typeface="Roboto"/>
              </a:rPr>
              <a:t>Clearly state the overarching SEM goal (e.g., increase first-year student retention by 10% over 3 years).</a:t>
            </a:r>
            <a:endParaRPr sz="2200" dirty="0">
              <a:solidFill>
                <a:schemeClr val="accent3">
                  <a:lumMod val="10000"/>
                </a:schemeClr>
              </a:solidFill>
              <a:latin typeface="Roboto"/>
              <a:ea typeface="Roboto"/>
              <a:cs typeface="Roboto"/>
              <a:sym typeface="Roboto"/>
            </a:endParaRPr>
          </a:p>
          <a:p>
            <a:pPr marL="457200" lvl="0" indent="-368300" algn="l" rtl="0">
              <a:spcBef>
                <a:spcPts val="0"/>
              </a:spcBef>
              <a:spcAft>
                <a:spcPts val="0"/>
              </a:spcAft>
              <a:buSzPts val="2200"/>
              <a:buFont typeface="Roboto"/>
              <a:buChar char="●"/>
            </a:pPr>
            <a:r>
              <a:rPr lang="en-US" sz="2200" dirty="0">
                <a:latin typeface="Roboto"/>
                <a:ea typeface="Roboto"/>
                <a:cs typeface="Roboto"/>
                <a:sym typeface="Roboto"/>
              </a:rPr>
              <a:t>Break down the goal into </a:t>
            </a:r>
            <a:r>
              <a:rPr lang="en-US" sz="2200" b="1" dirty="0">
                <a:latin typeface="Roboto"/>
                <a:ea typeface="Roboto"/>
                <a:cs typeface="Roboto"/>
                <a:sym typeface="Roboto"/>
              </a:rPr>
              <a:t>s</a:t>
            </a:r>
            <a:r>
              <a:rPr lang="en-US" sz="2200" dirty="0">
                <a:latin typeface="Roboto"/>
                <a:ea typeface="Roboto"/>
                <a:cs typeface="Roboto"/>
                <a:sym typeface="Roboto"/>
              </a:rPr>
              <a:t>pecific, </a:t>
            </a:r>
            <a:r>
              <a:rPr lang="en-US" sz="2200" b="1" dirty="0">
                <a:latin typeface="Roboto"/>
                <a:ea typeface="Roboto"/>
                <a:cs typeface="Roboto"/>
                <a:sym typeface="Roboto"/>
              </a:rPr>
              <a:t>m</a:t>
            </a:r>
            <a:r>
              <a:rPr lang="en-US" sz="2200" dirty="0">
                <a:latin typeface="Roboto"/>
                <a:ea typeface="Roboto"/>
                <a:cs typeface="Roboto"/>
                <a:sym typeface="Roboto"/>
              </a:rPr>
              <a:t>easurable, </a:t>
            </a:r>
            <a:r>
              <a:rPr lang="en-US" sz="2200" b="1" dirty="0">
                <a:latin typeface="Roboto"/>
                <a:ea typeface="Roboto"/>
                <a:cs typeface="Roboto"/>
                <a:sym typeface="Roboto"/>
              </a:rPr>
              <a:t>a</a:t>
            </a:r>
            <a:r>
              <a:rPr lang="en-US" sz="2200" dirty="0">
                <a:latin typeface="Roboto"/>
                <a:ea typeface="Roboto"/>
                <a:cs typeface="Roboto"/>
                <a:sym typeface="Roboto"/>
              </a:rPr>
              <a:t>chievable, </a:t>
            </a:r>
            <a:r>
              <a:rPr lang="en-US" sz="2200" b="1" dirty="0">
                <a:latin typeface="Roboto"/>
                <a:ea typeface="Roboto"/>
                <a:cs typeface="Roboto"/>
                <a:sym typeface="Roboto"/>
              </a:rPr>
              <a:t>r</a:t>
            </a:r>
            <a:r>
              <a:rPr lang="en-US" sz="2200" dirty="0">
                <a:latin typeface="Roboto"/>
                <a:ea typeface="Roboto"/>
                <a:cs typeface="Roboto"/>
                <a:sym typeface="Roboto"/>
              </a:rPr>
              <a:t>elevant, and </a:t>
            </a:r>
            <a:r>
              <a:rPr lang="en-US" sz="2200" b="1" dirty="0">
                <a:latin typeface="Roboto"/>
                <a:ea typeface="Roboto"/>
                <a:cs typeface="Roboto"/>
                <a:sym typeface="Roboto"/>
              </a:rPr>
              <a:t>t</a:t>
            </a:r>
            <a:r>
              <a:rPr lang="en-US" sz="2200" dirty="0">
                <a:latin typeface="Roboto"/>
                <a:ea typeface="Roboto"/>
                <a:cs typeface="Roboto"/>
                <a:sym typeface="Roboto"/>
              </a:rPr>
              <a:t>ime-bound (SMART) objectives.</a:t>
            </a:r>
            <a:endParaRPr sz="2200" dirty="0">
              <a:latin typeface="Roboto"/>
              <a:ea typeface="Roboto"/>
              <a:cs typeface="Roboto"/>
              <a:sym typeface="Roboto"/>
            </a:endParaRPr>
          </a:p>
          <a:p>
            <a:pPr marL="457200" lvl="0" indent="-368300" algn="l" rtl="0">
              <a:spcBef>
                <a:spcPts val="0"/>
              </a:spcBef>
              <a:spcAft>
                <a:spcPts val="0"/>
              </a:spcAft>
              <a:buSzPts val="2200"/>
              <a:buFont typeface="Roboto"/>
              <a:buChar char="●"/>
            </a:pPr>
            <a:r>
              <a:rPr lang="en-US" sz="2200" dirty="0">
                <a:latin typeface="Roboto"/>
                <a:ea typeface="Roboto"/>
                <a:cs typeface="Roboto"/>
                <a:sym typeface="Roboto"/>
              </a:rPr>
              <a:t>Identify broad approaches or methods to achieve each objective (e.g., enhance academic advising, implement early alert systems).</a:t>
            </a:r>
            <a:endParaRPr sz="2200" dirty="0">
              <a:latin typeface="Roboto"/>
              <a:ea typeface="Roboto"/>
              <a:cs typeface="Roboto"/>
              <a:sym typeface="Roboto"/>
            </a:endParaRPr>
          </a:p>
          <a:p>
            <a:pPr marL="457200" lvl="0" indent="-368300" algn="l" rtl="0">
              <a:spcBef>
                <a:spcPts val="0"/>
              </a:spcBef>
              <a:spcAft>
                <a:spcPts val="0"/>
              </a:spcAft>
              <a:buSzPts val="2200"/>
              <a:buFont typeface="Roboto"/>
              <a:buChar char="●"/>
            </a:pPr>
            <a:r>
              <a:rPr lang="en-US" sz="2200" dirty="0">
                <a:latin typeface="Roboto"/>
                <a:ea typeface="Roboto"/>
                <a:cs typeface="Roboto"/>
                <a:sym typeface="Roboto"/>
              </a:rPr>
              <a:t>List concrete steps or activities under each strategy</a:t>
            </a:r>
            <a:endParaRPr sz="2200" dirty="0">
              <a:latin typeface="Roboto"/>
              <a:ea typeface="Roboto"/>
              <a:cs typeface="Roboto"/>
              <a:sym typeface="Roboto"/>
            </a:endParaRPr>
          </a:p>
          <a:p>
            <a:pPr marL="457200" lvl="0" indent="-368300" algn="l" rtl="0">
              <a:spcBef>
                <a:spcPts val="0"/>
              </a:spcBef>
              <a:spcAft>
                <a:spcPts val="0"/>
              </a:spcAft>
              <a:buSzPts val="2200"/>
              <a:buFont typeface="Roboto"/>
              <a:buChar char="●"/>
            </a:pPr>
            <a:r>
              <a:rPr lang="en-US" sz="2200" dirty="0">
                <a:latin typeface="Roboto"/>
                <a:ea typeface="Roboto"/>
                <a:cs typeface="Roboto"/>
                <a:sym typeface="Roboto"/>
              </a:rPr>
              <a:t>Assign ownership for each action to individuals or departments.</a:t>
            </a:r>
            <a:endParaRPr sz="2200" dirty="0">
              <a:latin typeface="Roboto"/>
              <a:ea typeface="Roboto"/>
              <a:cs typeface="Roboto"/>
              <a:sym typeface="Roboto"/>
            </a:endParaRPr>
          </a:p>
          <a:p>
            <a:pPr marL="457200" lvl="0" indent="-368300" algn="l" rtl="0">
              <a:spcBef>
                <a:spcPts val="0"/>
              </a:spcBef>
              <a:spcAft>
                <a:spcPts val="0"/>
              </a:spcAft>
              <a:buSzPts val="2200"/>
              <a:buFont typeface="Roboto"/>
              <a:buChar char="●"/>
            </a:pPr>
            <a:r>
              <a:rPr lang="en-US" sz="2200" dirty="0">
                <a:latin typeface="Roboto"/>
                <a:ea typeface="Roboto"/>
                <a:cs typeface="Roboto"/>
                <a:sym typeface="Roboto"/>
              </a:rPr>
              <a:t>Set deadlines or milestone dates for progress and completion.</a:t>
            </a:r>
            <a:endParaRPr sz="2200" dirty="0">
              <a:latin typeface="Roboto"/>
              <a:ea typeface="Roboto"/>
              <a:cs typeface="Roboto"/>
              <a:sym typeface="Roboto"/>
            </a:endParaRPr>
          </a:p>
          <a:p>
            <a:pPr marL="457200" lvl="0" indent="-368300" algn="l" rtl="0">
              <a:spcBef>
                <a:spcPts val="0"/>
              </a:spcBef>
              <a:spcAft>
                <a:spcPts val="0"/>
              </a:spcAft>
              <a:buSzPts val="2200"/>
              <a:buFont typeface="Roboto"/>
              <a:buChar char="●"/>
            </a:pPr>
            <a:r>
              <a:rPr lang="en-US" sz="2200" dirty="0">
                <a:latin typeface="Roboto"/>
                <a:ea typeface="Roboto"/>
                <a:cs typeface="Roboto"/>
                <a:sym typeface="Roboto"/>
              </a:rPr>
              <a:t>Identify financial, human, or technological resources required.</a:t>
            </a:r>
            <a:endParaRPr sz="2200" dirty="0">
              <a:latin typeface="Roboto"/>
              <a:ea typeface="Roboto"/>
              <a:cs typeface="Roboto"/>
              <a:sym typeface="Roboto"/>
            </a:endParaRPr>
          </a:p>
          <a:p>
            <a:pPr marL="457200" lvl="0" indent="-368300" algn="l" rtl="0">
              <a:spcBef>
                <a:spcPts val="0"/>
              </a:spcBef>
              <a:spcAft>
                <a:spcPts val="0"/>
              </a:spcAft>
              <a:buSzPts val="2200"/>
              <a:buFont typeface="Roboto"/>
              <a:buChar char="●"/>
            </a:pPr>
            <a:r>
              <a:rPr lang="en-US" sz="2200" dirty="0">
                <a:latin typeface="Roboto"/>
                <a:ea typeface="Roboto"/>
                <a:cs typeface="Roboto"/>
                <a:sym typeface="Roboto"/>
              </a:rPr>
              <a:t>Define how progress will be measured and evaluated.</a:t>
            </a:r>
            <a:endParaRPr sz="2200" dirty="0">
              <a:latin typeface="Roboto"/>
              <a:ea typeface="Roboto"/>
              <a:cs typeface="Roboto"/>
              <a:sym typeface="Roboto"/>
            </a:endParaRPr>
          </a:p>
          <a:p>
            <a:pPr marL="457200" lvl="0" indent="-368300" algn="l" rtl="0">
              <a:spcBef>
                <a:spcPts val="0"/>
              </a:spcBef>
              <a:spcAft>
                <a:spcPts val="0"/>
              </a:spcAft>
              <a:buSzPts val="2200"/>
              <a:buFont typeface="Roboto"/>
              <a:buChar char="●"/>
            </a:pPr>
            <a:r>
              <a:rPr lang="en-US" sz="2200" dirty="0">
                <a:latin typeface="Roboto"/>
                <a:ea typeface="Roboto"/>
                <a:cs typeface="Roboto"/>
                <a:sym typeface="Roboto"/>
              </a:rPr>
              <a:t>Build in regular check-ins and refinement based on data and results.</a:t>
            </a:r>
            <a:endParaRPr sz="2200" dirty="0">
              <a:latin typeface="Roboto"/>
              <a:ea typeface="Roboto"/>
              <a:cs typeface="Roboto"/>
              <a:sym typeface="Roboto"/>
            </a:endParaRPr>
          </a:p>
          <a:p>
            <a:pPr marL="457200" lvl="0" indent="0" algn="l" rtl="0">
              <a:spcBef>
                <a:spcPts val="0"/>
              </a:spcBef>
              <a:spcAft>
                <a:spcPts val="0"/>
              </a:spcAft>
              <a:buNone/>
            </a:pPr>
            <a:endParaRPr sz="3000" dirty="0">
              <a:solidFill>
                <a:schemeClr val="dk2"/>
              </a:solidFill>
              <a:latin typeface="Roboto"/>
              <a:ea typeface="Roboto"/>
              <a:cs typeface="Roboto"/>
              <a:sym typeface="Roboto"/>
            </a:endParaRPr>
          </a:p>
          <a:p>
            <a:pPr marL="457200" lvl="0" indent="0" algn="l" rtl="0">
              <a:spcBef>
                <a:spcPts val="0"/>
              </a:spcBef>
              <a:spcAft>
                <a:spcPts val="0"/>
              </a:spcAft>
              <a:buNone/>
            </a:pPr>
            <a:endParaRPr sz="3000" dirty="0">
              <a:solidFill>
                <a:schemeClr val="dk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aphicFrame>
        <p:nvGraphicFramePr>
          <p:cNvPr id="177" name="Google Shape;177;p32"/>
          <p:cNvGraphicFramePr/>
          <p:nvPr/>
        </p:nvGraphicFramePr>
        <p:xfrm>
          <a:off x="772013" y="2919100"/>
          <a:ext cx="10287025" cy="1616139"/>
        </p:xfrm>
        <a:graphic>
          <a:graphicData uri="http://schemas.openxmlformats.org/drawingml/2006/table">
            <a:tbl>
              <a:tblPr>
                <a:noFill/>
                <a:tableStyleId>{5ACBA1BA-EC52-4D44-8C1A-8BD892223996}</a:tableStyleId>
              </a:tblPr>
              <a:tblGrid>
                <a:gridCol w="1469575">
                  <a:extLst>
                    <a:ext uri="{9D8B030D-6E8A-4147-A177-3AD203B41FA5}">
                      <a16:colId xmlns:a16="http://schemas.microsoft.com/office/drawing/2014/main" val="20000"/>
                    </a:ext>
                  </a:extLst>
                </a:gridCol>
                <a:gridCol w="1469575">
                  <a:extLst>
                    <a:ext uri="{9D8B030D-6E8A-4147-A177-3AD203B41FA5}">
                      <a16:colId xmlns:a16="http://schemas.microsoft.com/office/drawing/2014/main" val="20001"/>
                    </a:ext>
                  </a:extLst>
                </a:gridCol>
                <a:gridCol w="1469575">
                  <a:extLst>
                    <a:ext uri="{9D8B030D-6E8A-4147-A177-3AD203B41FA5}">
                      <a16:colId xmlns:a16="http://schemas.microsoft.com/office/drawing/2014/main" val="20002"/>
                    </a:ext>
                  </a:extLst>
                </a:gridCol>
                <a:gridCol w="1469575">
                  <a:extLst>
                    <a:ext uri="{9D8B030D-6E8A-4147-A177-3AD203B41FA5}">
                      <a16:colId xmlns:a16="http://schemas.microsoft.com/office/drawing/2014/main" val="20003"/>
                    </a:ext>
                  </a:extLst>
                </a:gridCol>
                <a:gridCol w="1469575">
                  <a:extLst>
                    <a:ext uri="{9D8B030D-6E8A-4147-A177-3AD203B41FA5}">
                      <a16:colId xmlns:a16="http://schemas.microsoft.com/office/drawing/2014/main" val="20004"/>
                    </a:ext>
                  </a:extLst>
                </a:gridCol>
                <a:gridCol w="1469575">
                  <a:extLst>
                    <a:ext uri="{9D8B030D-6E8A-4147-A177-3AD203B41FA5}">
                      <a16:colId xmlns:a16="http://schemas.microsoft.com/office/drawing/2014/main" val="20005"/>
                    </a:ext>
                  </a:extLst>
                </a:gridCol>
                <a:gridCol w="1469575">
                  <a:extLst>
                    <a:ext uri="{9D8B030D-6E8A-4147-A177-3AD203B41FA5}">
                      <a16:colId xmlns:a16="http://schemas.microsoft.com/office/drawing/2014/main" val="20006"/>
                    </a:ext>
                  </a:extLst>
                </a:gridCol>
              </a:tblGrid>
              <a:tr h="381000">
                <a:tc>
                  <a:txBody>
                    <a:bodyPr/>
                    <a:lstStyle/>
                    <a:p>
                      <a:pPr marL="0" lvl="0" indent="0" algn="l" rtl="0">
                        <a:lnSpc>
                          <a:spcPct val="125454"/>
                        </a:lnSpc>
                        <a:spcBef>
                          <a:spcPts val="0"/>
                        </a:spcBef>
                        <a:spcAft>
                          <a:spcPts val="800"/>
                        </a:spcAft>
                        <a:buNone/>
                      </a:pPr>
                      <a:r>
                        <a:rPr lang="en-US" sz="1900" b="1"/>
                        <a:t>Goal</a:t>
                      </a:r>
                      <a:endParaRPr sz="1900" b="1"/>
                    </a:p>
                  </a:txBody>
                  <a:tcPr marL="9525" marR="9525" marT="9525" marB="9525"/>
                </a:tc>
                <a:tc>
                  <a:txBody>
                    <a:bodyPr/>
                    <a:lstStyle/>
                    <a:p>
                      <a:pPr marL="0" lvl="0" indent="0" algn="l" rtl="0">
                        <a:lnSpc>
                          <a:spcPct val="125454"/>
                        </a:lnSpc>
                        <a:spcBef>
                          <a:spcPts val="0"/>
                        </a:spcBef>
                        <a:spcAft>
                          <a:spcPts val="800"/>
                        </a:spcAft>
                        <a:buNone/>
                      </a:pPr>
                      <a:r>
                        <a:rPr lang="en-US" sz="1900" b="1"/>
                        <a:t>Objective</a:t>
                      </a:r>
                      <a:endParaRPr sz="1900" b="1"/>
                    </a:p>
                  </a:txBody>
                  <a:tcPr marL="9525" marR="9525" marT="9525" marB="9525"/>
                </a:tc>
                <a:tc>
                  <a:txBody>
                    <a:bodyPr/>
                    <a:lstStyle/>
                    <a:p>
                      <a:pPr marL="0" lvl="0" indent="0" algn="l" rtl="0">
                        <a:lnSpc>
                          <a:spcPct val="125454"/>
                        </a:lnSpc>
                        <a:spcBef>
                          <a:spcPts val="0"/>
                        </a:spcBef>
                        <a:spcAft>
                          <a:spcPts val="800"/>
                        </a:spcAft>
                        <a:buNone/>
                      </a:pPr>
                      <a:r>
                        <a:rPr lang="en-US" sz="1900" b="1"/>
                        <a:t>Strategy</a:t>
                      </a:r>
                      <a:endParaRPr sz="1900" b="1"/>
                    </a:p>
                  </a:txBody>
                  <a:tcPr marL="9525" marR="9525" marT="9525" marB="9525"/>
                </a:tc>
                <a:tc>
                  <a:txBody>
                    <a:bodyPr/>
                    <a:lstStyle/>
                    <a:p>
                      <a:pPr marL="0" lvl="0" indent="0" algn="l" rtl="0">
                        <a:lnSpc>
                          <a:spcPct val="125454"/>
                        </a:lnSpc>
                        <a:spcBef>
                          <a:spcPts val="0"/>
                        </a:spcBef>
                        <a:spcAft>
                          <a:spcPts val="800"/>
                        </a:spcAft>
                        <a:buNone/>
                      </a:pPr>
                      <a:r>
                        <a:rPr lang="en-US" sz="1900" b="1"/>
                        <a:t>Action</a:t>
                      </a:r>
                      <a:endParaRPr sz="1900" b="1"/>
                    </a:p>
                  </a:txBody>
                  <a:tcPr marL="9525" marR="9525" marT="9525" marB="9525"/>
                </a:tc>
                <a:tc>
                  <a:txBody>
                    <a:bodyPr/>
                    <a:lstStyle/>
                    <a:p>
                      <a:pPr marL="0" lvl="0" indent="0" algn="l" rtl="0">
                        <a:lnSpc>
                          <a:spcPct val="125454"/>
                        </a:lnSpc>
                        <a:spcBef>
                          <a:spcPts val="0"/>
                        </a:spcBef>
                        <a:spcAft>
                          <a:spcPts val="800"/>
                        </a:spcAft>
                        <a:buNone/>
                      </a:pPr>
                      <a:r>
                        <a:rPr lang="en-US" sz="1900" b="1"/>
                        <a:t>Responsible</a:t>
                      </a:r>
                      <a:endParaRPr sz="1900" b="1"/>
                    </a:p>
                  </a:txBody>
                  <a:tcPr marL="9525" marR="9525" marT="9525" marB="9525"/>
                </a:tc>
                <a:tc>
                  <a:txBody>
                    <a:bodyPr/>
                    <a:lstStyle/>
                    <a:p>
                      <a:pPr marL="0" lvl="0" indent="0" algn="l" rtl="0">
                        <a:lnSpc>
                          <a:spcPct val="125454"/>
                        </a:lnSpc>
                        <a:spcBef>
                          <a:spcPts val="0"/>
                        </a:spcBef>
                        <a:spcAft>
                          <a:spcPts val="800"/>
                        </a:spcAft>
                        <a:buNone/>
                      </a:pPr>
                      <a:r>
                        <a:rPr lang="en-US" sz="1900" b="1"/>
                        <a:t>Timeline</a:t>
                      </a:r>
                      <a:endParaRPr sz="1900" b="1"/>
                    </a:p>
                  </a:txBody>
                  <a:tcPr marL="9525" marR="9525" marT="9525" marB="9525"/>
                </a:tc>
                <a:tc>
                  <a:txBody>
                    <a:bodyPr/>
                    <a:lstStyle/>
                    <a:p>
                      <a:pPr marL="0" lvl="0" indent="0" algn="l" rtl="0">
                        <a:lnSpc>
                          <a:spcPct val="125454"/>
                        </a:lnSpc>
                        <a:spcBef>
                          <a:spcPts val="0"/>
                        </a:spcBef>
                        <a:spcAft>
                          <a:spcPts val="800"/>
                        </a:spcAft>
                        <a:buNone/>
                      </a:pPr>
                      <a:r>
                        <a:rPr lang="en-US" sz="1900" b="1"/>
                        <a:t>Metrics</a:t>
                      </a:r>
                      <a:endParaRPr sz="1900" b="1"/>
                    </a:p>
                  </a:txBody>
                  <a:tcPr marL="9525" marR="9525" marT="9525" marB="9525"/>
                </a:tc>
                <a:extLst>
                  <a:ext uri="{0D108BD9-81ED-4DB2-BD59-A6C34878D82A}">
                    <a16:rowId xmlns:a16="http://schemas.microsoft.com/office/drawing/2014/main" val="10000"/>
                  </a:ext>
                </a:extLst>
              </a:tr>
              <a:tr h="381000">
                <a:tc>
                  <a:txBody>
                    <a:bodyPr/>
                    <a:lstStyle/>
                    <a:p>
                      <a:pPr marL="0" lvl="0" indent="0" algn="l" rtl="0">
                        <a:lnSpc>
                          <a:spcPct val="125454"/>
                        </a:lnSpc>
                        <a:spcBef>
                          <a:spcPts val="0"/>
                        </a:spcBef>
                        <a:spcAft>
                          <a:spcPts val="800"/>
                        </a:spcAft>
                        <a:buNone/>
                      </a:pPr>
                      <a:r>
                        <a:rPr lang="en-US" sz="2200"/>
                        <a:t>Increase retention</a:t>
                      </a:r>
                      <a:endParaRPr sz="2200"/>
                    </a:p>
                  </a:txBody>
                  <a:tcPr marL="9525" marR="9525" marT="9525" marB="9525"/>
                </a:tc>
                <a:tc>
                  <a:txBody>
                    <a:bodyPr/>
                    <a:lstStyle/>
                    <a:p>
                      <a:pPr marL="0" lvl="0" indent="0" algn="l" rtl="0">
                        <a:lnSpc>
                          <a:spcPct val="125454"/>
                        </a:lnSpc>
                        <a:spcBef>
                          <a:spcPts val="0"/>
                        </a:spcBef>
                        <a:spcAft>
                          <a:spcPts val="800"/>
                        </a:spcAft>
                        <a:buNone/>
                      </a:pPr>
                      <a:r>
                        <a:rPr lang="en-US" sz="2200"/>
                        <a:t>Improve advising</a:t>
                      </a:r>
                      <a:endParaRPr sz="2200"/>
                    </a:p>
                  </a:txBody>
                  <a:tcPr marL="9525" marR="9525" marT="9525" marB="9525"/>
                </a:tc>
                <a:tc>
                  <a:txBody>
                    <a:bodyPr/>
                    <a:lstStyle/>
                    <a:p>
                      <a:pPr marL="0" lvl="0" indent="0" algn="l" rtl="0">
                        <a:lnSpc>
                          <a:spcPct val="125454"/>
                        </a:lnSpc>
                        <a:spcBef>
                          <a:spcPts val="0"/>
                        </a:spcBef>
                        <a:spcAft>
                          <a:spcPts val="800"/>
                        </a:spcAft>
                        <a:buNone/>
                      </a:pPr>
                      <a:r>
                        <a:rPr lang="en-US" sz="2200"/>
                        <a:t>Strengthen support structures</a:t>
                      </a:r>
                      <a:endParaRPr sz="2200"/>
                    </a:p>
                  </a:txBody>
                  <a:tcPr marL="9525" marR="9525" marT="9525" marB="9525"/>
                </a:tc>
                <a:tc>
                  <a:txBody>
                    <a:bodyPr/>
                    <a:lstStyle/>
                    <a:p>
                      <a:pPr marL="0" lvl="0" indent="0" algn="l" rtl="0">
                        <a:lnSpc>
                          <a:spcPct val="125454"/>
                        </a:lnSpc>
                        <a:spcBef>
                          <a:spcPts val="0"/>
                        </a:spcBef>
                        <a:spcAft>
                          <a:spcPts val="800"/>
                        </a:spcAft>
                        <a:buNone/>
                      </a:pPr>
                      <a:r>
                        <a:rPr lang="en-US" sz="2200"/>
                        <a:t>Hire 2 advisors</a:t>
                      </a:r>
                      <a:endParaRPr sz="2200"/>
                    </a:p>
                  </a:txBody>
                  <a:tcPr marL="9525" marR="9525" marT="9525" marB="9525"/>
                </a:tc>
                <a:tc>
                  <a:txBody>
                    <a:bodyPr/>
                    <a:lstStyle/>
                    <a:p>
                      <a:pPr marL="0" lvl="0" indent="0" algn="l" rtl="0">
                        <a:lnSpc>
                          <a:spcPct val="125454"/>
                        </a:lnSpc>
                        <a:spcBef>
                          <a:spcPts val="0"/>
                        </a:spcBef>
                        <a:spcAft>
                          <a:spcPts val="800"/>
                        </a:spcAft>
                        <a:buNone/>
                      </a:pPr>
                      <a:r>
                        <a:rPr lang="en-US" sz="2200"/>
                        <a:t>Advising Dept</a:t>
                      </a:r>
                      <a:endParaRPr sz="2200"/>
                    </a:p>
                  </a:txBody>
                  <a:tcPr marL="9525" marR="9525" marT="9525" marB="9525"/>
                </a:tc>
                <a:tc>
                  <a:txBody>
                    <a:bodyPr/>
                    <a:lstStyle/>
                    <a:p>
                      <a:pPr marL="0" lvl="0" indent="0" algn="l" rtl="0">
                        <a:lnSpc>
                          <a:spcPct val="125454"/>
                        </a:lnSpc>
                        <a:spcBef>
                          <a:spcPts val="0"/>
                        </a:spcBef>
                        <a:spcAft>
                          <a:spcPts val="800"/>
                        </a:spcAft>
                        <a:buNone/>
                      </a:pPr>
                      <a:r>
                        <a:rPr lang="en-US" sz="2200"/>
                        <a:t>Q1 2025</a:t>
                      </a:r>
                      <a:endParaRPr sz="2200"/>
                    </a:p>
                  </a:txBody>
                  <a:tcPr marL="9525" marR="9525" marT="9525" marB="9525"/>
                </a:tc>
                <a:tc>
                  <a:txBody>
                    <a:bodyPr/>
                    <a:lstStyle/>
                    <a:p>
                      <a:pPr marL="0" lvl="0" indent="0" algn="l" rtl="0">
                        <a:lnSpc>
                          <a:spcPct val="125454"/>
                        </a:lnSpc>
                        <a:spcBef>
                          <a:spcPts val="0"/>
                        </a:spcBef>
                        <a:spcAft>
                          <a:spcPts val="800"/>
                        </a:spcAft>
                        <a:buNone/>
                      </a:pPr>
                      <a:r>
                        <a:rPr lang="en-US" sz="2200"/>
                        <a:t>Advisor-to-student ratio</a:t>
                      </a:r>
                      <a:endParaRPr sz="2200"/>
                    </a:p>
                  </a:txBody>
                  <a:tcPr marL="9525" marR="9525" marT="9525" marB="9525"/>
                </a:tc>
                <a:extLst>
                  <a:ext uri="{0D108BD9-81ED-4DB2-BD59-A6C34878D82A}">
                    <a16:rowId xmlns:a16="http://schemas.microsoft.com/office/drawing/2014/main" val="10001"/>
                  </a:ext>
                </a:extLst>
              </a:tr>
            </a:tbl>
          </a:graphicData>
        </a:graphic>
      </p:graphicFrame>
      <p:sp>
        <p:nvSpPr>
          <p:cNvPr id="178" name="Google Shape;178;p32"/>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EXAMPLE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a:spLocks noGrp="1"/>
          </p:cNvSpPr>
          <p:nvPr>
            <p:ph type="ctrTitle"/>
          </p:nvPr>
        </p:nvSpPr>
        <p:spPr>
          <a:xfrm>
            <a:off x="415600" y="719633"/>
            <a:ext cx="11360700" cy="1710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dirty="0"/>
              <a:t>Open Discussion and Q&amp;A</a:t>
            </a:r>
            <a:endParaRPr dirty="0"/>
          </a:p>
        </p:txBody>
      </p:sp>
      <p:sp>
        <p:nvSpPr>
          <p:cNvPr id="189" name="Google Shape;189;p34"/>
          <p:cNvSpPr txBox="1">
            <a:spLocks noGrp="1"/>
          </p:cNvSpPr>
          <p:nvPr>
            <p:ph type="subTitle" idx="1"/>
          </p:nvPr>
        </p:nvSpPr>
        <p:spPr>
          <a:xfrm>
            <a:off x="415600" y="2504747"/>
            <a:ext cx="5656800" cy="9843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2800" dirty="0"/>
              <a:t>Initial prompt: What are some specific issues around enrollment currently in your aid offices?  How does today’s discussion compound them?</a:t>
            </a:r>
            <a:endParaRPr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15650" y="745408"/>
            <a:ext cx="11360700" cy="1710000"/>
          </a:xfrm>
          <a:prstGeom prst="rect">
            <a:avLst/>
          </a:prstGeom>
          <a:noFill/>
          <a:ln>
            <a:noFill/>
          </a:ln>
        </p:spPr>
        <p:txBody>
          <a:bodyPr spcFirstLastPara="1" wrap="square" lIns="91425" tIns="45700" rIns="91425" bIns="45700" anchor="b" anchorCtr="0">
            <a:normAutofit/>
          </a:bodyPr>
          <a:lstStyle/>
          <a:p>
            <a:pPr marL="0" lvl="0" indent="0" algn="l" rtl="0">
              <a:lnSpc>
                <a:spcPct val="115000"/>
              </a:lnSpc>
              <a:spcBef>
                <a:spcPts val="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lvl="0" indent="0" algn="l" rtl="0">
              <a:lnSpc>
                <a:spcPct val="90000"/>
              </a:lnSpc>
              <a:spcBef>
                <a:spcPts val="0"/>
              </a:spcBef>
              <a:spcAft>
                <a:spcPts val="0"/>
              </a:spcAft>
              <a:buClr>
                <a:srgbClr val="005B99"/>
              </a:buClr>
              <a:buSzPts val="4800"/>
              <a:buFont typeface="Verdana"/>
              <a:buNone/>
            </a:pPr>
            <a:r>
              <a:rPr lang="en-US"/>
              <a:t>Objectives</a:t>
            </a:r>
            <a:endParaRPr/>
          </a:p>
        </p:txBody>
      </p:sp>
      <p:sp>
        <p:nvSpPr>
          <p:cNvPr id="78" name="Google Shape;78;p16"/>
          <p:cNvSpPr txBox="1"/>
          <p:nvPr/>
        </p:nvSpPr>
        <p:spPr>
          <a:xfrm>
            <a:off x="850800" y="3119625"/>
            <a:ext cx="11395500" cy="3209400"/>
          </a:xfrm>
          <a:prstGeom prst="rect">
            <a:avLst/>
          </a:prstGeom>
          <a:noFill/>
          <a:ln>
            <a:noFill/>
          </a:ln>
        </p:spPr>
        <p:txBody>
          <a:bodyPr spcFirstLastPara="1" wrap="square" lIns="91425" tIns="91425" rIns="91425" bIns="91425" anchor="t" anchorCtr="0">
            <a:spAutoFit/>
          </a:bodyPr>
          <a:lstStyle/>
          <a:p>
            <a:pPr marL="457200" lvl="0" indent="-419100" algn="l" rtl="0">
              <a:lnSpc>
                <a:spcPct val="115000"/>
              </a:lnSpc>
              <a:spcBef>
                <a:spcPts val="1200"/>
              </a:spcBef>
              <a:spcAft>
                <a:spcPts val="0"/>
              </a:spcAft>
              <a:buClr>
                <a:schemeClr val="dk2"/>
              </a:buClr>
              <a:buSzPts val="3000"/>
              <a:buFont typeface="Merriweather"/>
              <a:buChar char="➔"/>
            </a:pPr>
            <a:r>
              <a:rPr lang="en-US" sz="3000">
                <a:solidFill>
                  <a:schemeClr val="dk2"/>
                </a:solidFill>
                <a:latin typeface="Merriweather"/>
                <a:ea typeface="Merriweather"/>
                <a:cs typeface="Merriweather"/>
                <a:sym typeface="Merriweather"/>
              </a:rPr>
              <a:t>Understand the drivers behind enrollment decline.</a:t>
            </a:r>
            <a:br>
              <a:rPr lang="en-US" sz="3000">
                <a:solidFill>
                  <a:schemeClr val="dk2"/>
                </a:solidFill>
                <a:latin typeface="Merriweather"/>
                <a:ea typeface="Merriweather"/>
                <a:cs typeface="Merriweather"/>
                <a:sym typeface="Merriweather"/>
              </a:rPr>
            </a:br>
            <a:endParaRPr sz="3000">
              <a:solidFill>
                <a:schemeClr val="dk2"/>
              </a:solidFill>
              <a:latin typeface="Merriweather"/>
              <a:ea typeface="Merriweather"/>
              <a:cs typeface="Merriweather"/>
              <a:sym typeface="Merriweather"/>
            </a:endParaRPr>
          </a:p>
          <a:p>
            <a:pPr marL="457200" lvl="0" indent="-419100" algn="l" rtl="0">
              <a:lnSpc>
                <a:spcPct val="115000"/>
              </a:lnSpc>
              <a:spcBef>
                <a:spcPts val="0"/>
              </a:spcBef>
              <a:spcAft>
                <a:spcPts val="0"/>
              </a:spcAft>
              <a:buClr>
                <a:schemeClr val="dk2"/>
              </a:buClr>
              <a:buSzPts val="3000"/>
              <a:buFont typeface="Merriweather"/>
              <a:buChar char="➔"/>
            </a:pPr>
            <a:r>
              <a:rPr lang="en-US" sz="3000">
                <a:solidFill>
                  <a:schemeClr val="dk2"/>
                </a:solidFill>
                <a:latin typeface="Merriweather"/>
                <a:ea typeface="Merriweather"/>
                <a:cs typeface="Merriweather"/>
                <a:sym typeface="Merriweather"/>
              </a:rPr>
              <a:t>Explore the strategic impacts on institutional operations.</a:t>
            </a:r>
            <a:br>
              <a:rPr lang="en-US" sz="3000">
                <a:solidFill>
                  <a:schemeClr val="dk2"/>
                </a:solidFill>
                <a:latin typeface="Merriweather"/>
                <a:ea typeface="Merriweather"/>
                <a:cs typeface="Merriweather"/>
                <a:sym typeface="Merriweather"/>
              </a:rPr>
            </a:br>
            <a:endParaRPr sz="3000">
              <a:solidFill>
                <a:schemeClr val="dk2"/>
              </a:solidFill>
              <a:latin typeface="Merriweather"/>
              <a:ea typeface="Merriweather"/>
              <a:cs typeface="Merriweather"/>
              <a:sym typeface="Merriweather"/>
            </a:endParaRPr>
          </a:p>
          <a:p>
            <a:pPr marL="457200" lvl="0" indent="-381000" algn="l" rtl="0">
              <a:lnSpc>
                <a:spcPct val="115000"/>
              </a:lnSpc>
              <a:spcBef>
                <a:spcPts val="0"/>
              </a:spcBef>
              <a:spcAft>
                <a:spcPts val="0"/>
              </a:spcAft>
              <a:buClr>
                <a:schemeClr val="dk2"/>
              </a:buClr>
              <a:buSzPts val="2400"/>
              <a:buFont typeface="Merriweather"/>
              <a:buChar char="➔"/>
            </a:pPr>
            <a:r>
              <a:rPr lang="en-US" sz="3000">
                <a:solidFill>
                  <a:schemeClr val="dk2"/>
                </a:solidFill>
                <a:latin typeface="Merriweather"/>
                <a:ea typeface="Merriweather"/>
                <a:cs typeface="Merriweather"/>
                <a:sym typeface="Merriweather"/>
              </a:rPr>
              <a:t>Identify effective enrollment management responses.</a:t>
            </a:r>
            <a:br>
              <a:rPr lang="en-US" sz="2400">
                <a:solidFill>
                  <a:schemeClr val="dk2"/>
                </a:solidFill>
                <a:latin typeface="Merriweather"/>
                <a:ea typeface="Merriweather"/>
                <a:cs typeface="Merriweather"/>
                <a:sym typeface="Merriweather"/>
              </a:rPr>
            </a:br>
            <a:endParaRPr sz="2400">
              <a:solidFill>
                <a:schemeClr val="dk2"/>
              </a:solidFill>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96;p35" descr="nasfaa_white.eps">
            <a:extLst>
              <a:ext uri="{FF2B5EF4-FFF2-40B4-BE49-F238E27FC236}">
                <a16:creationId xmlns:a16="http://schemas.microsoft.com/office/drawing/2014/main" id="{6A46C34F-9DBA-5D12-03A2-E4D55B90CCCF}"/>
              </a:ext>
            </a:extLst>
          </p:cNvPr>
          <p:cNvPicPr preferRelativeResize="0"/>
          <p:nvPr/>
        </p:nvPicPr>
        <p:blipFill rotWithShape="1">
          <a:blip r:embed="rId2">
            <a:alphaModFix/>
          </a:blip>
          <a:srcRect/>
          <a:stretch/>
        </p:blipFill>
        <p:spPr>
          <a:xfrm>
            <a:off x="2694086" y="2388973"/>
            <a:ext cx="6419027" cy="1587501"/>
          </a:xfrm>
          <a:prstGeom prst="rect">
            <a:avLst/>
          </a:prstGeom>
          <a:noFill/>
          <a:ln>
            <a:noFill/>
          </a:ln>
        </p:spPr>
      </p:pic>
    </p:spTree>
    <p:extLst>
      <p:ext uri="{BB962C8B-B14F-4D97-AF65-F5344CB8AC3E}">
        <p14:creationId xmlns:p14="http://schemas.microsoft.com/office/powerpoint/2010/main" val="19393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15067" y="667900"/>
            <a:ext cx="4939200" cy="2732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US Demographic Trends</a:t>
            </a:r>
            <a:endParaRPr/>
          </a:p>
        </p:txBody>
      </p:sp>
      <p:sp>
        <p:nvSpPr>
          <p:cNvPr id="84" name="Google Shape;84;p17"/>
          <p:cNvSpPr txBox="1">
            <a:spLocks noGrp="1"/>
          </p:cNvSpPr>
          <p:nvPr>
            <p:ph type="subTitle" idx="1"/>
          </p:nvPr>
        </p:nvSpPr>
        <p:spPr>
          <a:xfrm>
            <a:off x="406400" y="2397725"/>
            <a:ext cx="4939200" cy="2340300"/>
          </a:xfrm>
          <a:prstGeom prst="rect">
            <a:avLst/>
          </a:prstGeom>
        </p:spPr>
        <p:txBody>
          <a:bodyPr spcFirstLastPara="1" wrap="square" lIns="121900" tIns="121900" rIns="121900" bIns="121900" anchor="t" anchorCtr="0">
            <a:normAutofit/>
          </a:bodyPr>
          <a:lstStyle/>
          <a:p>
            <a:pPr marL="457200" lvl="0" indent="-422275" algn="l" rtl="0">
              <a:spcBef>
                <a:spcPts val="0"/>
              </a:spcBef>
              <a:spcAft>
                <a:spcPts val="0"/>
              </a:spcAft>
              <a:buSzPts val="3050"/>
              <a:buChar char="●"/>
            </a:pPr>
            <a:r>
              <a:rPr lang="en-US" sz="3050"/>
              <a:t>Birth rate decline</a:t>
            </a:r>
            <a:br>
              <a:rPr lang="en-US" sz="3050"/>
            </a:br>
            <a:endParaRPr sz="3050"/>
          </a:p>
          <a:p>
            <a:pPr marL="457200" lvl="0" indent="-422275" algn="l" rtl="0">
              <a:spcBef>
                <a:spcPts val="0"/>
              </a:spcBef>
              <a:spcAft>
                <a:spcPts val="0"/>
              </a:spcAft>
              <a:buSzPts val="3050"/>
              <a:buChar char="●"/>
            </a:pPr>
            <a:r>
              <a:rPr lang="en-US" sz="3050"/>
              <a:t>Regional population shifts</a:t>
            </a:r>
            <a:endParaRPr sz="3050"/>
          </a:p>
          <a:p>
            <a:pPr marL="0" lvl="0" indent="0" algn="l" rtl="0">
              <a:spcBef>
                <a:spcPts val="0"/>
              </a:spcBef>
              <a:spcAft>
                <a:spcPts val="0"/>
              </a:spcAft>
              <a:buNone/>
            </a:pPr>
            <a:endParaRPr/>
          </a:p>
        </p:txBody>
      </p:sp>
      <p:sp>
        <p:nvSpPr>
          <p:cNvPr id="85" name="Google Shape;85;p17"/>
          <p:cNvSpPr txBox="1">
            <a:spLocks noGrp="1"/>
          </p:cNvSpPr>
          <p:nvPr>
            <p:ph type="body" idx="2"/>
          </p:nvPr>
        </p:nvSpPr>
        <p:spPr>
          <a:xfrm>
            <a:off x="6505367" y="667900"/>
            <a:ext cx="5271900" cy="54819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endParaRPr/>
          </a:p>
        </p:txBody>
      </p:sp>
      <p:pic>
        <p:nvPicPr>
          <p:cNvPr id="86" name="Google Shape;86;p17"/>
          <p:cNvPicPr preferRelativeResize="0"/>
          <p:nvPr/>
        </p:nvPicPr>
        <p:blipFill>
          <a:blip r:embed="rId3">
            <a:alphaModFix/>
          </a:blip>
          <a:stretch>
            <a:fillRect/>
          </a:stretch>
        </p:blipFill>
        <p:spPr>
          <a:xfrm>
            <a:off x="6617500" y="667900"/>
            <a:ext cx="5159775" cy="5159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Enrollment Declines: National Data (IPEDS, NSCRC)</a:t>
            </a:r>
            <a:endParaRPr/>
          </a:p>
        </p:txBody>
      </p:sp>
      <p:sp>
        <p:nvSpPr>
          <p:cNvPr id="92" name="Google Shape;92;p18"/>
          <p:cNvSpPr txBox="1"/>
          <p:nvPr/>
        </p:nvSpPr>
        <p:spPr>
          <a:xfrm>
            <a:off x="773450" y="2114125"/>
            <a:ext cx="11472900" cy="484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latin typeface="Roboto"/>
                <a:ea typeface="Roboto"/>
                <a:cs typeface="Roboto"/>
                <a:sym typeface="Roboto"/>
              </a:rPr>
              <a:t>Freshman Enrollment Decline:</a:t>
            </a:r>
            <a:r>
              <a:rPr lang="en-US" sz="2200">
                <a:latin typeface="Roboto"/>
                <a:ea typeface="Roboto"/>
                <a:cs typeface="Roboto"/>
                <a:sym typeface="Roboto"/>
              </a:rPr>
              <a:t> In the fall semester of 2024, there was a 5% decrease in 18-year-old freshman enrollment compared to the previous year. Public and private non-profit four-year colleges experienced declines exceeding 6%. ​</a:t>
            </a:r>
            <a:br>
              <a:rPr lang="en-US" sz="2200" u="sng">
                <a:solidFill>
                  <a:schemeClr val="hlink"/>
                </a:solidFill>
                <a:latin typeface="Roboto"/>
                <a:ea typeface="Roboto"/>
                <a:cs typeface="Roboto"/>
                <a:sym typeface="Roboto"/>
                <a:hlinkClick r:id="rId3"/>
              </a:rPr>
            </a:br>
            <a:endParaRPr sz="2200" u="sng">
              <a:solidFill>
                <a:schemeClr val="hlink"/>
              </a:solidFill>
              <a:latin typeface="Roboto"/>
              <a:ea typeface="Roboto"/>
              <a:cs typeface="Roboto"/>
              <a:sym typeface="Roboto"/>
            </a:endParaRPr>
          </a:p>
          <a:p>
            <a:pPr marL="0" lvl="0" indent="0" algn="l" rtl="0">
              <a:spcBef>
                <a:spcPts val="0"/>
              </a:spcBef>
              <a:spcAft>
                <a:spcPts val="0"/>
              </a:spcAft>
              <a:buNone/>
            </a:pPr>
            <a:r>
              <a:rPr lang="en-US" sz="2200" b="1">
                <a:latin typeface="Roboto"/>
                <a:ea typeface="Roboto"/>
                <a:cs typeface="Roboto"/>
                <a:sym typeface="Roboto"/>
              </a:rPr>
              <a:t>Demographic Disparities:</a:t>
            </a:r>
            <a:r>
              <a:rPr lang="en-US" sz="2200">
                <a:latin typeface="Roboto"/>
                <a:ea typeface="Roboto"/>
                <a:cs typeface="Roboto"/>
                <a:sym typeface="Roboto"/>
              </a:rPr>
              <a:t> Highly selective institutions saw a 16.9% drop in Black freshman enrollment, indicating significant demographic shifts. ​</a:t>
            </a:r>
            <a:br>
              <a:rPr lang="en-US" sz="2200" u="sng">
                <a:solidFill>
                  <a:schemeClr val="hlink"/>
                </a:solidFill>
                <a:latin typeface="Roboto"/>
                <a:ea typeface="Roboto"/>
                <a:cs typeface="Roboto"/>
                <a:sym typeface="Roboto"/>
                <a:hlinkClick r:id="rId3"/>
              </a:rPr>
            </a:br>
            <a:endParaRPr sz="2200" u="sng">
              <a:solidFill>
                <a:schemeClr val="hlink"/>
              </a:solidFill>
              <a:latin typeface="Roboto"/>
              <a:ea typeface="Roboto"/>
              <a:cs typeface="Roboto"/>
              <a:sym typeface="Roboto"/>
            </a:endParaRPr>
          </a:p>
          <a:p>
            <a:pPr marL="0" lvl="0" indent="0" algn="l" rtl="0">
              <a:spcBef>
                <a:spcPts val="0"/>
              </a:spcBef>
              <a:spcAft>
                <a:spcPts val="0"/>
              </a:spcAft>
              <a:buNone/>
            </a:pPr>
            <a:r>
              <a:rPr lang="en-US" sz="2200" b="1">
                <a:latin typeface="Roboto"/>
                <a:ea typeface="Roboto"/>
                <a:cs typeface="Roboto"/>
                <a:sym typeface="Roboto"/>
              </a:rPr>
              <a:t>Gender Differences:</a:t>
            </a:r>
            <a:r>
              <a:rPr lang="en-US" sz="2200">
                <a:latin typeface="Roboto"/>
                <a:ea typeface="Roboto"/>
                <a:cs typeface="Roboto"/>
                <a:sym typeface="Roboto"/>
              </a:rPr>
              <a:t> The decline was more pronounced among men (6.4%) than women (6.0%), exacerbating existing gender disparities in higher education.</a:t>
            </a:r>
            <a:br>
              <a:rPr lang="en-US" sz="2200" u="sng">
                <a:solidFill>
                  <a:schemeClr val="hlink"/>
                </a:solidFill>
                <a:latin typeface="Roboto"/>
                <a:ea typeface="Roboto"/>
                <a:cs typeface="Roboto"/>
                <a:sym typeface="Roboto"/>
                <a:hlinkClick r:id="rId4"/>
              </a:rPr>
            </a:br>
            <a:endParaRPr sz="2200" u="sng">
              <a:solidFill>
                <a:schemeClr val="hlink"/>
              </a:solidFill>
              <a:latin typeface="Roboto"/>
              <a:ea typeface="Roboto"/>
              <a:cs typeface="Roboto"/>
              <a:sym typeface="Roboto"/>
            </a:endParaRPr>
          </a:p>
          <a:p>
            <a:pPr marL="0" lvl="0" indent="0" algn="l" rtl="0">
              <a:spcBef>
                <a:spcPts val="0"/>
              </a:spcBef>
              <a:spcAft>
                <a:spcPts val="0"/>
              </a:spcAft>
              <a:buNone/>
            </a:pPr>
            <a:r>
              <a:rPr lang="en-US" sz="2200" b="1">
                <a:latin typeface="Roboto"/>
                <a:ea typeface="Roboto"/>
                <a:cs typeface="Roboto"/>
                <a:sym typeface="Roboto"/>
              </a:rPr>
              <a:t>Racial Variations:</a:t>
            </a:r>
            <a:r>
              <a:rPr lang="en-US" sz="2200">
                <a:latin typeface="Roboto"/>
                <a:ea typeface="Roboto"/>
                <a:cs typeface="Roboto"/>
                <a:sym typeface="Roboto"/>
              </a:rPr>
              <a:t> White freshman enrollment decreased by 11.6%, while Black enrollment declined by 6.1%. Hispanic and Asian enrollments saw smaller reductions of about 1% each.</a:t>
            </a:r>
            <a:endParaRPr sz="2200">
              <a:latin typeface="Roboto"/>
              <a:ea typeface="Roboto"/>
              <a:cs typeface="Roboto"/>
              <a:sym typeface="Roboto"/>
            </a:endParaRPr>
          </a:p>
          <a:p>
            <a:pPr marL="0" lvl="0" indent="0" algn="l" rtl="0">
              <a:spcBef>
                <a:spcPts val="0"/>
              </a:spcBef>
              <a:spcAft>
                <a:spcPts val="0"/>
              </a:spcAft>
              <a:buNone/>
            </a:pPr>
            <a:endParaRPr sz="17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415633" y="667900"/>
            <a:ext cx="4170000" cy="24387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Economic &amp; Cultural Factors</a:t>
            </a:r>
            <a:endParaRPr/>
          </a:p>
        </p:txBody>
      </p:sp>
      <p:sp>
        <p:nvSpPr>
          <p:cNvPr id="98" name="Google Shape;98;p19"/>
          <p:cNvSpPr txBox="1"/>
          <p:nvPr/>
        </p:nvSpPr>
        <p:spPr>
          <a:xfrm>
            <a:off x="6161875" y="2114125"/>
            <a:ext cx="6084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solidFill>
                <a:schemeClr val="dk2"/>
              </a:solidFill>
              <a:latin typeface="Roboto"/>
              <a:ea typeface="Roboto"/>
              <a:cs typeface="Roboto"/>
              <a:sym typeface="Roboto"/>
            </a:endParaRPr>
          </a:p>
        </p:txBody>
      </p:sp>
      <p:sp>
        <p:nvSpPr>
          <p:cNvPr id="99" name="Google Shape;99;p19"/>
          <p:cNvSpPr txBox="1">
            <a:spLocks noGrp="1"/>
          </p:cNvSpPr>
          <p:nvPr>
            <p:ph type="body" idx="1"/>
          </p:nvPr>
        </p:nvSpPr>
        <p:spPr>
          <a:xfrm>
            <a:off x="415600" y="3187533"/>
            <a:ext cx="4170000" cy="3063900"/>
          </a:xfrm>
          <a:prstGeom prst="rect">
            <a:avLst/>
          </a:prstGeom>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r>
              <a:rPr lang="en-US" sz="2600">
                <a:solidFill>
                  <a:schemeClr val="lt1"/>
                </a:solidFill>
              </a:rPr>
              <a:t>Rising skepticism about higher ed ROI</a:t>
            </a:r>
            <a:br>
              <a:rPr lang="en-US" sz="2600">
                <a:solidFill>
                  <a:schemeClr val="lt1"/>
                </a:solidFill>
              </a:rPr>
            </a:br>
            <a:endParaRPr sz="2600">
              <a:solidFill>
                <a:schemeClr val="lt1"/>
              </a:solidFill>
            </a:endParaRPr>
          </a:p>
          <a:p>
            <a:pPr marL="0" lvl="0" indent="0" algn="l" rtl="0">
              <a:lnSpc>
                <a:spcPct val="100000"/>
              </a:lnSpc>
              <a:spcBef>
                <a:spcPts val="0"/>
              </a:spcBef>
              <a:spcAft>
                <a:spcPts val="0"/>
              </a:spcAft>
              <a:buNone/>
            </a:pPr>
            <a:r>
              <a:rPr lang="en-US" sz="2600">
                <a:solidFill>
                  <a:schemeClr val="lt1"/>
                </a:solidFill>
              </a:rPr>
              <a:t>Increased competition from alternative credentials</a:t>
            </a:r>
            <a:endParaRPr sz="2600">
              <a:solidFill>
                <a:schemeClr val="lt1"/>
              </a:solidFill>
            </a:endParaRPr>
          </a:p>
        </p:txBody>
      </p:sp>
      <p:pic>
        <p:nvPicPr>
          <p:cNvPr id="100" name="Google Shape;100;p19" descr="https://alliancedirectbenefits.com/wp-content/uploads/college-cost.jpg"/>
          <p:cNvPicPr preferRelativeResize="0"/>
          <p:nvPr/>
        </p:nvPicPr>
        <p:blipFill>
          <a:blip r:embed="rId3">
            <a:alphaModFix/>
          </a:blip>
          <a:stretch>
            <a:fillRect/>
          </a:stretch>
        </p:blipFill>
        <p:spPr>
          <a:xfrm>
            <a:off x="6814992" y="1308263"/>
            <a:ext cx="4299685" cy="4215724"/>
          </a:xfrm>
          <a:prstGeom prst="rect">
            <a:avLst/>
          </a:prstGeom>
          <a:noFill/>
          <a:ln>
            <a:noFill/>
          </a:ln>
        </p:spPr>
      </p:pic>
      <p:sp>
        <p:nvSpPr>
          <p:cNvPr id="101" name="Google Shape;101;p19"/>
          <p:cNvSpPr txBox="1"/>
          <p:nvPr/>
        </p:nvSpPr>
        <p:spPr>
          <a:xfrm>
            <a:off x="5207951" y="896127"/>
            <a:ext cx="5104800" cy="5040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ctrTitle"/>
          </p:nvPr>
        </p:nvSpPr>
        <p:spPr>
          <a:xfrm>
            <a:off x="415600" y="719633"/>
            <a:ext cx="11360700" cy="1710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Future Forecast</a:t>
            </a:r>
            <a:endParaRPr/>
          </a:p>
        </p:txBody>
      </p:sp>
      <p:sp>
        <p:nvSpPr>
          <p:cNvPr id="107" name="Google Shape;107;p20"/>
          <p:cNvSpPr txBox="1">
            <a:spLocks noGrp="1"/>
          </p:cNvSpPr>
          <p:nvPr>
            <p:ph type="subTitle" idx="1"/>
          </p:nvPr>
        </p:nvSpPr>
        <p:spPr>
          <a:xfrm>
            <a:off x="415600" y="2504747"/>
            <a:ext cx="5656800" cy="9843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sz="3600"/>
              <a:t>THE ENROLLMENT CLIFF</a:t>
            </a:r>
            <a:endParaRPr sz="3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t>What’s the crisis?</a:t>
            </a:r>
            <a:endParaRPr/>
          </a:p>
        </p:txBody>
      </p:sp>
      <p:sp>
        <p:nvSpPr>
          <p:cNvPr id="113" name="Google Shape;113;p21"/>
          <p:cNvSpPr txBox="1"/>
          <p:nvPr/>
        </p:nvSpPr>
        <p:spPr>
          <a:xfrm>
            <a:off x="1134400" y="1830525"/>
            <a:ext cx="11112000" cy="518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latin typeface="Roboto"/>
                <a:ea typeface="Roboto"/>
                <a:cs typeface="Roboto"/>
                <a:sym typeface="Roboto"/>
              </a:rPr>
              <a:t>⬇ Declining Birth Rates:</a:t>
            </a:r>
            <a:br>
              <a:rPr lang="en-US" sz="2200" b="1">
                <a:latin typeface="Roboto"/>
                <a:ea typeface="Roboto"/>
                <a:cs typeface="Roboto"/>
                <a:sym typeface="Roboto"/>
              </a:rPr>
            </a:br>
            <a:r>
              <a:rPr lang="en-US" sz="2200">
                <a:latin typeface="Roboto"/>
                <a:ea typeface="Roboto"/>
                <a:cs typeface="Roboto"/>
                <a:sym typeface="Roboto"/>
              </a:rPr>
              <a:t> U.S. birthrates have been falling since 2008, peaking impact in 2025 when fewer high school grads begin to reach college age.</a:t>
            </a:r>
            <a:br>
              <a:rPr lang="en-US" sz="2200">
                <a:latin typeface="Roboto"/>
                <a:ea typeface="Roboto"/>
                <a:cs typeface="Roboto"/>
                <a:sym typeface="Roboto"/>
              </a:rPr>
            </a:br>
            <a:endParaRPr sz="2200">
              <a:latin typeface="Roboto"/>
              <a:ea typeface="Roboto"/>
              <a:cs typeface="Roboto"/>
              <a:sym typeface="Roboto"/>
            </a:endParaRPr>
          </a:p>
          <a:p>
            <a:pPr marL="0" lvl="0" indent="0" algn="l" rtl="0">
              <a:spcBef>
                <a:spcPts val="0"/>
              </a:spcBef>
              <a:spcAft>
                <a:spcPts val="0"/>
              </a:spcAft>
              <a:buNone/>
            </a:pPr>
            <a:r>
              <a:rPr lang="en-US" sz="2200" b="1">
                <a:latin typeface="Roboto"/>
                <a:ea typeface="Roboto"/>
                <a:cs typeface="Roboto"/>
                <a:sym typeface="Roboto"/>
              </a:rPr>
              <a:t>🧑‍🎓  High School Graduate Peak:</a:t>
            </a:r>
            <a:br>
              <a:rPr lang="en-US" sz="2200" b="1">
                <a:latin typeface="Roboto"/>
                <a:ea typeface="Roboto"/>
                <a:cs typeface="Roboto"/>
                <a:sym typeface="Roboto"/>
              </a:rPr>
            </a:br>
            <a:r>
              <a:rPr lang="en-US" sz="2200">
                <a:latin typeface="Roboto"/>
                <a:ea typeface="Roboto"/>
                <a:cs typeface="Roboto"/>
                <a:sym typeface="Roboto"/>
              </a:rPr>
              <a:t> ~3.8 million in 2025 → gradual decline projected to continue into the 2030s.</a:t>
            </a:r>
            <a:br>
              <a:rPr lang="en-US" sz="2200">
                <a:latin typeface="Roboto"/>
                <a:ea typeface="Roboto"/>
                <a:cs typeface="Roboto"/>
                <a:sym typeface="Roboto"/>
              </a:rPr>
            </a:br>
            <a:endParaRPr sz="2200">
              <a:latin typeface="Roboto"/>
              <a:ea typeface="Roboto"/>
              <a:cs typeface="Roboto"/>
              <a:sym typeface="Roboto"/>
            </a:endParaRPr>
          </a:p>
          <a:p>
            <a:pPr marL="0" lvl="0" indent="0" algn="l" rtl="0">
              <a:spcBef>
                <a:spcPts val="0"/>
              </a:spcBef>
              <a:spcAft>
                <a:spcPts val="0"/>
              </a:spcAft>
              <a:buNone/>
            </a:pPr>
            <a:r>
              <a:rPr lang="en-US" sz="2200" b="1">
                <a:latin typeface="Roboto"/>
                <a:ea typeface="Roboto"/>
                <a:cs typeface="Roboto"/>
                <a:sym typeface="Roboto"/>
              </a:rPr>
              <a:t>📊  Regional Impact:</a:t>
            </a:r>
            <a:br>
              <a:rPr lang="en-US" sz="2200" b="1">
                <a:latin typeface="Roboto"/>
                <a:ea typeface="Roboto"/>
                <a:cs typeface="Roboto"/>
                <a:sym typeface="Roboto"/>
              </a:rPr>
            </a:br>
            <a:r>
              <a:rPr lang="en-US" sz="2200">
                <a:latin typeface="Roboto"/>
                <a:ea typeface="Roboto"/>
                <a:cs typeface="Roboto"/>
                <a:sym typeface="Roboto"/>
              </a:rPr>
              <a:t> Northeast and Midwest to see largest enrollment drops due to sharper population declines.</a:t>
            </a:r>
            <a:br>
              <a:rPr lang="en-US" sz="2200">
                <a:latin typeface="Roboto"/>
                <a:ea typeface="Roboto"/>
                <a:cs typeface="Roboto"/>
                <a:sym typeface="Roboto"/>
              </a:rPr>
            </a:br>
            <a:endParaRPr sz="2200">
              <a:latin typeface="Roboto"/>
              <a:ea typeface="Roboto"/>
              <a:cs typeface="Roboto"/>
              <a:sym typeface="Roboto"/>
            </a:endParaRPr>
          </a:p>
          <a:p>
            <a:pPr marL="0" lvl="0" indent="0" algn="l" rtl="0">
              <a:spcBef>
                <a:spcPts val="0"/>
              </a:spcBef>
              <a:spcAft>
                <a:spcPts val="0"/>
              </a:spcAft>
              <a:buNone/>
            </a:pPr>
            <a:r>
              <a:rPr lang="en-US" sz="2200" b="1">
                <a:latin typeface="Roboto"/>
                <a:ea typeface="Roboto"/>
                <a:cs typeface="Roboto"/>
                <a:sym typeface="Roboto"/>
              </a:rPr>
              <a:t>🏫  Risk to Institutions:</a:t>
            </a:r>
            <a:br>
              <a:rPr lang="en-US" sz="2200" b="1">
                <a:latin typeface="Roboto"/>
                <a:ea typeface="Roboto"/>
                <a:cs typeface="Roboto"/>
                <a:sym typeface="Roboto"/>
              </a:rPr>
            </a:br>
            <a:r>
              <a:rPr lang="en-US" sz="2200">
                <a:latin typeface="Roboto"/>
                <a:ea typeface="Roboto"/>
                <a:cs typeface="Roboto"/>
                <a:sym typeface="Roboto"/>
              </a:rPr>
              <a:t> Smaller colleges and tuition-dependent schools face closures, mergers, or program cuts.</a:t>
            </a:r>
            <a:endParaRPr sz="2200">
              <a:latin typeface="Roboto"/>
              <a:ea typeface="Roboto"/>
              <a:cs typeface="Roboto"/>
              <a:sym typeface="Roboto"/>
            </a:endParaRPr>
          </a:p>
          <a:p>
            <a:pPr marL="0" lvl="0" indent="0" algn="l" rtl="0">
              <a:spcBef>
                <a:spcPts val="0"/>
              </a:spcBef>
              <a:spcAft>
                <a:spcPts val="0"/>
              </a:spcAft>
              <a:buNone/>
            </a:pPr>
            <a:endParaRPr sz="1700">
              <a:solidFill>
                <a:schemeClr val="dk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415633" y="667900"/>
            <a:ext cx="11360700" cy="8316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Budget, Financial Aid &amp; Institutional Consequences</a:t>
            </a:r>
            <a:endParaRPr/>
          </a:p>
        </p:txBody>
      </p:sp>
      <p:sp>
        <p:nvSpPr>
          <p:cNvPr id="119" name="Google Shape;119;p22"/>
          <p:cNvSpPr txBox="1"/>
          <p:nvPr/>
        </p:nvSpPr>
        <p:spPr>
          <a:xfrm>
            <a:off x="309400" y="2423500"/>
            <a:ext cx="11086200" cy="34170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Tuition dependency</a:t>
            </a:r>
            <a:endParaRPr sz="3000">
              <a:solidFill>
                <a:schemeClr val="dk2"/>
              </a:solidFill>
              <a:latin typeface="Roboto"/>
              <a:ea typeface="Roboto"/>
              <a:cs typeface="Roboto"/>
              <a:sym typeface="Roboto"/>
            </a:endParaRPr>
          </a:p>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Aid leveraging &amp; discounting trends</a:t>
            </a:r>
            <a:endParaRPr sz="3000">
              <a:solidFill>
                <a:schemeClr val="dk2"/>
              </a:solidFill>
              <a:latin typeface="Roboto"/>
              <a:ea typeface="Roboto"/>
              <a:cs typeface="Roboto"/>
              <a:sym typeface="Roboto"/>
            </a:endParaRPr>
          </a:p>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Program consolidation or sunsetting</a:t>
            </a:r>
            <a:endParaRPr sz="3000">
              <a:solidFill>
                <a:schemeClr val="dk2"/>
              </a:solidFill>
              <a:latin typeface="Roboto"/>
              <a:ea typeface="Roboto"/>
              <a:cs typeface="Roboto"/>
              <a:sym typeface="Roboto"/>
            </a:endParaRPr>
          </a:p>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New program innovation</a:t>
            </a:r>
            <a:endParaRPr sz="3000">
              <a:solidFill>
                <a:schemeClr val="dk2"/>
              </a:solidFill>
              <a:latin typeface="Roboto"/>
              <a:ea typeface="Roboto"/>
              <a:cs typeface="Roboto"/>
              <a:sym typeface="Roboto"/>
            </a:endParaRPr>
          </a:p>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Impacts on marginalized student populations</a:t>
            </a:r>
            <a:endParaRPr sz="3000">
              <a:solidFill>
                <a:schemeClr val="dk2"/>
              </a:solidFill>
              <a:latin typeface="Roboto"/>
              <a:ea typeface="Roboto"/>
              <a:cs typeface="Roboto"/>
              <a:sym typeface="Roboto"/>
            </a:endParaRPr>
          </a:p>
          <a:p>
            <a:pPr marL="457200" lvl="0" indent="-419100" algn="l" rtl="0">
              <a:spcBef>
                <a:spcPts val="0"/>
              </a:spcBef>
              <a:spcAft>
                <a:spcPts val="0"/>
              </a:spcAft>
              <a:buClr>
                <a:schemeClr val="dk2"/>
              </a:buClr>
              <a:buSzPts val="3000"/>
              <a:buFont typeface="Roboto"/>
              <a:buChar char="●"/>
            </a:pPr>
            <a:r>
              <a:rPr lang="en-US" sz="3000">
                <a:solidFill>
                  <a:schemeClr val="dk2"/>
                </a:solidFill>
                <a:latin typeface="Roboto"/>
                <a:ea typeface="Roboto"/>
                <a:cs typeface="Roboto"/>
                <a:sym typeface="Roboto"/>
              </a:rPr>
              <a:t>Hiring freezes, role realignments</a:t>
            </a:r>
            <a:br>
              <a:rPr lang="en-US" sz="3000">
                <a:solidFill>
                  <a:schemeClr val="dk2"/>
                </a:solidFill>
                <a:latin typeface="Roboto"/>
                <a:ea typeface="Roboto"/>
                <a:cs typeface="Roboto"/>
                <a:sym typeface="Roboto"/>
              </a:rPr>
            </a:br>
            <a:endParaRPr sz="30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415567" y="1064800"/>
            <a:ext cx="8330400" cy="47283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a:t>Is your institution planning for future demographic impacts? </a:t>
            </a: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809</Words>
  <Application>Microsoft Office PowerPoint</Application>
  <PresentationFormat>Widescreen</PresentationFormat>
  <Paragraphs>86</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Roboto</vt:lpstr>
      <vt:lpstr>Noto Sans Symbols</vt:lpstr>
      <vt:lpstr>Verdana</vt:lpstr>
      <vt:lpstr>Arial</vt:lpstr>
      <vt:lpstr>Trebuchet MS</vt:lpstr>
      <vt:lpstr>Merriweather</vt:lpstr>
      <vt:lpstr>Paradigm</vt:lpstr>
      <vt:lpstr>Enrollment Management Impacts on Higher Education Amid Declining Student Populations</vt:lpstr>
      <vt:lpstr> Objectives</vt:lpstr>
      <vt:lpstr>US Demographic Trends</vt:lpstr>
      <vt:lpstr>Enrollment Declines: National Data (IPEDS, NSCRC)</vt:lpstr>
      <vt:lpstr>Economic &amp; Cultural Factors</vt:lpstr>
      <vt:lpstr>Future Forecast</vt:lpstr>
      <vt:lpstr>What’s the crisis?</vt:lpstr>
      <vt:lpstr>Budget, Financial Aid &amp; Institutional Consequences</vt:lpstr>
      <vt:lpstr>Is your institution planning for future demographic impacts? </vt:lpstr>
      <vt:lpstr>Strategic Enrollment Management (SEM)</vt:lpstr>
      <vt:lpstr>SEM Pillars</vt:lpstr>
      <vt:lpstr>SEM Common Practices</vt:lpstr>
      <vt:lpstr>In essence, SEM helps institutions attract not just more students but the right students—and support them in succeeding.</vt:lpstr>
      <vt:lpstr>Strategic Questions </vt:lpstr>
      <vt:lpstr>Aligning SEM with Institutional Mission  </vt:lpstr>
      <vt:lpstr>SEM Common Practices</vt:lpstr>
      <vt:lpstr>Action Planning Framework</vt:lpstr>
      <vt:lpstr>EXAMPLE</vt:lpstr>
      <vt:lpstr>Open Discussion and Q&amp;A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Enrollment Management Impacts on Higher Education Amid Declining Student Populations</dc:title>
  <dc:creator>Zilma Lopes</dc:creator>
  <cp:lastModifiedBy>Zilma Lopes</cp:lastModifiedBy>
  <cp:revision>4</cp:revision>
  <dcterms:modified xsi:type="dcterms:W3CDTF">2025-04-08T15:50:59Z</dcterms:modified>
</cp:coreProperties>
</file>