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comment2.xml" ContentType="application/vnd.openxmlformats-officedocument.presentationml.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5" r:id="rId27"/>
    <p:sldId id="296" r:id="rId28"/>
    <p:sldId id="297" r:id="rId29"/>
    <p:sldId id="298" r:id="rId30"/>
    <p:sldId id="299" r:id="rId31"/>
    <p:sldId id="300" r:id="rId32"/>
    <p:sldId id="301" r:id="rId33"/>
    <p:sldId id="302" r:id="rId34"/>
    <p:sldId id="303" r:id="rId35"/>
    <p:sldId id="304" r:id="rId36"/>
  </p:sldIdLst>
  <p:sldSz cx="9144000" cy="5143500" type="screen16x9"/>
  <p:notesSz cx="6858000" cy="9144000"/>
  <p:embeddedFontLst>
    <p:embeddedFont>
      <p:font typeface="Robot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Verdana" panose="020B0604030504040204" pitchFamily="34" charset="0"/>
      <p:regular r:id="rId46"/>
      <p:bold r:id="rId47"/>
      <p:italic r:id="rId48"/>
      <p:boldItalic r:id="rId49"/>
    </p:embeddedFont>
    <p:embeddedFont>
      <p:font typeface="Economica" panose="020B060402020202020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Draeg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038779-2CF3-4A63-87A0-280D5B872E18}">
  <a:tblStyle styleId="{D9038779-2CF3-4A63-87A0-280D5B872E1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8-11T14:18:51.819" idx="1">
    <p:pos x="6000" y="0"/>
    <p:text>@kellyd@nasfaa.org Can you add in a slide here about our implicit bias work? If you don't think it belongs here, I'm open to putting it somewhere else.
_Assigned to Dana Kelly_</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08-11T14:21:16.525" idx="2">
    <p:pos x="6000" y="0"/>
    <p:text>@covalm@nasfaa.org Can we update this with some of our latest policy groups? I think some of our ongoing stuff can probably be updated too (assisting displaced students). Maybe on this slide, or a new slide, we can also list the grant work we're engaged in?
_Assigned to covalm@nasfaa.org_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4c65b4f85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4c65b4f85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4c65b4f85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e4c65b4f85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Click 1 – resources – direct links to compiled regulations and other resources</a:t>
            </a:r>
            <a:endParaRPr/>
          </a:p>
          <a:p>
            <a:pPr marL="0" lvl="0" indent="0" algn="l" rtl="0">
              <a:spcBef>
                <a:spcPts val="0"/>
              </a:spcBef>
              <a:spcAft>
                <a:spcPts val="0"/>
              </a:spcAft>
              <a:buNone/>
            </a:pPr>
            <a:r>
              <a:rPr lang="en"/>
              <a:t>Click 2 – goes away</a:t>
            </a:r>
            <a:endParaRPr/>
          </a:p>
          <a:p>
            <a:pPr marL="0" lvl="0" indent="0" algn="l" rtl="0">
              <a:spcBef>
                <a:spcPts val="0"/>
              </a:spcBef>
              <a:spcAft>
                <a:spcPts val="0"/>
              </a:spcAft>
              <a:buNone/>
            </a:pPr>
            <a:r>
              <a:rPr lang="en"/>
              <a:t>Click 3 – enter content into template</a:t>
            </a:r>
            <a:endParaRPr/>
          </a:p>
        </p:txBody>
      </p:sp>
      <p:sp>
        <p:nvSpPr>
          <p:cNvPr id="176" name="Google Shape;176;ge4c65b4f85_0_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4c65b4f85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e4c65b4f85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e4c65b4f85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e4c65b4f85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4c65b4f85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4c65b4f85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4c65b4f85_0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4c65b4f85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4c65b4f85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4c65b4f85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4c65b4f85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e4c65b4f85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4c65b4f85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e4c65b4f85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4c65b4f85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4c65b4f85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e2e276187d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e2e276187d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ge2e276187d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e4c65b4f85_0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e4c65b4f85_0_2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 sz="1200" u="none"/>
              <a:t>Code of Conduct:</a:t>
            </a:r>
            <a:endParaRPr/>
          </a:p>
          <a:p>
            <a:pPr marL="171450" lvl="0" indent="-171450" algn="l" rtl="0">
              <a:spcBef>
                <a:spcPts val="0"/>
              </a:spcBef>
              <a:spcAft>
                <a:spcPts val="0"/>
              </a:spcAft>
              <a:buClr>
                <a:schemeClr val="dk1"/>
              </a:buClr>
              <a:buSzPts val="1200"/>
              <a:buFont typeface="Arial"/>
              <a:buChar char="•"/>
            </a:pPr>
            <a:r>
              <a:rPr lang="en" sz="1200" u="none"/>
              <a:t>Prescriptive; enumerates specific expectations for conduct; </a:t>
            </a:r>
            <a:endParaRPr/>
          </a:p>
          <a:p>
            <a:pPr marL="171450" lvl="0" indent="-171450" algn="l" rtl="0">
              <a:spcBef>
                <a:spcPts val="0"/>
              </a:spcBef>
              <a:spcAft>
                <a:spcPts val="0"/>
              </a:spcAft>
              <a:buClr>
                <a:schemeClr val="dk1"/>
              </a:buClr>
              <a:buSzPts val="1200"/>
              <a:buFont typeface="Arial"/>
              <a:buChar char="•"/>
            </a:pPr>
            <a:r>
              <a:rPr lang="en" sz="1200" u="none"/>
              <a:t>NASFAA members are required to comply as a condition of membership;</a:t>
            </a:r>
            <a:endParaRPr/>
          </a:p>
          <a:p>
            <a:pPr marL="171450" lvl="0" indent="-171450" algn="l" rtl="0">
              <a:spcBef>
                <a:spcPts val="0"/>
              </a:spcBef>
              <a:spcAft>
                <a:spcPts val="0"/>
              </a:spcAft>
              <a:buClr>
                <a:schemeClr val="dk1"/>
              </a:buClr>
              <a:buSzPts val="1200"/>
              <a:buFont typeface="Arial"/>
              <a:buChar char="•"/>
            </a:pPr>
            <a:r>
              <a:rPr lang="en" sz="1200" u="none"/>
              <a:t>Reported violations may trigger an investigation and/or result in sanctions.</a:t>
            </a:r>
            <a:endParaRPr/>
          </a:p>
          <a:p>
            <a:pPr marL="0" lvl="0" indent="0" algn="l" rtl="0">
              <a:spcBef>
                <a:spcPts val="0"/>
              </a:spcBef>
              <a:spcAft>
                <a:spcPts val="0"/>
              </a:spcAft>
              <a:buClr>
                <a:schemeClr val="dk1"/>
              </a:buClr>
              <a:buSzPts val="1200"/>
              <a:buFont typeface="Calibri"/>
              <a:buNone/>
            </a:pPr>
            <a:endParaRPr sz="1200" u="none"/>
          </a:p>
          <a:p>
            <a:pPr marL="0" lvl="0" indent="0" algn="l" rtl="0">
              <a:spcBef>
                <a:spcPts val="0"/>
              </a:spcBef>
              <a:spcAft>
                <a:spcPts val="0"/>
              </a:spcAft>
              <a:buClr>
                <a:schemeClr val="dk1"/>
              </a:buClr>
              <a:buSzPts val="1200"/>
              <a:buFont typeface="Calibri"/>
              <a:buNone/>
            </a:pPr>
            <a:r>
              <a:rPr lang="en" sz="1200" u="none"/>
              <a:t>Statement of Ethical Principles:</a:t>
            </a:r>
            <a:endParaRPr/>
          </a:p>
          <a:p>
            <a:pPr marL="171450" lvl="0" indent="-171450" algn="l" rtl="0">
              <a:spcBef>
                <a:spcPts val="0"/>
              </a:spcBef>
              <a:spcAft>
                <a:spcPts val="0"/>
              </a:spcAft>
              <a:buClr>
                <a:schemeClr val="dk1"/>
              </a:buClr>
              <a:buSzPts val="1200"/>
              <a:buFont typeface="Arial"/>
              <a:buChar char="•"/>
            </a:pPr>
            <a:r>
              <a:rPr lang="en" sz="1200" u="none"/>
              <a:t>Aspirational; should guide policies and behaviors;</a:t>
            </a:r>
            <a:endParaRPr/>
          </a:p>
          <a:p>
            <a:pPr marL="171450" lvl="0" indent="-171450" algn="l" rtl="0">
              <a:spcBef>
                <a:spcPts val="0"/>
              </a:spcBef>
              <a:spcAft>
                <a:spcPts val="0"/>
              </a:spcAft>
              <a:buClr>
                <a:schemeClr val="dk1"/>
              </a:buClr>
              <a:buSzPts val="1200"/>
              <a:buFont typeface="Arial"/>
              <a:buChar char="•"/>
            </a:pPr>
            <a:r>
              <a:rPr lang="en" sz="1200" u="none"/>
              <a:t>NASFAA members shall endeavor to fulfill these principles.</a:t>
            </a:r>
            <a:endParaRPr/>
          </a:p>
          <a:p>
            <a:pPr marL="0" lvl="0" indent="0" algn="l" rtl="0">
              <a:spcBef>
                <a:spcPts val="0"/>
              </a:spcBef>
              <a:spcAft>
                <a:spcPts val="0"/>
              </a:spcAft>
              <a:buNone/>
            </a:pPr>
            <a:endParaRPr/>
          </a:p>
        </p:txBody>
      </p:sp>
      <p:sp>
        <p:nvSpPr>
          <p:cNvPr id="239" name="Google Shape;239;ge4c65b4f85_0_2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4c65b4f85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e4c65b4f85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e4c65b4f85_0_4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e4c65b4f85_0_4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4c65b4f85_0_4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4c65b4f85_0_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94142db59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94142db59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e4d0e7f8c7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e4d0e7f8c7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4E7D"/>
              </a:buClr>
              <a:buSzPts val="1100"/>
              <a:buFont typeface="Arial"/>
              <a:buNone/>
            </a:pPr>
            <a:r>
              <a:rPr lang="en" sz="1200">
                <a:solidFill>
                  <a:srgbClr val="004E7D"/>
                </a:solidFill>
                <a:latin typeface="Calibri"/>
                <a:ea typeface="Calibri"/>
                <a:cs typeface="Calibri"/>
                <a:sym typeface="Calibri"/>
              </a:rPr>
              <a:t>NASFAA Business Services includes Blue Icon Advisors and the Standards of Excellence Review Program.</a:t>
            </a: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rgbClr val="004E7D"/>
                </a:solidFill>
                <a:latin typeface="Calibri"/>
                <a:ea typeface="Calibri"/>
                <a:cs typeface="Calibri"/>
                <a:sym typeface="Calibri"/>
              </a:rPr>
              <a:t>Launched June 2019, Blue Icon Advisors, NASFAA consulting, offers customized services for the financial aid community to meet the unique needs of each school. </a:t>
            </a: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rgbClr val="004E7D"/>
                </a:solidFill>
                <a:latin typeface="Calibri"/>
                <a:ea typeface="Calibri"/>
                <a:cs typeface="Calibri"/>
                <a:sym typeface="Calibri"/>
              </a:rPr>
              <a:t>Projects include operational evaluations, customized training, leadership coaching, program review preparation and assistance, interim staffing, and policies and procedures development.  </a:t>
            </a: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rgbClr val="004E7D"/>
                </a:solidFill>
                <a:latin typeface="Calibri"/>
                <a:ea typeface="Calibri"/>
                <a:cs typeface="Calibri"/>
                <a:sym typeface="Calibri"/>
              </a:rPr>
              <a:t>For more than 20 years, SOE has been providing objective, confidential peer reviews on all aspects of Title IV program administration. The reviews highlight strengths, identify compliance exceptions, and recommend improvements. </a:t>
            </a: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Clr>
                <a:srgbClr val="004E7D"/>
              </a:buClr>
              <a:buSzPts val="1100"/>
              <a:buFont typeface="Arial"/>
              <a:buNone/>
            </a:pPr>
            <a:r>
              <a:rPr lang="en" sz="1200">
                <a:solidFill>
                  <a:srgbClr val="004E7D"/>
                </a:solidFill>
                <a:latin typeface="Calibri"/>
                <a:ea typeface="Calibri"/>
                <a:cs typeface="Calibri"/>
                <a:sym typeface="Calibri"/>
              </a:rPr>
              <a:t>Starting July 2021, Blue Icon is the administrator of the SOE program. </a:t>
            </a: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Clr>
                <a:srgbClr val="004E7D"/>
              </a:buClr>
              <a:buSzPts val="1100"/>
              <a:buFont typeface="Arial"/>
              <a:buNone/>
            </a:pPr>
            <a:r>
              <a:rPr lang="en" sz="1200">
                <a:solidFill>
                  <a:srgbClr val="004E7D"/>
                </a:solidFill>
                <a:latin typeface="Calibri"/>
                <a:ea typeface="Calibri"/>
                <a:cs typeface="Calibri"/>
                <a:sym typeface="Calibri"/>
              </a:rPr>
              <a:t>Visit the website for more information!</a:t>
            </a:r>
            <a:endParaRPr sz="1200">
              <a:solidFill>
                <a:srgbClr val="004E7D"/>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a:solidFill>
                <a:srgbClr val="004E7D"/>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e45cda4119_1_10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e45cda4119_1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e45cda4119_1_10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e45cda4119_1_10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e45cda4119_1_1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ge45cda4119_1_12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ge45cda4119_1_12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e94142db59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e94142db59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ge94142db59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e2e276187d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e2e276187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e45cda4119_1_1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ge45cda4119_1_1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700" b="1">
                <a:latin typeface="Verdana"/>
                <a:ea typeface="Verdana"/>
                <a:cs typeface="Verdana"/>
                <a:sym typeface="Verdana"/>
              </a:rPr>
              <a:t>NASFAA Legislative Tracker</a:t>
            </a:r>
            <a:endParaRPr sz="600"/>
          </a:p>
          <a:p>
            <a:pPr marL="573087" lvl="1" indent="-250825" algn="l" rtl="0">
              <a:spcBef>
                <a:spcPts val="0"/>
              </a:spcBef>
              <a:spcAft>
                <a:spcPts val="0"/>
              </a:spcAft>
              <a:buClr>
                <a:srgbClr val="005B99"/>
              </a:buClr>
              <a:buSzPts val="900"/>
              <a:buFont typeface="Arial"/>
              <a:buChar char="•"/>
            </a:pPr>
            <a:r>
              <a:rPr lang="en" sz="900">
                <a:latin typeface="Arial"/>
                <a:ea typeface="Arial"/>
                <a:cs typeface="Arial"/>
                <a:sym typeface="Arial"/>
              </a:rPr>
              <a:t>Comprehensive list of all student aid-related legislation introduced in this session of Congress </a:t>
            </a:r>
            <a:endParaRPr sz="600"/>
          </a:p>
          <a:p>
            <a:pPr marL="573087" lvl="1" indent="-250825" algn="l" rtl="0">
              <a:spcBef>
                <a:spcPts val="0"/>
              </a:spcBef>
              <a:spcAft>
                <a:spcPts val="0"/>
              </a:spcAft>
              <a:buClr>
                <a:srgbClr val="005B99"/>
              </a:buClr>
              <a:buSzPts val="900"/>
              <a:buFont typeface="Arial"/>
              <a:buChar char="•"/>
            </a:pPr>
            <a:r>
              <a:rPr lang="en" sz="900">
                <a:latin typeface="Arial"/>
                <a:ea typeface="Arial"/>
                <a:cs typeface="Arial"/>
                <a:sym typeface="Arial"/>
              </a:rPr>
              <a:t>Organized by subject area</a:t>
            </a:r>
            <a:endParaRPr sz="600"/>
          </a:p>
          <a:p>
            <a:pPr marL="0" lvl="0" indent="0" algn="l" rtl="0">
              <a:spcBef>
                <a:spcPts val="0"/>
              </a:spcBef>
              <a:spcAft>
                <a:spcPts val="0"/>
              </a:spcAft>
              <a:buNone/>
            </a:pPr>
            <a:r>
              <a:rPr lang="en" sz="1700" b="1">
                <a:latin typeface="Verdana"/>
                <a:ea typeface="Verdana"/>
                <a:cs typeface="Verdana"/>
                <a:sym typeface="Verdana"/>
              </a:rPr>
              <a:t>The Capitol Recap</a:t>
            </a:r>
            <a:endParaRPr sz="600"/>
          </a:p>
          <a:p>
            <a:pPr marL="573087" lvl="1" indent="-250825" algn="l" rtl="0">
              <a:spcBef>
                <a:spcPts val="0"/>
              </a:spcBef>
              <a:spcAft>
                <a:spcPts val="0"/>
              </a:spcAft>
              <a:buClr>
                <a:srgbClr val="005B99"/>
              </a:buClr>
              <a:buSzPts val="900"/>
              <a:buFont typeface="Arial"/>
              <a:buChar char="•"/>
            </a:pPr>
            <a:r>
              <a:rPr lang="en" sz="900">
                <a:latin typeface="Arial"/>
                <a:ea typeface="Arial"/>
                <a:cs typeface="Arial"/>
                <a:sym typeface="Arial"/>
              </a:rPr>
              <a:t>Monthly series in </a:t>
            </a:r>
            <a:r>
              <a:rPr lang="en" sz="900" i="1">
                <a:latin typeface="Arial"/>
                <a:ea typeface="Arial"/>
                <a:cs typeface="Arial"/>
                <a:sym typeface="Arial"/>
              </a:rPr>
              <a:t>Today’s News </a:t>
            </a:r>
            <a:r>
              <a:rPr lang="en" sz="900">
                <a:latin typeface="Arial"/>
                <a:ea typeface="Arial"/>
                <a:cs typeface="Arial"/>
                <a:sym typeface="Arial"/>
              </a:rPr>
              <a:t>that lists and summarizes newly-introduced legislation</a:t>
            </a:r>
            <a:endParaRPr sz="900" i="1">
              <a:latin typeface="Arial"/>
              <a:ea typeface="Arial"/>
              <a:cs typeface="Arial"/>
              <a:sym typeface="Arial"/>
            </a:endParaRPr>
          </a:p>
          <a:p>
            <a:pPr marL="0" lvl="0" indent="0" algn="l" rtl="0">
              <a:spcBef>
                <a:spcPts val="0"/>
              </a:spcBef>
              <a:spcAft>
                <a:spcPts val="0"/>
              </a:spcAft>
              <a:buNone/>
            </a:pPr>
            <a:r>
              <a:rPr lang="en" sz="1700" b="1">
                <a:latin typeface="Verdana"/>
                <a:ea typeface="Verdana"/>
                <a:cs typeface="Verdana"/>
                <a:sym typeface="Verdana"/>
              </a:rPr>
              <a:t>Off the Cuff Podcast</a:t>
            </a:r>
            <a:endParaRPr sz="600"/>
          </a:p>
          <a:p>
            <a:pPr marL="573087" lvl="1" indent="-250825" algn="l" rtl="0">
              <a:spcBef>
                <a:spcPts val="0"/>
              </a:spcBef>
              <a:spcAft>
                <a:spcPts val="0"/>
              </a:spcAft>
              <a:buClr>
                <a:srgbClr val="005B99"/>
              </a:buClr>
              <a:buSzPts val="900"/>
              <a:buFont typeface="Arial"/>
              <a:buChar char="•"/>
            </a:pPr>
            <a:r>
              <a:rPr lang="en" sz="900">
                <a:latin typeface="Verdana"/>
                <a:ea typeface="Verdana"/>
                <a:cs typeface="Verdana"/>
                <a:sym typeface="Verdana"/>
              </a:rPr>
              <a:t>Weekly podcast with NASFAA staff and colleagues on student aid policy </a:t>
            </a:r>
            <a:endParaRPr sz="900" i="1">
              <a:latin typeface="Verdana"/>
              <a:ea typeface="Verdana"/>
              <a:cs typeface="Verdana"/>
              <a:sym typeface="Verdana"/>
            </a:endParaRPr>
          </a:p>
          <a:p>
            <a:pPr marL="0" lvl="0" indent="0" algn="l" rtl="0">
              <a:spcBef>
                <a:spcPts val="0"/>
              </a:spcBef>
              <a:spcAft>
                <a:spcPts val="0"/>
              </a:spcAft>
              <a:buNone/>
            </a:pPr>
            <a:endParaRPr sz="600"/>
          </a:p>
        </p:txBody>
      </p:sp>
      <p:sp>
        <p:nvSpPr>
          <p:cNvPr id="502" name="Google Shape;502;ge45cda4119_1_1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e45cda4119_1_12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e45cda4119_1_12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 b="1"/>
              <a:t>Volunteer!</a:t>
            </a:r>
            <a:endParaRPr/>
          </a:p>
          <a:p>
            <a:pPr marL="628650" lvl="1" indent="-171450" algn="l" rtl="0">
              <a:lnSpc>
                <a:spcPct val="120000"/>
              </a:lnSpc>
              <a:spcBef>
                <a:spcPts val="0"/>
              </a:spcBef>
              <a:spcAft>
                <a:spcPts val="0"/>
              </a:spcAft>
              <a:buClr>
                <a:schemeClr val="dk1"/>
              </a:buClr>
              <a:buSzPts val="1200"/>
              <a:buFont typeface="Arial"/>
              <a:buChar char="•"/>
            </a:pPr>
            <a:r>
              <a:rPr lang="en"/>
              <a:t>Advocacy Pipeline</a:t>
            </a:r>
            <a:endParaRPr/>
          </a:p>
          <a:p>
            <a:pPr marL="628650" lvl="1" indent="-171450" algn="l" rtl="0">
              <a:lnSpc>
                <a:spcPct val="120000"/>
              </a:lnSpc>
              <a:spcBef>
                <a:spcPts val="0"/>
              </a:spcBef>
              <a:spcAft>
                <a:spcPts val="0"/>
              </a:spcAft>
              <a:buClr>
                <a:schemeClr val="dk1"/>
              </a:buClr>
              <a:buSzPts val="1200"/>
              <a:buFont typeface="Arial"/>
              <a:buChar char="•"/>
            </a:pPr>
            <a:r>
              <a:rPr lang="en"/>
              <a:t>Task Force or Working Group</a:t>
            </a:r>
            <a:endParaRPr/>
          </a:p>
          <a:p>
            <a:pPr marL="0" lvl="0" indent="0" algn="l" rtl="0">
              <a:lnSpc>
                <a:spcPct val="120000"/>
              </a:lnSpc>
              <a:spcBef>
                <a:spcPts val="0"/>
              </a:spcBef>
              <a:spcAft>
                <a:spcPts val="0"/>
              </a:spcAft>
              <a:buNone/>
            </a:pPr>
            <a:r>
              <a:rPr lang="en" b="1"/>
              <a:t>Write and Visit Your Member of Congress</a:t>
            </a:r>
            <a:endParaRPr/>
          </a:p>
          <a:p>
            <a:pPr marL="628650" lvl="1" indent="-171450" algn="l" rtl="0">
              <a:lnSpc>
                <a:spcPct val="120000"/>
              </a:lnSpc>
              <a:spcBef>
                <a:spcPts val="0"/>
              </a:spcBef>
              <a:spcAft>
                <a:spcPts val="0"/>
              </a:spcAft>
              <a:buClr>
                <a:schemeClr val="dk1"/>
              </a:buClr>
              <a:buSzPts val="1200"/>
              <a:buFont typeface="Arial"/>
              <a:buChar char="•"/>
            </a:pPr>
            <a:r>
              <a:rPr lang="en"/>
              <a:t>Share your advocacy efforts with NASFAA, so we can support and assist you in your efforts.</a:t>
            </a:r>
            <a:endParaRPr/>
          </a:p>
          <a:p>
            <a:pPr marL="628650" lvl="1" indent="-171450" algn="l" rtl="0">
              <a:lnSpc>
                <a:spcPct val="120000"/>
              </a:lnSpc>
              <a:spcBef>
                <a:spcPts val="0"/>
              </a:spcBef>
              <a:spcAft>
                <a:spcPts val="0"/>
              </a:spcAft>
              <a:buClr>
                <a:schemeClr val="dk1"/>
              </a:buClr>
              <a:buSzPts val="1200"/>
              <a:buFont typeface="Arial"/>
              <a:buChar char="•"/>
            </a:pPr>
            <a:r>
              <a:rPr lang="en"/>
              <a:t>New education committee members means new states in the mix</a:t>
            </a:r>
            <a:endParaRPr/>
          </a:p>
          <a:p>
            <a:pPr marL="0" lvl="0" indent="0" algn="l" rtl="0">
              <a:spcBef>
                <a:spcPts val="0"/>
              </a:spcBef>
              <a:spcAft>
                <a:spcPts val="0"/>
              </a:spcAft>
              <a:buNone/>
            </a:pPr>
            <a:endParaRPr/>
          </a:p>
        </p:txBody>
      </p:sp>
      <p:sp>
        <p:nvSpPr>
          <p:cNvPr id="513" name="Google Shape;513;ge45cda4119_1_12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e45cda4119_1_12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e45cda4119_1_12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4" name="Google Shape;524;ge45cda4119_1_128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e45cda4119_1_12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ge45cda4119_1_12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
              <a:t>Why does advocacy matter?</a:t>
            </a:r>
            <a:endParaRPr sz="1200"/>
          </a:p>
          <a:p>
            <a:pPr marL="171450" lvl="0" indent="-171450" algn="l" rtl="0">
              <a:spcBef>
                <a:spcPts val="2400"/>
              </a:spcBef>
              <a:spcAft>
                <a:spcPts val="0"/>
              </a:spcAft>
              <a:buClr>
                <a:schemeClr val="dk1"/>
              </a:buClr>
              <a:buSzPts val="1200"/>
              <a:buFont typeface="Arial"/>
              <a:buChar char="•"/>
            </a:pPr>
            <a:r>
              <a:rPr lang="en" sz="1200"/>
              <a:t>With Congress consistently caught in gridlock, it’s more important than ever to make sure your voice is heard in policy debates, especially on issues that could affect you on a daily basis.</a:t>
            </a:r>
            <a:endParaRPr/>
          </a:p>
          <a:p>
            <a:pPr marL="171450" lvl="0" indent="-171450" algn="l" rtl="0">
              <a:spcBef>
                <a:spcPts val="2400"/>
              </a:spcBef>
              <a:spcAft>
                <a:spcPts val="0"/>
              </a:spcAft>
              <a:buClr>
                <a:schemeClr val="dk1"/>
              </a:buClr>
              <a:buSzPts val="1200"/>
              <a:buFont typeface="Arial"/>
              <a:buChar char="•"/>
            </a:pPr>
            <a:r>
              <a:rPr lang="en" sz="1200"/>
              <a:t>Members of Congress and their staff are most interested in the day-to-day concerns of their constituents in their state or district.</a:t>
            </a:r>
            <a:endParaRPr/>
          </a:p>
          <a:p>
            <a:pPr marL="0" lvl="0" indent="0" algn="l" rtl="0">
              <a:spcBef>
                <a:spcPts val="0"/>
              </a:spcBef>
              <a:spcAft>
                <a:spcPts val="0"/>
              </a:spcAft>
              <a:buNone/>
            </a:pPr>
            <a:endParaRPr/>
          </a:p>
        </p:txBody>
      </p:sp>
      <p:sp>
        <p:nvSpPr>
          <p:cNvPr id="532" name="Google Shape;532;ge45cda4119_1_12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e45cda4119_1_1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e45cda4119_1_1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6" name="Google Shape;546;ge45cda4119_1_13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e4c65b4f85_0_4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
        <p:nvSpPr>
          <p:cNvPr id="563" name="Google Shape;563;ge4c65b4f85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4" name="Google Shape;564;ge4c65b4f85_0_4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e4c65b4f85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e4c65b4f8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e4c65b4f8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e4c65b4f8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85c57be4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85c57be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4c65b4f8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e4c65b4f8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4c65b4f85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4c65b4f85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4c65b4f85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4c65b4f85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1113233" y="514350"/>
            <a:ext cx="7514100" cy="1314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4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
        <p:nvSpPr>
          <p:cNvPr id="65" name="Google Shape;65;p13"/>
          <p:cNvSpPr txBox="1">
            <a:spLocks noGrp="1"/>
          </p:cNvSpPr>
          <p:nvPr>
            <p:ph type="body" idx="1"/>
          </p:nvPr>
        </p:nvSpPr>
        <p:spPr>
          <a:xfrm>
            <a:off x="1113234" y="2000249"/>
            <a:ext cx="3671400" cy="2343300"/>
          </a:xfrm>
          <a:prstGeom prst="rect">
            <a:avLst/>
          </a:prstGeom>
          <a:noFill/>
          <a:ln>
            <a:noFill/>
          </a:ln>
        </p:spPr>
        <p:txBody>
          <a:bodyPr spcFirstLastPara="1" wrap="square" lIns="68575" tIns="34275" rIns="68575" bIns="34275" anchor="ctr" anchorCtr="0">
            <a:normAutofit/>
          </a:bodyPr>
          <a:lstStyle>
            <a:lvl1pPr marL="457200" lvl="0" indent="-355600" algn="l" rtl="0">
              <a:spcBef>
                <a:spcPts val="300"/>
              </a:spcBef>
              <a:spcAft>
                <a:spcPts val="0"/>
              </a:spcAft>
              <a:buSzPts val="2000"/>
              <a:buChar char="●"/>
              <a:defRPr sz="1400"/>
            </a:lvl1pPr>
            <a:lvl2pPr marL="914400" lvl="1" indent="-336550" algn="l" rtl="0">
              <a:spcBef>
                <a:spcPts val="500"/>
              </a:spcBef>
              <a:spcAft>
                <a:spcPts val="0"/>
              </a:spcAft>
              <a:buSzPts val="1700"/>
              <a:buChar char="○"/>
              <a:defRPr sz="1200"/>
            </a:lvl2pPr>
            <a:lvl3pPr marL="1371600" lvl="2" indent="-323850" algn="l" rtl="0">
              <a:spcBef>
                <a:spcPts val="500"/>
              </a:spcBef>
              <a:spcAft>
                <a:spcPts val="0"/>
              </a:spcAft>
              <a:buSzPts val="1500"/>
              <a:buChar char="■"/>
              <a:defRPr sz="1100"/>
            </a:lvl3pPr>
            <a:lvl4pPr marL="1828800" lvl="3" indent="-311150" algn="l" rtl="0">
              <a:spcBef>
                <a:spcPts val="500"/>
              </a:spcBef>
              <a:spcAft>
                <a:spcPts val="0"/>
              </a:spcAft>
              <a:buSzPts val="1300"/>
              <a:buChar char="●"/>
              <a:defRPr sz="900"/>
            </a:lvl4pPr>
            <a:lvl5pPr marL="2286000" lvl="4" indent="-311150" algn="l" rtl="0">
              <a:spcBef>
                <a:spcPts val="500"/>
              </a:spcBef>
              <a:spcAft>
                <a:spcPts val="0"/>
              </a:spcAft>
              <a:buSzPts val="1300"/>
              <a:buChar char="○"/>
              <a:defRPr sz="900"/>
            </a:lvl5pPr>
            <a:lvl6pPr marL="2743200" lvl="5" indent="-311150" algn="l" rtl="0">
              <a:spcBef>
                <a:spcPts val="500"/>
              </a:spcBef>
              <a:spcAft>
                <a:spcPts val="0"/>
              </a:spcAft>
              <a:buSzPts val="1300"/>
              <a:buChar char="■"/>
              <a:defRPr sz="900"/>
            </a:lvl6pPr>
            <a:lvl7pPr marL="3200400" lvl="6" indent="-311150" algn="l" rtl="0">
              <a:spcBef>
                <a:spcPts val="500"/>
              </a:spcBef>
              <a:spcAft>
                <a:spcPts val="0"/>
              </a:spcAft>
              <a:buSzPts val="1300"/>
              <a:buChar char="●"/>
              <a:defRPr sz="900"/>
            </a:lvl7pPr>
            <a:lvl8pPr marL="3657600" lvl="7" indent="-311150" algn="l" rtl="0">
              <a:spcBef>
                <a:spcPts val="500"/>
              </a:spcBef>
              <a:spcAft>
                <a:spcPts val="0"/>
              </a:spcAft>
              <a:buSzPts val="1300"/>
              <a:buChar char="○"/>
              <a:defRPr sz="900"/>
            </a:lvl8pPr>
            <a:lvl9pPr marL="4114800" lvl="8" indent="-311150" algn="l" rtl="0">
              <a:spcBef>
                <a:spcPts val="500"/>
              </a:spcBef>
              <a:spcAft>
                <a:spcPts val="500"/>
              </a:spcAft>
              <a:buSzPts val="1300"/>
              <a:buChar char="■"/>
              <a:defRPr sz="900"/>
            </a:lvl9pPr>
          </a:lstStyle>
          <a:p>
            <a:endParaRPr/>
          </a:p>
        </p:txBody>
      </p:sp>
      <p:sp>
        <p:nvSpPr>
          <p:cNvPr id="66" name="Google Shape;66;p13"/>
          <p:cNvSpPr txBox="1">
            <a:spLocks noGrp="1"/>
          </p:cNvSpPr>
          <p:nvPr>
            <p:ph type="body" idx="2"/>
          </p:nvPr>
        </p:nvSpPr>
        <p:spPr>
          <a:xfrm>
            <a:off x="4955975" y="2000250"/>
            <a:ext cx="3671400" cy="2343000"/>
          </a:xfrm>
          <a:prstGeom prst="rect">
            <a:avLst/>
          </a:prstGeom>
          <a:noFill/>
          <a:ln>
            <a:noFill/>
          </a:ln>
        </p:spPr>
        <p:txBody>
          <a:bodyPr spcFirstLastPara="1" wrap="square" lIns="68575" tIns="34275" rIns="68575" bIns="34275" anchor="ctr" anchorCtr="0">
            <a:normAutofit/>
          </a:bodyPr>
          <a:lstStyle>
            <a:lvl1pPr marL="457200" lvl="0" indent="-355600" algn="l" rtl="0">
              <a:spcBef>
                <a:spcPts val="300"/>
              </a:spcBef>
              <a:spcAft>
                <a:spcPts val="0"/>
              </a:spcAft>
              <a:buSzPts val="2000"/>
              <a:buChar char="●"/>
              <a:defRPr sz="1400"/>
            </a:lvl1pPr>
            <a:lvl2pPr marL="914400" lvl="1" indent="-336550" algn="l" rtl="0">
              <a:spcBef>
                <a:spcPts val="500"/>
              </a:spcBef>
              <a:spcAft>
                <a:spcPts val="0"/>
              </a:spcAft>
              <a:buSzPts val="1700"/>
              <a:buChar char="○"/>
              <a:defRPr sz="1200"/>
            </a:lvl2pPr>
            <a:lvl3pPr marL="1371600" lvl="2" indent="-323850" algn="l" rtl="0">
              <a:spcBef>
                <a:spcPts val="500"/>
              </a:spcBef>
              <a:spcAft>
                <a:spcPts val="0"/>
              </a:spcAft>
              <a:buSzPts val="1500"/>
              <a:buChar char="■"/>
              <a:defRPr sz="1100"/>
            </a:lvl3pPr>
            <a:lvl4pPr marL="1828800" lvl="3" indent="-311150" algn="l" rtl="0">
              <a:spcBef>
                <a:spcPts val="500"/>
              </a:spcBef>
              <a:spcAft>
                <a:spcPts val="0"/>
              </a:spcAft>
              <a:buSzPts val="1300"/>
              <a:buChar char="●"/>
              <a:defRPr sz="900"/>
            </a:lvl4pPr>
            <a:lvl5pPr marL="2286000" lvl="4" indent="-311150" algn="l" rtl="0">
              <a:spcBef>
                <a:spcPts val="500"/>
              </a:spcBef>
              <a:spcAft>
                <a:spcPts val="0"/>
              </a:spcAft>
              <a:buSzPts val="1300"/>
              <a:buChar char="○"/>
              <a:defRPr sz="900"/>
            </a:lvl5pPr>
            <a:lvl6pPr marL="2743200" lvl="5" indent="-311150" algn="l" rtl="0">
              <a:spcBef>
                <a:spcPts val="500"/>
              </a:spcBef>
              <a:spcAft>
                <a:spcPts val="0"/>
              </a:spcAft>
              <a:buSzPts val="1300"/>
              <a:buChar char="■"/>
              <a:defRPr sz="900"/>
            </a:lvl6pPr>
            <a:lvl7pPr marL="3200400" lvl="6" indent="-311150" algn="l" rtl="0">
              <a:spcBef>
                <a:spcPts val="500"/>
              </a:spcBef>
              <a:spcAft>
                <a:spcPts val="0"/>
              </a:spcAft>
              <a:buSzPts val="1300"/>
              <a:buChar char="●"/>
              <a:defRPr sz="900"/>
            </a:lvl7pPr>
            <a:lvl8pPr marL="3657600" lvl="7" indent="-311150" algn="l" rtl="0">
              <a:spcBef>
                <a:spcPts val="500"/>
              </a:spcBef>
              <a:spcAft>
                <a:spcPts val="0"/>
              </a:spcAft>
              <a:buSzPts val="1300"/>
              <a:buChar char="○"/>
              <a:defRPr sz="900"/>
            </a:lvl8pPr>
            <a:lvl9pPr marL="4114800" lvl="8" indent="-311150" algn="l" rtl="0">
              <a:spcBef>
                <a:spcPts val="500"/>
              </a:spcBef>
              <a:spcAft>
                <a:spcPts val="500"/>
              </a:spcAft>
              <a:buSzPts val="1300"/>
              <a:buChar char="■"/>
              <a:defRPr sz="900"/>
            </a:lvl9pPr>
          </a:lstStyle>
          <a:p>
            <a:endParaRPr/>
          </a:p>
        </p:txBody>
      </p:sp>
      <p:sp>
        <p:nvSpPr>
          <p:cNvPr id="67" name="Google Shape;67;p13"/>
          <p:cNvSpPr txBox="1">
            <a:spLocks noGrp="1"/>
          </p:cNvSpPr>
          <p:nvPr>
            <p:ph type="dt" idx="10"/>
          </p:nvPr>
        </p:nvSpPr>
        <p:spPr>
          <a:xfrm>
            <a:off x="7299492" y="4412456"/>
            <a:ext cx="8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p13"/>
          <p:cNvSpPr txBox="1">
            <a:spLocks noGrp="1"/>
          </p:cNvSpPr>
          <p:nvPr>
            <p:ph type="ftr" idx="11"/>
          </p:nvPr>
        </p:nvSpPr>
        <p:spPr>
          <a:xfrm>
            <a:off x="1929209" y="4412456"/>
            <a:ext cx="5313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p13"/>
          <p:cNvSpPr txBox="1">
            <a:spLocks noGrp="1"/>
          </p:cNvSpPr>
          <p:nvPr>
            <p:ph type="sldNum" idx="12"/>
          </p:nvPr>
        </p:nvSpPr>
        <p:spPr>
          <a:xfrm>
            <a:off x="8213892" y="4412456"/>
            <a:ext cx="413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1113233" y="514350"/>
            <a:ext cx="7514100" cy="1314300"/>
          </a:xfrm>
          <a:prstGeom prst="rect">
            <a:avLst/>
          </a:prstGeom>
          <a:noFill/>
          <a:ln>
            <a:noFill/>
          </a:ln>
        </p:spPr>
        <p:txBody>
          <a:bodyPr spcFirstLastPara="1" wrap="square" lIns="68575" tIns="34275" rIns="68575" bIns="34275" anchor="ctr" anchorCtr="0">
            <a:normAutofit/>
          </a:bodyPr>
          <a:lstStyle>
            <a:lvl1pPr lvl="0" algn="ctr" rtl="0">
              <a:spcBef>
                <a:spcPts val="0"/>
              </a:spcBef>
              <a:spcAft>
                <a:spcPts val="0"/>
              </a:spcAft>
              <a:buClr>
                <a:schemeClr val="dk1"/>
              </a:buClr>
              <a:buSzPts val="1400"/>
              <a:buNone/>
              <a:defRPr/>
            </a:lvl1pPr>
            <a:lvl2pPr lvl="1" algn="l" rtl="0">
              <a:spcBef>
                <a:spcPts val="0"/>
              </a:spcBef>
              <a:spcAft>
                <a:spcPts val="0"/>
              </a:spcAft>
              <a:buSzPts val="3200"/>
              <a:buNone/>
              <a:defRPr/>
            </a:lvl2pPr>
            <a:lvl3pPr lvl="2" algn="l" rtl="0">
              <a:spcBef>
                <a:spcPts val="0"/>
              </a:spcBef>
              <a:spcAft>
                <a:spcPts val="0"/>
              </a:spcAft>
              <a:buSzPts val="3200"/>
              <a:buNone/>
              <a:defRPr/>
            </a:lvl3pPr>
            <a:lvl4pPr lvl="3" algn="l" rtl="0">
              <a:spcBef>
                <a:spcPts val="0"/>
              </a:spcBef>
              <a:spcAft>
                <a:spcPts val="0"/>
              </a:spcAft>
              <a:buSzPts val="3200"/>
              <a:buNone/>
              <a:defRPr/>
            </a:lvl4pPr>
            <a:lvl5pPr lvl="4" algn="l" rtl="0">
              <a:spcBef>
                <a:spcPts val="0"/>
              </a:spcBef>
              <a:spcAft>
                <a:spcPts val="0"/>
              </a:spcAft>
              <a:buSzPts val="3200"/>
              <a:buNone/>
              <a:defRPr/>
            </a:lvl5pPr>
            <a:lvl6pPr lvl="5" algn="l" rtl="0">
              <a:spcBef>
                <a:spcPts val="0"/>
              </a:spcBef>
              <a:spcAft>
                <a:spcPts val="0"/>
              </a:spcAft>
              <a:buSzPts val="3200"/>
              <a:buNone/>
              <a:defRPr/>
            </a:lvl6pPr>
            <a:lvl7pPr lvl="6" algn="l" rtl="0">
              <a:spcBef>
                <a:spcPts val="0"/>
              </a:spcBef>
              <a:spcAft>
                <a:spcPts val="0"/>
              </a:spcAft>
              <a:buSzPts val="3200"/>
              <a:buNone/>
              <a:defRPr/>
            </a:lvl7pPr>
            <a:lvl8pPr lvl="7" algn="l" rtl="0">
              <a:spcBef>
                <a:spcPts val="0"/>
              </a:spcBef>
              <a:spcAft>
                <a:spcPts val="0"/>
              </a:spcAft>
              <a:buSzPts val="3200"/>
              <a:buNone/>
              <a:defRPr/>
            </a:lvl8pPr>
            <a:lvl9pPr lvl="8" algn="l" rtl="0">
              <a:spcBef>
                <a:spcPts val="0"/>
              </a:spcBef>
              <a:spcAft>
                <a:spcPts val="0"/>
              </a:spcAft>
              <a:buSzPts val="3200"/>
              <a:buNone/>
              <a:defRPr/>
            </a:lvl9pPr>
          </a:lstStyle>
          <a:p>
            <a:endParaRPr/>
          </a:p>
        </p:txBody>
      </p:sp>
      <p:sp>
        <p:nvSpPr>
          <p:cNvPr id="72" name="Google Shape;72;p14"/>
          <p:cNvSpPr txBox="1">
            <a:spLocks noGrp="1"/>
          </p:cNvSpPr>
          <p:nvPr>
            <p:ph type="body" idx="1"/>
          </p:nvPr>
        </p:nvSpPr>
        <p:spPr>
          <a:xfrm>
            <a:off x="1113232" y="2000249"/>
            <a:ext cx="7514100" cy="2343300"/>
          </a:xfrm>
          <a:prstGeom prst="rect">
            <a:avLst/>
          </a:prstGeom>
          <a:noFill/>
          <a:ln>
            <a:noFill/>
          </a:ln>
        </p:spPr>
        <p:txBody>
          <a:bodyPr spcFirstLastPara="1" wrap="square" lIns="68575" tIns="34275" rIns="68575" bIns="34275" anchor="ctr" anchorCtr="0">
            <a:normAutofit/>
          </a:bodyPr>
          <a:lstStyle>
            <a:lvl1pPr marL="457200" lvl="0" indent="-355600" algn="l" rtl="0">
              <a:spcBef>
                <a:spcPts val="300"/>
              </a:spcBef>
              <a:spcAft>
                <a:spcPts val="0"/>
              </a:spcAft>
              <a:buSzPts val="2000"/>
              <a:buChar char="●"/>
              <a:defRPr/>
            </a:lvl1pPr>
            <a:lvl2pPr marL="914400" lvl="1" indent="-355600" algn="l" rtl="0">
              <a:spcBef>
                <a:spcPts val="500"/>
              </a:spcBef>
              <a:spcAft>
                <a:spcPts val="0"/>
              </a:spcAft>
              <a:buSzPts val="2000"/>
              <a:buChar char="○"/>
              <a:defRPr/>
            </a:lvl2pPr>
            <a:lvl3pPr marL="1371600" lvl="2" indent="-355600" algn="l" rtl="0">
              <a:spcBef>
                <a:spcPts val="500"/>
              </a:spcBef>
              <a:spcAft>
                <a:spcPts val="0"/>
              </a:spcAft>
              <a:buSzPts val="2000"/>
              <a:buChar char="■"/>
              <a:defRPr/>
            </a:lvl3pPr>
            <a:lvl4pPr marL="1828800" lvl="3" indent="-355600" algn="l" rtl="0">
              <a:spcBef>
                <a:spcPts val="500"/>
              </a:spcBef>
              <a:spcAft>
                <a:spcPts val="0"/>
              </a:spcAft>
              <a:buSzPts val="2000"/>
              <a:buChar char="●"/>
              <a:defRPr/>
            </a:lvl4pPr>
            <a:lvl5pPr marL="2286000" lvl="4" indent="-355600" algn="l" rtl="0">
              <a:spcBef>
                <a:spcPts val="500"/>
              </a:spcBef>
              <a:spcAft>
                <a:spcPts val="0"/>
              </a:spcAft>
              <a:buSzPts val="2000"/>
              <a:buChar char="○"/>
              <a:defRPr/>
            </a:lvl5pPr>
            <a:lvl6pPr marL="2743200" lvl="5" indent="-355600" algn="l" rtl="0">
              <a:spcBef>
                <a:spcPts val="500"/>
              </a:spcBef>
              <a:spcAft>
                <a:spcPts val="0"/>
              </a:spcAft>
              <a:buSzPts val="2000"/>
              <a:buChar char="■"/>
              <a:defRPr/>
            </a:lvl6pPr>
            <a:lvl7pPr marL="3200400" lvl="6" indent="-355600" algn="l" rtl="0">
              <a:spcBef>
                <a:spcPts val="500"/>
              </a:spcBef>
              <a:spcAft>
                <a:spcPts val="0"/>
              </a:spcAft>
              <a:buSzPts val="2000"/>
              <a:buChar char="●"/>
              <a:defRPr/>
            </a:lvl7pPr>
            <a:lvl8pPr marL="3657600" lvl="7" indent="-355600" algn="l" rtl="0">
              <a:spcBef>
                <a:spcPts val="500"/>
              </a:spcBef>
              <a:spcAft>
                <a:spcPts val="0"/>
              </a:spcAft>
              <a:buSzPts val="2000"/>
              <a:buChar char="○"/>
              <a:defRPr/>
            </a:lvl8pPr>
            <a:lvl9pPr marL="4114800" lvl="8" indent="-355600" algn="l" rtl="0">
              <a:spcBef>
                <a:spcPts val="500"/>
              </a:spcBef>
              <a:spcAft>
                <a:spcPts val="500"/>
              </a:spcAft>
              <a:buSzPts val="2000"/>
              <a:buChar char="■"/>
              <a:defRPr/>
            </a:lvl9pPr>
          </a:lstStyle>
          <a:p>
            <a:endParaRPr/>
          </a:p>
        </p:txBody>
      </p:sp>
      <p:sp>
        <p:nvSpPr>
          <p:cNvPr id="73" name="Google Shape;73;p14"/>
          <p:cNvSpPr txBox="1">
            <a:spLocks noGrp="1"/>
          </p:cNvSpPr>
          <p:nvPr>
            <p:ph type="dt" idx="10"/>
          </p:nvPr>
        </p:nvSpPr>
        <p:spPr>
          <a:xfrm>
            <a:off x="7299492" y="4412456"/>
            <a:ext cx="8574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 name="Google Shape;74;p14"/>
          <p:cNvSpPr txBox="1">
            <a:spLocks noGrp="1"/>
          </p:cNvSpPr>
          <p:nvPr>
            <p:ph type="ftr" idx="11"/>
          </p:nvPr>
        </p:nvSpPr>
        <p:spPr>
          <a:xfrm>
            <a:off x="1929209" y="4412456"/>
            <a:ext cx="5313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8213892" y="4400348"/>
            <a:ext cx="413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sfaa.org/implicit_bias_toolkit"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nasfaa.org/covid19"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NASFAA Update</a:t>
            </a:r>
            <a:endParaRPr dirty="0"/>
          </a:p>
        </p:txBody>
      </p:sp>
      <p:sp>
        <p:nvSpPr>
          <p:cNvPr id="81" name="Google Shape;81;p15"/>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NCASFAA Annual Conference</a:t>
            </a:r>
          </a:p>
          <a:p>
            <a:pPr marL="0" lvl="0" indent="0" algn="l" rtl="0">
              <a:spcBef>
                <a:spcPts val="0"/>
              </a:spcBef>
              <a:spcAft>
                <a:spcPts val="0"/>
              </a:spcAft>
              <a:buNone/>
            </a:pPr>
            <a:r>
              <a:rPr lang="en" sz="2000"/>
              <a:t>November 8, </a:t>
            </a:r>
            <a:r>
              <a:rPr lang="en" sz="2000" dirty="0"/>
              <a:t>2021</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4"/>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Add an existing manual into the tool.</a:t>
            </a:r>
            <a:endParaRPr/>
          </a:p>
        </p:txBody>
      </p:sp>
      <p:pic>
        <p:nvPicPr>
          <p:cNvPr id="172" name="Google Shape;172;p24"/>
          <p:cNvPicPr preferRelativeResize="0"/>
          <p:nvPr/>
        </p:nvPicPr>
        <p:blipFill rotWithShape="1">
          <a:blip r:embed="rId3">
            <a:alphaModFix/>
          </a:blip>
          <a:srcRect/>
          <a:stretch/>
        </p:blipFill>
        <p:spPr>
          <a:xfrm>
            <a:off x="503622" y="220109"/>
            <a:ext cx="7404000" cy="3957900"/>
          </a:xfrm>
          <a:prstGeom prst="round2DiagRect">
            <a:avLst>
              <a:gd name="adj1" fmla="val 11750"/>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5"/>
          <p:cNvPicPr preferRelativeResize="0"/>
          <p:nvPr/>
        </p:nvPicPr>
        <p:blipFill rotWithShape="1">
          <a:blip r:embed="rId3">
            <a:alphaModFix/>
          </a:blip>
          <a:srcRect/>
          <a:stretch/>
        </p:blipFill>
        <p:spPr>
          <a:xfrm>
            <a:off x="584227" y="351162"/>
            <a:ext cx="6304200" cy="3094800"/>
          </a:xfrm>
          <a:prstGeom prst="round2DiagRect">
            <a:avLst>
              <a:gd name="adj1" fmla="val 6785"/>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
        <p:nvSpPr>
          <p:cNvPr id="179" name="Google Shape;179;p25"/>
          <p:cNvSpPr/>
          <p:nvPr/>
        </p:nvSpPr>
        <p:spPr>
          <a:xfrm>
            <a:off x="584227" y="1048941"/>
            <a:ext cx="671400" cy="375300"/>
          </a:xfrm>
          <a:prstGeom prst="ellipse">
            <a:avLst/>
          </a:prstGeom>
          <a:noFill/>
          <a:ln w="28575" cap="flat" cmpd="sng">
            <a:solidFill>
              <a:srgbClr val="B83F9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Verdana"/>
              <a:ea typeface="Verdana"/>
              <a:cs typeface="Verdana"/>
              <a:sym typeface="Verdana"/>
            </a:endParaRPr>
          </a:p>
        </p:txBody>
      </p:sp>
      <p:sp>
        <p:nvSpPr>
          <p:cNvPr id="180" name="Google Shape;180;p25"/>
          <p:cNvSpPr/>
          <p:nvPr/>
        </p:nvSpPr>
        <p:spPr>
          <a:xfrm>
            <a:off x="957171" y="2296273"/>
            <a:ext cx="4627200" cy="1245900"/>
          </a:xfrm>
          <a:prstGeom prst="ellipse">
            <a:avLst/>
          </a:prstGeom>
          <a:noFill/>
          <a:ln w="28575" cap="flat" cmpd="sng">
            <a:solidFill>
              <a:srgbClr val="B83F9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Verdana"/>
              <a:ea typeface="Verdana"/>
              <a:cs typeface="Verdana"/>
              <a:sym typeface="Verdana"/>
            </a:endParaRPr>
          </a:p>
        </p:txBody>
      </p:sp>
      <p:pic>
        <p:nvPicPr>
          <p:cNvPr id="181" name="Google Shape;181;p25" descr="A close up of a sign&#10;&#10;Description generated with high confidence"/>
          <p:cNvPicPr preferRelativeResize="0"/>
          <p:nvPr/>
        </p:nvPicPr>
        <p:blipFill rotWithShape="1">
          <a:blip r:embed="rId4">
            <a:alphaModFix/>
          </a:blip>
          <a:srcRect/>
          <a:stretch/>
        </p:blipFill>
        <p:spPr>
          <a:xfrm>
            <a:off x="95452" y="4589623"/>
            <a:ext cx="372619" cy="477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7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6"/>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Ref Desk</a:t>
            </a:r>
            <a:endParaRPr/>
          </a:p>
        </p:txBody>
      </p:sp>
      <p:sp>
        <p:nvSpPr>
          <p:cNvPr id="187" name="Google Shape;187;p26"/>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 comprehensive index developed by NASFAA and other education partners that has open access for aid professionals.  Find it fast!</a:t>
            </a:r>
            <a:endParaRPr/>
          </a:p>
        </p:txBody>
      </p:sp>
      <p:pic>
        <p:nvPicPr>
          <p:cNvPr id="188" name="Google Shape;188;p26"/>
          <p:cNvPicPr preferRelativeResize="0"/>
          <p:nvPr/>
        </p:nvPicPr>
        <p:blipFill rotWithShape="1">
          <a:blip r:embed="rId3">
            <a:alphaModFix/>
          </a:blip>
          <a:srcRect/>
          <a:stretch/>
        </p:blipFill>
        <p:spPr>
          <a:xfrm>
            <a:off x="3844299" y="101835"/>
            <a:ext cx="5049279" cy="4469148"/>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7"/>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Search for your topic.</a:t>
            </a:r>
            <a:endParaRPr/>
          </a:p>
        </p:txBody>
      </p:sp>
      <p:pic>
        <p:nvPicPr>
          <p:cNvPr id="194" name="Google Shape;194;p27"/>
          <p:cNvPicPr preferRelativeResize="0"/>
          <p:nvPr/>
        </p:nvPicPr>
        <p:blipFill rotWithShape="1">
          <a:blip r:embed="rId3">
            <a:alphaModFix/>
          </a:blip>
          <a:srcRect/>
          <a:stretch/>
        </p:blipFill>
        <p:spPr>
          <a:xfrm>
            <a:off x="1094352" y="441019"/>
            <a:ext cx="6139200" cy="3821400"/>
          </a:xfrm>
          <a:prstGeom prst="round2DiagRect">
            <a:avLst>
              <a:gd name="adj1" fmla="val 7468"/>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
        <p:nvSpPr>
          <p:cNvPr id="195" name="Google Shape;195;p27"/>
          <p:cNvSpPr/>
          <p:nvPr/>
        </p:nvSpPr>
        <p:spPr>
          <a:xfrm>
            <a:off x="5624235" y="470419"/>
            <a:ext cx="1540800" cy="351900"/>
          </a:xfrm>
          <a:prstGeom prst="ellipse">
            <a:avLst/>
          </a:prstGeom>
          <a:noFill/>
          <a:ln w="28575" cap="flat" cmpd="sng">
            <a:solidFill>
              <a:srgbClr val="B83F9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004E7D"/>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Narrow results or explore all facets of your topic.</a:t>
            </a:r>
            <a:endParaRPr/>
          </a:p>
        </p:txBody>
      </p:sp>
      <p:pic>
        <p:nvPicPr>
          <p:cNvPr id="201" name="Google Shape;201;p28"/>
          <p:cNvPicPr preferRelativeResize="0"/>
          <p:nvPr/>
        </p:nvPicPr>
        <p:blipFill rotWithShape="1">
          <a:blip r:embed="rId3">
            <a:alphaModFix/>
          </a:blip>
          <a:srcRect/>
          <a:stretch/>
        </p:blipFill>
        <p:spPr>
          <a:xfrm>
            <a:off x="1433751" y="219343"/>
            <a:ext cx="5781600" cy="4320600"/>
          </a:xfrm>
          <a:prstGeom prst="round2DiagRect">
            <a:avLst>
              <a:gd name="adj1" fmla="val 9764"/>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A searchable database of “real world” questions and answers.  </a:t>
            </a:r>
            <a:endParaRPr/>
          </a:p>
          <a:p>
            <a:pPr marL="0" lvl="0" indent="0" algn="l" rtl="0">
              <a:spcBef>
                <a:spcPts val="1200"/>
              </a:spcBef>
              <a:spcAft>
                <a:spcPts val="0"/>
              </a:spcAft>
              <a:buNone/>
            </a:pPr>
            <a:r>
              <a:rPr lang="en"/>
              <a:t>Or</a:t>
            </a:r>
            <a:endParaRPr/>
          </a:p>
          <a:p>
            <a:pPr marL="0" lvl="0" indent="0" algn="l" rtl="0">
              <a:spcBef>
                <a:spcPts val="1200"/>
              </a:spcBef>
              <a:spcAft>
                <a:spcPts val="1200"/>
              </a:spcAft>
              <a:buNone/>
            </a:pPr>
            <a:r>
              <a:rPr lang="en"/>
              <a:t>Ask a question of NASFAA’s Training &amp; Regulatory Assistance Team</a:t>
            </a:r>
            <a:endParaRPr/>
          </a:p>
        </p:txBody>
      </p:sp>
      <p:sp>
        <p:nvSpPr>
          <p:cNvPr id="207" name="Google Shape;207;p29"/>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ASKREGS</a:t>
            </a:r>
            <a:endParaRPr/>
          </a:p>
        </p:txBody>
      </p:sp>
      <p:pic>
        <p:nvPicPr>
          <p:cNvPr id="208" name="Google Shape;208;p29"/>
          <p:cNvPicPr preferRelativeResize="0"/>
          <p:nvPr/>
        </p:nvPicPr>
        <p:blipFill rotWithShape="1">
          <a:blip r:embed="rId3">
            <a:alphaModFix/>
          </a:blip>
          <a:srcRect/>
          <a:stretch/>
        </p:blipFill>
        <p:spPr>
          <a:xfrm>
            <a:off x="3183774" y="808200"/>
            <a:ext cx="5769300" cy="3062700"/>
          </a:xfrm>
          <a:prstGeom prst="round2DiagRect">
            <a:avLst>
              <a:gd name="adj1" fmla="val 9279"/>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
        <p:nvSpPr>
          <p:cNvPr id="209" name="Google Shape;209;p29"/>
          <p:cNvSpPr/>
          <p:nvPr/>
        </p:nvSpPr>
        <p:spPr>
          <a:xfrm>
            <a:off x="2810462" y="2638686"/>
            <a:ext cx="3725700" cy="1464300"/>
          </a:xfrm>
          <a:prstGeom prst="ellipse">
            <a:avLst/>
          </a:prstGeom>
          <a:noFill/>
          <a:ln w="28575" cap="flat" cmpd="sng">
            <a:solidFill>
              <a:srgbClr val="B83F97"/>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Verdana"/>
              <a:ea typeface="Verdana"/>
              <a:cs typeface="Verdana"/>
              <a:sym typeface="Verdan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See what’s trending or search by topic.</a:t>
            </a:r>
            <a:endParaRPr/>
          </a:p>
        </p:txBody>
      </p:sp>
      <p:pic>
        <p:nvPicPr>
          <p:cNvPr id="215" name="Google Shape;215;p30"/>
          <p:cNvPicPr preferRelativeResize="0"/>
          <p:nvPr/>
        </p:nvPicPr>
        <p:blipFill rotWithShape="1">
          <a:blip r:embed="rId3">
            <a:alphaModFix/>
          </a:blip>
          <a:srcRect/>
          <a:stretch/>
        </p:blipFill>
        <p:spPr>
          <a:xfrm>
            <a:off x="1218511" y="1015988"/>
            <a:ext cx="6524100" cy="3649500"/>
          </a:xfrm>
          <a:prstGeom prst="round2DiagRect">
            <a:avLst>
              <a:gd name="adj1" fmla="val 4224"/>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txBox="1">
            <a:spLocks noGrp="1"/>
          </p:cNvSpPr>
          <p:nvPr>
            <p:ph type="title"/>
          </p:nvPr>
        </p:nvSpPr>
        <p:spPr>
          <a:xfrm>
            <a:off x="265500" y="1233175"/>
            <a:ext cx="3881400" cy="1482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21-22 Webinar Schedule </a:t>
            </a:r>
            <a:endParaRPr/>
          </a:p>
          <a:p>
            <a:pPr marL="0" lvl="0" indent="0" algn="ctr" rtl="0">
              <a:spcBef>
                <a:spcPts val="0"/>
              </a:spcBef>
              <a:spcAft>
                <a:spcPts val="0"/>
              </a:spcAft>
              <a:buNone/>
            </a:pPr>
            <a:r>
              <a:rPr lang="en" sz="1550"/>
              <a:t>(Live and On-Demand)</a:t>
            </a:r>
            <a:endParaRPr sz="1550"/>
          </a:p>
        </p:txBody>
      </p:sp>
      <p:sp>
        <p:nvSpPr>
          <p:cNvPr id="221" name="Google Shape;221;p3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fontScale="70000" lnSpcReduction="10000"/>
          </a:bodyPr>
          <a:lstStyle/>
          <a:p>
            <a:pPr marL="457200" lvl="0" indent="-282892" algn="l" rtl="0">
              <a:spcBef>
                <a:spcPts val="0"/>
              </a:spcBef>
              <a:spcAft>
                <a:spcPts val="0"/>
              </a:spcAft>
              <a:buSzPct val="100000"/>
              <a:buChar char="●"/>
            </a:pPr>
            <a:r>
              <a:rPr lang="en"/>
              <a:t>Panel Discussion: Cohort Default Rates</a:t>
            </a:r>
            <a:endParaRPr/>
          </a:p>
          <a:p>
            <a:pPr marL="457200" lvl="0" indent="-282892" algn="l" rtl="0">
              <a:spcBef>
                <a:spcPts val="0"/>
              </a:spcBef>
              <a:spcAft>
                <a:spcPts val="0"/>
              </a:spcAft>
              <a:buSzPct val="100000"/>
              <a:buChar char="●"/>
            </a:pPr>
            <a:r>
              <a:rPr lang="en"/>
              <a:t>Always Never the Same - What’s New with SAP and Return of Title IV</a:t>
            </a:r>
            <a:endParaRPr/>
          </a:p>
          <a:p>
            <a:pPr marL="457200" lvl="0" indent="-282892" algn="l" rtl="0">
              <a:spcBef>
                <a:spcPts val="0"/>
              </a:spcBef>
              <a:spcAft>
                <a:spcPts val="0"/>
              </a:spcAft>
              <a:buSzPct val="100000"/>
              <a:buChar char="●"/>
            </a:pPr>
            <a:r>
              <a:rPr lang="en"/>
              <a:t>FAFSA Update: 22-23</a:t>
            </a:r>
            <a:endParaRPr/>
          </a:p>
          <a:p>
            <a:pPr marL="457200" lvl="0" indent="-282892" algn="l" rtl="0">
              <a:spcBef>
                <a:spcPts val="0"/>
              </a:spcBef>
              <a:spcAft>
                <a:spcPts val="0"/>
              </a:spcAft>
              <a:buSzPct val="100000"/>
              <a:buChar char="●"/>
            </a:pPr>
            <a:r>
              <a:rPr lang="en"/>
              <a:t>Recognizing and Eliminating Bias in Aid Administration</a:t>
            </a:r>
            <a:endParaRPr/>
          </a:p>
          <a:p>
            <a:pPr marL="457200" lvl="0" indent="-282892" algn="l" rtl="0">
              <a:spcBef>
                <a:spcPts val="0"/>
              </a:spcBef>
              <a:spcAft>
                <a:spcPts val="0"/>
              </a:spcAft>
              <a:buSzPct val="100000"/>
              <a:buChar char="●"/>
            </a:pPr>
            <a:r>
              <a:rPr lang="en"/>
              <a:t>Economics of Financial Aid - A Conversation </a:t>
            </a:r>
            <a:endParaRPr/>
          </a:p>
          <a:p>
            <a:pPr marL="457200" lvl="0" indent="-282892" algn="l" rtl="0">
              <a:spcBef>
                <a:spcPts val="0"/>
              </a:spcBef>
              <a:spcAft>
                <a:spcPts val="0"/>
              </a:spcAft>
              <a:buSzPct val="100000"/>
              <a:buChar char="●"/>
            </a:pPr>
            <a:r>
              <a:rPr lang="en"/>
              <a:t>NASFAA Policy Updates</a:t>
            </a:r>
            <a:endParaRPr/>
          </a:p>
          <a:p>
            <a:pPr marL="457200" lvl="0" indent="-282892" algn="l" rtl="0">
              <a:spcBef>
                <a:spcPts val="0"/>
              </a:spcBef>
              <a:spcAft>
                <a:spcPts val="0"/>
              </a:spcAft>
              <a:buSzPct val="100000"/>
              <a:buChar char="●"/>
            </a:pPr>
            <a:r>
              <a:rPr lang="en"/>
              <a:t>Homeless Youth</a:t>
            </a:r>
            <a:endParaRPr/>
          </a:p>
          <a:p>
            <a:pPr marL="457200" lvl="0" indent="-282892" algn="l" rtl="0">
              <a:spcBef>
                <a:spcPts val="0"/>
              </a:spcBef>
              <a:spcAft>
                <a:spcPts val="0"/>
              </a:spcAft>
              <a:buSzPct val="100000"/>
              <a:buChar char="●"/>
            </a:pPr>
            <a:r>
              <a:rPr lang="en"/>
              <a:t>Panel Discussion: 21st Century Skills for Aid Administrators</a:t>
            </a:r>
            <a:endParaRPr/>
          </a:p>
          <a:p>
            <a:pPr marL="457200" lvl="0" indent="-282892" algn="l" rtl="0">
              <a:spcBef>
                <a:spcPts val="0"/>
              </a:spcBef>
              <a:spcAft>
                <a:spcPts val="0"/>
              </a:spcAft>
              <a:buSzPct val="100000"/>
              <a:buChar char="●"/>
            </a:pPr>
            <a:r>
              <a:rPr lang="en"/>
              <a:t> NASFAA Quiz Show</a:t>
            </a:r>
            <a:endParaRPr/>
          </a:p>
          <a:p>
            <a:pPr marL="457200" lvl="0" indent="-282892" algn="l" rtl="0">
              <a:spcBef>
                <a:spcPts val="0"/>
              </a:spcBef>
              <a:spcAft>
                <a:spcPts val="0"/>
              </a:spcAft>
              <a:buSzPct val="100000"/>
              <a:buChar char="●"/>
            </a:pPr>
            <a:r>
              <a:rPr lang="en"/>
              <a:t>Resolving Frequently Assigned Comment &amp; Reject Codes and Flags</a:t>
            </a:r>
            <a:endParaRPr/>
          </a:p>
          <a:p>
            <a:pPr marL="457200" lvl="0" indent="-282892" algn="l" rtl="0">
              <a:spcBef>
                <a:spcPts val="0"/>
              </a:spcBef>
              <a:spcAft>
                <a:spcPts val="0"/>
              </a:spcAft>
              <a:buSzPct val="100000"/>
              <a:buChar char="●"/>
            </a:pPr>
            <a:r>
              <a:rPr lang="en"/>
              <a:t>Summer Aid Issues</a:t>
            </a:r>
            <a:endParaRPr/>
          </a:p>
          <a:p>
            <a:pPr marL="457200" lvl="0" indent="-282892" algn="l" rtl="0">
              <a:spcBef>
                <a:spcPts val="0"/>
              </a:spcBef>
              <a:spcAft>
                <a:spcPts val="0"/>
              </a:spcAft>
              <a:buSzPct val="100000"/>
              <a:buChar char="●"/>
            </a:pPr>
            <a:r>
              <a:rPr lang="en"/>
              <a:t>Hot Topics</a:t>
            </a:r>
            <a:endParaRPr/>
          </a:p>
        </p:txBody>
      </p:sp>
      <p:pic>
        <p:nvPicPr>
          <p:cNvPr id="222" name="Google Shape;222;p31"/>
          <p:cNvPicPr preferRelativeResize="0"/>
          <p:nvPr/>
        </p:nvPicPr>
        <p:blipFill rotWithShape="1">
          <a:blip r:embed="rId3">
            <a:alphaModFix/>
          </a:blip>
          <a:srcRect/>
          <a:stretch/>
        </p:blipFill>
        <p:spPr>
          <a:xfrm>
            <a:off x="922825" y="2571750"/>
            <a:ext cx="2471275" cy="2471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NASFAA U Online Courses</a:t>
            </a:r>
            <a:endParaRPr/>
          </a:p>
        </p:txBody>
      </p:sp>
      <p:sp>
        <p:nvSpPr>
          <p:cNvPr id="228" name="Google Shape;228;p32"/>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a:t>In Depth Instruction</a:t>
            </a:r>
            <a:endParaRPr/>
          </a:p>
          <a:p>
            <a:pPr marL="457200" lvl="0" indent="-317500" algn="l" rtl="0">
              <a:spcBef>
                <a:spcPts val="0"/>
              </a:spcBef>
              <a:spcAft>
                <a:spcPts val="0"/>
              </a:spcAft>
              <a:buSzPts val="1400"/>
              <a:buChar char="●"/>
            </a:pPr>
            <a:r>
              <a:rPr lang="en"/>
              <a:t>Practicing Adjuncts</a:t>
            </a:r>
            <a:endParaRPr/>
          </a:p>
          <a:p>
            <a:pPr marL="457200" lvl="0" indent="-317500" algn="l" rtl="0">
              <a:spcBef>
                <a:spcPts val="0"/>
              </a:spcBef>
              <a:spcAft>
                <a:spcPts val="0"/>
              </a:spcAft>
              <a:buSzPts val="1400"/>
              <a:buChar char="●"/>
            </a:pPr>
            <a:r>
              <a:rPr lang="en"/>
              <a:t>Video Tutorials</a:t>
            </a:r>
            <a:endParaRPr/>
          </a:p>
          <a:p>
            <a:pPr marL="457200" lvl="0" indent="-317500" algn="l" rtl="0">
              <a:spcBef>
                <a:spcPts val="0"/>
              </a:spcBef>
              <a:spcAft>
                <a:spcPts val="0"/>
              </a:spcAft>
              <a:buSzPts val="1400"/>
              <a:buChar char="●"/>
            </a:pPr>
            <a:r>
              <a:rPr lang="en"/>
              <a:t>Live and On demand classes</a:t>
            </a:r>
            <a:endParaRPr/>
          </a:p>
          <a:p>
            <a:pPr marL="457200" lvl="0" indent="-317500" algn="l" rtl="0">
              <a:spcBef>
                <a:spcPts val="0"/>
              </a:spcBef>
              <a:spcAft>
                <a:spcPts val="0"/>
              </a:spcAft>
              <a:buSzPts val="1400"/>
              <a:buChar char="●"/>
            </a:pPr>
            <a:r>
              <a:rPr lang="en"/>
              <a:t>Downloadable Resources</a:t>
            </a:r>
            <a:endParaRPr/>
          </a:p>
          <a:p>
            <a:pPr marL="457200" lvl="0" indent="-317500" algn="l" rtl="0">
              <a:spcBef>
                <a:spcPts val="0"/>
              </a:spcBef>
              <a:spcAft>
                <a:spcPts val="0"/>
              </a:spcAft>
              <a:buSzPts val="1400"/>
              <a:buChar char="●"/>
            </a:pPr>
            <a:r>
              <a:rPr lang="en"/>
              <a:t>Active Assessment</a:t>
            </a:r>
            <a:endParaRPr/>
          </a:p>
          <a:p>
            <a:pPr marL="457200" lvl="0" indent="-317500" algn="l" rtl="0">
              <a:spcBef>
                <a:spcPts val="0"/>
              </a:spcBef>
              <a:spcAft>
                <a:spcPts val="0"/>
              </a:spcAft>
              <a:buSzPts val="1400"/>
              <a:buChar char="●"/>
            </a:pPr>
            <a:r>
              <a:rPr lang="en"/>
              <a:t>Complementary Professional Credential Testing Access </a:t>
            </a:r>
            <a:endParaRPr/>
          </a:p>
        </p:txBody>
      </p:sp>
      <p:sp>
        <p:nvSpPr>
          <p:cNvPr id="229" name="Google Shape;229;p32"/>
          <p:cNvSpPr txBox="1">
            <a:spLocks noGrp="1"/>
          </p:cNvSpPr>
          <p:nvPr>
            <p:ph type="body" idx="2"/>
          </p:nvPr>
        </p:nvSpPr>
        <p:spPr>
          <a:xfrm>
            <a:off x="4694100" y="1958300"/>
            <a:ext cx="4214100" cy="271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0"/>
              </a:spcAft>
              <a:buNone/>
            </a:pPr>
            <a:r>
              <a:rPr lang="en" sz="2100" b="1"/>
              <a:t>Topics for 21-22:</a:t>
            </a:r>
            <a:endParaRPr sz="2100" b="1"/>
          </a:p>
          <a:p>
            <a:pPr marL="0" lvl="0" indent="0" algn="l" rtl="0">
              <a:spcBef>
                <a:spcPts val="1200"/>
              </a:spcBef>
              <a:spcAft>
                <a:spcPts val="0"/>
              </a:spcAft>
              <a:buNone/>
            </a:pPr>
            <a:r>
              <a:rPr lang="en" sz="2200"/>
              <a:t>Fundamentals of Student Financial Aid </a:t>
            </a:r>
            <a:r>
              <a:rPr lang="en" sz="1650"/>
              <a:t>(certificate course)</a:t>
            </a:r>
            <a:endParaRPr sz="1650"/>
          </a:p>
          <a:p>
            <a:pPr marL="0" lvl="0" indent="0" algn="l" rtl="0">
              <a:spcBef>
                <a:spcPts val="1200"/>
              </a:spcBef>
              <a:spcAft>
                <a:spcPts val="0"/>
              </a:spcAft>
              <a:buNone/>
            </a:pPr>
            <a:r>
              <a:rPr lang="en" sz="2200"/>
              <a:t>Return of Title IV Funds </a:t>
            </a:r>
            <a:r>
              <a:rPr lang="en" sz="1650"/>
              <a:t>(credential course)</a:t>
            </a:r>
            <a:endParaRPr sz="1650"/>
          </a:p>
          <a:p>
            <a:pPr marL="0" lvl="0" indent="0" algn="l" rtl="0">
              <a:spcBef>
                <a:spcPts val="1200"/>
              </a:spcBef>
              <a:spcAft>
                <a:spcPts val="0"/>
              </a:spcAft>
              <a:buNone/>
            </a:pPr>
            <a:r>
              <a:rPr lang="en" sz="2200"/>
              <a:t>Higher Education Loans </a:t>
            </a:r>
            <a:r>
              <a:rPr lang="en" sz="1650"/>
              <a:t>(certificate course)</a:t>
            </a:r>
            <a:endParaRPr sz="1650"/>
          </a:p>
          <a:p>
            <a:pPr marL="0" lvl="0" indent="0" algn="l" rtl="0">
              <a:spcBef>
                <a:spcPts val="1200"/>
              </a:spcBef>
              <a:spcAft>
                <a:spcPts val="0"/>
              </a:spcAft>
              <a:buNone/>
            </a:pPr>
            <a:r>
              <a:rPr lang="en" sz="2200"/>
              <a:t>Academic Calendars </a:t>
            </a:r>
            <a:r>
              <a:rPr lang="en" sz="1650"/>
              <a:t>(certificate course)</a:t>
            </a:r>
            <a:endParaRPr sz="1650"/>
          </a:p>
          <a:p>
            <a:pPr marL="0" lvl="0" indent="0" algn="l" rtl="0">
              <a:spcBef>
                <a:spcPts val="1200"/>
              </a:spcBef>
              <a:spcAft>
                <a:spcPts val="0"/>
              </a:spcAft>
              <a:buNone/>
            </a:pPr>
            <a:r>
              <a:rPr lang="en" sz="2200"/>
              <a:t>Cash Management </a:t>
            </a:r>
            <a:r>
              <a:rPr lang="en" sz="1650"/>
              <a:t>(credential course)</a:t>
            </a:r>
            <a:endParaRPr sz="1650"/>
          </a:p>
          <a:p>
            <a:pPr marL="0" lvl="0" indent="0" algn="l" rtl="0">
              <a:spcBef>
                <a:spcPts val="1200"/>
              </a:spcBef>
              <a:spcAft>
                <a:spcPts val="0"/>
              </a:spcAft>
              <a:buNone/>
            </a:pPr>
            <a:r>
              <a:rPr lang="en" sz="2200"/>
              <a:t>Student Eligibility </a:t>
            </a:r>
            <a:r>
              <a:rPr lang="en" sz="1650"/>
              <a:t>(credential course)</a:t>
            </a:r>
            <a:endParaRPr sz="1650"/>
          </a:p>
          <a:p>
            <a:pPr marL="0" lvl="0" indent="0" algn="l" rtl="0">
              <a:spcBef>
                <a:spcPts val="1200"/>
              </a:spcBef>
              <a:spcAft>
                <a:spcPts val="0"/>
              </a:spcAft>
              <a:buNone/>
            </a:pPr>
            <a:r>
              <a:rPr lang="en" sz="2200"/>
              <a:t>Application Process </a:t>
            </a:r>
            <a:r>
              <a:rPr lang="en" sz="1650"/>
              <a:t>(credential course)</a:t>
            </a:r>
            <a:endParaRPr sz="1650"/>
          </a:p>
          <a:p>
            <a:pPr marL="0" lvl="0" indent="0" algn="l" rtl="0">
              <a:spcBef>
                <a:spcPts val="1200"/>
              </a:spcBef>
              <a:spcAft>
                <a:spcPts val="1200"/>
              </a:spcAft>
              <a:buNone/>
            </a:pPr>
            <a:r>
              <a:rPr lang="en" sz="2000"/>
              <a:t>And more!</a:t>
            </a:r>
            <a:endParaRPr sz="20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3"/>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a:solidFill>
                  <a:schemeClr val="dk1"/>
                </a:solidFill>
              </a:rPr>
              <a:t>NASFAA Board of Directors</a:t>
            </a:r>
            <a:endParaRPr sz="4800">
              <a:solidFill>
                <a:schemeClr val="dk1"/>
              </a:solidFill>
            </a:endParaRPr>
          </a:p>
        </p:txBody>
      </p:sp>
      <p:sp>
        <p:nvSpPr>
          <p:cNvPr id="235" name="Google Shape;235;p33"/>
          <p:cNvSpPr txBox="1">
            <a:spLocks noGrp="1"/>
          </p:cNvSpPr>
          <p:nvPr>
            <p:ph type="body" idx="1"/>
          </p:nvPr>
        </p:nvSpPr>
        <p:spPr>
          <a:xfrm>
            <a:off x="495125" y="3294825"/>
            <a:ext cx="82221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900"/>
              <a:t>UPDATE</a:t>
            </a:r>
            <a:endParaRPr sz="39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6"/>
        <p:cNvGrpSpPr/>
        <p:nvPr/>
      </p:nvGrpSpPr>
      <p:grpSpPr>
        <a:xfrm>
          <a:off x="0" y="0"/>
          <a:ext cx="0" cy="0"/>
          <a:chOff x="0" y="0"/>
          <a:chExt cx="0" cy="0"/>
        </a:xfrm>
      </p:grpSpPr>
      <p:sp>
        <p:nvSpPr>
          <p:cNvPr id="87" name="Google Shape;87;p16"/>
          <p:cNvSpPr/>
          <p:nvPr/>
        </p:nvSpPr>
        <p:spPr>
          <a:xfrm>
            <a:off x="5661967" y="0"/>
            <a:ext cx="3482100" cy="51435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Verdana"/>
              <a:ea typeface="Verdana"/>
              <a:cs typeface="Verdana"/>
              <a:sym typeface="Verdana"/>
            </a:endParaRPr>
          </a:p>
        </p:txBody>
      </p:sp>
      <p:grpSp>
        <p:nvGrpSpPr>
          <p:cNvPr id="88" name="Google Shape;88;p16"/>
          <p:cNvGrpSpPr/>
          <p:nvPr/>
        </p:nvGrpSpPr>
        <p:grpSpPr>
          <a:xfrm>
            <a:off x="327353" y="1592735"/>
            <a:ext cx="3240951" cy="1235523"/>
            <a:chOff x="848091" y="3053820"/>
            <a:chExt cx="5775038" cy="2517878"/>
          </a:xfrm>
        </p:grpSpPr>
        <p:sp>
          <p:nvSpPr>
            <p:cNvPr id="89" name="Google Shape;89;p16"/>
            <p:cNvSpPr/>
            <p:nvPr/>
          </p:nvSpPr>
          <p:spPr>
            <a:xfrm>
              <a:off x="2701255" y="4067790"/>
              <a:ext cx="2158500" cy="584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2400" b="0" i="0" u="none" strike="noStrike" cap="none">
                  <a:solidFill>
                    <a:schemeClr val="dk1"/>
                  </a:solidFill>
                  <a:latin typeface="Verdana"/>
                  <a:ea typeface="Verdana"/>
                  <a:cs typeface="Verdana"/>
                  <a:sym typeface="Verdana"/>
                </a:rPr>
                <a:t>at</a:t>
              </a:r>
              <a:endParaRPr sz="1400" b="0" i="0" u="none" strike="noStrike" cap="none">
                <a:solidFill>
                  <a:schemeClr val="dk1"/>
                </a:solidFill>
                <a:latin typeface="Verdana"/>
                <a:ea typeface="Verdana"/>
                <a:cs typeface="Verdana"/>
                <a:sym typeface="Verdana"/>
              </a:endParaRPr>
            </a:p>
          </p:txBody>
        </p:sp>
        <p:grpSp>
          <p:nvGrpSpPr>
            <p:cNvPr id="90" name="Google Shape;90;p16"/>
            <p:cNvGrpSpPr/>
            <p:nvPr/>
          </p:nvGrpSpPr>
          <p:grpSpPr>
            <a:xfrm>
              <a:off x="848091" y="3053820"/>
              <a:ext cx="2469000" cy="2423100"/>
              <a:chOff x="848091" y="3053820"/>
              <a:chExt cx="2469000" cy="2423100"/>
            </a:xfrm>
          </p:grpSpPr>
          <p:sp>
            <p:nvSpPr>
              <p:cNvPr id="91" name="Google Shape;91;p16"/>
              <p:cNvSpPr/>
              <p:nvPr/>
            </p:nvSpPr>
            <p:spPr>
              <a:xfrm>
                <a:off x="848091" y="3053820"/>
                <a:ext cx="2469000" cy="2423100"/>
              </a:xfrm>
              <a:prstGeom prst="ellipse">
                <a:avLst/>
              </a:pr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Verdana"/>
                  <a:ea typeface="Verdana"/>
                  <a:cs typeface="Verdana"/>
                  <a:sym typeface="Verdana"/>
                </a:endParaRPr>
              </a:p>
            </p:txBody>
          </p:sp>
          <p:pic>
            <p:nvPicPr>
              <p:cNvPr id="92" name="Google Shape;92;p16" descr="Users"/>
              <p:cNvPicPr preferRelativeResize="0"/>
              <p:nvPr/>
            </p:nvPicPr>
            <p:blipFill rotWithShape="1">
              <a:blip r:embed="rId3">
                <a:alphaModFix/>
              </a:blip>
              <a:srcRect/>
              <a:stretch/>
            </p:blipFill>
            <p:spPr>
              <a:xfrm>
                <a:off x="1662662" y="3313463"/>
                <a:ext cx="839738" cy="839738"/>
              </a:xfrm>
              <a:prstGeom prst="rect">
                <a:avLst/>
              </a:prstGeom>
              <a:noFill/>
              <a:ln>
                <a:noFill/>
              </a:ln>
            </p:spPr>
          </p:pic>
          <p:sp>
            <p:nvSpPr>
              <p:cNvPr id="93" name="Google Shape;93;p16"/>
              <p:cNvSpPr/>
              <p:nvPr/>
            </p:nvSpPr>
            <p:spPr>
              <a:xfrm>
                <a:off x="848091" y="3969955"/>
                <a:ext cx="2454000" cy="1077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0" i="0" u="none" strike="noStrike" cap="none">
                    <a:solidFill>
                      <a:schemeClr val="lt1"/>
                    </a:solidFill>
                    <a:latin typeface="Verdana"/>
                    <a:ea typeface="Verdana"/>
                    <a:cs typeface="Verdana"/>
                    <a:sym typeface="Verdana"/>
                  </a:rPr>
                  <a:t>22,000+</a:t>
                </a:r>
                <a:endParaRPr sz="1000">
                  <a:solidFill>
                    <a:schemeClr val="lt1"/>
                  </a:solidFill>
                </a:endParaRPr>
              </a:p>
              <a:p>
                <a:pPr marL="0" marR="0" lvl="0" indent="0" algn="ctr" rtl="0">
                  <a:spcBef>
                    <a:spcPts val="0"/>
                  </a:spcBef>
                  <a:spcAft>
                    <a:spcPts val="0"/>
                  </a:spcAft>
                  <a:buNone/>
                </a:pPr>
                <a:r>
                  <a:rPr lang="en" sz="1000" b="0" i="0" u="none" strike="noStrike" cap="none">
                    <a:solidFill>
                      <a:schemeClr val="lt1"/>
                    </a:solidFill>
                    <a:latin typeface="Verdana"/>
                    <a:ea typeface="Verdana"/>
                    <a:cs typeface="Verdana"/>
                    <a:sym typeface="Verdana"/>
                  </a:rPr>
                  <a:t>Financial Assistance Professionals</a:t>
                </a:r>
                <a:endParaRPr sz="1000">
                  <a:solidFill>
                    <a:schemeClr val="lt1"/>
                  </a:solidFill>
                </a:endParaRPr>
              </a:p>
            </p:txBody>
          </p:sp>
        </p:grpSp>
        <p:grpSp>
          <p:nvGrpSpPr>
            <p:cNvPr id="94" name="Google Shape;94;p16"/>
            <p:cNvGrpSpPr/>
            <p:nvPr/>
          </p:nvGrpSpPr>
          <p:grpSpPr>
            <a:xfrm>
              <a:off x="4154129" y="3148598"/>
              <a:ext cx="2469000" cy="2423100"/>
              <a:chOff x="4154129" y="3148598"/>
              <a:chExt cx="2469000" cy="2423100"/>
            </a:xfrm>
          </p:grpSpPr>
          <p:sp>
            <p:nvSpPr>
              <p:cNvPr id="95" name="Google Shape;95;p16"/>
              <p:cNvSpPr/>
              <p:nvPr/>
            </p:nvSpPr>
            <p:spPr>
              <a:xfrm>
                <a:off x="4154129" y="3148598"/>
                <a:ext cx="2469000" cy="2423100"/>
              </a:xfrm>
              <a:prstGeom prst="ellipse">
                <a:avLst/>
              </a:prstGeom>
              <a:solidFill>
                <a:schemeClr val="lt2"/>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Verdana"/>
                  <a:ea typeface="Verdana"/>
                  <a:cs typeface="Verdana"/>
                  <a:sym typeface="Verdana"/>
                </a:endParaRPr>
              </a:p>
            </p:txBody>
          </p:sp>
          <p:pic>
            <p:nvPicPr>
              <p:cNvPr id="96" name="Google Shape;96;p16" descr="Bank"/>
              <p:cNvPicPr preferRelativeResize="0"/>
              <p:nvPr/>
            </p:nvPicPr>
            <p:blipFill rotWithShape="1">
              <a:blip r:embed="rId4">
                <a:alphaModFix/>
              </a:blip>
              <a:srcRect/>
              <a:stretch/>
            </p:blipFill>
            <p:spPr>
              <a:xfrm>
                <a:off x="5006031" y="3319427"/>
                <a:ext cx="765076" cy="765076"/>
              </a:xfrm>
              <a:prstGeom prst="rect">
                <a:avLst/>
              </a:prstGeom>
              <a:noFill/>
              <a:ln>
                <a:noFill/>
              </a:ln>
            </p:spPr>
          </p:pic>
          <p:sp>
            <p:nvSpPr>
              <p:cNvPr id="97" name="Google Shape;97;p16"/>
              <p:cNvSpPr/>
              <p:nvPr/>
            </p:nvSpPr>
            <p:spPr>
              <a:xfrm>
                <a:off x="4154129" y="3969955"/>
                <a:ext cx="2394900" cy="13233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000" b="0" i="0" u="none" strike="noStrike" cap="none">
                    <a:solidFill>
                      <a:schemeClr val="lt1"/>
                    </a:solidFill>
                    <a:latin typeface="Verdana"/>
                    <a:ea typeface="Verdana"/>
                    <a:cs typeface="Verdana"/>
                    <a:sym typeface="Verdana"/>
                  </a:rPr>
                  <a:t>3,000</a:t>
                </a:r>
                <a:endParaRPr sz="1000">
                  <a:solidFill>
                    <a:schemeClr val="lt1"/>
                  </a:solidFill>
                </a:endParaRPr>
              </a:p>
              <a:p>
                <a:pPr marL="0" marR="0" lvl="0" indent="0" algn="ctr" rtl="0">
                  <a:spcBef>
                    <a:spcPts val="0"/>
                  </a:spcBef>
                  <a:spcAft>
                    <a:spcPts val="0"/>
                  </a:spcAft>
                  <a:buNone/>
                </a:pPr>
                <a:r>
                  <a:rPr lang="en" sz="1000" b="0" i="0" u="none" strike="noStrike" cap="none">
                    <a:solidFill>
                      <a:schemeClr val="lt1"/>
                    </a:solidFill>
                    <a:latin typeface="Verdana"/>
                    <a:ea typeface="Verdana"/>
                    <a:cs typeface="Verdana"/>
                    <a:sym typeface="Verdana"/>
                  </a:rPr>
                  <a:t>Colleges, universities, and career schools</a:t>
                </a:r>
                <a:endParaRPr sz="1000">
                  <a:solidFill>
                    <a:schemeClr val="lt1"/>
                  </a:solidFill>
                </a:endParaRPr>
              </a:p>
            </p:txBody>
          </p:sp>
        </p:grpSp>
      </p:grpSp>
      <p:sp>
        <p:nvSpPr>
          <p:cNvPr id="98" name="Google Shape;98;p16"/>
          <p:cNvSpPr/>
          <p:nvPr/>
        </p:nvSpPr>
        <p:spPr>
          <a:xfrm>
            <a:off x="145975" y="948200"/>
            <a:ext cx="4975200" cy="884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0" i="0" u="none" strike="noStrike" cap="none">
                <a:solidFill>
                  <a:schemeClr val="dk2"/>
                </a:solidFill>
                <a:latin typeface="Verdana"/>
                <a:ea typeface="Verdana"/>
                <a:cs typeface="Verdana"/>
                <a:sym typeface="Verdana"/>
              </a:rPr>
              <a:t>Who We Are</a:t>
            </a:r>
            <a:endParaRPr sz="1800">
              <a:solidFill>
                <a:schemeClr val="dk2"/>
              </a:solidFill>
            </a:endParaRPr>
          </a:p>
          <a:p>
            <a:pPr marL="0" marR="0" lvl="0" indent="0" algn="l" rtl="0">
              <a:spcBef>
                <a:spcPts val="0"/>
              </a:spcBef>
              <a:spcAft>
                <a:spcPts val="0"/>
              </a:spcAft>
              <a:buNone/>
            </a:pPr>
            <a:r>
              <a:rPr lang="en" sz="1100">
                <a:solidFill>
                  <a:srgbClr val="F3F3F3"/>
                </a:solidFill>
              </a:rPr>
              <a:t>Member institutions serve 9 out of every 10 undergraduates in the US.</a:t>
            </a:r>
            <a:endParaRPr sz="1100">
              <a:solidFill>
                <a:srgbClr val="F3F3F3"/>
              </a:solidFill>
            </a:endParaRPr>
          </a:p>
        </p:txBody>
      </p:sp>
      <p:sp>
        <p:nvSpPr>
          <p:cNvPr id="99" name="Google Shape;99;p16"/>
          <p:cNvSpPr/>
          <p:nvPr/>
        </p:nvSpPr>
        <p:spPr>
          <a:xfrm>
            <a:off x="901075" y="3107802"/>
            <a:ext cx="4536900" cy="216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chemeClr val="dk2"/>
                </a:solidFill>
                <a:latin typeface="Verdana"/>
                <a:ea typeface="Verdana"/>
                <a:cs typeface="Verdana"/>
                <a:sym typeface="Verdana"/>
              </a:rPr>
              <a:t>Our Vision</a:t>
            </a:r>
            <a:endParaRPr sz="2100">
              <a:solidFill>
                <a:schemeClr val="dk2"/>
              </a:solidFill>
              <a:latin typeface="Verdana"/>
              <a:ea typeface="Verdana"/>
              <a:cs typeface="Verdana"/>
              <a:sym typeface="Verdana"/>
            </a:endParaRPr>
          </a:p>
          <a:p>
            <a:pPr marL="0" marR="0" lvl="0" indent="0" algn="l" rtl="0">
              <a:spcBef>
                <a:spcPts val="0"/>
              </a:spcBef>
              <a:spcAft>
                <a:spcPts val="0"/>
              </a:spcAft>
              <a:buNone/>
            </a:pPr>
            <a:r>
              <a:rPr lang="en" sz="1500">
                <a:solidFill>
                  <a:schemeClr val="lt1"/>
                </a:solidFill>
                <a:latin typeface="Verdana"/>
                <a:ea typeface="Verdana"/>
                <a:cs typeface="Verdana"/>
                <a:sym typeface="Verdana"/>
              </a:rPr>
              <a:t>Shaping the future by creating by promoting student access and success in higher education.</a:t>
            </a:r>
            <a:endParaRPr sz="1500">
              <a:solidFill>
                <a:schemeClr val="lt1"/>
              </a:solidFill>
              <a:latin typeface="Verdana"/>
              <a:ea typeface="Verdana"/>
              <a:cs typeface="Verdana"/>
              <a:sym typeface="Verdana"/>
            </a:endParaRPr>
          </a:p>
          <a:p>
            <a:pPr marL="0" marR="0" lvl="0" indent="0" algn="r" rtl="0">
              <a:spcBef>
                <a:spcPts val="0"/>
              </a:spcBef>
              <a:spcAft>
                <a:spcPts val="0"/>
              </a:spcAft>
              <a:buNone/>
            </a:pPr>
            <a:r>
              <a:rPr lang="en" sz="1500">
                <a:solidFill>
                  <a:schemeClr val="dk1"/>
                </a:solidFill>
                <a:latin typeface="Verdana"/>
                <a:ea typeface="Verdana"/>
                <a:cs typeface="Verdana"/>
                <a:sym typeface="Verdana"/>
              </a:rPr>
              <a:t>Shaping the future by promoting student access and success in </a:t>
            </a:r>
            <a:endParaRPr sz="1100"/>
          </a:p>
        </p:txBody>
      </p:sp>
      <p:grpSp>
        <p:nvGrpSpPr>
          <p:cNvPr id="100" name="Google Shape;100;p16"/>
          <p:cNvGrpSpPr/>
          <p:nvPr/>
        </p:nvGrpSpPr>
        <p:grpSpPr>
          <a:xfrm>
            <a:off x="6165908" y="325031"/>
            <a:ext cx="2589075" cy="4683419"/>
            <a:chOff x="8219975" y="973401"/>
            <a:chExt cx="3452100" cy="4184987"/>
          </a:xfrm>
        </p:grpSpPr>
        <p:sp>
          <p:nvSpPr>
            <p:cNvPr id="101" name="Google Shape;101;p16"/>
            <p:cNvSpPr/>
            <p:nvPr/>
          </p:nvSpPr>
          <p:spPr>
            <a:xfrm>
              <a:off x="8219975" y="1419291"/>
              <a:ext cx="3452100" cy="3032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a:solidFill>
                    <a:schemeClr val="dk2"/>
                  </a:solidFill>
                  <a:latin typeface="Verdana"/>
                  <a:ea typeface="Verdana"/>
                  <a:cs typeface="Verdana"/>
                  <a:sym typeface="Verdana"/>
                </a:rPr>
                <a:t>Our Mission</a:t>
              </a:r>
              <a:endParaRPr sz="1100">
                <a:solidFill>
                  <a:schemeClr val="dk2"/>
                </a:solidFill>
              </a:endParaRPr>
            </a:p>
            <a:p>
              <a:pPr marL="0" marR="0" lvl="0" indent="0" algn="l" rtl="0">
                <a:spcBef>
                  <a:spcPts val="0"/>
                </a:spcBef>
                <a:spcAft>
                  <a:spcPts val="0"/>
                </a:spcAft>
                <a:buNone/>
              </a:pPr>
              <a:r>
                <a:rPr lang="en" sz="1500">
                  <a:solidFill>
                    <a:schemeClr val="lt1"/>
                  </a:solidFill>
                  <a:latin typeface="Verdana"/>
                  <a:ea typeface="Verdana"/>
                  <a:cs typeface="Verdana"/>
                  <a:sym typeface="Verdana"/>
                </a:rPr>
                <a:t>NASFAA provides professional development and services for financial aid administrators; advocates for public policies that increase student access and success; serves as a forum on student financial aid issues, and is committed to diversity throughout all activities.</a:t>
              </a:r>
              <a:endParaRPr sz="1100">
                <a:solidFill>
                  <a:schemeClr val="lt1"/>
                </a:solidFill>
              </a:endParaRPr>
            </a:p>
          </p:txBody>
        </p:sp>
        <p:grpSp>
          <p:nvGrpSpPr>
            <p:cNvPr id="102" name="Google Shape;102;p16"/>
            <p:cNvGrpSpPr/>
            <p:nvPr/>
          </p:nvGrpSpPr>
          <p:grpSpPr>
            <a:xfrm>
              <a:off x="9271108" y="973401"/>
              <a:ext cx="1199100" cy="4184987"/>
              <a:chOff x="9247517" y="1022485"/>
              <a:chExt cx="1199100" cy="4184987"/>
            </a:xfrm>
          </p:grpSpPr>
          <p:cxnSp>
            <p:nvCxnSpPr>
              <p:cNvPr id="103" name="Google Shape;103;p16"/>
              <p:cNvCxnSpPr/>
              <p:nvPr/>
            </p:nvCxnSpPr>
            <p:spPr>
              <a:xfrm>
                <a:off x="9247517" y="1022485"/>
                <a:ext cx="1199100" cy="0"/>
              </a:xfrm>
              <a:prstGeom prst="straightConnector1">
                <a:avLst/>
              </a:prstGeom>
              <a:noFill/>
              <a:ln w="12700" cap="flat" cmpd="sng">
                <a:solidFill>
                  <a:schemeClr val="dk1"/>
                </a:solidFill>
                <a:prstDash val="solid"/>
                <a:round/>
                <a:headEnd type="none" w="sm" len="sm"/>
                <a:tailEnd type="none" w="sm" len="sm"/>
              </a:ln>
            </p:spPr>
          </p:cxnSp>
          <p:cxnSp>
            <p:nvCxnSpPr>
              <p:cNvPr id="104" name="Google Shape;104;p16"/>
              <p:cNvCxnSpPr/>
              <p:nvPr/>
            </p:nvCxnSpPr>
            <p:spPr>
              <a:xfrm>
                <a:off x="9247517" y="5207472"/>
                <a:ext cx="1199100" cy="0"/>
              </a:xfrm>
              <a:prstGeom prst="straightConnector1">
                <a:avLst/>
              </a:prstGeom>
              <a:noFill/>
              <a:ln w="12700" cap="flat" cmpd="sng">
                <a:solidFill>
                  <a:schemeClr val="dk1"/>
                </a:solidFill>
                <a:prstDash val="solid"/>
                <a:round/>
                <a:headEnd type="none" w="sm" len="sm"/>
                <a:tailEnd type="none" w="sm" len="sm"/>
              </a:ln>
            </p:spPr>
          </p:cxnSp>
        </p:grpSp>
      </p:grpSp>
      <p:sp>
        <p:nvSpPr>
          <p:cNvPr id="105" name="Google Shape;105;p16"/>
          <p:cNvSpPr txBox="1"/>
          <p:nvPr/>
        </p:nvSpPr>
        <p:spPr>
          <a:xfrm>
            <a:off x="60414" y="5199"/>
            <a:ext cx="78867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lt1"/>
              </a:buClr>
              <a:buSzPts val="2700"/>
              <a:buFont typeface="Verdana"/>
              <a:buNone/>
            </a:pPr>
            <a:r>
              <a:rPr lang="en" sz="2700" b="0" u="none">
                <a:solidFill>
                  <a:schemeClr val="lt1"/>
                </a:solidFill>
                <a:latin typeface="Verdana"/>
                <a:ea typeface="Verdana"/>
                <a:cs typeface="Verdana"/>
                <a:sym typeface="Verdana"/>
              </a:rPr>
              <a:t>About NASFAA</a:t>
            </a:r>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34"/>
          <p:cNvGrpSpPr/>
          <p:nvPr/>
        </p:nvGrpSpPr>
        <p:grpSpPr>
          <a:xfrm>
            <a:off x="2005190" y="-330919"/>
            <a:ext cx="6198085" cy="6018532"/>
            <a:chOff x="641588" y="213683"/>
            <a:chExt cx="8264113" cy="8024709"/>
          </a:xfrm>
        </p:grpSpPr>
        <p:sp>
          <p:nvSpPr>
            <p:cNvPr id="242" name="Google Shape;242;p34"/>
            <p:cNvSpPr/>
            <p:nvPr/>
          </p:nvSpPr>
          <p:spPr>
            <a:xfrm>
              <a:off x="1522178" y="1735292"/>
              <a:ext cx="6503100" cy="6503100"/>
            </a:xfrm>
            <a:prstGeom prst="blockArc">
              <a:avLst>
                <a:gd name="adj1" fmla="val 11631585"/>
                <a:gd name="adj2" fmla="val 20768415"/>
                <a:gd name="adj3" fmla="val 4644"/>
              </a:avLst>
            </a:prstGeom>
            <a:gradFill>
              <a:gsLst>
                <a:gs pos="0">
                  <a:srgbClr val="B0B7C4"/>
                </a:gs>
                <a:gs pos="100000">
                  <a:srgbClr val="919BAA"/>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p34"/>
            <p:cNvSpPr/>
            <p:nvPr/>
          </p:nvSpPr>
          <p:spPr>
            <a:xfrm>
              <a:off x="1522178" y="213683"/>
              <a:ext cx="6503100" cy="6503100"/>
            </a:xfrm>
            <a:prstGeom prst="blockArc">
              <a:avLst>
                <a:gd name="adj1" fmla="val 831585"/>
                <a:gd name="adj2" fmla="val 9968415"/>
                <a:gd name="adj3" fmla="val 4644"/>
              </a:avLst>
            </a:prstGeom>
            <a:gradFill>
              <a:gsLst>
                <a:gs pos="0">
                  <a:srgbClr val="B0B7C4"/>
                </a:gs>
                <a:gs pos="100000">
                  <a:srgbClr val="919BAA"/>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p34"/>
            <p:cNvSpPr/>
            <p:nvPr/>
          </p:nvSpPr>
          <p:spPr>
            <a:xfrm>
              <a:off x="3207240" y="2728073"/>
              <a:ext cx="2995800" cy="2995800"/>
            </a:xfrm>
            <a:prstGeom prst="ellipse">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5" name="Google Shape;245;p34"/>
            <p:cNvSpPr txBox="1"/>
            <p:nvPr/>
          </p:nvSpPr>
          <p:spPr>
            <a:xfrm>
              <a:off x="3645976" y="3166809"/>
              <a:ext cx="2118300" cy="21183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lt1"/>
                </a:buClr>
                <a:buSzPts val="3900"/>
                <a:buFont typeface="Verdana"/>
                <a:buNone/>
              </a:pPr>
              <a:r>
                <a:rPr lang="en" sz="3900">
                  <a:solidFill>
                    <a:schemeClr val="lt1"/>
                  </a:solidFill>
                  <a:latin typeface="Verdana"/>
                  <a:ea typeface="Verdana"/>
                  <a:cs typeface="Verdana"/>
                  <a:sym typeface="Verdana"/>
                </a:rPr>
                <a:t>Ethics</a:t>
              </a:r>
              <a:endParaRPr sz="1100"/>
            </a:p>
          </p:txBody>
        </p:sp>
        <p:sp>
          <p:nvSpPr>
            <p:cNvPr id="246" name="Google Shape;246;p34"/>
            <p:cNvSpPr/>
            <p:nvPr/>
          </p:nvSpPr>
          <p:spPr>
            <a:xfrm>
              <a:off x="6808701" y="3177454"/>
              <a:ext cx="2097000" cy="2097000"/>
            </a:xfrm>
            <a:prstGeom prst="ellipse">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p34"/>
            <p:cNvSpPr txBox="1"/>
            <p:nvPr/>
          </p:nvSpPr>
          <p:spPr>
            <a:xfrm>
              <a:off x="7115816" y="3484569"/>
              <a:ext cx="1482900" cy="1482900"/>
            </a:xfrm>
            <a:prstGeom prst="rect">
              <a:avLst/>
            </a:prstGeom>
            <a:noFill/>
            <a:ln>
              <a:noFill/>
            </a:ln>
          </p:spPr>
          <p:txBody>
            <a:bodyPr spcFirstLastPara="1" wrap="square" lIns="20000" tIns="20000" rIns="20000" bIns="2000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a:solidFill>
                    <a:schemeClr val="lt1"/>
                  </a:solidFill>
                  <a:latin typeface="Verdana"/>
                  <a:ea typeface="Verdana"/>
                  <a:cs typeface="Verdana"/>
                  <a:sym typeface="Verdana"/>
                </a:rPr>
                <a:t>Code of Conduct</a:t>
              </a:r>
              <a:endParaRPr sz="1100"/>
            </a:p>
          </p:txBody>
        </p:sp>
        <p:sp>
          <p:nvSpPr>
            <p:cNvPr id="248" name="Google Shape;248;p34"/>
            <p:cNvSpPr/>
            <p:nvPr/>
          </p:nvSpPr>
          <p:spPr>
            <a:xfrm>
              <a:off x="641588" y="3177454"/>
              <a:ext cx="2097000" cy="2097000"/>
            </a:xfrm>
            <a:prstGeom prst="ellipse">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p34"/>
            <p:cNvSpPr txBox="1"/>
            <p:nvPr/>
          </p:nvSpPr>
          <p:spPr>
            <a:xfrm>
              <a:off x="948703" y="3484569"/>
              <a:ext cx="1482900" cy="1482900"/>
            </a:xfrm>
            <a:prstGeom prst="rect">
              <a:avLst/>
            </a:prstGeom>
            <a:noFill/>
            <a:ln>
              <a:noFill/>
            </a:ln>
          </p:spPr>
          <p:txBody>
            <a:bodyPr spcFirstLastPara="1" wrap="square" lIns="20000" tIns="20000" rIns="20000" bIns="20000" anchor="ctr" anchorCtr="0">
              <a:noAutofit/>
            </a:bodyPr>
            <a:lstStyle/>
            <a:p>
              <a:pPr marL="0" marR="0" lvl="0" indent="0" algn="ctr" rtl="0">
                <a:lnSpc>
                  <a:spcPct val="90000"/>
                </a:lnSpc>
                <a:spcBef>
                  <a:spcPts val="0"/>
                </a:spcBef>
                <a:spcAft>
                  <a:spcPts val="0"/>
                </a:spcAft>
                <a:buClr>
                  <a:schemeClr val="lt1"/>
                </a:buClr>
                <a:buSzPts val="1600"/>
                <a:buFont typeface="Verdana"/>
                <a:buNone/>
              </a:pPr>
              <a:r>
                <a:rPr lang="en" sz="1600">
                  <a:solidFill>
                    <a:schemeClr val="lt1"/>
                  </a:solidFill>
                  <a:latin typeface="Verdana"/>
                  <a:ea typeface="Verdana"/>
                  <a:cs typeface="Verdana"/>
                  <a:sym typeface="Verdana"/>
                </a:rPr>
                <a:t>Statement of Ethical  Principles</a:t>
              </a:r>
              <a:endParaRPr sz="1100"/>
            </a:p>
          </p:txBody>
        </p:sp>
      </p:grpSp>
      <p:sp>
        <p:nvSpPr>
          <p:cNvPr id="250" name="Google Shape;250;p34"/>
          <p:cNvSpPr txBox="1"/>
          <p:nvPr/>
        </p:nvSpPr>
        <p:spPr>
          <a:xfrm>
            <a:off x="6838898" y="4399075"/>
            <a:ext cx="18735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Verdana"/>
                <a:ea typeface="Verdana"/>
                <a:cs typeface="Verdana"/>
                <a:sym typeface="Verdana"/>
              </a:rPr>
              <a:t>nasfaa.org/ethics</a:t>
            </a:r>
            <a:endParaRPr sz="1100"/>
          </a:p>
        </p:txBody>
      </p:sp>
      <p:pic>
        <p:nvPicPr>
          <p:cNvPr id="251" name="Google Shape;251;p34" descr="A close up of a sign&#10;&#10;Description generated with high confidence"/>
          <p:cNvPicPr preferRelativeResize="0"/>
          <p:nvPr/>
        </p:nvPicPr>
        <p:blipFill rotWithShape="1">
          <a:blip r:embed="rId3">
            <a:alphaModFix/>
          </a:blip>
          <a:srcRect/>
          <a:stretch/>
        </p:blipFill>
        <p:spPr>
          <a:xfrm>
            <a:off x="95452" y="4589623"/>
            <a:ext cx="372619" cy="477775"/>
          </a:xfrm>
          <a:prstGeom prst="rect">
            <a:avLst/>
          </a:prstGeom>
          <a:noFill/>
          <a:ln>
            <a:noFill/>
          </a:ln>
        </p:spPr>
      </p:pic>
      <p:sp>
        <p:nvSpPr>
          <p:cNvPr id="252" name="Google Shape;252;p34"/>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We are committed!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5"/>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Reputation</a:t>
            </a:r>
            <a:endParaRPr/>
          </a:p>
        </p:txBody>
      </p:sp>
      <p:sp>
        <p:nvSpPr>
          <p:cNvPr id="258" name="Google Shape;258;p35"/>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a:solidFill>
                  <a:srgbClr val="333333"/>
                </a:solidFill>
              </a:rPr>
              <a:t>And</a:t>
            </a:r>
            <a:endParaRPr>
              <a:solidFill>
                <a:srgbClr val="333333"/>
              </a:solidFill>
            </a:endParaRPr>
          </a:p>
          <a:p>
            <a:pPr marL="0" lvl="0" indent="0" algn="ctr" rtl="0">
              <a:spcBef>
                <a:spcPts val="0"/>
              </a:spcBef>
              <a:spcAft>
                <a:spcPts val="0"/>
              </a:spcAft>
              <a:buNone/>
            </a:pPr>
            <a:endParaRPr>
              <a:solidFill>
                <a:srgbClr val="333333"/>
              </a:solidFill>
            </a:endParaRPr>
          </a:p>
          <a:p>
            <a:pPr marL="0" lvl="0" indent="0" algn="ctr" rtl="0">
              <a:spcBef>
                <a:spcPts val="0"/>
              </a:spcBef>
              <a:spcAft>
                <a:spcPts val="0"/>
              </a:spcAft>
              <a:buNone/>
            </a:pPr>
            <a:r>
              <a:rPr lang="en" sz="4200">
                <a:solidFill>
                  <a:srgbClr val="333333"/>
                </a:solidFill>
              </a:rPr>
              <a:t>Character </a:t>
            </a:r>
            <a:endParaRPr sz="4200">
              <a:solidFill>
                <a:srgbClr val="333333"/>
              </a:solidFill>
            </a:endParaRPr>
          </a:p>
        </p:txBody>
      </p:sp>
      <p:pic>
        <p:nvPicPr>
          <p:cNvPr id="259" name="Google Shape;259;p35"/>
          <p:cNvPicPr preferRelativeResize="0"/>
          <p:nvPr/>
        </p:nvPicPr>
        <p:blipFill rotWithShape="1">
          <a:blip r:embed="rId3">
            <a:alphaModFix/>
          </a:blip>
          <a:srcRect b="7927"/>
          <a:stretch/>
        </p:blipFill>
        <p:spPr>
          <a:xfrm>
            <a:off x="5491900" y="1278150"/>
            <a:ext cx="2857500" cy="21924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Clr>
                <a:srgbClr val="B83F97"/>
              </a:buClr>
              <a:buSzPct val="100000"/>
              <a:buFont typeface="Verdana"/>
              <a:buNone/>
            </a:pPr>
            <a:r>
              <a:rPr lang="en" sz="2800">
                <a:latin typeface="Verdana"/>
                <a:ea typeface="Verdana"/>
                <a:cs typeface="Verdana"/>
                <a:sym typeface="Verdana"/>
              </a:rPr>
              <a:t>Certified Financial Aid Administrator</a:t>
            </a:r>
            <a:r>
              <a:rPr lang="en" sz="2800" baseline="30000">
                <a:latin typeface="Verdana"/>
                <a:ea typeface="Verdana"/>
                <a:cs typeface="Verdana"/>
                <a:sym typeface="Verdana"/>
              </a:rPr>
              <a:t> ®</a:t>
            </a:r>
            <a:r>
              <a:rPr lang="en" sz="2800">
                <a:latin typeface="Verdana"/>
                <a:ea typeface="Verdana"/>
                <a:cs typeface="Verdana"/>
                <a:sym typeface="Verdana"/>
              </a:rPr>
              <a:t> Program</a:t>
            </a:r>
            <a:endParaRPr/>
          </a:p>
        </p:txBody>
      </p:sp>
      <p:sp>
        <p:nvSpPr>
          <p:cNvPr id="265" name="Google Shape;265;p36"/>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solidFill>
                  <a:srgbClr val="333333"/>
                </a:solidFill>
              </a:rPr>
              <a:t>It’s more than just an exam…</a:t>
            </a:r>
            <a:endParaRPr sz="1800">
              <a:solidFill>
                <a:srgbClr val="333333"/>
              </a:solidFill>
            </a:endParaRPr>
          </a:p>
          <a:p>
            <a:pPr marL="0" lvl="0" indent="0" algn="l" rtl="0">
              <a:spcBef>
                <a:spcPts val="1200"/>
              </a:spcBef>
              <a:spcAft>
                <a:spcPts val="1200"/>
              </a:spcAft>
              <a:buNone/>
            </a:pPr>
            <a:r>
              <a:rPr lang="en" sz="1800">
                <a:solidFill>
                  <a:schemeClr val="dk1"/>
                </a:solidFill>
              </a:rPr>
              <a:t>Make it part of your professional development ecosystem! </a:t>
            </a:r>
            <a:endParaRPr sz="1800">
              <a:solidFill>
                <a:schemeClr val="dk1"/>
              </a:solidFill>
            </a:endParaRPr>
          </a:p>
        </p:txBody>
      </p:sp>
      <p:sp>
        <p:nvSpPr>
          <p:cNvPr id="266" name="Google Shape;266;p36"/>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600"/>
              </a:spcBef>
              <a:spcAft>
                <a:spcPts val="0"/>
              </a:spcAft>
              <a:buNone/>
            </a:pPr>
            <a:r>
              <a:rPr lang="en" sz="1800">
                <a:solidFill>
                  <a:srgbClr val="000000"/>
                </a:solidFill>
                <a:latin typeface="Calibri"/>
                <a:ea typeface="Calibri"/>
                <a:cs typeface="Calibri"/>
                <a:sym typeface="Calibri"/>
              </a:rPr>
              <a:t>Credential Quality Standards achieved!</a:t>
            </a:r>
            <a:endParaRPr sz="1800">
              <a:solidFill>
                <a:srgbClr val="000000"/>
              </a:solidFill>
              <a:latin typeface="Calibri"/>
              <a:ea typeface="Calibri"/>
              <a:cs typeface="Calibri"/>
              <a:sym typeface="Calibri"/>
            </a:endParaRPr>
          </a:p>
          <a:p>
            <a:pPr marL="457200" lvl="0" indent="-342900" algn="l" rtl="0">
              <a:spcBef>
                <a:spcPts val="60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Rigorous assessment against industry standards</a:t>
            </a:r>
            <a:endParaRPr sz="1800">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Affirms quality and defensibility of the certification program</a:t>
            </a:r>
            <a:endParaRPr sz="1800">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April 2021  </a:t>
            </a:r>
            <a:endParaRPr sz="1800">
              <a:solidFill>
                <a:srgbClr val="000000"/>
              </a:solidFill>
              <a:latin typeface="Calibri"/>
              <a:ea typeface="Calibri"/>
              <a:cs typeface="Calibri"/>
              <a:sym typeface="Calibri"/>
            </a:endParaRPr>
          </a:p>
          <a:p>
            <a:pPr marL="0" lvl="0" indent="0" algn="l" rtl="0">
              <a:spcBef>
                <a:spcPts val="600"/>
              </a:spcBef>
              <a:spcAft>
                <a:spcPts val="1200"/>
              </a:spcAft>
              <a:buNone/>
            </a:pPr>
            <a:endParaRPr/>
          </a:p>
        </p:txBody>
      </p:sp>
      <p:pic>
        <p:nvPicPr>
          <p:cNvPr id="267" name="Google Shape;267;p36"/>
          <p:cNvPicPr preferRelativeResize="0"/>
          <p:nvPr/>
        </p:nvPicPr>
        <p:blipFill>
          <a:blip r:embed="rId3">
            <a:alphaModFix/>
          </a:blip>
          <a:stretch>
            <a:fillRect/>
          </a:stretch>
        </p:blipFill>
        <p:spPr>
          <a:xfrm>
            <a:off x="6601575" y="3828058"/>
            <a:ext cx="801125" cy="668292"/>
          </a:xfrm>
          <a:prstGeom prst="rect">
            <a:avLst/>
          </a:prstGeom>
          <a:noFill/>
          <a:ln>
            <a:noFill/>
          </a:ln>
        </p:spPr>
      </p:pic>
      <p:pic>
        <p:nvPicPr>
          <p:cNvPr id="268" name="Google Shape;268;p36"/>
          <p:cNvPicPr preferRelativeResize="0"/>
          <p:nvPr/>
        </p:nvPicPr>
        <p:blipFill>
          <a:blip r:embed="rId4">
            <a:alphaModFix/>
          </a:blip>
          <a:stretch>
            <a:fillRect/>
          </a:stretch>
        </p:blipFill>
        <p:spPr>
          <a:xfrm>
            <a:off x="7510093" y="3801480"/>
            <a:ext cx="801125" cy="668325"/>
          </a:xfrm>
          <a:prstGeom prst="rect">
            <a:avLst/>
          </a:prstGeom>
          <a:noFill/>
          <a:ln>
            <a:noFill/>
          </a:ln>
        </p:spPr>
      </p:pic>
      <p:pic>
        <p:nvPicPr>
          <p:cNvPr id="269" name="Google Shape;269;p36"/>
          <p:cNvPicPr preferRelativeResize="0"/>
          <p:nvPr/>
        </p:nvPicPr>
        <p:blipFill>
          <a:blip r:embed="rId5">
            <a:alphaModFix/>
          </a:blip>
          <a:stretch>
            <a:fillRect/>
          </a:stretch>
        </p:blipFill>
        <p:spPr>
          <a:xfrm>
            <a:off x="1543403" y="3125203"/>
            <a:ext cx="2413550" cy="1684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DLP Program</a:t>
            </a:r>
            <a:endParaRPr/>
          </a:p>
        </p:txBody>
      </p:sp>
      <p:sp>
        <p:nvSpPr>
          <p:cNvPr id="275" name="Google Shape;275;p3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SzPts val="1200"/>
              <a:buChar char="●"/>
            </a:pPr>
            <a:r>
              <a:rPr lang="en"/>
              <a:t>Aligns with NASFAA’s commitment to diversity and inclusion.</a:t>
            </a:r>
            <a:endParaRPr/>
          </a:p>
          <a:p>
            <a:pPr marL="457200" lvl="0" indent="-304800" algn="l" rtl="0">
              <a:spcBef>
                <a:spcPts val="0"/>
              </a:spcBef>
              <a:spcAft>
                <a:spcPts val="0"/>
              </a:spcAft>
              <a:buSzPts val="1200"/>
              <a:buChar char="●"/>
            </a:pPr>
            <a:r>
              <a:rPr lang="en"/>
              <a:t>Creates a pipeline for support and access to mentors.</a:t>
            </a:r>
            <a:endParaRPr/>
          </a:p>
          <a:p>
            <a:pPr marL="457200" lvl="0" indent="-304800" algn="l" rtl="0">
              <a:spcBef>
                <a:spcPts val="0"/>
              </a:spcBef>
              <a:spcAft>
                <a:spcPts val="0"/>
              </a:spcAft>
              <a:buSzPts val="1200"/>
              <a:buChar char="●"/>
            </a:pPr>
            <a:r>
              <a:rPr lang="en"/>
              <a:t>Under-represented groups within the aid community gain access to leadership opportunities.</a:t>
            </a:r>
            <a:endParaRPr/>
          </a:p>
          <a:p>
            <a:pPr marL="457200" lvl="0" indent="-304800" algn="l" rtl="0">
              <a:spcBef>
                <a:spcPts val="0"/>
              </a:spcBef>
              <a:spcAft>
                <a:spcPts val="0"/>
              </a:spcAft>
              <a:buSzPts val="1200"/>
              <a:buChar char="●"/>
            </a:pPr>
            <a:r>
              <a:rPr lang="en"/>
              <a:t>Provides participants with important professional development.</a:t>
            </a:r>
            <a:endParaRPr/>
          </a:p>
          <a:p>
            <a:pPr marL="457200" lvl="0" indent="0" algn="l" rtl="0">
              <a:spcBef>
                <a:spcPts val="1200"/>
              </a:spcBef>
              <a:spcAft>
                <a:spcPts val="1200"/>
              </a:spcAft>
              <a:buNone/>
            </a:pPr>
            <a:endParaRPr/>
          </a:p>
        </p:txBody>
      </p:sp>
      <p:pic>
        <p:nvPicPr>
          <p:cNvPr id="276" name="Google Shape;276;p37"/>
          <p:cNvPicPr preferRelativeResize="0"/>
          <p:nvPr/>
        </p:nvPicPr>
        <p:blipFill rotWithShape="1">
          <a:blip r:embed="rId3">
            <a:alphaModFix/>
          </a:blip>
          <a:srcRect/>
          <a:stretch/>
        </p:blipFill>
        <p:spPr>
          <a:xfrm>
            <a:off x="4644563" y="868391"/>
            <a:ext cx="3483273" cy="3083069"/>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Implicit Bias Toolkit</a:t>
            </a:r>
            <a:endParaRPr/>
          </a:p>
        </p:txBody>
      </p:sp>
      <p:sp>
        <p:nvSpPr>
          <p:cNvPr id="282" name="Google Shape;282;p38"/>
          <p:cNvSpPr txBox="1">
            <a:spLocks noGrp="1"/>
          </p:cNvSpPr>
          <p:nvPr>
            <p:ph type="body" idx="1"/>
          </p:nvPr>
        </p:nvSpPr>
        <p:spPr>
          <a:xfrm>
            <a:off x="471900" y="1919075"/>
            <a:ext cx="6296700" cy="2553900"/>
          </a:xfrm>
          <a:prstGeom prst="rect">
            <a:avLst/>
          </a:prstGeom>
        </p:spPr>
        <p:txBody>
          <a:bodyPr spcFirstLastPara="1" wrap="square" lIns="91425" tIns="91425" rIns="91425" bIns="91425" anchor="t" anchorCtr="0">
            <a:noAutofit/>
          </a:bodyPr>
          <a:lstStyle/>
          <a:p>
            <a:pPr marL="457200" lvl="0" indent="-321310" algn="l" rtl="0">
              <a:spcBef>
                <a:spcPts val="0"/>
              </a:spcBef>
              <a:spcAft>
                <a:spcPts val="0"/>
              </a:spcAft>
              <a:buSzPts val="1460"/>
              <a:buChar char="●"/>
            </a:pPr>
            <a:r>
              <a:rPr lang="en" sz="1460">
                <a:solidFill>
                  <a:srgbClr val="000000"/>
                </a:solidFill>
              </a:rPr>
              <a:t>NASFAA invites you to </a:t>
            </a:r>
            <a:r>
              <a:rPr lang="en" sz="1460" b="1">
                <a:solidFill>
                  <a:srgbClr val="2A6496"/>
                </a:solidFill>
              </a:rPr>
              <a:t>reflect</a:t>
            </a:r>
            <a:r>
              <a:rPr lang="en" sz="1460">
                <a:solidFill>
                  <a:srgbClr val="000000"/>
                </a:solidFill>
              </a:rPr>
              <a:t> and </a:t>
            </a:r>
            <a:r>
              <a:rPr lang="en" sz="1460" b="1">
                <a:solidFill>
                  <a:srgbClr val="2A6496"/>
                </a:solidFill>
              </a:rPr>
              <a:t>consider</a:t>
            </a:r>
            <a:r>
              <a:rPr lang="en" sz="1460">
                <a:solidFill>
                  <a:srgbClr val="000000"/>
                </a:solidFill>
              </a:rPr>
              <a:t> that as financial aid administrators, we directly </a:t>
            </a:r>
            <a:r>
              <a:rPr lang="en" sz="1460" b="1">
                <a:solidFill>
                  <a:srgbClr val="2A6496"/>
                </a:solidFill>
              </a:rPr>
              <a:t>influence</a:t>
            </a:r>
            <a:r>
              <a:rPr lang="en" sz="1460">
                <a:solidFill>
                  <a:srgbClr val="000000"/>
                </a:solidFill>
              </a:rPr>
              <a:t> the trajectory of our students' lives through our work.</a:t>
            </a:r>
            <a:endParaRPr sz="1460">
              <a:solidFill>
                <a:srgbClr val="000000"/>
              </a:solidFill>
            </a:endParaRPr>
          </a:p>
          <a:p>
            <a:pPr marL="914400" lvl="0" indent="0" algn="l" rtl="0">
              <a:spcBef>
                <a:spcPts val="1200"/>
              </a:spcBef>
              <a:spcAft>
                <a:spcPts val="0"/>
              </a:spcAft>
              <a:buSzPts val="770"/>
              <a:buNone/>
            </a:pPr>
            <a:endParaRPr sz="1460">
              <a:solidFill>
                <a:srgbClr val="000000"/>
              </a:solidFill>
              <a:highlight>
                <a:srgbClr val="FFFFFF"/>
              </a:highlight>
            </a:endParaRPr>
          </a:p>
          <a:p>
            <a:pPr marL="457200" lvl="0" indent="-321310" algn="l" rtl="0">
              <a:spcBef>
                <a:spcPts val="1200"/>
              </a:spcBef>
              <a:spcAft>
                <a:spcPts val="0"/>
              </a:spcAft>
              <a:buClr>
                <a:srgbClr val="000000"/>
              </a:buClr>
              <a:buSzPts val="1460"/>
              <a:buChar char="●"/>
            </a:pPr>
            <a:r>
              <a:rPr lang="en" sz="1460">
                <a:solidFill>
                  <a:srgbClr val="000000"/>
                </a:solidFill>
              </a:rPr>
              <a:t>NASFAA, in conjunction with our member task force, created this </a:t>
            </a:r>
            <a:r>
              <a:rPr lang="en" sz="1460" u="sng">
                <a:solidFill>
                  <a:schemeClr val="hlink"/>
                </a:solidFill>
                <a:hlinkClick r:id="rId3"/>
              </a:rPr>
              <a:t>toolkit</a:t>
            </a:r>
            <a:r>
              <a:rPr lang="en" sz="1460">
                <a:solidFill>
                  <a:srgbClr val="000000"/>
                </a:solidFill>
              </a:rPr>
              <a:t> to assist aid offices with awareness and suggestions to assist in eliminating bias from institutional policies and procedures.  </a:t>
            </a:r>
            <a:endParaRPr sz="1460">
              <a:solidFill>
                <a:srgbClr val="000000"/>
              </a:solidFill>
            </a:endParaRPr>
          </a:p>
          <a:p>
            <a:pPr marL="457200" lvl="0" indent="0" algn="l" rtl="0">
              <a:spcBef>
                <a:spcPts val="1200"/>
              </a:spcBef>
              <a:spcAft>
                <a:spcPts val="0"/>
              </a:spcAft>
              <a:buSzPts val="770"/>
              <a:buNone/>
            </a:pPr>
            <a:endParaRPr sz="1460">
              <a:solidFill>
                <a:srgbClr val="000000"/>
              </a:solidFill>
              <a:highlight>
                <a:srgbClr val="FFFFFF"/>
              </a:highlight>
            </a:endParaRPr>
          </a:p>
          <a:p>
            <a:pPr marL="457200" lvl="0" indent="0" algn="l" rtl="0">
              <a:spcBef>
                <a:spcPts val="1200"/>
              </a:spcBef>
              <a:spcAft>
                <a:spcPts val="1200"/>
              </a:spcAft>
              <a:buSzPts val="770"/>
              <a:buNone/>
            </a:pPr>
            <a:endParaRPr sz="1460"/>
          </a:p>
        </p:txBody>
      </p:sp>
      <p:pic>
        <p:nvPicPr>
          <p:cNvPr id="283" name="Google Shape;283;p38"/>
          <p:cNvPicPr preferRelativeResize="0"/>
          <p:nvPr/>
        </p:nvPicPr>
        <p:blipFill rotWithShape="1">
          <a:blip r:embed="rId4">
            <a:alphaModFix/>
          </a:blip>
          <a:srcRect l="-117079" t="-45100" r="117079" b="45100"/>
          <a:stretch/>
        </p:blipFill>
        <p:spPr>
          <a:xfrm>
            <a:off x="3559128" y="270075"/>
            <a:ext cx="1666875" cy="2152650"/>
          </a:xfrm>
          <a:prstGeom prst="rect">
            <a:avLst/>
          </a:prstGeom>
          <a:noFill/>
          <a:ln>
            <a:noFill/>
          </a:ln>
        </p:spPr>
      </p:pic>
      <p:pic>
        <p:nvPicPr>
          <p:cNvPr id="284" name="Google Shape;284;p38"/>
          <p:cNvPicPr preferRelativeResize="0"/>
          <p:nvPr/>
        </p:nvPicPr>
        <p:blipFill>
          <a:blip r:embed="rId5">
            <a:alphaModFix/>
          </a:blip>
          <a:stretch>
            <a:fillRect/>
          </a:stretch>
        </p:blipFill>
        <p:spPr>
          <a:xfrm>
            <a:off x="6768513" y="1919075"/>
            <a:ext cx="1666875" cy="2152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NASFAA Business Services</a:t>
            </a:r>
            <a:endParaRPr/>
          </a:p>
        </p:txBody>
      </p:sp>
      <p:pic>
        <p:nvPicPr>
          <p:cNvPr id="290" name="Google Shape;290;p39"/>
          <p:cNvPicPr preferRelativeResize="0"/>
          <p:nvPr/>
        </p:nvPicPr>
        <p:blipFill>
          <a:blip r:embed="rId3">
            <a:alphaModFix/>
          </a:blip>
          <a:stretch>
            <a:fillRect/>
          </a:stretch>
        </p:blipFill>
        <p:spPr>
          <a:xfrm>
            <a:off x="1132551" y="2225925"/>
            <a:ext cx="3042125" cy="1603200"/>
          </a:xfrm>
          <a:prstGeom prst="rect">
            <a:avLst/>
          </a:prstGeom>
          <a:noFill/>
          <a:ln>
            <a:noFill/>
          </a:ln>
        </p:spPr>
      </p:pic>
      <p:pic>
        <p:nvPicPr>
          <p:cNvPr id="291" name="Google Shape;291;p39"/>
          <p:cNvPicPr preferRelativeResize="0"/>
          <p:nvPr/>
        </p:nvPicPr>
        <p:blipFill rotWithShape="1">
          <a:blip r:embed="rId4">
            <a:alphaModFix/>
          </a:blip>
          <a:srcRect r="50142"/>
          <a:stretch/>
        </p:blipFill>
        <p:spPr>
          <a:xfrm>
            <a:off x="2781574" y="4348450"/>
            <a:ext cx="3809451" cy="522925"/>
          </a:xfrm>
          <a:prstGeom prst="rect">
            <a:avLst/>
          </a:prstGeom>
          <a:noFill/>
          <a:ln>
            <a:noFill/>
          </a:ln>
        </p:spPr>
      </p:pic>
      <p:pic>
        <p:nvPicPr>
          <p:cNvPr id="292" name="Google Shape;292;p39" descr="A close up of a logo&#10;&#10;Description generated with high confidence"/>
          <p:cNvPicPr preferRelativeResize="0"/>
          <p:nvPr/>
        </p:nvPicPr>
        <p:blipFill rotWithShape="1">
          <a:blip r:embed="rId5">
            <a:alphaModFix/>
          </a:blip>
          <a:srcRect/>
          <a:stretch/>
        </p:blipFill>
        <p:spPr>
          <a:xfrm>
            <a:off x="5856874" y="1800575"/>
            <a:ext cx="1332968" cy="2253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b="1"/>
              <a:t>NASFAA Update</a:t>
            </a:r>
            <a:endParaRPr b="1"/>
          </a:p>
        </p:txBody>
      </p:sp>
      <p:sp>
        <p:nvSpPr>
          <p:cNvPr id="453" name="Google Shape;453;p5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chemeClr val="lt1"/>
                </a:solidFill>
                <a:latin typeface="Roboto"/>
                <a:ea typeface="Roboto"/>
                <a:cs typeface="Roboto"/>
                <a:sym typeface="Roboto"/>
              </a:rPr>
              <a:t>26</a:t>
            </a:fld>
            <a:endParaRPr>
              <a:solidFill>
                <a:schemeClr val="lt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5"/>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b="1"/>
              <a:t>Advocacy Opportunities</a:t>
            </a:r>
            <a:endParaRPr sz="3200" b="1"/>
          </a:p>
        </p:txBody>
      </p:sp>
      <p:sp>
        <p:nvSpPr>
          <p:cNvPr id="459" name="Google Shape;459;p5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sp>
        <p:nvSpPr>
          <p:cNvPr id="460" name="Google Shape;460;p55"/>
          <p:cNvSpPr txBox="1"/>
          <p:nvPr/>
        </p:nvSpPr>
        <p:spPr>
          <a:xfrm>
            <a:off x="526299" y="2789849"/>
            <a:ext cx="164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Policy Task Forces</a:t>
            </a:r>
            <a:endParaRPr sz="2000">
              <a:latin typeface="Calibri"/>
              <a:ea typeface="Calibri"/>
              <a:cs typeface="Calibri"/>
              <a:sym typeface="Calibri"/>
            </a:endParaRPr>
          </a:p>
        </p:txBody>
      </p:sp>
      <p:sp>
        <p:nvSpPr>
          <p:cNvPr id="461" name="Google Shape;461;p55"/>
          <p:cNvSpPr txBox="1"/>
          <p:nvPr/>
        </p:nvSpPr>
        <p:spPr>
          <a:xfrm>
            <a:off x="526289" y="1790727"/>
            <a:ext cx="164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Advocacy Pipeline</a:t>
            </a:r>
            <a:endParaRPr sz="2000">
              <a:latin typeface="Calibri"/>
              <a:ea typeface="Calibri"/>
              <a:cs typeface="Calibri"/>
              <a:sym typeface="Calibri"/>
            </a:endParaRPr>
          </a:p>
        </p:txBody>
      </p:sp>
      <p:sp>
        <p:nvSpPr>
          <p:cNvPr id="462" name="Google Shape;462;p55"/>
          <p:cNvSpPr txBox="1"/>
          <p:nvPr/>
        </p:nvSpPr>
        <p:spPr>
          <a:xfrm>
            <a:off x="526300" y="3788975"/>
            <a:ext cx="164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Calibri"/>
                <a:ea typeface="Calibri"/>
                <a:cs typeface="Calibri"/>
                <a:sym typeface="Calibri"/>
              </a:rPr>
              <a:t>Get Students Involved!</a:t>
            </a:r>
            <a:endParaRPr sz="2000">
              <a:latin typeface="Calibri"/>
              <a:ea typeface="Calibri"/>
              <a:cs typeface="Calibri"/>
              <a:sym typeface="Calibri"/>
            </a:endParaRPr>
          </a:p>
        </p:txBody>
      </p:sp>
      <p:sp>
        <p:nvSpPr>
          <p:cNvPr id="463" name="Google Shape;463;p55"/>
          <p:cNvSpPr/>
          <p:nvPr/>
        </p:nvSpPr>
        <p:spPr>
          <a:xfrm rot="-1651975">
            <a:off x="1629867" y="2005802"/>
            <a:ext cx="529652" cy="485254"/>
          </a:xfrm>
          <a:custGeom>
            <a:avLst/>
            <a:gdLst/>
            <a:ahLst/>
            <a:cxnLst/>
            <a:rect l="l" t="t" r="r" b="b"/>
            <a:pathLst>
              <a:path w="6674" h="5947" extrusionOk="0">
                <a:moveTo>
                  <a:pt x="5573" y="1138"/>
                </a:moveTo>
                <a:lnTo>
                  <a:pt x="5573" y="4418"/>
                </a:lnTo>
                <a:lnTo>
                  <a:pt x="5182" y="4120"/>
                </a:lnTo>
                <a:lnTo>
                  <a:pt x="4940" y="3934"/>
                </a:lnTo>
                <a:lnTo>
                  <a:pt x="4679" y="3784"/>
                </a:lnTo>
                <a:lnTo>
                  <a:pt x="4418" y="3654"/>
                </a:lnTo>
                <a:lnTo>
                  <a:pt x="4138" y="3542"/>
                </a:lnTo>
                <a:lnTo>
                  <a:pt x="3859" y="3449"/>
                </a:lnTo>
                <a:lnTo>
                  <a:pt x="3560" y="3393"/>
                </a:lnTo>
                <a:lnTo>
                  <a:pt x="3262" y="3356"/>
                </a:lnTo>
                <a:lnTo>
                  <a:pt x="2964" y="3337"/>
                </a:lnTo>
                <a:lnTo>
                  <a:pt x="2964" y="2219"/>
                </a:lnTo>
                <a:lnTo>
                  <a:pt x="3262" y="2219"/>
                </a:lnTo>
                <a:lnTo>
                  <a:pt x="3560" y="2181"/>
                </a:lnTo>
                <a:lnTo>
                  <a:pt x="3859" y="2107"/>
                </a:lnTo>
                <a:lnTo>
                  <a:pt x="4138" y="2032"/>
                </a:lnTo>
                <a:lnTo>
                  <a:pt x="4418" y="1921"/>
                </a:lnTo>
                <a:lnTo>
                  <a:pt x="4679" y="1790"/>
                </a:lnTo>
                <a:lnTo>
                  <a:pt x="4940" y="1622"/>
                </a:lnTo>
                <a:lnTo>
                  <a:pt x="5182" y="1455"/>
                </a:lnTo>
                <a:lnTo>
                  <a:pt x="5573" y="1138"/>
                </a:lnTo>
                <a:close/>
                <a:moveTo>
                  <a:pt x="5946" y="1"/>
                </a:moveTo>
                <a:lnTo>
                  <a:pt x="5816" y="19"/>
                </a:lnTo>
                <a:lnTo>
                  <a:pt x="5704" y="75"/>
                </a:lnTo>
                <a:lnTo>
                  <a:pt x="4716" y="877"/>
                </a:lnTo>
                <a:lnTo>
                  <a:pt x="4530" y="1007"/>
                </a:lnTo>
                <a:lnTo>
                  <a:pt x="4325" y="1138"/>
                </a:lnTo>
                <a:lnTo>
                  <a:pt x="4120" y="1231"/>
                </a:lnTo>
                <a:lnTo>
                  <a:pt x="3896" y="1324"/>
                </a:lnTo>
                <a:lnTo>
                  <a:pt x="3672" y="1399"/>
                </a:lnTo>
                <a:lnTo>
                  <a:pt x="3430" y="1436"/>
                </a:lnTo>
                <a:lnTo>
                  <a:pt x="3206" y="1473"/>
                </a:lnTo>
                <a:lnTo>
                  <a:pt x="2964" y="1492"/>
                </a:lnTo>
                <a:lnTo>
                  <a:pt x="597" y="1492"/>
                </a:lnTo>
                <a:lnTo>
                  <a:pt x="448" y="1548"/>
                </a:lnTo>
                <a:lnTo>
                  <a:pt x="317" y="1604"/>
                </a:lnTo>
                <a:lnTo>
                  <a:pt x="224" y="1697"/>
                </a:lnTo>
                <a:lnTo>
                  <a:pt x="131" y="1809"/>
                </a:lnTo>
                <a:lnTo>
                  <a:pt x="56" y="1939"/>
                </a:lnTo>
                <a:lnTo>
                  <a:pt x="19" y="2070"/>
                </a:lnTo>
                <a:lnTo>
                  <a:pt x="0" y="2219"/>
                </a:lnTo>
                <a:lnTo>
                  <a:pt x="0" y="3337"/>
                </a:lnTo>
                <a:lnTo>
                  <a:pt x="19" y="3486"/>
                </a:lnTo>
                <a:lnTo>
                  <a:pt x="56" y="3635"/>
                </a:lnTo>
                <a:lnTo>
                  <a:pt x="131" y="3747"/>
                </a:lnTo>
                <a:lnTo>
                  <a:pt x="224" y="3859"/>
                </a:lnTo>
                <a:lnTo>
                  <a:pt x="317" y="3952"/>
                </a:lnTo>
                <a:lnTo>
                  <a:pt x="448" y="4027"/>
                </a:lnTo>
                <a:lnTo>
                  <a:pt x="597" y="4064"/>
                </a:lnTo>
                <a:lnTo>
                  <a:pt x="746" y="4083"/>
                </a:lnTo>
                <a:lnTo>
                  <a:pt x="1137" y="4083"/>
                </a:lnTo>
                <a:lnTo>
                  <a:pt x="1119" y="4269"/>
                </a:lnTo>
                <a:lnTo>
                  <a:pt x="1100" y="4456"/>
                </a:lnTo>
                <a:lnTo>
                  <a:pt x="1119" y="4791"/>
                </a:lnTo>
                <a:lnTo>
                  <a:pt x="1174" y="5127"/>
                </a:lnTo>
                <a:lnTo>
                  <a:pt x="1268" y="5443"/>
                </a:lnTo>
                <a:lnTo>
                  <a:pt x="1398" y="5742"/>
                </a:lnTo>
                <a:lnTo>
                  <a:pt x="1454" y="5816"/>
                </a:lnTo>
                <a:lnTo>
                  <a:pt x="1529" y="5891"/>
                </a:lnTo>
                <a:lnTo>
                  <a:pt x="1622" y="5928"/>
                </a:lnTo>
                <a:lnTo>
                  <a:pt x="1734" y="5947"/>
                </a:lnTo>
                <a:lnTo>
                  <a:pt x="2591" y="5947"/>
                </a:lnTo>
                <a:lnTo>
                  <a:pt x="2703" y="5928"/>
                </a:lnTo>
                <a:lnTo>
                  <a:pt x="2796" y="5891"/>
                </a:lnTo>
                <a:lnTo>
                  <a:pt x="2871" y="5816"/>
                </a:lnTo>
                <a:lnTo>
                  <a:pt x="2927" y="5742"/>
                </a:lnTo>
                <a:lnTo>
                  <a:pt x="2964" y="5648"/>
                </a:lnTo>
                <a:lnTo>
                  <a:pt x="2964" y="5555"/>
                </a:lnTo>
                <a:lnTo>
                  <a:pt x="2945" y="5443"/>
                </a:lnTo>
                <a:lnTo>
                  <a:pt x="2889" y="5350"/>
                </a:lnTo>
                <a:lnTo>
                  <a:pt x="2759" y="5164"/>
                </a:lnTo>
                <a:lnTo>
                  <a:pt x="2666" y="4940"/>
                </a:lnTo>
                <a:lnTo>
                  <a:pt x="2610" y="4698"/>
                </a:lnTo>
                <a:lnTo>
                  <a:pt x="2591" y="4456"/>
                </a:lnTo>
                <a:lnTo>
                  <a:pt x="2610" y="4269"/>
                </a:lnTo>
                <a:lnTo>
                  <a:pt x="2647" y="4083"/>
                </a:lnTo>
                <a:lnTo>
                  <a:pt x="2964" y="4083"/>
                </a:lnTo>
                <a:lnTo>
                  <a:pt x="3206" y="4101"/>
                </a:lnTo>
                <a:lnTo>
                  <a:pt x="3430" y="4120"/>
                </a:lnTo>
                <a:lnTo>
                  <a:pt x="3672" y="4176"/>
                </a:lnTo>
                <a:lnTo>
                  <a:pt x="3896" y="4250"/>
                </a:lnTo>
                <a:lnTo>
                  <a:pt x="4120" y="4325"/>
                </a:lnTo>
                <a:lnTo>
                  <a:pt x="4325" y="4437"/>
                </a:lnTo>
                <a:lnTo>
                  <a:pt x="4530" y="4549"/>
                </a:lnTo>
                <a:lnTo>
                  <a:pt x="4716" y="4698"/>
                </a:lnTo>
                <a:lnTo>
                  <a:pt x="5704" y="5481"/>
                </a:lnTo>
                <a:lnTo>
                  <a:pt x="5816" y="5555"/>
                </a:lnTo>
                <a:lnTo>
                  <a:pt x="5928" y="5574"/>
                </a:lnTo>
                <a:lnTo>
                  <a:pt x="6039" y="5555"/>
                </a:lnTo>
                <a:lnTo>
                  <a:pt x="6114" y="5518"/>
                </a:lnTo>
                <a:lnTo>
                  <a:pt x="6189" y="5481"/>
                </a:lnTo>
                <a:lnTo>
                  <a:pt x="6226" y="5425"/>
                </a:lnTo>
                <a:lnTo>
                  <a:pt x="6263" y="5369"/>
                </a:lnTo>
                <a:lnTo>
                  <a:pt x="6282" y="5294"/>
                </a:lnTo>
                <a:lnTo>
                  <a:pt x="6300" y="5201"/>
                </a:lnTo>
                <a:lnTo>
                  <a:pt x="6300" y="3430"/>
                </a:lnTo>
                <a:lnTo>
                  <a:pt x="6375" y="3374"/>
                </a:lnTo>
                <a:lnTo>
                  <a:pt x="6450" y="3300"/>
                </a:lnTo>
                <a:lnTo>
                  <a:pt x="6524" y="3244"/>
                </a:lnTo>
                <a:lnTo>
                  <a:pt x="6580" y="3151"/>
                </a:lnTo>
                <a:lnTo>
                  <a:pt x="6617" y="3076"/>
                </a:lnTo>
                <a:lnTo>
                  <a:pt x="6655" y="2983"/>
                </a:lnTo>
                <a:lnTo>
                  <a:pt x="6673" y="2890"/>
                </a:lnTo>
                <a:lnTo>
                  <a:pt x="6673" y="2778"/>
                </a:lnTo>
                <a:lnTo>
                  <a:pt x="6655" y="2685"/>
                </a:lnTo>
                <a:lnTo>
                  <a:pt x="6617" y="2573"/>
                </a:lnTo>
                <a:lnTo>
                  <a:pt x="6561" y="2461"/>
                </a:lnTo>
                <a:lnTo>
                  <a:pt x="6487" y="2368"/>
                </a:lnTo>
                <a:lnTo>
                  <a:pt x="6375" y="2200"/>
                </a:lnTo>
                <a:lnTo>
                  <a:pt x="6300" y="2144"/>
                </a:lnTo>
                <a:lnTo>
                  <a:pt x="6300" y="373"/>
                </a:lnTo>
                <a:lnTo>
                  <a:pt x="6300" y="262"/>
                </a:lnTo>
                <a:lnTo>
                  <a:pt x="6263" y="206"/>
                </a:lnTo>
                <a:lnTo>
                  <a:pt x="6226" y="150"/>
                </a:lnTo>
                <a:lnTo>
                  <a:pt x="6189" y="94"/>
                </a:lnTo>
                <a:lnTo>
                  <a:pt x="6114" y="38"/>
                </a:lnTo>
                <a:lnTo>
                  <a:pt x="6039" y="19"/>
                </a:lnTo>
                <a:lnTo>
                  <a:pt x="5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55"/>
          <p:cNvSpPr/>
          <p:nvPr/>
        </p:nvSpPr>
        <p:spPr>
          <a:xfrm>
            <a:off x="1393844" y="3240553"/>
            <a:ext cx="645356" cy="490731"/>
          </a:xfrm>
          <a:custGeom>
            <a:avLst/>
            <a:gdLst/>
            <a:ahLst/>
            <a:cxnLst/>
            <a:rect l="l" t="t" r="r" b="b"/>
            <a:pathLst>
              <a:path w="6693" h="5202" extrusionOk="0">
                <a:moveTo>
                  <a:pt x="2424" y="1"/>
                </a:moveTo>
                <a:lnTo>
                  <a:pt x="2163" y="19"/>
                </a:lnTo>
                <a:lnTo>
                  <a:pt x="1939" y="38"/>
                </a:lnTo>
                <a:lnTo>
                  <a:pt x="1697" y="94"/>
                </a:lnTo>
                <a:lnTo>
                  <a:pt x="1473" y="150"/>
                </a:lnTo>
                <a:lnTo>
                  <a:pt x="1268" y="224"/>
                </a:lnTo>
                <a:lnTo>
                  <a:pt x="1063" y="318"/>
                </a:lnTo>
                <a:lnTo>
                  <a:pt x="877" y="429"/>
                </a:lnTo>
                <a:lnTo>
                  <a:pt x="709" y="541"/>
                </a:lnTo>
                <a:lnTo>
                  <a:pt x="560" y="672"/>
                </a:lnTo>
                <a:lnTo>
                  <a:pt x="411" y="821"/>
                </a:lnTo>
                <a:lnTo>
                  <a:pt x="299" y="970"/>
                </a:lnTo>
                <a:lnTo>
                  <a:pt x="187" y="1138"/>
                </a:lnTo>
                <a:lnTo>
                  <a:pt x="113" y="1305"/>
                </a:lnTo>
                <a:lnTo>
                  <a:pt x="57" y="1492"/>
                </a:lnTo>
                <a:lnTo>
                  <a:pt x="19" y="1678"/>
                </a:lnTo>
                <a:lnTo>
                  <a:pt x="1" y="1865"/>
                </a:lnTo>
                <a:lnTo>
                  <a:pt x="19" y="2014"/>
                </a:lnTo>
                <a:lnTo>
                  <a:pt x="38" y="2144"/>
                </a:lnTo>
                <a:lnTo>
                  <a:pt x="75" y="2293"/>
                </a:lnTo>
                <a:lnTo>
                  <a:pt x="131" y="2424"/>
                </a:lnTo>
                <a:lnTo>
                  <a:pt x="187" y="2554"/>
                </a:lnTo>
                <a:lnTo>
                  <a:pt x="262" y="2685"/>
                </a:lnTo>
                <a:lnTo>
                  <a:pt x="355" y="2815"/>
                </a:lnTo>
                <a:lnTo>
                  <a:pt x="448" y="2927"/>
                </a:lnTo>
                <a:lnTo>
                  <a:pt x="318" y="3169"/>
                </a:lnTo>
                <a:lnTo>
                  <a:pt x="187" y="3375"/>
                </a:lnTo>
                <a:lnTo>
                  <a:pt x="38" y="3561"/>
                </a:lnTo>
                <a:lnTo>
                  <a:pt x="1" y="3617"/>
                </a:lnTo>
                <a:lnTo>
                  <a:pt x="19" y="3654"/>
                </a:lnTo>
                <a:lnTo>
                  <a:pt x="57" y="3710"/>
                </a:lnTo>
                <a:lnTo>
                  <a:pt x="262" y="3710"/>
                </a:lnTo>
                <a:lnTo>
                  <a:pt x="411" y="3691"/>
                </a:lnTo>
                <a:lnTo>
                  <a:pt x="672" y="3635"/>
                </a:lnTo>
                <a:lnTo>
                  <a:pt x="914" y="3542"/>
                </a:lnTo>
                <a:lnTo>
                  <a:pt x="1119" y="3430"/>
                </a:lnTo>
                <a:lnTo>
                  <a:pt x="1417" y="3542"/>
                </a:lnTo>
                <a:lnTo>
                  <a:pt x="1734" y="3635"/>
                </a:lnTo>
                <a:lnTo>
                  <a:pt x="2070" y="3691"/>
                </a:lnTo>
                <a:lnTo>
                  <a:pt x="2424" y="3710"/>
                </a:lnTo>
                <a:lnTo>
                  <a:pt x="2666" y="3710"/>
                </a:lnTo>
                <a:lnTo>
                  <a:pt x="2909" y="3673"/>
                </a:lnTo>
                <a:lnTo>
                  <a:pt x="3132" y="3635"/>
                </a:lnTo>
                <a:lnTo>
                  <a:pt x="3356" y="3580"/>
                </a:lnTo>
                <a:lnTo>
                  <a:pt x="3561" y="3486"/>
                </a:lnTo>
                <a:lnTo>
                  <a:pt x="3766" y="3393"/>
                </a:lnTo>
                <a:lnTo>
                  <a:pt x="3952" y="3300"/>
                </a:lnTo>
                <a:lnTo>
                  <a:pt x="4120" y="3169"/>
                </a:lnTo>
                <a:lnTo>
                  <a:pt x="4288" y="3039"/>
                </a:lnTo>
                <a:lnTo>
                  <a:pt x="4418" y="2890"/>
                </a:lnTo>
                <a:lnTo>
                  <a:pt x="4549" y="2741"/>
                </a:lnTo>
                <a:lnTo>
                  <a:pt x="4642" y="2592"/>
                </a:lnTo>
                <a:lnTo>
                  <a:pt x="4717" y="2405"/>
                </a:lnTo>
                <a:lnTo>
                  <a:pt x="4791" y="2237"/>
                </a:lnTo>
                <a:lnTo>
                  <a:pt x="4810" y="2051"/>
                </a:lnTo>
                <a:lnTo>
                  <a:pt x="4828" y="1865"/>
                </a:lnTo>
                <a:lnTo>
                  <a:pt x="4810" y="1678"/>
                </a:lnTo>
                <a:lnTo>
                  <a:pt x="4791" y="1492"/>
                </a:lnTo>
                <a:lnTo>
                  <a:pt x="4717" y="1305"/>
                </a:lnTo>
                <a:lnTo>
                  <a:pt x="4642" y="1138"/>
                </a:lnTo>
                <a:lnTo>
                  <a:pt x="4549" y="970"/>
                </a:lnTo>
                <a:lnTo>
                  <a:pt x="4418" y="821"/>
                </a:lnTo>
                <a:lnTo>
                  <a:pt x="4288" y="672"/>
                </a:lnTo>
                <a:lnTo>
                  <a:pt x="4120" y="541"/>
                </a:lnTo>
                <a:lnTo>
                  <a:pt x="3952" y="429"/>
                </a:lnTo>
                <a:lnTo>
                  <a:pt x="3766" y="318"/>
                </a:lnTo>
                <a:lnTo>
                  <a:pt x="3561" y="224"/>
                </a:lnTo>
                <a:lnTo>
                  <a:pt x="3356" y="150"/>
                </a:lnTo>
                <a:lnTo>
                  <a:pt x="3132" y="94"/>
                </a:lnTo>
                <a:lnTo>
                  <a:pt x="2909" y="38"/>
                </a:lnTo>
                <a:lnTo>
                  <a:pt x="2666" y="19"/>
                </a:lnTo>
                <a:lnTo>
                  <a:pt x="2424" y="1"/>
                </a:lnTo>
                <a:close/>
                <a:moveTo>
                  <a:pt x="5183" y="1622"/>
                </a:moveTo>
                <a:lnTo>
                  <a:pt x="5201" y="1865"/>
                </a:lnTo>
                <a:lnTo>
                  <a:pt x="5183" y="2088"/>
                </a:lnTo>
                <a:lnTo>
                  <a:pt x="5145" y="2312"/>
                </a:lnTo>
                <a:lnTo>
                  <a:pt x="5071" y="2517"/>
                </a:lnTo>
                <a:lnTo>
                  <a:pt x="4978" y="2722"/>
                </a:lnTo>
                <a:lnTo>
                  <a:pt x="4866" y="2927"/>
                </a:lnTo>
                <a:lnTo>
                  <a:pt x="4735" y="3114"/>
                </a:lnTo>
                <a:lnTo>
                  <a:pt x="4568" y="3281"/>
                </a:lnTo>
                <a:lnTo>
                  <a:pt x="4381" y="3430"/>
                </a:lnTo>
                <a:lnTo>
                  <a:pt x="4195" y="3580"/>
                </a:lnTo>
                <a:lnTo>
                  <a:pt x="3971" y="3710"/>
                </a:lnTo>
                <a:lnTo>
                  <a:pt x="3747" y="3822"/>
                </a:lnTo>
                <a:lnTo>
                  <a:pt x="3505" y="3915"/>
                </a:lnTo>
                <a:lnTo>
                  <a:pt x="3244" y="3990"/>
                </a:lnTo>
                <a:lnTo>
                  <a:pt x="2983" y="4046"/>
                </a:lnTo>
                <a:lnTo>
                  <a:pt x="2704" y="4083"/>
                </a:lnTo>
                <a:lnTo>
                  <a:pt x="2238" y="4083"/>
                </a:lnTo>
                <a:lnTo>
                  <a:pt x="2051" y="4064"/>
                </a:lnTo>
                <a:lnTo>
                  <a:pt x="2126" y="4195"/>
                </a:lnTo>
                <a:lnTo>
                  <a:pt x="2219" y="4306"/>
                </a:lnTo>
                <a:lnTo>
                  <a:pt x="2312" y="4418"/>
                </a:lnTo>
                <a:lnTo>
                  <a:pt x="2405" y="4530"/>
                </a:lnTo>
                <a:lnTo>
                  <a:pt x="2648" y="4717"/>
                </a:lnTo>
                <a:lnTo>
                  <a:pt x="2927" y="4884"/>
                </a:lnTo>
                <a:lnTo>
                  <a:pt x="3225" y="5015"/>
                </a:lnTo>
                <a:lnTo>
                  <a:pt x="3561" y="5127"/>
                </a:lnTo>
                <a:lnTo>
                  <a:pt x="3915" y="5183"/>
                </a:lnTo>
                <a:lnTo>
                  <a:pt x="4269" y="5201"/>
                </a:lnTo>
                <a:lnTo>
                  <a:pt x="4623" y="5183"/>
                </a:lnTo>
                <a:lnTo>
                  <a:pt x="4959" y="5127"/>
                </a:lnTo>
                <a:lnTo>
                  <a:pt x="5276" y="5033"/>
                </a:lnTo>
                <a:lnTo>
                  <a:pt x="5574" y="4903"/>
                </a:lnTo>
                <a:lnTo>
                  <a:pt x="5779" y="5015"/>
                </a:lnTo>
                <a:lnTo>
                  <a:pt x="6021" y="5108"/>
                </a:lnTo>
                <a:lnTo>
                  <a:pt x="6282" y="5183"/>
                </a:lnTo>
                <a:lnTo>
                  <a:pt x="6432" y="5201"/>
                </a:lnTo>
                <a:lnTo>
                  <a:pt x="6599" y="5201"/>
                </a:lnTo>
                <a:lnTo>
                  <a:pt x="6655" y="5183"/>
                </a:lnTo>
                <a:lnTo>
                  <a:pt x="6674" y="5145"/>
                </a:lnTo>
                <a:lnTo>
                  <a:pt x="6692" y="5089"/>
                </a:lnTo>
                <a:lnTo>
                  <a:pt x="6655" y="5052"/>
                </a:lnTo>
                <a:lnTo>
                  <a:pt x="6506" y="4866"/>
                </a:lnTo>
                <a:lnTo>
                  <a:pt x="6376" y="4661"/>
                </a:lnTo>
                <a:lnTo>
                  <a:pt x="6245" y="4418"/>
                </a:lnTo>
                <a:lnTo>
                  <a:pt x="6338" y="4288"/>
                </a:lnTo>
                <a:lnTo>
                  <a:pt x="6432" y="4176"/>
                </a:lnTo>
                <a:lnTo>
                  <a:pt x="6506" y="4046"/>
                </a:lnTo>
                <a:lnTo>
                  <a:pt x="6562" y="3915"/>
                </a:lnTo>
                <a:lnTo>
                  <a:pt x="6618" y="3785"/>
                </a:lnTo>
                <a:lnTo>
                  <a:pt x="6655" y="3635"/>
                </a:lnTo>
                <a:lnTo>
                  <a:pt x="6674" y="3486"/>
                </a:lnTo>
                <a:lnTo>
                  <a:pt x="6692" y="3337"/>
                </a:lnTo>
                <a:lnTo>
                  <a:pt x="6674" y="3207"/>
                </a:lnTo>
                <a:lnTo>
                  <a:pt x="6655" y="3058"/>
                </a:lnTo>
                <a:lnTo>
                  <a:pt x="6618" y="2927"/>
                </a:lnTo>
                <a:lnTo>
                  <a:pt x="6581" y="2797"/>
                </a:lnTo>
                <a:lnTo>
                  <a:pt x="6525" y="2666"/>
                </a:lnTo>
                <a:lnTo>
                  <a:pt x="6450" y="2536"/>
                </a:lnTo>
                <a:lnTo>
                  <a:pt x="6357" y="2405"/>
                </a:lnTo>
                <a:lnTo>
                  <a:pt x="6264" y="2293"/>
                </a:lnTo>
                <a:lnTo>
                  <a:pt x="6171" y="2200"/>
                </a:lnTo>
                <a:lnTo>
                  <a:pt x="6040" y="2088"/>
                </a:lnTo>
                <a:lnTo>
                  <a:pt x="5798" y="1902"/>
                </a:lnTo>
                <a:lnTo>
                  <a:pt x="5500" y="1753"/>
                </a:lnTo>
                <a:lnTo>
                  <a:pt x="5183" y="162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55"/>
          <p:cNvSpPr/>
          <p:nvPr/>
        </p:nvSpPr>
        <p:spPr>
          <a:xfrm>
            <a:off x="1832155" y="4033278"/>
            <a:ext cx="600253" cy="556106"/>
          </a:xfrm>
          <a:custGeom>
            <a:avLst/>
            <a:gdLst/>
            <a:ahLst/>
            <a:cxnLst/>
            <a:rect l="l" t="t" r="r" b="b"/>
            <a:pathLst>
              <a:path w="7439" h="5928" extrusionOk="0">
                <a:moveTo>
                  <a:pt x="6096" y="0"/>
                </a:moveTo>
                <a:lnTo>
                  <a:pt x="6022" y="19"/>
                </a:lnTo>
                <a:lnTo>
                  <a:pt x="5947" y="37"/>
                </a:lnTo>
                <a:lnTo>
                  <a:pt x="4754" y="727"/>
                </a:lnTo>
                <a:lnTo>
                  <a:pt x="3561" y="727"/>
                </a:lnTo>
                <a:lnTo>
                  <a:pt x="3468" y="746"/>
                </a:lnTo>
                <a:lnTo>
                  <a:pt x="3356" y="764"/>
                </a:lnTo>
                <a:lnTo>
                  <a:pt x="3263" y="802"/>
                </a:lnTo>
                <a:lnTo>
                  <a:pt x="3170" y="839"/>
                </a:lnTo>
                <a:lnTo>
                  <a:pt x="2778" y="1081"/>
                </a:lnTo>
                <a:lnTo>
                  <a:pt x="2704" y="1156"/>
                </a:lnTo>
                <a:lnTo>
                  <a:pt x="2648" y="1230"/>
                </a:lnTo>
                <a:lnTo>
                  <a:pt x="2610" y="1305"/>
                </a:lnTo>
                <a:lnTo>
                  <a:pt x="2610" y="1398"/>
                </a:lnTo>
                <a:lnTo>
                  <a:pt x="2610" y="2852"/>
                </a:lnTo>
                <a:lnTo>
                  <a:pt x="2610" y="2945"/>
                </a:lnTo>
                <a:lnTo>
                  <a:pt x="2648" y="3038"/>
                </a:lnTo>
                <a:lnTo>
                  <a:pt x="2685" y="3113"/>
                </a:lnTo>
                <a:lnTo>
                  <a:pt x="2741" y="3188"/>
                </a:lnTo>
                <a:lnTo>
                  <a:pt x="2797" y="3243"/>
                </a:lnTo>
                <a:lnTo>
                  <a:pt x="2871" y="3281"/>
                </a:lnTo>
                <a:lnTo>
                  <a:pt x="2946" y="3318"/>
                </a:lnTo>
                <a:lnTo>
                  <a:pt x="3039" y="3337"/>
                </a:lnTo>
                <a:lnTo>
                  <a:pt x="3132" y="3337"/>
                </a:lnTo>
                <a:lnTo>
                  <a:pt x="3226" y="3299"/>
                </a:lnTo>
                <a:lnTo>
                  <a:pt x="3319" y="3262"/>
                </a:lnTo>
                <a:lnTo>
                  <a:pt x="3393" y="3206"/>
                </a:lnTo>
                <a:lnTo>
                  <a:pt x="3449" y="3132"/>
                </a:lnTo>
                <a:lnTo>
                  <a:pt x="3505" y="3057"/>
                </a:lnTo>
                <a:lnTo>
                  <a:pt x="3524" y="2964"/>
                </a:lnTo>
                <a:lnTo>
                  <a:pt x="3542" y="2871"/>
                </a:lnTo>
                <a:lnTo>
                  <a:pt x="3542" y="1845"/>
                </a:lnTo>
                <a:lnTo>
                  <a:pt x="5667" y="1845"/>
                </a:lnTo>
                <a:lnTo>
                  <a:pt x="5798" y="1864"/>
                </a:lnTo>
                <a:lnTo>
                  <a:pt x="5928" y="1901"/>
                </a:lnTo>
                <a:lnTo>
                  <a:pt x="6040" y="1957"/>
                </a:lnTo>
                <a:lnTo>
                  <a:pt x="6133" y="2032"/>
                </a:lnTo>
                <a:lnTo>
                  <a:pt x="6208" y="2125"/>
                </a:lnTo>
                <a:lnTo>
                  <a:pt x="6264" y="2237"/>
                </a:lnTo>
                <a:lnTo>
                  <a:pt x="6301" y="2367"/>
                </a:lnTo>
                <a:lnTo>
                  <a:pt x="6320" y="2498"/>
                </a:lnTo>
                <a:lnTo>
                  <a:pt x="6320" y="2833"/>
                </a:lnTo>
                <a:lnTo>
                  <a:pt x="7252" y="2293"/>
                </a:lnTo>
                <a:lnTo>
                  <a:pt x="7308" y="2256"/>
                </a:lnTo>
                <a:lnTo>
                  <a:pt x="7364" y="2200"/>
                </a:lnTo>
                <a:lnTo>
                  <a:pt x="7401" y="2125"/>
                </a:lnTo>
                <a:lnTo>
                  <a:pt x="7420" y="2069"/>
                </a:lnTo>
                <a:lnTo>
                  <a:pt x="7438" y="1995"/>
                </a:lnTo>
                <a:lnTo>
                  <a:pt x="7438" y="1920"/>
                </a:lnTo>
                <a:lnTo>
                  <a:pt x="7420" y="1845"/>
                </a:lnTo>
                <a:lnTo>
                  <a:pt x="7382" y="1790"/>
                </a:lnTo>
                <a:lnTo>
                  <a:pt x="6450" y="187"/>
                </a:lnTo>
                <a:lnTo>
                  <a:pt x="6413" y="112"/>
                </a:lnTo>
                <a:lnTo>
                  <a:pt x="6357" y="75"/>
                </a:lnTo>
                <a:lnTo>
                  <a:pt x="6301" y="37"/>
                </a:lnTo>
                <a:lnTo>
                  <a:pt x="6227" y="0"/>
                </a:lnTo>
                <a:close/>
                <a:moveTo>
                  <a:pt x="2238" y="1454"/>
                </a:moveTo>
                <a:lnTo>
                  <a:pt x="1492" y="1920"/>
                </a:lnTo>
                <a:lnTo>
                  <a:pt x="1399" y="1976"/>
                </a:lnTo>
                <a:lnTo>
                  <a:pt x="1324" y="2032"/>
                </a:lnTo>
                <a:lnTo>
                  <a:pt x="1268" y="2106"/>
                </a:lnTo>
                <a:lnTo>
                  <a:pt x="1212" y="2181"/>
                </a:lnTo>
                <a:lnTo>
                  <a:pt x="1175" y="2274"/>
                </a:lnTo>
                <a:lnTo>
                  <a:pt x="1157" y="2367"/>
                </a:lnTo>
                <a:lnTo>
                  <a:pt x="1138" y="2461"/>
                </a:lnTo>
                <a:lnTo>
                  <a:pt x="1119" y="2554"/>
                </a:lnTo>
                <a:lnTo>
                  <a:pt x="1119" y="3094"/>
                </a:lnTo>
                <a:lnTo>
                  <a:pt x="187" y="3635"/>
                </a:lnTo>
                <a:lnTo>
                  <a:pt x="131" y="3672"/>
                </a:lnTo>
                <a:lnTo>
                  <a:pt x="75" y="3728"/>
                </a:lnTo>
                <a:lnTo>
                  <a:pt x="38" y="3784"/>
                </a:lnTo>
                <a:lnTo>
                  <a:pt x="20" y="3859"/>
                </a:lnTo>
                <a:lnTo>
                  <a:pt x="1" y="3933"/>
                </a:lnTo>
                <a:lnTo>
                  <a:pt x="20" y="3989"/>
                </a:lnTo>
                <a:lnTo>
                  <a:pt x="20" y="4064"/>
                </a:lnTo>
                <a:lnTo>
                  <a:pt x="57" y="4138"/>
                </a:lnTo>
                <a:lnTo>
                  <a:pt x="989" y="5741"/>
                </a:lnTo>
                <a:lnTo>
                  <a:pt x="1026" y="5816"/>
                </a:lnTo>
                <a:lnTo>
                  <a:pt x="1082" y="5853"/>
                </a:lnTo>
                <a:lnTo>
                  <a:pt x="1138" y="5890"/>
                </a:lnTo>
                <a:lnTo>
                  <a:pt x="1212" y="5928"/>
                </a:lnTo>
                <a:lnTo>
                  <a:pt x="1362" y="5928"/>
                </a:lnTo>
                <a:lnTo>
                  <a:pt x="1417" y="5909"/>
                </a:lnTo>
                <a:lnTo>
                  <a:pt x="1492" y="5890"/>
                </a:lnTo>
                <a:lnTo>
                  <a:pt x="2685" y="5182"/>
                </a:lnTo>
                <a:lnTo>
                  <a:pt x="4419" y="5182"/>
                </a:lnTo>
                <a:lnTo>
                  <a:pt x="4568" y="5126"/>
                </a:lnTo>
                <a:lnTo>
                  <a:pt x="4698" y="5070"/>
                </a:lnTo>
                <a:lnTo>
                  <a:pt x="4810" y="4977"/>
                </a:lnTo>
                <a:lnTo>
                  <a:pt x="4903" y="4865"/>
                </a:lnTo>
                <a:lnTo>
                  <a:pt x="4959" y="4735"/>
                </a:lnTo>
                <a:lnTo>
                  <a:pt x="5015" y="4604"/>
                </a:lnTo>
                <a:lnTo>
                  <a:pt x="5015" y="4455"/>
                </a:lnTo>
                <a:lnTo>
                  <a:pt x="5201" y="4455"/>
                </a:lnTo>
                <a:lnTo>
                  <a:pt x="5276" y="4436"/>
                </a:lnTo>
                <a:lnTo>
                  <a:pt x="5350" y="4418"/>
                </a:lnTo>
                <a:lnTo>
                  <a:pt x="5406" y="4380"/>
                </a:lnTo>
                <a:lnTo>
                  <a:pt x="5462" y="4343"/>
                </a:lnTo>
                <a:lnTo>
                  <a:pt x="5518" y="4287"/>
                </a:lnTo>
                <a:lnTo>
                  <a:pt x="5556" y="4213"/>
                </a:lnTo>
                <a:lnTo>
                  <a:pt x="5574" y="4157"/>
                </a:lnTo>
                <a:lnTo>
                  <a:pt x="5574" y="4082"/>
                </a:lnTo>
                <a:lnTo>
                  <a:pt x="5574" y="3337"/>
                </a:lnTo>
                <a:lnTo>
                  <a:pt x="5667" y="3337"/>
                </a:lnTo>
                <a:lnTo>
                  <a:pt x="5723" y="3318"/>
                </a:lnTo>
                <a:lnTo>
                  <a:pt x="5779" y="3318"/>
                </a:lnTo>
                <a:lnTo>
                  <a:pt x="5872" y="3243"/>
                </a:lnTo>
                <a:lnTo>
                  <a:pt x="5928" y="3169"/>
                </a:lnTo>
                <a:lnTo>
                  <a:pt x="5947" y="3113"/>
                </a:lnTo>
                <a:lnTo>
                  <a:pt x="5947" y="3057"/>
                </a:lnTo>
                <a:lnTo>
                  <a:pt x="5947" y="2498"/>
                </a:lnTo>
                <a:lnTo>
                  <a:pt x="5947" y="2442"/>
                </a:lnTo>
                <a:lnTo>
                  <a:pt x="5928" y="2386"/>
                </a:lnTo>
                <a:lnTo>
                  <a:pt x="5872" y="2293"/>
                </a:lnTo>
                <a:lnTo>
                  <a:pt x="5779" y="2237"/>
                </a:lnTo>
                <a:lnTo>
                  <a:pt x="5723" y="2218"/>
                </a:lnTo>
                <a:lnTo>
                  <a:pt x="3915" y="2218"/>
                </a:lnTo>
                <a:lnTo>
                  <a:pt x="3915" y="2852"/>
                </a:lnTo>
                <a:lnTo>
                  <a:pt x="3897" y="3020"/>
                </a:lnTo>
                <a:lnTo>
                  <a:pt x="3841" y="3188"/>
                </a:lnTo>
                <a:lnTo>
                  <a:pt x="3766" y="3318"/>
                </a:lnTo>
                <a:lnTo>
                  <a:pt x="3673" y="3449"/>
                </a:lnTo>
                <a:lnTo>
                  <a:pt x="3561" y="3542"/>
                </a:lnTo>
                <a:lnTo>
                  <a:pt x="3412" y="3635"/>
                </a:lnTo>
                <a:lnTo>
                  <a:pt x="3263" y="3672"/>
                </a:lnTo>
                <a:lnTo>
                  <a:pt x="3095" y="3709"/>
                </a:lnTo>
                <a:lnTo>
                  <a:pt x="2927" y="3691"/>
                </a:lnTo>
                <a:lnTo>
                  <a:pt x="2760" y="3654"/>
                </a:lnTo>
                <a:lnTo>
                  <a:pt x="2629" y="3579"/>
                </a:lnTo>
                <a:lnTo>
                  <a:pt x="2499" y="3467"/>
                </a:lnTo>
                <a:lnTo>
                  <a:pt x="2387" y="3337"/>
                </a:lnTo>
                <a:lnTo>
                  <a:pt x="2312" y="3206"/>
                </a:lnTo>
                <a:lnTo>
                  <a:pt x="2256" y="3038"/>
                </a:lnTo>
                <a:lnTo>
                  <a:pt x="2238" y="2871"/>
                </a:lnTo>
                <a:lnTo>
                  <a:pt x="2238" y="1454"/>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55"/>
          <p:cNvSpPr txBox="1"/>
          <p:nvPr/>
        </p:nvSpPr>
        <p:spPr>
          <a:xfrm>
            <a:off x="311700" y="1164825"/>
            <a:ext cx="1902600" cy="72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500">
                <a:solidFill>
                  <a:srgbClr val="004A87"/>
                </a:solidFill>
                <a:latin typeface="Economica"/>
                <a:ea typeface="Economica"/>
                <a:cs typeface="Economica"/>
                <a:sym typeface="Economica"/>
              </a:rPr>
              <a:t>VOLUNTEER</a:t>
            </a:r>
            <a:endParaRPr sz="700"/>
          </a:p>
        </p:txBody>
      </p:sp>
      <p:sp>
        <p:nvSpPr>
          <p:cNvPr id="467" name="Google Shape;467;p55"/>
          <p:cNvSpPr txBox="1"/>
          <p:nvPr/>
        </p:nvSpPr>
        <p:spPr>
          <a:xfrm>
            <a:off x="3516950" y="3206725"/>
            <a:ext cx="19026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500">
                <a:solidFill>
                  <a:srgbClr val="004A87"/>
                </a:solidFill>
                <a:latin typeface="Economica"/>
                <a:ea typeface="Economica"/>
                <a:cs typeface="Economica"/>
                <a:sym typeface="Economica"/>
              </a:rPr>
              <a:t>STAY INFORMED!</a:t>
            </a:r>
            <a:endParaRPr sz="700"/>
          </a:p>
        </p:txBody>
      </p:sp>
      <p:sp>
        <p:nvSpPr>
          <p:cNvPr id="468" name="Google Shape;468;p55"/>
          <p:cNvSpPr txBox="1"/>
          <p:nvPr/>
        </p:nvSpPr>
        <p:spPr>
          <a:xfrm>
            <a:off x="2984450" y="1863750"/>
            <a:ext cx="30000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Calibri"/>
                <a:ea typeface="Calibri"/>
                <a:cs typeface="Calibri"/>
                <a:sym typeface="Calibri"/>
              </a:rPr>
              <a:t>Read NASFAA’s Today’s News and Policy and Advocacy pages on nasfaa.org</a:t>
            </a:r>
            <a:endParaRPr/>
          </a:p>
        </p:txBody>
      </p:sp>
      <p:sp>
        <p:nvSpPr>
          <p:cNvPr id="469" name="Google Shape;469;p55"/>
          <p:cNvSpPr txBox="1"/>
          <p:nvPr/>
        </p:nvSpPr>
        <p:spPr>
          <a:xfrm>
            <a:off x="6929700" y="626025"/>
            <a:ext cx="1902600" cy="1800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3500">
                <a:solidFill>
                  <a:srgbClr val="004A87"/>
                </a:solidFill>
                <a:latin typeface="Economica"/>
                <a:ea typeface="Economica"/>
                <a:cs typeface="Economica"/>
                <a:sym typeface="Economica"/>
              </a:rPr>
              <a:t>INTERACT WITH CONGRESS</a:t>
            </a:r>
            <a:endParaRPr sz="700"/>
          </a:p>
        </p:txBody>
      </p:sp>
      <p:sp>
        <p:nvSpPr>
          <p:cNvPr id="470" name="Google Shape;470;p55"/>
          <p:cNvSpPr txBox="1"/>
          <p:nvPr/>
        </p:nvSpPr>
        <p:spPr>
          <a:xfrm>
            <a:off x="5968250" y="2371775"/>
            <a:ext cx="3000000" cy="2339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000">
                <a:solidFill>
                  <a:schemeClr val="dk1"/>
                </a:solidFill>
                <a:latin typeface="Calibri"/>
                <a:ea typeface="Calibri"/>
                <a:cs typeface="Calibri"/>
                <a:sym typeface="Calibri"/>
              </a:rPr>
              <a:t>Share your advocacy efforts with NASFAA so we can support and assist you</a:t>
            </a:r>
            <a:endParaRPr sz="2000">
              <a:solidFill>
                <a:schemeClr val="dk1"/>
              </a:solidFill>
              <a:latin typeface="Calibri"/>
              <a:ea typeface="Calibri"/>
              <a:cs typeface="Calibri"/>
              <a:sym typeface="Calibri"/>
            </a:endParaRPr>
          </a:p>
          <a:p>
            <a:pPr marL="0" lvl="0" indent="0" algn="r" rtl="0">
              <a:spcBef>
                <a:spcPts val="0"/>
              </a:spcBef>
              <a:spcAft>
                <a:spcPts val="0"/>
              </a:spcAft>
              <a:buNone/>
            </a:pPr>
            <a:endParaRPr sz="2000">
              <a:solidFill>
                <a:schemeClr val="dk1"/>
              </a:solidFill>
              <a:latin typeface="Calibri"/>
              <a:ea typeface="Calibri"/>
              <a:cs typeface="Calibri"/>
              <a:sym typeface="Calibri"/>
            </a:endParaRPr>
          </a:p>
          <a:p>
            <a:pPr marL="0" lvl="0" indent="0" algn="r" rtl="0">
              <a:spcBef>
                <a:spcPts val="0"/>
              </a:spcBef>
              <a:spcAft>
                <a:spcPts val="0"/>
              </a:spcAft>
              <a:buNone/>
            </a:pPr>
            <a:r>
              <a:rPr lang="en" sz="2000">
                <a:solidFill>
                  <a:schemeClr val="dk1"/>
                </a:solidFill>
                <a:latin typeface="Calibri"/>
                <a:ea typeface="Calibri"/>
                <a:cs typeface="Calibri"/>
                <a:sym typeface="Calibri"/>
              </a:rPr>
              <a:t>Every two years in Congress means new states in the mix! </a:t>
            </a:r>
            <a:endParaRPr sz="20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56"/>
          <p:cNvSpPr txBox="1">
            <a:spLocks noGrp="1"/>
          </p:cNvSpPr>
          <p:nvPr>
            <p:ph type="title"/>
          </p:nvPr>
        </p:nvSpPr>
        <p:spPr>
          <a:xfrm>
            <a:off x="98250" y="16350"/>
            <a:ext cx="8826600" cy="6027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B83F97"/>
              </a:buClr>
              <a:buSzPts val="3000"/>
              <a:buFont typeface="Verdana"/>
              <a:buNone/>
            </a:pPr>
            <a:r>
              <a:rPr lang="en" sz="3200" b="1"/>
              <a:t>Policy Task Forces &amp; Working Groups</a:t>
            </a:r>
            <a:endParaRPr sz="3200" b="1"/>
          </a:p>
        </p:txBody>
      </p:sp>
      <p:grpSp>
        <p:nvGrpSpPr>
          <p:cNvPr id="477" name="Google Shape;477;p56"/>
          <p:cNvGrpSpPr/>
          <p:nvPr/>
        </p:nvGrpSpPr>
        <p:grpSpPr>
          <a:xfrm>
            <a:off x="848777" y="1022547"/>
            <a:ext cx="7325526" cy="3619125"/>
            <a:chOff x="3054" y="73304"/>
            <a:chExt cx="9767368" cy="4825500"/>
          </a:xfrm>
        </p:grpSpPr>
        <p:sp>
          <p:nvSpPr>
            <p:cNvPr id="478" name="Google Shape;478;p56"/>
            <p:cNvSpPr/>
            <p:nvPr/>
          </p:nvSpPr>
          <p:spPr>
            <a:xfrm>
              <a:off x="3054" y="73304"/>
              <a:ext cx="2977800" cy="345600"/>
            </a:xfrm>
            <a:prstGeom prst="rect">
              <a:avLst/>
            </a:prstGeom>
            <a:gradFill>
              <a:gsLst>
                <a:gs pos="0">
                  <a:srgbClr val="3C5F87"/>
                </a:gs>
                <a:gs pos="100000">
                  <a:srgbClr val="00446D"/>
                </a:gs>
              </a:gsLst>
              <a:path path="circle">
                <a:fillToRect t="100000" r="100000"/>
              </a:path>
              <a:tileRect l="-100000" b="-100000"/>
            </a:gradFill>
            <a:ln w="9525" cap="rnd" cmpd="sng">
              <a:solidFill>
                <a:schemeClr val="accent1"/>
              </a:solidFill>
              <a:prstDash val="solid"/>
              <a:round/>
              <a:headEnd type="none" w="sm" len="sm"/>
              <a:tailEnd type="none" w="sm" len="sm"/>
            </a:ln>
            <a:effectLst>
              <a:reflection stA="26000" endPos="32000" dist="12700" dir="5400000" fadeDir="5400012" sy="-100000" rotWithShape="0"/>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79" name="Google Shape;479;p56"/>
            <p:cNvSpPr txBox="1"/>
            <p:nvPr/>
          </p:nvSpPr>
          <p:spPr>
            <a:xfrm>
              <a:off x="3054" y="73304"/>
              <a:ext cx="2977800" cy="345600"/>
            </a:xfrm>
            <a:prstGeom prst="rect">
              <a:avLst/>
            </a:prstGeom>
            <a:noFill/>
            <a:ln>
              <a:noFill/>
            </a:ln>
          </p:spPr>
          <p:txBody>
            <a:bodyPr spcFirstLastPara="1" wrap="square" lIns="74675" tIns="42650" rIns="74675" bIns="42650" anchor="ctr" anchorCtr="0">
              <a:noAutofit/>
            </a:bodyPr>
            <a:lstStyle/>
            <a:p>
              <a:pPr marL="0" marR="0" lvl="0" indent="0" algn="ctr" rtl="0">
                <a:lnSpc>
                  <a:spcPct val="90000"/>
                </a:lnSpc>
                <a:spcBef>
                  <a:spcPts val="0"/>
                </a:spcBef>
                <a:spcAft>
                  <a:spcPts val="0"/>
                </a:spcAft>
                <a:buClr>
                  <a:schemeClr val="lt1"/>
                </a:buClr>
                <a:buSzPts val="1100"/>
                <a:buFont typeface="Verdana"/>
                <a:buNone/>
              </a:pPr>
              <a:r>
                <a:rPr lang="en" sz="1100">
                  <a:solidFill>
                    <a:schemeClr val="lt1"/>
                  </a:solidFill>
                  <a:latin typeface="Verdana"/>
                  <a:ea typeface="Verdana"/>
                  <a:cs typeface="Verdana"/>
                  <a:sym typeface="Verdana"/>
                </a:rPr>
                <a:t>Ongoing</a:t>
              </a:r>
              <a:endParaRPr sz="800">
                <a:solidFill>
                  <a:schemeClr val="lt1"/>
                </a:solidFill>
                <a:latin typeface="Verdana"/>
                <a:ea typeface="Verdana"/>
                <a:cs typeface="Verdana"/>
                <a:sym typeface="Verdana"/>
              </a:endParaRPr>
            </a:p>
          </p:txBody>
        </p:sp>
        <p:sp>
          <p:nvSpPr>
            <p:cNvPr id="480" name="Google Shape;480;p56"/>
            <p:cNvSpPr/>
            <p:nvPr/>
          </p:nvSpPr>
          <p:spPr>
            <a:xfrm>
              <a:off x="3054" y="418904"/>
              <a:ext cx="2977800" cy="4479900"/>
            </a:xfrm>
            <a:prstGeom prst="rect">
              <a:avLst/>
            </a:prstGeom>
            <a:solidFill>
              <a:srgbClr val="C8CFD6">
                <a:alpha val="89800"/>
              </a:srgbClr>
            </a:solidFill>
            <a:ln w="9525" cap="rnd" cmpd="sng">
              <a:solidFill>
                <a:srgbClr val="C8CFD6">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1" name="Google Shape;481;p56"/>
            <p:cNvSpPr txBox="1"/>
            <p:nvPr/>
          </p:nvSpPr>
          <p:spPr>
            <a:xfrm>
              <a:off x="3054" y="418904"/>
              <a:ext cx="2977800" cy="4479900"/>
            </a:xfrm>
            <a:prstGeom prst="rect">
              <a:avLst/>
            </a:prstGeom>
            <a:noFill/>
            <a:ln>
              <a:noFill/>
            </a:ln>
          </p:spPr>
          <p:txBody>
            <a:bodyPr spcFirstLastPara="1" wrap="square" lIns="64000" tIns="64000" rIns="85325" bIns="96000" anchor="t" anchorCtr="0">
              <a:noAutofit/>
            </a:bodyPr>
            <a:lstStyle/>
            <a:p>
              <a:pPr marL="127000" marR="0" lvl="1" indent="-127000" algn="l" rtl="0">
                <a:lnSpc>
                  <a:spcPct val="90000"/>
                </a:lnSpc>
                <a:spcBef>
                  <a:spcPts val="0"/>
                </a:spcBef>
                <a:spcAft>
                  <a:spcPts val="0"/>
                </a:spcAft>
                <a:buClr>
                  <a:schemeClr val="dk1"/>
                </a:buClr>
                <a:buSzPts val="1200"/>
                <a:buFont typeface="Verdana"/>
                <a:buChar char="•"/>
              </a:pPr>
              <a:r>
                <a:rPr lang="en" sz="1200" b="0" i="0" u="none" strike="noStrike" cap="none">
                  <a:solidFill>
                    <a:schemeClr val="dk1"/>
                  </a:solidFill>
                  <a:latin typeface="Verdana"/>
                  <a:ea typeface="Verdana"/>
                  <a:cs typeface="Verdana"/>
                  <a:sym typeface="Verdana"/>
                </a:rPr>
                <a:t>State Advocacy</a:t>
              </a:r>
              <a:endParaRPr sz="1100"/>
            </a:p>
            <a:p>
              <a:pPr marL="127000" marR="0" lvl="1" indent="-50800" algn="l" rtl="0">
                <a:lnSpc>
                  <a:spcPct val="90000"/>
                </a:lnSpc>
                <a:spcBef>
                  <a:spcPts val="200"/>
                </a:spcBef>
                <a:spcAft>
                  <a:spcPts val="0"/>
                </a:spcAft>
                <a:buClr>
                  <a:schemeClr val="dk1"/>
                </a:buClr>
                <a:buSzPts val="1200"/>
                <a:buFont typeface="Verdana"/>
                <a:buNone/>
              </a:pPr>
              <a:endParaRPr sz="1200" b="0" i="0" u="none" strike="noStrike" cap="none">
                <a:solidFill>
                  <a:schemeClr val="dk1"/>
                </a:solidFill>
                <a:latin typeface="Verdana"/>
                <a:ea typeface="Verdana"/>
                <a:cs typeface="Verdana"/>
                <a:sym typeface="Verdana"/>
              </a:endParaRPr>
            </a:p>
            <a:p>
              <a:pPr marL="127000" marR="0" lvl="1" indent="-127000" algn="l" rtl="0">
                <a:lnSpc>
                  <a:spcPct val="90000"/>
                </a:lnSpc>
                <a:spcBef>
                  <a:spcPts val="200"/>
                </a:spcBef>
                <a:spcAft>
                  <a:spcPts val="0"/>
                </a:spcAft>
                <a:buClr>
                  <a:schemeClr val="dk1"/>
                </a:buClr>
                <a:buSzPts val="1200"/>
                <a:buFont typeface="Verdana"/>
                <a:buChar char="•"/>
              </a:pPr>
              <a:r>
                <a:rPr lang="en" sz="1200" b="0" i="0" u="none" strike="noStrike" cap="none">
                  <a:solidFill>
                    <a:schemeClr val="dk1"/>
                  </a:solidFill>
                  <a:latin typeface="Verdana"/>
                  <a:ea typeface="Verdana"/>
                  <a:cs typeface="Verdana"/>
                  <a:sym typeface="Verdana"/>
                </a:rPr>
                <a:t>Advocacy Network</a:t>
              </a:r>
              <a:endParaRPr sz="1100"/>
            </a:p>
            <a:p>
              <a:pPr marL="127000" marR="0" lvl="1" indent="-50800" algn="l" rtl="0">
                <a:lnSpc>
                  <a:spcPct val="90000"/>
                </a:lnSpc>
                <a:spcBef>
                  <a:spcPts val="200"/>
                </a:spcBef>
                <a:spcAft>
                  <a:spcPts val="0"/>
                </a:spcAft>
                <a:buClr>
                  <a:schemeClr val="dk1"/>
                </a:buClr>
                <a:buSzPts val="1200"/>
                <a:buFont typeface="Verdana"/>
                <a:buNone/>
              </a:pPr>
              <a:endParaRPr sz="1200" b="0" i="0" u="none" strike="noStrike" cap="none">
                <a:solidFill>
                  <a:schemeClr val="dk1"/>
                </a:solidFill>
                <a:latin typeface="Verdana"/>
                <a:ea typeface="Verdana"/>
                <a:cs typeface="Verdana"/>
                <a:sym typeface="Verdana"/>
              </a:endParaRPr>
            </a:p>
            <a:p>
              <a:pPr marL="127000" marR="0" lvl="1" indent="-127000" algn="l" rtl="0">
                <a:lnSpc>
                  <a:spcPct val="90000"/>
                </a:lnSpc>
                <a:spcBef>
                  <a:spcPts val="200"/>
                </a:spcBef>
                <a:spcAft>
                  <a:spcPts val="0"/>
                </a:spcAft>
                <a:buClr>
                  <a:schemeClr val="dk1"/>
                </a:buClr>
                <a:buSzPts val="1200"/>
                <a:buFont typeface="Verdana"/>
                <a:buChar char="•"/>
              </a:pPr>
              <a:r>
                <a:rPr lang="en" sz="1200" b="0" i="0" u="none" strike="noStrike" cap="none">
                  <a:solidFill>
                    <a:schemeClr val="dk1"/>
                  </a:solidFill>
                  <a:latin typeface="Verdana"/>
                  <a:ea typeface="Verdana"/>
                  <a:cs typeface="Verdana"/>
                  <a:sym typeface="Verdana"/>
                </a:rPr>
                <a:t>Rapid Response Network</a:t>
              </a:r>
              <a:endParaRPr sz="1100"/>
            </a:p>
            <a:p>
              <a:pPr marL="127000" marR="0" lvl="1" indent="-50800" algn="l" rtl="0">
                <a:lnSpc>
                  <a:spcPct val="90000"/>
                </a:lnSpc>
                <a:spcBef>
                  <a:spcPts val="200"/>
                </a:spcBef>
                <a:spcAft>
                  <a:spcPts val="0"/>
                </a:spcAft>
                <a:buClr>
                  <a:schemeClr val="dk1"/>
                </a:buClr>
                <a:buSzPts val="1200"/>
                <a:buFont typeface="Verdana"/>
                <a:buNone/>
              </a:pPr>
              <a:endParaRPr sz="1200" b="0" i="0" u="none" strike="noStrike" cap="none">
                <a:solidFill>
                  <a:schemeClr val="dk1"/>
                </a:solidFill>
                <a:latin typeface="Verdana"/>
                <a:ea typeface="Verdana"/>
                <a:cs typeface="Verdana"/>
                <a:sym typeface="Verdana"/>
              </a:endParaRPr>
            </a:p>
            <a:p>
              <a:pPr marL="127000" marR="0" lvl="1" indent="-127000" algn="l" rtl="0">
                <a:lnSpc>
                  <a:spcPct val="90000"/>
                </a:lnSpc>
                <a:spcBef>
                  <a:spcPts val="200"/>
                </a:spcBef>
                <a:spcAft>
                  <a:spcPts val="0"/>
                </a:spcAft>
                <a:buClr>
                  <a:schemeClr val="dk1"/>
                </a:buClr>
                <a:buSzPts val="1200"/>
                <a:buFont typeface="Verdana"/>
                <a:buChar char="•"/>
              </a:pPr>
              <a:r>
                <a:rPr lang="en" sz="1200">
                  <a:solidFill>
                    <a:schemeClr val="dk1"/>
                  </a:solidFill>
                  <a:latin typeface="Verdana"/>
                  <a:ea typeface="Verdana"/>
                  <a:cs typeface="Verdana"/>
                  <a:sym typeface="Verdana"/>
                </a:rPr>
                <a:t>FAFSA Simplification Implementation Working Group</a:t>
              </a:r>
              <a:endParaRPr sz="1200">
                <a:solidFill>
                  <a:schemeClr val="dk1"/>
                </a:solidFill>
                <a:latin typeface="Verdana"/>
                <a:ea typeface="Verdana"/>
                <a:cs typeface="Verdana"/>
                <a:sym typeface="Verdana"/>
              </a:endParaRPr>
            </a:p>
            <a:p>
              <a:pPr marL="914400" marR="0" lvl="0" indent="0" algn="l" rtl="0">
                <a:lnSpc>
                  <a:spcPct val="90000"/>
                </a:lnSpc>
                <a:spcBef>
                  <a:spcPts val="200"/>
                </a:spcBef>
                <a:spcAft>
                  <a:spcPts val="0"/>
                </a:spcAft>
                <a:buNone/>
              </a:pPr>
              <a:endParaRPr sz="1200">
                <a:solidFill>
                  <a:schemeClr val="dk1"/>
                </a:solidFill>
                <a:latin typeface="Verdana"/>
                <a:ea typeface="Verdana"/>
                <a:cs typeface="Verdana"/>
                <a:sym typeface="Verdana"/>
              </a:endParaRPr>
            </a:p>
            <a:p>
              <a:pPr marL="127000" marR="0" lvl="1" indent="-127000" algn="l" rtl="0">
                <a:lnSpc>
                  <a:spcPct val="90000"/>
                </a:lnSpc>
                <a:spcBef>
                  <a:spcPts val="200"/>
                </a:spcBef>
                <a:spcAft>
                  <a:spcPts val="0"/>
                </a:spcAft>
                <a:buClr>
                  <a:schemeClr val="dk1"/>
                </a:buClr>
                <a:buSzPts val="1200"/>
                <a:buFont typeface="Verdana"/>
                <a:buChar char="•"/>
              </a:pPr>
              <a:r>
                <a:rPr lang="en" sz="1200">
                  <a:solidFill>
                    <a:schemeClr val="dk1"/>
                  </a:solidFill>
                  <a:latin typeface="Verdana"/>
                  <a:ea typeface="Verdana"/>
                  <a:cs typeface="Verdana"/>
                  <a:sym typeface="Verdana"/>
                </a:rPr>
                <a:t>Pell Restoration for Incarcerated Students Working Group</a:t>
              </a:r>
              <a:endParaRPr sz="1200">
                <a:solidFill>
                  <a:schemeClr val="dk1"/>
                </a:solidFill>
                <a:latin typeface="Verdana"/>
                <a:ea typeface="Verdana"/>
                <a:cs typeface="Verdana"/>
                <a:sym typeface="Verdana"/>
              </a:endParaRPr>
            </a:p>
          </p:txBody>
        </p:sp>
        <p:sp>
          <p:nvSpPr>
            <p:cNvPr id="482" name="Google Shape;482;p56"/>
            <p:cNvSpPr/>
            <p:nvPr/>
          </p:nvSpPr>
          <p:spPr>
            <a:xfrm>
              <a:off x="3397838" y="73304"/>
              <a:ext cx="2977800" cy="345600"/>
            </a:xfrm>
            <a:prstGeom prst="rect">
              <a:avLst/>
            </a:prstGeom>
            <a:gradFill>
              <a:gsLst>
                <a:gs pos="0">
                  <a:srgbClr val="3C5F87"/>
                </a:gs>
                <a:gs pos="100000">
                  <a:srgbClr val="00446D"/>
                </a:gs>
              </a:gsLst>
              <a:path path="circle">
                <a:fillToRect t="100000" r="100000"/>
              </a:path>
              <a:tileRect l="-100000" b="-100000"/>
            </a:gradFill>
            <a:ln w="9525" cap="rnd" cmpd="sng">
              <a:solidFill>
                <a:schemeClr val="accent1"/>
              </a:solidFill>
              <a:prstDash val="solid"/>
              <a:round/>
              <a:headEnd type="none" w="sm" len="sm"/>
              <a:tailEnd type="none" w="sm" len="sm"/>
            </a:ln>
            <a:effectLst>
              <a:reflection stA="26000" endPos="32000" dist="12700" dir="5400000" fadeDir="5400012" sy="-100000" rotWithShape="0"/>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3" name="Google Shape;483;p56"/>
            <p:cNvSpPr txBox="1"/>
            <p:nvPr/>
          </p:nvSpPr>
          <p:spPr>
            <a:xfrm>
              <a:off x="3397838" y="73304"/>
              <a:ext cx="2977800" cy="345600"/>
            </a:xfrm>
            <a:prstGeom prst="rect">
              <a:avLst/>
            </a:prstGeom>
            <a:noFill/>
            <a:ln>
              <a:noFill/>
            </a:ln>
          </p:spPr>
          <p:txBody>
            <a:bodyPr spcFirstLastPara="1" wrap="square" lIns="74675" tIns="42650" rIns="74675" bIns="42650" anchor="ctr" anchorCtr="0">
              <a:noAutofit/>
            </a:bodyPr>
            <a:lstStyle/>
            <a:p>
              <a:pPr marL="0" marR="0" lvl="0" indent="0" algn="ctr" rtl="0">
                <a:lnSpc>
                  <a:spcPct val="90000"/>
                </a:lnSpc>
                <a:spcBef>
                  <a:spcPts val="0"/>
                </a:spcBef>
                <a:spcAft>
                  <a:spcPts val="0"/>
                </a:spcAft>
                <a:buClr>
                  <a:schemeClr val="lt1"/>
                </a:buClr>
                <a:buSzPts val="1100"/>
                <a:buFont typeface="Verdana"/>
                <a:buNone/>
              </a:pPr>
              <a:r>
                <a:rPr lang="en" sz="1100">
                  <a:solidFill>
                    <a:schemeClr val="lt1"/>
                  </a:solidFill>
                  <a:latin typeface="Verdana"/>
                  <a:ea typeface="Verdana"/>
                  <a:cs typeface="Verdana"/>
                  <a:sym typeface="Verdana"/>
                </a:rPr>
                <a:t>Recently Published Report</a:t>
              </a:r>
              <a:endParaRPr sz="800">
                <a:solidFill>
                  <a:schemeClr val="lt1"/>
                </a:solidFill>
                <a:latin typeface="Verdana"/>
                <a:ea typeface="Verdana"/>
                <a:cs typeface="Verdana"/>
                <a:sym typeface="Verdana"/>
              </a:endParaRPr>
            </a:p>
          </p:txBody>
        </p:sp>
        <p:sp>
          <p:nvSpPr>
            <p:cNvPr id="484" name="Google Shape;484;p56"/>
            <p:cNvSpPr/>
            <p:nvPr/>
          </p:nvSpPr>
          <p:spPr>
            <a:xfrm>
              <a:off x="3397838" y="418904"/>
              <a:ext cx="2977800" cy="4479900"/>
            </a:xfrm>
            <a:prstGeom prst="rect">
              <a:avLst/>
            </a:prstGeom>
            <a:solidFill>
              <a:srgbClr val="C8CFD6">
                <a:alpha val="89800"/>
              </a:srgbClr>
            </a:solidFill>
            <a:ln w="9525" cap="rnd" cmpd="sng">
              <a:solidFill>
                <a:srgbClr val="C8CFD6">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5" name="Google Shape;485;p56"/>
            <p:cNvSpPr txBox="1"/>
            <p:nvPr/>
          </p:nvSpPr>
          <p:spPr>
            <a:xfrm>
              <a:off x="3397838" y="418904"/>
              <a:ext cx="2977800" cy="4479900"/>
            </a:xfrm>
            <a:prstGeom prst="rect">
              <a:avLst/>
            </a:prstGeom>
            <a:noFill/>
            <a:ln>
              <a:noFill/>
            </a:ln>
          </p:spPr>
          <p:txBody>
            <a:bodyPr spcFirstLastPara="1" wrap="square" lIns="64000" tIns="64000" rIns="85325" bIns="96000" anchor="t" anchorCtr="0">
              <a:noAutofit/>
            </a:bodyPr>
            <a:lstStyle/>
            <a:p>
              <a:pPr marL="127000" marR="0" lvl="1" indent="-127000" algn="l" rtl="0">
                <a:lnSpc>
                  <a:spcPct val="90000"/>
                </a:lnSpc>
                <a:spcBef>
                  <a:spcPts val="0"/>
                </a:spcBef>
                <a:spcAft>
                  <a:spcPts val="0"/>
                </a:spcAft>
                <a:buClr>
                  <a:schemeClr val="dk1"/>
                </a:buClr>
                <a:buSzPts val="1200"/>
                <a:buFont typeface="Verdana"/>
                <a:buChar char="•"/>
              </a:pPr>
              <a:r>
                <a:rPr lang="en" sz="1200" b="1">
                  <a:solidFill>
                    <a:schemeClr val="dk1"/>
                  </a:solidFill>
                  <a:latin typeface="Verdana"/>
                  <a:ea typeface="Verdana"/>
                  <a:cs typeface="Verdana"/>
                  <a:sym typeface="Verdana"/>
                </a:rPr>
                <a:t>September 2020</a:t>
              </a:r>
              <a:r>
                <a:rPr lang="en" sz="1200" b="1" i="0" u="none" strike="noStrike" cap="none">
                  <a:solidFill>
                    <a:schemeClr val="dk1"/>
                  </a:solidFill>
                  <a:latin typeface="Verdana"/>
                  <a:ea typeface="Verdana"/>
                  <a:cs typeface="Verdana"/>
                  <a:sym typeface="Verdana"/>
                </a:rPr>
                <a:t> </a:t>
              </a:r>
              <a:r>
                <a:rPr lang="en" sz="1200" b="0" i="0" u="none" strike="noStrike" cap="none">
                  <a:solidFill>
                    <a:schemeClr val="dk1"/>
                  </a:solidFill>
                  <a:latin typeface="Verdana"/>
                  <a:ea typeface="Verdana"/>
                  <a:cs typeface="Verdana"/>
                  <a:sym typeface="Verdana"/>
                </a:rPr>
                <a:t>- E</a:t>
              </a:r>
              <a:r>
                <a:rPr lang="en" sz="1200">
                  <a:solidFill>
                    <a:schemeClr val="dk1"/>
                  </a:solidFill>
                  <a:latin typeface="Verdana"/>
                  <a:ea typeface="Verdana"/>
                  <a:cs typeface="Verdana"/>
                  <a:sym typeface="Verdana"/>
                </a:rPr>
                <a:t>xploring Ways to Enhance FAFSA Efficiency Paper Series</a:t>
              </a:r>
              <a:endParaRPr sz="1100"/>
            </a:p>
            <a:p>
              <a:pPr marL="127000" marR="0" lvl="1" indent="-50800" algn="l" rtl="0">
                <a:lnSpc>
                  <a:spcPct val="90000"/>
                </a:lnSpc>
                <a:spcBef>
                  <a:spcPts val="200"/>
                </a:spcBef>
                <a:spcAft>
                  <a:spcPts val="0"/>
                </a:spcAft>
                <a:buClr>
                  <a:schemeClr val="dk1"/>
                </a:buClr>
                <a:buSzPts val="1200"/>
                <a:buFont typeface="Verdana"/>
                <a:buNone/>
              </a:pPr>
              <a:endParaRPr sz="1200" b="0" i="0" u="none" strike="noStrike" cap="none">
                <a:solidFill>
                  <a:schemeClr val="dk1"/>
                </a:solidFill>
                <a:latin typeface="Verdana"/>
                <a:ea typeface="Verdana"/>
                <a:cs typeface="Verdana"/>
                <a:sym typeface="Verdana"/>
              </a:endParaRPr>
            </a:p>
            <a:p>
              <a:pPr marL="127000" marR="0" lvl="1" indent="-127000" algn="l" rtl="0">
                <a:lnSpc>
                  <a:spcPct val="90000"/>
                </a:lnSpc>
                <a:spcBef>
                  <a:spcPts val="200"/>
                </a:spcBef>
                <a:spcAft>
                  <a:spcPts val="0"/>
                </a:spcAft>
                <a:buClr>
                  <a:schemeClr val="dk1"/>
                </a:buClr>
                <a:buSzPts val="1200"/>
                <a:buFont typeface="Verdana"/>
                <a:buChar char="•"/>
              </a:pPr>
              <a:r>
                <a:rPr lang="en" sz="1200" b="1">
                  <a:solidFill>
                    <a:schemeClr val="dk1"/>
                  </a:solidFill>
                  <a:latin typeface="Verdana"/>
                  <a:ea typeface="Verdana"/>
                  <a:cs typeface="Verdana"/>
                  <a:sym typeface="Verdana"/>
                </a:rPr>
                <a:t>October 2020</a:t>
              </a:r>
              <a:r>
                <a:rPr lang="en" sz="1200" b="1" i="0" u="none" strike="noStrike" cap="none">
                  <a:solidFill>
                    <a:schemeClr val="dk1"/>
                  </a:solidFill>
                  <a:latin typeface="Verdana"/>
                  <a:ea typeface="Verdana"/>
                  <a:cs typeface="Verdana"/>
                  <a:sym typeface="Verdana"/>
                </a:rPr>
                <a:t> </a:t>
              </a:r>
              <a:r>
                <a:rPr lang="en" sz="1200" b="0" i="0" u="none" strike="noStrike" cap="none">
                  <a:solidFill>
                    <a:schemeClr val="dk1"/>
                  </a:solidFill>
                  <a:latin typeface="Verdana"/>
                  <a:ea typeface="Verdana"/>
                  <a:cs typeface="Verdana"/>
                  <a:sym typeface="Verdana"/>
                </a:rPr>
                <a:t>- </a:t>
              </a:r>
              <a:r>
                <a:rPr lang="en" sz="1200">
                  <a:solidFill>
                    <a:schemeClr val="dk1"/>
                  </a:solidFill>
                  <a:latin typeface="Verdana"/>
                  <a:ea typeface="Verdana"/>
                  <a:cs typeface="Verdana"/>
                  <a:sym typeface="Verdana"/>
                </a:rPr>
                <a:t>An Analysis of Existing Short-term Postsecondary Programs</a:t>
              </a:r>
              <a:endParaRPr sz="1100"/>
            </a:p>
            <a:p>
              <a:pPr marL="127000" marR="0" lvl="1" indent="-50800" algn="l" rtl="0">
                <a:lnSpc>
                  <a:spcPct val="90000"/>
                </a:lnSpc>
                <a:spcBef>
                  <a:spcPts val="200"/>
                </a:spcBef>
                <a:spcAft>
                  <a:spcPts val="0"/>
                </a:spcAft>
                <a:buClr>
                  <a:schemeClr val="dk1"/>
                </a:buClr>
                <a:buSzPts val="1200"/>
                <a:buFont typeface="Verdana"/>
                <a:buNone/>
              </a:pPr>
              <a:endParaRPr sz="1200" b="0" i="0" u="none" strike="noStrike" cap="none">
                <a:solidFill>
                  <a:schemeClr val="dk1"/>
                </a:solidFill>
                <a:latin typeface="Verdana"/>
                <a:ea typeface="Verdana"/>
                <a:cs typeface="Verdana"/>
                <a:sym typeface="Verdana"/>
              </a:endParaRPr>
            </a:p>
            <a:p>
              <a:pPr marL="127000" marR="0" lvl="1" indent="-127000" algn="l" rtl="0">
                <a:lnSpc>
                  <a:spcPct val="90000"/>
                </a:lnSpc>
                <a:spcBef>
                  <a:spcPts val="200"/>
                </a:spcBef>
                <a:spcAft>
                  <a:spcPts val="0"/>
                </a:spcAft>
                <a:buClr>
                  <a:schemeClr val="dk1"/>
                </a:buClr>
                <a:buSzPts val="1200"/>
                <a:buFont typeface="Verdana"/>
                <a:buChar char="•"/>
              </a:pPr>
              <a:r>
                <a:rPr lang="en" sz="1200" b="1">
                  <a:solidFill>
                    <a:schemeClr val="dk1"/>
                  </a:solidFill>
                  <a:latin typeface="Verdana"/>
                  <a:ea typeface="Verdana"/>
                  <a:cs typeface="Verdana"/>
                  <a:sym typeface="Verdana"/>
                </a:rPr>
                <a:t>July 2021</a:t>
              </a:r>
              <a:r>
                <a:rPr lang="en" sz="1200" b="1" i="0" u="none" strike="noStrike" cap="none">
                  <a:solidFill>
                    <a:schemeClr val="dk1"/>
                  </a:solidFill>
                  <a:latin typeface="Verdana"/>
                  <a:ea typeface="Verdana"/>
                  <a:cs typeface="Verdana"/>
                  <a:sym typeface="Verdana"/>
                </a:rPr>
                <a:t> </a:t>
              </a:r>
              <a:r>
                <a:rPr lang="en" sz="1200" b="0" i="0" u="none" strike="noStrike" cap="none">
                  <a:solidFill>
                    <a:schemeClr val="dk1"/>
                  </a:solidFill>
                  <a:latin typeface="Verdana"/>
                  <a:ea typeface="Verdana"/>
                  <a:cs typeface="Verdana"/>
                  <a:sym typeface="Verdana"/>
                </a:rPr>
                <a:t>- </a:t>
              </a:r>
              <a:r>
                <a:rPr lang="en" sz="1200">
                  <a:solidFill>
                    <a:schemeClr val="dk1"/>
                  </a:solidFill>
                  <a:latin typeface="Verdana"/>
                  <a:ea typeface="Verdana"/>
                  <a:cs typeface="Verdana"/>
                  <a:sym typeface="Verdana"/>
                </a:rPr>
                <a:t>An Evaluation CARES Act Funding for Postsecondary Institutions</a:t>
              </a:r>
              <a:endParaRPr sz="1100"/>
            </a:p>
            <a:p>
              <a:pPr marL="127000" marR="0" lvl="1" indent="-50800" algn="l" rtl="0">
                <a:lnSpc>
                  <a:spcPct val="90000"/>
                </a:lnSpc>
                <a:spcBef>
                  <a:spcPts val="200"/>
                </a:spcBef>
                <a:spcAft>
                  <a:spcPts val="0"/>
                </a:spcAft>
                <a:buClr>
                  <a:schemeClr val="dk1"/>
                </a:buClr>
                <a:buSzPts val="1200"/>
                <a:buFont typeface="Verdana"/>
                <a:buNone/>
              </a:pPr>
              <a:endParaRPr sz="1200" b="0" i="0" u="none" strike="noStrike" cap="none">
                <a:solidFill>
                  <a:schemeClr val="dk1"/>
                </a:solidFill>
                <a:latin typeface="Verdana"/>
                <a:ea typeface="Verdana"/>
                <a:cs typeface="Verdana"/>
                <a:sym typeface="Verdana"/>
              </a:endParaRPr>
            </a:p>
            <a:p>
              <a:pPr marL="127000" marR="0" lvl="1" indent="-127000" algn="l" rtl="0">
                <a:lnSpc>
                  <a:spcPct val="90000"/>
                </a:lnSpc>
                <a:spcBef>
                  <a:spcPts val="200"/>
                </a:spcBef>
                <a:spcAft>
                  <a:spcPts val="0"/>
                </a:spcAft>
                <a:buClr>
                  <a:schemeClr val="dk1"/>
                </a:buClr>
                <a:buSzPts val="1200"/>
                <a:buFont typeface="Verdana"/>
                <a:buChar char="•"/>
              </a:pPr>
              <a:r>
                <a:rPr lang="en" sz="1200" b="1">
                  <a:solidFill>
                    <a:schemeClr val="dk1"/>
                  </a:solidFill>
                  <a:latin typeface="Verdana"/>
                  <a:ea typeface="Verdana"/>
                  <a:cs typeface="Verdana"/>
                  <a:sym typeface="Verdana"/>
                </a:rPr>
                <a:t>July 2021</a:t>
              </a:r>
              <a:r>
                <a:rPr lang="en" sz="1200" b="1" i="0" u="none" strike="noStrike" cap="none">
                  <a:solidFill>
                    <a:schemeClr val="dk1"/>
                  </a:solidFill>
                  <a:latin typeface="Verdana"/>
                  <a:ea typeface="Verdana"/>
                  <a:cs typeface="Verdana"/>
                  <a:sym typeface="Verdana"/>
                </a:rPr>
                <a:t> </a:t>
              </a:r>
              <a:r>
                <a:rPr lang="en" sz="1200" b="0" i="0" u="none" strike="noStrike" cap="none">
                  <a:solidFill>
                    <a:schemeClr val="dk1"/>
                  </a:solidFill>
                  <a:latin typeface="Verdana"/>
                  <a:ea typeface="Verdana"/>
                  <a:cs typeface="Verdana"/>
                  <a:sym typeface="Verdana"/>
                </a:rPr>
                <a:t>- </a:t>
              </a:r>
              <a:r>
                <a:rPr lang="en" sz="1200">
                  <a:solidFill>
                    <a:schemeClr val="dk1"/>
                  </a:solidFill>
                  <a:latin typeface="Verdana"/>
                  <a:ea typeface="Verdana"/>
                  <a:cs typeface="Verdana"/>
                  <a:sym typeface="Verdana"/>
                </a:rPr>
                <a:t>Implicit Bias Toolkit</a:t>
              </a:r>
              <a:endParaRPr sz="1100"/>
            </a:p>
          </p:txBody>
        </p:sp>
        <p:sp>
          <p:nvSpPr>
            <p:cNvPr id="486" name="Google Shape;486;p56"/>
            <p:cNvSpPr/>
            <p:nvPr/>
          </p:nvSpPr>
          <p:spPr>
            <a:xfrm>
              <a:off x="6792622" y="73304"/>
              <a:ext cx="2977800" cy="345600"/>
            </a:xfrm>
            <a:prstGeom prst="rect">
              <a:avLst/>
            </a:prstGeom>
            <a:gradFill>
              <a:gsLst>
                <a:gs pos="0">
                  <a:srgbClr val="3C5F87"/>
                </a:gs>
                <a:gs pos="100000">
                  <a:srgbClr val="00446D"/>
                </a:gs>
              </a:gsLst>
              <a:path path="circle">
                <a:fillToRect t="100000" r="100000"/>
              </a:path>
              <a:tileRect l="-100000" b="-100000"/>
            </a:gradFill>
            <a:ln w="9525" cap="rnd" cmpd="sng">
              <a:solidFill>
                <a:schemeClr val="accent1"/>
              </a:solidFill>
              <a:prstDash val="solid"/>
              <a:round/>
              <a:headEnd type="none" w="sm" len="sm"/>
              <a:tailEnd type="none" w="sm" len="sm"/>
            </a:ln>
            <a:effectLst>
              <a:reflection stA="26000" endPos="32000" dist="12700" dir="5400000" fadeDir="5400012" sy="-100000" rotWithShape="0"/>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7" name="Google Shape;487;p56"/>
            <p:cNvSpPr txBox="1"/>
            <p:nvPr/>
          </p:nvSpPr>
          <p:spPr>
            <a:xfrm>
              <a:off x="6792622" y="73304"/>
              <a:ext cx="2977800" cy="345600"/>
            </a:xfrm>
            <a:prstGeom prst="rect">
              <a:avLst/>
            </a:prstGeom>
            <a:noFill/>
            <a:ln>
              <a:noFill/>
            </a:ln>
          </p:spPr>
          <p:txBody>
            <a:bodyPr spcFirstLastPara="1" wrap="square" lIns="74675" tIns="42650" rIns="74675" bIns="42650" anchor="ctr" anchorCtr="0">
              <a:noAutofit/>
            </a:bodyPr>
            <a:lstStyle/>
            <a:p>
              <a:pPr marL="0" marR="0" lvl="0" indent="0" algn="ctr" rtl="0">
                <a:lnSpc>
                  <a:spcPct val="90000"/>
                </a:lnSpc>
                <a:spcBef>
                  <a:spcPts val="0"/>
                </a:spcBef>
                <a:spcAft>
                  <a:spcPts val="0"/>
                </a:spcAft>
                <a:buClr>
                  <a:schemeClr val="lt1"/>
                </a:buClr>
                <a:buSzPts val="1100"/>
                <a:buFont typeface="Verdana"/>
                <a:buNone/>
              </a:pPr>
              <a:r>
                <a:rPr lang="en" sz="1100">
                  <a:solidFill>
                    <a:schemeClr val="lt1"/>
                  </a:solidFill>
                  <a:latin typeface="Verdana"/>
                  <a:ea typeface="Verdana"/>
                  <a:cs typeface="Verdana"/>
                  <a:sym typeface="Verdana"/>
                </a:rPr>
                <a:t>Previous</a:t>
              </a:r>
              <a:endParaRPr sz="800">
                <a:solidFill>
                  <a:schemeClr val="lt1"/>
                </a:solidFill>
                <a:latin typeface="Verdana"/>
                <a:ea typeface="Verdana"/>
                <a:cs typeface="Verdana"/>
                <a:sym typeface="Verdana"/>
              </a:endParaRPr>
            </a:p>
          </p:txBody>
        </p:sp>
        <p:sp>
          <p:nvSpPr>
            <p:cNvPr id="488" name="Google Shape;488;p56"/>
            <p:cNvSpPr/>
            <p:nvPr/>
          </p:nvSpPr>
          <p:spPr>
            <a:xfrm>
              <a:off x="6792622" y="418904"/>
              <a:ext cx="2977800" cy="4479900"/>
            </a:xfrm>
            <a:prstGeom prst="rect">
              <a:avLst/>
            </a:prstGeom>
            <a:solidFill>
              <a:srgbClr val="C8CFD6">
                <a:alpha val="89800"/>
              </a:srgbClr>
            </a:solidFill>
            <a:ln w="9525" cap="rnd" cmpd="sng">
              <a:solidFill>
                <a:srgbClr val="C8CFD6">
                  <a:alpha val="89800"/>
                </a:srgbClr>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89" name="Google Shape;489;p56"/>
            <p:cNvSpPr txBox="1"/>
            <p:nvPr/>
          </p:nvSpPr>
          <p:spPr>
            <a:xfrm>
              <a:off x="6792622" y="418904"/>
              <a:ext cx="2977800" cy="4479900"/>
            </a:xfrm>
            <a:prstGeom prst="rect">
              <a:avLst/>
            </a:prstGeom>
            <a:noFill/>
            <a:ln>
              <a:noFill/>
            </a:ln>
          </p:spPr>
          <p:txBody>
            <a:bodyPr spcFirstLastPara="1" wrap="square" lIns="48000" tIns="48000" rIns="64000" bIns="72000" anchor="t" anchorCtr="0">
              <a:noAutofit/>
            </a:bodyPr>
            <a:lstStyle/>
            <a:p>
              <a:pPr marL="88900" marR="0" lvl="1" indent="-82550" algn="l" rtl="0">
                <a:lnSpc>
                  <a:spcPct val="90000"/>
                </a:lnSpc>
                <a:spcBef>
                  <a:spcPts val="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HEA Reauthorization</a:t>
              </a:r>
              <a:endParaRPr sz="900" b="0" i="0" u="none" strike="noStrike" cap="none">
                <a:solidFill>
                  <a:schemeClr val="dk1"/>
                </a:solidFill>
                <a:latin typeface="Verdana"/>
                <a:ea typeface="Verdana"/>
                <a:cs typeface="Verdana"/>
                <a:sym typeface="Verdana"/>
              </a:endParaRPr>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Reimagining Aid Design &amp; Delivery</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Student Indebtedness</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Public Service Loan Forgiveness</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Campus-Based Aid Allocations</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Consumer Information</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Loan Servicing</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R2T4</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FAFSA Working Group</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Innovative Learning Models</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Dynamic Loan Limit Working Group</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One Grant, One Loan</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Graduate-Specific Financial Aid Data</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Consumer Information &amp; Law Student Indebtedness</a:t>
              </a:r>
              <a:endParaRPr sz="900" b="0" i="0" u="none" strike="noStrike" cap="none">
                <a:solidFill>
                  <a:schemeClr val="dk1"/>
                </a:solidFill>
                <a:latin typeface="Arial"/>
                <a:ea typeface="Arial"/>
                <a:cs typeface="Arial"/>
                <a:sym typeface="Arial"/>
              </a:endParaRPr>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Tuition- and Debt-Free College</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PPY Implementation</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Graduate/Professional Loan Limits</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Cost of Attendance Working Group</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Campus-Based Aid in One Grant, One Loan</a:t>
              </a:r>
              <a:endParaRPr sz="900" b="0" i="0" u="none" strike="noStrike" cap="none">
                <a:solidFill>
                  <a:schemeClr val="dk1"/>
                </a:solidFill>
                <a:latin typeface="Arial"/>
                <a:ea typeface="Arial"/>
                <a:cs typeface="Arial"/>
                <a:sym typeface="Arial"/>
              </a:endParaRPr>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Accountability in Higher Education</a:t>
              </a:r>
              <a:endParaRPr sz="1100"/>
            </a:p>
            <a:p>
              <a:pPr marL="88900" marR="0" lvl="1" indent="-82550" algn="l" rtl="0">
                <a:lnSpc>
                  <a:spcPct val="90000"/>
                </a:lnSpc>
                <a:spcBef>
                  <a:spcPts val="100"/>
                </a:spcBef>
                <a:spcAft>
                  <a:spcPts val="0"/>
                </a:spcAft>
                <a:buClr>
                  <a:schemeClr val="dk1"/>
                </a:buClr>
                <a:buSzPts val="900"/>
                <a:buFont typeface="Arial"/>
                <a:buChar char="•"/>
              </a:pPr>
              <a:r>
                <a:rPr lang="en" sz="900" b="0" i="0" u="none" strike="noStrike" cap="none">
                  <a:solidFill>
                    <a:schemeClr val="dk1"/>
                  </a:solidFill>
                  <a:latin typeface="Arial"/>
                  <a:ea typeface="Arial"/>
                  <a:cs typeface="Arial"/>
                  <a:sym typeface="Arial"/>
                </a:rPr>
                <a:t>Examining Competency Based Education</a:t>
              </a:r>
              <a:endParaRPr sz="1100"/>
            </a:p>
          </p:txBody>
        </p:sp>
      </p:grpSp>
      <p:pic>
        <p:nvPicPr>
          <p:cNvPr id="490" name="Google Shape;490;p56" descr="A close up of a sign&#10;&#10;Description generated with high confidence"/>
          <p:cNvPicPr preferRelativeResize="0"/>
          <p:nvPr/>
        </p:nvPicPr>
        <p:blipFill rotWithShape="1">
          <a:blip r:embed="rId3">
            <a:alphaModFix/>
          </a:blip>
          <a:srcRect/>
          <a:stretch/>
        </p:blipFill>
        <p:spPr>
          <a:xfrm>
            <a:off x="95452" y="4589623"/>
            <a:ext cx="372619" cy="4777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7"/>
          <p:cNvSpPr txBox="1">
            <a:spLocks noGrp="1"/>
          </p:cNvSpPr>
          <p:nvPr>
            <p:ph type="title"/>
          </p:nvPr>
        </p:nvSpPr>
        <p:spPr>
          <a:xfrm>
            <a:off x="98250" y="16350"/>
            <a:ext cx="8826600" cy="6027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B83F97"/>
              </a:buClr>
              <a:buSzPts val="3000"/>
              <a:buFont typeface="Verdana"/>
              <a:buNone/>
            </a:pPr>
            <a:r>
              <a:rPr lang="en" sz="3200" b="1"/>
              <a:t>Policy Grant-funded Work</a:t>
            </a:r>
            <a:endParaRPr sz="3200" b="1"/>
          </a:p>
        </p:txBody>
      </p:sp>
      <p:pic>
        <p:nvPicPr>
          <p:cNvPr id="497" name="Google Shape;497;p57" descr="A close up of a sign&#10;&#10;Description generated with high confidence"/>
          <p:cNvPicPr preferRelativeResize="0"/>
          <p:nvPr/>
        </p:nvPicPr>
        <p:blipFill rotWithShape="1">
          <a:blip r:embed="rId3">
            <a:alphaModFix/>
          </a:blip>
          <a:srcRect/>
          <a:stretch/>
        </p:blipFill>
        <p:spPr>
          <a:xfrm>
            <a:off x="95452" y="4589623"/>
            <a:ext cx="372619" cy="477775"/>
          </a:xfrm>
          <a:prstGeom prst="rect">
            <a:avLst/>
          </a:prstGeom>
          <a:noFill/>
          <a:ln>
            <a:noFill/>
          </a:ln>
        </p:spPr>
      </p:pic>
      <p:sp>
        <p:nvSpPr>
          <p:cNvPr id="498" name="Google Shape;498;p57"/>
          <p:cNvSpPr txBox="1">
            <a:spLocks noGrp="1"/>
          </p:cNvSpPr>
          <p:nvPr>
            <p:ph type="body" idx="4294967295"/>
          </p:nvPr>
        </p:nvSpPr>
        <p:spPr>
          <a:xfrm>
            <a:off x="352300" y="1216650"/>
            <a:ext cx="8617200" cy="27102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sz="2100" i="1"/>
              <a:t>In 2021, NASFAA hit the $3 million dollar mark in grant-funded projects</a:t>
            </a:r>
            <a:endParaRPr sz="2100" i="1"/>
          </a:p>
          <a:p>
            <a:pPr marL="0" lvl="0" indent="0" algn="l" rtl="0">
              <a:spcBef>
                <a:spcPts val="1200"/>
              </a:spcBef>
              <a:spcAft>
                <a:spcPts val="0"/>
              </a:spcAft>
              <a:buNone/>
            </a:pPr>
            <a:r>
              <a:rPr lang="en" sz="2100" b="1"/>
              <a:t>Current grant work</a:t>
            </a:r>
            <a:r>
              <a:rPr lang="en" sz="2100"/>
              <a:t>:</a:t>
            </a:r>
            <a:endParaRPr sz="2100"/>
          </a:p>
          <a:p>
            <a:pPr marL="457200" lvl="0" indent="-351948" algn="l" rtl="0">
              <a:spcBef>
                <a:spcPts val="1200"/>
              </a:spcBef>
              <a:spcAft>
                <a:spcPts val="0"/>
              </a:spcAft>
              <a:buSzPct val="100000"/>
              <a:buChar char="●"/>
            </a:pPr>
            <a:r>
              <a:rPr lang="en" sz="2100"/>
              <a:t>Evaluating CARES Act funds</a:t>
            </a:r>
            <a:endParaRPr sz="2100"/>
          </a:p>
          <a:p>
            <a:pPr marL="457200" lvl="0" indent="-351948" algn="l" rtl="0">
              <a:spcBef>
                <a:spcPts val="0"/>
              </a:spcBef>
              <a:spcAft>
                <a:spcPts val="0"/>
              </a:spcAft>
              <a:buSzPct val="100000"/>
              <a:buChar char="●"/>
            </a:pPr>
            <a:r>
              <a:rPr lang="en" sz="2100"/>
              <a:t>Reimagining the college admission process to better serve students</a:t>
            </a:r>
            <a:endParaRPr sz="2100"/>
          </a:p>
          <a:p>
            <a:pPr marL="457200" lvl="0" indent="-351948" algn="l" rtl="0">
              <a:spcBef>
                <a:spcPts val="0"/>
              </a:spcBef>
              <a:spcAft>
                <a:spcPts val="0"/>
              </a:spcAft>
              <a:buSzPct val="100000"/>
              <a:buChar char="●"/>
            </a:pPr>
            <a:r>
              <a:rPr lang="en" sz="2100"/>
              <a:t>Fixing verification for students, colleges, universities, and taxpayers</a:t>
            </a:r>
            <a:endParaRPr sz="2100"/>
          </a:p>
          <a:p>
            <a:pPr marL="457200" lvl="0" indent="-351948" algn="l" rtl="0">
              <a:spcBef>
                <a:spcPts val="0"/>
              </a:spcBef>
              <a:spcAft>
                <a:spcPts val="0"/>
              </a:spcAft>
              <a:buSzPct val="100000"/>
              <a:buChar char="●"/>
            </a:pPr>
            <a:r>
              <a:rPr lang="en" sz="2100"/>
              <a:t>Developing policy recommendations for student loan repayment</a:t>
            </a:r>
            <a:endParaRPr sz="2100"/>
          </a:p>
          <a:p>
            <a:pPr marL="0" lvl="0" indent="0" algn="l" rtl="0">
              <a:spcBef>
                <a:spcPts val="1200"/>
              </a:spcBef>
              <a:spcAft>
                <a:spcPts val="1200"/>
              </a:spcAft>
              <a:buNone/>
            </a:pPr>
            <a:r>
              <a:rPr lang="en" sz="2100"/>
              <a:t> </a:t>
            </a:r>
            <a:endParaRPr sz="21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NASFAA’s Covid Response</a:t>
            </a:r>
            <a:endParaRPr/>
          </a:p>
        </p:txBody>
      </p:sp>
      <p:sp>
        <p:nvSpPr>
          <p:cNvPr id="111" name="Google Shape;111;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Clr>
                <a:srgbClr val="000000"/>
              </a:buClr>
              <a:buSzPts val="2000"/>
              <a:buFont typeface="Arial"/>
              <a:buNone/>
            </a:pPr>
            <a:r>
              <a:rPr lang="en" sz="1400" u="sng">
                <a:solidFill>
                  <a:schemeClr val="hlink"/>
                </a:solidFill>
                <a:latin typeface="Verdana"/>
                <a:ea typeface="Verdana"/>
                <a:cs typeface="Verdana"/>
                <a:sym typeface="Verdana"/>
                <a:hlinkClick r:id="rId3"/>
              </a:rPr>
              <a:t>https://www.nasfaa.org/covid19</a:t>
            </a:r>
            <a:r>
              <a:rPr lang="en" sz="1400">
                <a:solidFill>
                  <a:srgbClr val="004E7D"/>
                </a:solidFill>
                <a:latin typeface="Verdana"/>
                <a:ea typeface="Verdana"/>
                <a:cs typeface="Verdana"/>
                <a:sym typeface="Verdana"/>
              </a:rPr>
              <a:t> </a:t>
            </a:r>
            <a:endParaRPr/>
          </a:p>
        </p:txBody>
      </p:sp>
      <p:pic>
        <p:nvPicPr>
          <p:cNvPr id="112" name="Google Shape;112;p17" descr="Diagram&#10;&#10;Description automatically generated"/>
          <p:cNvPicPr preferRelativeResize="0"/>
          <p:nvPr/>
        </p:nvPicPr>
        <p:blipFill rotWithShape="1">
          <a:blip r:embed="rId4">
            <a:alphaModFix/>
          </a:blip>
          <a:srcRect/>
          <a:stretch/>
        </p:blipFill>
        <p:spPr>
          <a:xfrm>
            <a:off x="4411000" y="1796150"/>
            <a:ext cx="4057300" cy="32661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58"/>
          <p:cNvSpPr txBox="1">
            <a:spLocks noGrp="1"/>
          </p:cNvSpPr>
          <p:nvPr>
            <p:ph type="title"/>
          </p:nvPr>
        </p:nvSpPr>
        <p:spPr>
          <a:xfrm>
            <a:off x="814981" y="546200"/>
            <a:ext cx="7514100" cy="6216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rgbClr val="B83F97"/>
              </a:buClr>
              <a:buSzPts val="3000"/>
              <a:buFont typeface="Verdana"/>
              <a:buNone/>
            </a:pPr>
            <a:r>
              <a:rPr lang="en" b="1"/>
              <a:t>Online Resources</a:t>
            </a:r>
            <a:endParaRPr b="1"/>
          </a:p>
        </p:txBody>
      </p:sp>
      <p:pic>
        <p:nvPicPr>
          <p:cNvPr id="505" name="Google Shape;505;p58" descr="capitol_recap_250x250.png"/>
          <p:cNvPicPr preferRelativeResize="0"/>
          <p:nvPr/>
        </p:nvPicPr>
        <p:blipFill rotWithShape="1">
          <a:blip r:embed="rId3">
            <a:alphaModFix/>
          </a:blip>
          <a:srcRect/>
          <a:stretch/>
        </p:blipFill>
        <p:spPr>
          <a:xfrm>
            <a:off x="3483288" y="1778723"/>
            <a:ext cx="1801049" cy="1801049"/>
          </a:xfrm>
          <a:prstGeom prst="rect">
            <a:avLst/>
          </a:prstGeom>
          <a:noFill/>
          <a:ln>
            <a:noFill/>
          </a:ln>
        </p:spPr>
      </p:pic>
      <p:pic>
        <p:nvPicPr>
          <p:cNvPr id="506" name="Google Shape;506;p58" descr="A close up of a sign&#10;&#10;Description generated with very high confidence"/>
          <p:cNvPicPr preferRelativeResize="0"/>
          <p:nvPr/>
        </p:nvPicPr>
        <p:blipFill rotWithShape="1">
          <a:blip r:embed="rId4">
            <a:alphaModFix/>
          </a:blip>
          <a:srcRect/>
          <a:stretch/>
        </p:blipFill>
        <p:spPr>
          <a:xfrm>
            <a:off x="1883167" y="1957561"/>
            <a:ext cx="901446" cy="1559479"/>
          </a:xfrm>
          <a:prstGeom prst="rect">
            <a:avLst/>
          </a:prstGeom>
          <a:noFill/>
          <a:ln>
            <a:noFill/>
          </a:ln>
        </p:spPr>
      </p:pic>
      <p:pic>
        <p:nvPicPr>
          <p:cNvPr id="507" name="Google Shape;507;p58"/>
          <p:cNvPicPr preferRelativeResize="0"/>
          <p:nvPr/>
        </p:nvPicPr>
        <p:blipFill rotWithShape="1">
          <a:blip r:embed="rId5">
            <a:alphaModFix/>
          </a:blip>
          <a:srcRect/>
          <a:stretch/>
        </p:blipFill>
        <p:spPr>
          <a:xfrm>
            <a:off x="5763510" y="2279835"/>
            <a:ext cx="1801049" cy="914932"/>
          </a:xfrm>
          <a:prstGeom prst="rect">
            <a:avLst/>
          </a:prstGeom>
          <a:noFill/>
          <a:ln>
            <a:noFill/>
          </a:ln>
        </p:spPr>
      </p:pic>
      <p:pic>
        <p:nvPicPr>
          <p:cNvPr id="508" name="Google Shape;508;p58" descr="A close up of a sign&#10;&#10;Description generated with high confidence"/>
          <p:cNvPicPr preferRelativeResize="0"/>
          <p:nvPr/>
        </p:nvPicPr>
        <p:blipFill rotWithShape="1">
          <a:blip r:embed="rId6">
            <a:alphaModFix/>
          </a:blip>
          <a:srcRect/>
          <a:stretch/>
        </p:blipFill>
        <p:spPr>
          <a:xfrm>
            <a:off x="95452" y="4589623"/>
            <a:ext cx="372619" cy="477775"/>
          </a:xfrm>
          <a:prstGeom prst="rect">
            <a:avLst/>
          </a:prstGeom>
          <a:noFill/>
          <a:ln>
            <a:noFill/>
          </a:ln>
        </p:spPr>
      </p:pic>
      <p:sp>
        <p:nvSpPr>
          <p:cNvPr id="509" name="Google Shape;509;p58"/>
          <p:cNvSpPr txBox="1"/>
          <p:nvPr/>
        </p:nvSpPr>
        <p:spPr>
          <a:xfrm>
            <a:off x="6334813" y="4482261"/>
            <a:ext cx="2809200" cy="9312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Verdana"/>
                <a:ea typeface="Verdana"/>
                <a:cs typeface="Verdana"/>
                <a:sym typeface="Verdana"/>
              </a:rPr>
              <a:t>nasfaa.org/legislative_tracker</a:t>
            </a:r>
            <a:br>
              <a:rPr lang="en" sz="1400">
                <a:solidFill>
                  <a:schemeClr val="dk1"/>
                </a:solidFill>
                <a:latin typeface="Verdana"/>
                <a:ea typeface="Verdana"/>
                <a:cs typeface="Verdana"/>
                <a:sym typeface="Verdana"/>
              </a:rPr>
            </a:br>
            <a:r>
              <a:rPr lang="en" sz="1400">
                <a:solidFill>
                  <a:schemeClr val="dk1"/>
                </a:solidFill>
                <a:latin typeface="Verdana"/>
                <a:ea typeface="Verdana"/>
                <a:cs typeface="Verdana"/>
                <a:sym typeface="Verdana"/>
              </a:rPr>
              <a:t>nasfaa.org/capitol_recap</a:t>
            </a:r>
            <a:endParaRPr sz="1400">
              <a:solidFill>
                <a:schemeClr val="dk1"/>
              </a:solidFill>
              <a:latin typeface="Verdana"/>
              <a:ea typeface="Verdana"/>
              <a:cs typeface="Verdana"/>
              <a:sym typeface="Verdana"/>
            </a:endParaRPr>
          </a:p>
          <a:p>
            <a:pPr marL="0" marR="0" lvl="0" indent="0" algn="l" rtl="0">
              <a:spcBef>
                <a:spcPts val="0"/>
              </a:spcBef>
              <a:spcAft>
                <a:spcPts val="0"/>
              </a:spcAft>
              <a:buNone/>
            </a:pPr>
            <a:r>
              <a:rPr lang="en" sz="1400">
                <a:solidFill>
                  <a:schemeClr val="dk1"/>
                </a:solidFill>
                <a:latin typeface="Verdana"/>
                <a:ea typeface="Verdana"/>
                <a:cs typeface="Verdana"/>
                <a:sym typeface="Verdana"/>
              </a:rPr>
              <a:t>nasfaa.org/otc</a:t>
            </a:r>
            <a:endParaRPr sz="1400">
              <a:solidFill>
                <a:schemeClr val="dk1"/>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14"/>
        <p:cNvGrpSpPr/>
        <p:nvPr/>
      </p:nvGrpSpPr>
      <p:grpSpPr>
        <a:xfrm>
          <a:off x="0" y="0"/>
          <a:ext cx="0" cy="0"/>
          <a:chOff x="0" y="0"/>
          <a:chExt cx="0" cy="0"/>
        </a:xfrm>
      </p:grpSpPr>
      <p:sp>
        <p:nvSpPr>
          <p:cNvPr id="515" name="Google Shape;515;p59"/>
          <p:cNvSpPr txBox="1">
            <a:spLocks noGrp="1"/>
          </p:cNvSpPr>
          <p:nvPr>
            <p:ph type="title"/>
          </p:nvPr>
        </p:nvSpPr>
        <p:spPr>
          <a:xfrm>
            <a:off x="98250" y="16350"/>
            <a:ext cx="8826600" cy="602700"/>
          </a:xfrm>
          <a:prstGeom prst="rect">
            <a:avLst/>
          </a:prstGeom>
          <a:solidFill>
            <a:schemeClr val="dk1"/>
          </a:solid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3600"/>
              <a:buFont typeface="Verdana"/>
              <a:buNone/>
            </a:pPr>
            <a:r>
              <a:rPr lang="en" sz="3200" b="1"/>
              <a:t>Advocacy Pipelines</a:t>
            </a:r>
            <a:endParaRPr sz="3200" b="1"/>
          </a:p>
        </p:txBody>
      </p:sp>
      <p:pic>
        <p:nvPicPr>
          <p:cNvPr id="516" name="Google Shape;516;p59" descr="A close up of a sign&#10;&#10;Description generated with high confidence"/>
          <p:cNvPicPr preferRelativeResize="0"/>
          <p:nvPr/>
        </p:nvPicPr>
        <p:blipFill rotWithShape="1">
          <a:blip r:embed="rId4">
            <a:alphaModFix/>
          </a:blip>
          <a:srcRect/>
          <a:stretch/>
        </p:blipFill>
        <p:spPr>
          <a:xfrm>
            <a:off x="95452" y="4589623"/>
            <a:ext cx="372619" cy="477775"/>
          </a:xfrm>
          <a:prstGeom prst="rect">
            <a:avLst/>
          </a:prstGeom>
          <a:noFill/>
          <a:ln>
            <a:noFill/>
          </a:ln>
        </p:spPr>
      </p:pic>
      <p:sp>
        <p:nvSpPr>
          <p:cNvPr id="517" name="Google Shape;517;p59"/>
          <p:cNvSpPr txBox="1"/>
          <p:nvPr/>
        </p:nvSpPr>
        <p:spPr>
          <a:xfrm>
            <a:off x="7338767" y="4850143"/>
            <a:ext cx="1805100" cy="2385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100"/>
          </a:p>
        </p:txBody>
      </p:sp>
      <p:pic>
        <p:nvPicPr>
          <p:cNvPr id="518" name="Google Shape;518;p59"/>
          <p:cNvPicPr preferRelativeResize="0"/>
          <p:nvPr/>
        </p:nvPicPr>
        <p:blipFill rotWithShape="1">
          <a:blip r:embed="rId5">
            <a:alphaModFix/>
          </a:blip>
          <a:srcRect/>
          <a:stretch/>
        </p:blipFill>
        <p:spPr>
          <a:xfrm>
            <a:off x="3667277" y="1300826"/>
            <a:ext cx="2084832" cy="2768657"/>
          </a:xfrm>
          <a:prstGeom prst="rect">
            <a:avLst/>
          </a:prstGeom>
          <a:noFill/>
          <a:ln>
            <a:noFill/>
          </a:ln>
        </p:spPr>
      </p:pic>
      <p:pic>
        <p:nvPicPr>
          <p:cNvPr id="519" name="Google Shape;519;p59"/>
          <p:cNvPicPr preferRelativeResize="0"/>
          <p:nvPr/>
        </p:nvPicPr>
        <p:blipFill rotWithShape="1">
          <a:blip r:embed="rId6">
            <a:alphaModFix/>
          </a:blip>
          <a:srcRect/>
          <a:stretch/>
        </p:blipFill>
        <p:spPr>
          <a:xfrm>
            <a:off x="6208046" y="1312101"/>
            <a:ext cx="2084832" cy="2768657"/>
          </a:xfrm>
          <a:prstGeom prst="rect">
            <a:avLst/>
          </a:prstGeom>
          <a:noFill/>
          <a:ln>
            <a:noFill/>
          </a:ln>
        </p:spPr>
      </p:pic>
      <p:pic>
        <p:nvPicPr>
          <p:cNvPr id="520" name="Google Shape;520;p59"/>
          <p:cNvPicPr preferRelativeResize="0"/>
          <p:nvPr/>
        </p:nvPicPr>
        <p:blipFill rotWithShape="1">
          <a:blip r:embed="rId7">
            <a:alphaModFix/>
          </a:blip>
          <a:srcRect/>
          <a:stretch/>
        </p:blipFill>
        <p:spPr>
          <a:xfrm>
            <a:off x="1230994" y="1343325"/>
            <a:ext cx="2084872" cy="277982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60"/>
          <p:cNvSpPr txBox="1">
            <a:spLocks noGrp="1"/>
          </p:cNvSpPr>
          <p:nvPr>
            <p:ph type="title"/>
          </p:nvPr>
        </p:nvSpPr>
        <p:spPr>
          <a:xfrm>
            <a:off x="98250" y="16350"/>
            <a:ext cx="8826600" cy="6027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Clr>
                <a:srgbClr val="B83F97"/>
              </a:buClr>
              <a:buSzPts val="3000"/>
              <a:buFont typeface="Verdana"/>
              <a:buNone/>
            </a:pPr>
            <a:r>
              <a:rPr lang="en" sz="3200" b="1"/>
              <a:t>State Advocacy Toolkit</a:t>
            </a:r>
            <a:endParaRPr sz="3200" b="1"/>
          </a:p>
        </p:txBody>
      </p:sp>
      <p:sp>
        <p:nvSpPr>
          <p:cNvPr id="527" name="Google Shape;527;p60"/>
          <p:cNvSpPr txBox="1">
            <a:spLocks noGrp="1"/>
          </p:cNvSpPr>
          <p:nvPr>
            <p:ph type="body" idx="4294967295"/>
          </p:nvPr>
        </p:nvSpPr>
        <p:spPr>
          <a:xfrm>
            <a:off x="471900" y="1191775"/>
            <a:ext cx="7756800" cy="3437400"/>
          </a:xfrm>
          <a:prstGeom prst="rect">
            <a:avLst/>
          </a:prstGeom>
          <a:noFill/>
          <a:ln>
            <a:noFill/>
          </a:ln>
        </p:spPr>
        <p:txBody>
          <a:bodyPr spcFirstLastPara="1" wrap="square" lIns="68575" tIns="34275" rIns="68575" bIns="34275" anchor="ctr" anchorCtr="0">
            <a:noAutofit/>
          </a:bodyPr>
          <a:lstStyle/>
          <a:p>
            <a:pPr marL="215900" lvl="0" indent="-241300" algn="l" rtl="0">
              <a:lnSpc>
                <a:spcPct val="95000"/>
              </a:lnSpc>
              <a:spcBef>
                <a:spcPts val="0"/>
              </a:spcBef>
              <a:spcAft>
                <a:spcPts val="0"/>
              </a:spcAft>
              <a:buSzPts val="2800"/>
              <a:buChar char="●"/>
            </a:pPr>
            <a:r>
              <a:rPr lang="en" sz="1300"/>
              <a:t>NASFAA first published the </a:t>
            </a:r>
            <a:r>
              <a:rPr lang="en" sz="1300" b="1"/>
              <a:t>State Advocacy Toolkit</a:t>
            </a:r>
            <a:r>
              <a:rPr lang="en" sz="1300"/>
              <a:t> in August 2020 to provide resources and materials to support state-level advocacy for regions, states, institutions, and individuals interested in becoming more engaged in state-level student aid policy. NASFAA will continue to update the toolkit with new resources.</a:t>
            </a:r>
            <a:endParaRPr sz="1300"/>
          </a:p>
          <a:p>
            <a:pPr marL="215900" lvl="0" indent="-241300" algn="l" rtl="0">
              <a:lnSpc>
                <a:spcPct val="95000"/>
              </a:lnSpc>
              <a:spcBef>
                <a:spcPts val="800"/>
              </a:spcBef>
              <a:spcAft>
                <a:spcPts val="0"/>
              </a:spcAft>
              <a:buSzPts val="2800"/>
              <a:buChar char="●"/>
            </a:pPr>
            <a:r>
              <a:rPr lang="en" sz="1300"/>
              <a:t>The toolkit features the following resources:</a:t>
            </a:r>
            <a:endParaRPr sz="1300"/>
          </a:p>
          <a:p>
            <a:pPr marL="558800" lvl="1" indent="-241300" algn="l" rtl="0">
              <a:lnSpc>
                <a:spcPct val="95000"/>
              </a:lnSpc>
              <a:spcBef>
                <a:spcPts val="700"/>
              </a:spcBef>
              <a:spcAft>
                <a:spcPts val="0"/>
              </a:spcAft>
              <a:buSzPts val="2400"/>
              <a:buChar char="○"/>
            </a:pPr>
            <a:r>
              <a:rPr lang="en" sz="1300" b="1"/>
              <a:t>User Guide </a:t>
            </a:r>
            <a:r>
              <a:rPr lang="en" sz="1300"/>
              <a:t>that includes advocacy tips, instructions on how to contact your state representatives, and more!</a:t>
            </a:r>
            <a:endParaRPr sz="1300" b="1"/>
          </a:p>
          <a:p>
            <a:pPr marL="558800" lvl="1" indent="-241300" algn="l" rtl="0">
              <a:lnSpc>
                <a:spcPct val="95000"/>
              </a:lnSpc>
              <a:spcBef>
                <a:spcPts val="700"/>
              </a:spcBef>
              <a:spcAft>
                <a:spcPts val="0"/>
              </a:spcAft>
              <a:buSzPts val="2400"/>
              <a:buChar char="○"/>
            </a:pPr>
            <a:r>
              <a:rPr lang="en" sz="1300" b="1"/>
              <a:t>Letter and email templates </a:t>
            </a:r>
            <a:r>
              <a:rPr lang="en" sz="1300"/>
              <a:t>that can be customized with your information before sending to your state lawmakers. </a:t>
            </a:r>
            <a:endParaRPr sz="1300" b="1"/>
          </a:p>
          <a:p>
            <a:pPr marL="558800" lvl="1" indent="-241300" algn="l" rtl="0">
              <a:lnSpc>
                <a:spcPct val="95000"/>
              </a:lnSpc>
              <a:spcBef>
                <a:spcPts val="700"/>
              </a:spcBef>
              <a:spcAft>
                <a:spcPts val="0"/>
              </a:spcAft>
              <a:buSzPts val="2400"/>
              <a:buChar char="○"/>
            </a:pPr>
            <a:r>
              <a:rPr lang="en" sz="1300" b="1"/>
              <a:t>Talking points </a:t>
            </a:r>
            <a:r>
              <a:rPr lang="en" sz="1300"/>
              <a:t>that outline and give examples of the importance of state financial aid programs.</a:t>
            </a:r>
            <a:endParaRPr sz="1300" b="1"/>
          </a:p>
          <a:p>
            <a:pPr marL="558800" lvl="1" indent="-241300" algn="l" rtl="0">
              <a:lnSpc>
                <a:spcPct val="95000"/>
              </a:lnSpc>
              <a:spcBef>
                <a:spcPts val="700"/>
              </a:spcBef>
              <a:spcAft>
                <a:spcPts val="0"/>
              </a:spcAft>
              <a:buSzPts val="2400"/>
              <a:buChar char="○"/>
            </a:pPr>
            <a:r>
              <a:rPr lang="en" sz="1300" b="1"/>
              <a:t>Student Advocacy Manual </a:t>
            </a:r>
            <a:r>
              <a:rPr lang="en" sz="1300"/>
              <a:t>that provides resources for students to support their advocacy efforts. </a:t>
            </a:r>
            <a:br>
              <a:rPr lang="en" sz="1300"/>
            </a:br>
            <a:endParaRPr sz="1300"/>
          </a:p>
        </p:txBody>
      </p:sp>
      <p:sp>
        <p:nvSpPr>
          <p:cNvPr id="528" name="Google Shape;528;p60"/>
          <p:cNvSpPr txBox="1"/>
          <p:nvPr/>
        </p:nvSpPr>
        <p:spPr>
          <a:xfrm>
            <a:off x="4572000" y="4850143"/>
            <a:ext cx="4572000" cy="2847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400">
                <a:solidFill>
                  <a:schemeClr val="dk1"/>
                </a:solidFill>
                <a:latin typeface="Verdana"/>
                <a:ea typeface="Verdana"/>
                <a:cs typeface="Verdana"/>
                <a:sym typeface="Verdana"/>
              </a:rPr>
              <a:t>nasfaa.org/state_advocacy_toolkit</a:t>
            </a:r>
            <a:endParaRPr sz="1400">
              <a:solidFill>
                <a:schemeClr val="dk1"/>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1"/>
          <p:cNvSpPr txBox="1"/>
          <p:nvPr/>
        </p:nvSpPr>
        <p:spPr>
          <a:xfrm>
            <a:off x="468074" y="1728638"/>
            <a:ext cx="7071900" cy="962400"/>
          </a:xfrm>
          <a:prstGeom prst="rect">
            <a:avLst/>
          </a:prstGeom>
          <a:noFill/>
          <a:ln>
            <a:noFill/>
          </a:ln>
        </p:spPr>
        <p:txBody>
          <a:bodyPr spcFirstLastPara="1" wrap="square" lIns="445525" tIns="421775" rIns="445525" bIns="144000" anchor="t" anchorCtr="0">
            <a:noAutofit/>
          </a:bodyPr>
          <a:lstStyle/>
          <a:p>
            <a:pPr marL="0" marR="0" lvl="1" indent="0" algn="l" rtl="0">
              <a:lnSpc>
                <a:spcPct val="90000"/>
              </a:lnSpc>
              <a:spcBef>
                <a:spcPts val="0"/>
              </a:spcBef>
              <a:spcAft>
                <a:spcPts val="0"/>
              </a:spcAft>
              <a:buNone/>
            </a:pPr>
            <a:r>
              <a:rPr lang="en" sz="1800" b="0" i="0" u="none" strike="noStrike" cap="none">
                <a:solidFill>
                  <a:schemeClr val="dk1"/>
                </a:solidFill>
                <a:latin typeface="Verdana"/>
                <a:ea typeface="Verdana"/>
                <a:cs typeface="Verdana"/>
                <a:sym typeface="Verdana"/>
              </a:rPr>
              <a:t>The act</a:t>
            </a:r>
            <a:r>
              <a:rPr lang="en" sz="1800">
                <a:solidFill>
                  <a:schemeClr val="dk1"/>
                </a:solidFill>
                <a:latin typeface="Verdana"/>
                <a:ea typeface="Verdana"/>
                <a:cs typeface="Verdana"/>
                <a:sym typeface="Verdana"/>
              </a:rPr>
              <a:t> or proces</a:t>
            </a:r>
            <a:r>
              <a:rPr lang="en" sz="1800" b="0" i="0" u="none" strike="noStrike" cap="none">
                <a:solidFill>
                  <a:schemeClr val="dk1"/>
                </a:solidFill>
                <a:latin typeface="Verdana"/>
                <a:ea typeface="Verdana"/>
                <a:cs typeface="Verdana"/>
                <a:sym typeface="Verdana"/>
              </a:rPr>
              <a:t>s of supporting a cause or proposal; the act or process of advocating something.</a:t>
            </a:r>
            <a:endParaRPr sz="1100"/>
          </a:p>
        </p:txBody>
      </p:sp>
      <p:grpSp>
        <p:nvGrpSpPr>
          <p:cNvPr id="535" name="Google Shape;535;p61"/>
          <p:cNvGrpSpPr/>
          <p:nvPr/>
        </p:nvGrpSpPr>
        <p:grpSpPr>
          <a:xfrm>
            <a:off x="468070" y="1130822"/>
            <a:ext cx="2418075" cy="597825"/>
            <a:chOff x="382693" y="3704"/>
            <a:chExt cx="3224100" cy="797100"/>
          </a:xfrm>
        </p:grpSpPr>
        <p:sp>
          <p:nvSpPr>
            <p:cNvPr id="536" name="Google Shape;536;p61"/>
            <p:cNvSpPr/>
            <p:nvPr/>
          </p:nvSpPr>
          <p:spPr>
            <a:xfrm>
              <a:off x="382693" y="3704"/>
              <a:ext cx="3224100" cy="797100"/>
            </a:xfrm>
            <a:prstGeom prst="roundRect">
              <a:avLst>
                <a:gd name="adj" fmla="val 16667"/>
              </a:avLst>
            </a:prstGeom>
            <a:gradFill>
              <a:gsLst>
                <a:gs pos="0">
                  <a:srgbClr val="3C5F87"/>
                </a:gs>
                <a:gs pos="100000">
                  <a:srgbClr val="00446D"/>
                </a:gs>
              </a:gsLst>
              <a:path path="circle">
                <a:fillToRect t="100000" r="100000"/>
              </a:path>
              <a:tileRect l="-100000" b="-100000"/>
            </a:gradFill>
            <a:ln w="9525" cap="rnd" cmpd="sng">
              <a:solidFill>
                <a:srgbClr val="A8B0BE"/>
              </a:solidFill>
              <a:prstDash val="solid"/>
              <a:round/>
              <a:headEnd type="none" w="sm" len="sm"/>
              <a:tailEnd type="none" w="sm" len="sm"/>
            </a:ln>
            <a:effectLst>
              <a:reflection stA="26000" endPos="32000" dist="12700" dir="5400000" fadeDir="5400012" sy="-100000" rotWithShape="0"/>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37" name="Google Shape;537;p61"/>
            <p:cNvSpPr txBox="1"/>
            <p:nvPr/>
          </p:nvSpPr>
          <p:spPr>
            <a:xfrm>
              <a:off x="421601" y="42612"/>
              <a:ext cx="3146400" cy="719100"/>
            </a:xfrm>
            <a:prstGeom prst="rect">
              <a:avLst/>
            </a:prstGeom>
            <a:gradFill>
              <a:gsLst>
                <a:gs pos="0">
                  <a:srgbClr val="3C5F87"/>
                </a:gs>
                <a:gs pos="100000">
                  <a:srgbClr val="00446D"/>
                </a:gs>
              </a:gsLst>
              <a:path path="circle">
                <a:fillToRect t="100000" r="100000"/>
              </a:path>
              <a:tileRect l="-100000" b="-100000"/>
            </a:gradFill>
            <a:ln w="9525" cap="rnd" cmpd="sng">
              <a:solidFill>
                <a:srgbClr val="A8B0BE"/>
              </a:solidFill>
              <a:prstDash val="solid"/>
              <a:round/>
              <a:headEnd type="none" w="sm" len="sm"/>
              <a:tailEnd type="none" w="sm" len="sm"/>
            </a:ln>
            <a:effectLst>
              <a:reflection stA="26000" endPos="32000" dist="12700" dir="5400000" fadeDir="5400012" sy="-100000" rotWithShape="0"/>
            </a:effectLst>
          </p:spPr>
          <p:txBody>
            <a:bodyPr spcFirstLastPara="1" wrap="square" lIns="151875" tIns="0" rIns="151875" bIns="0" anchor="ctr" anchorCtr="0">
              <a:noAutofit/>
            </a:bodyPr>
            <a:lstStyle/>
            <a:p>
              <a:pPr marL="0" marR="0" lvl="0" indent="0" algn="ctr" rtl="0">
                <a:lnSpc>
                  <a:spcPct val="90000"/>
                </a:lnSpc>
                <a:spcBef>
                  <a:spcPts val="0"/>
                </a:spcBef>
                <a:spcAft>
                  <a:spcPts val="0"/>
                </a:spcAft>
                <a:buClr>
                  <a:schemeClr val="lt1"/>
                </a:buClr>
                <a:buSzPts val="2900"/>
                <a:buFont typeface="Verdana"/>
                <a:buNone/>
              </a:pPr>
              <a:r>
                <a:rPr lang="en" sz="2900" b="0" u="none">
                  <a:solidFill>
                    <a:schemeClr val="lt1"/>
                  </a:solidFill>
                  <a:latin typeface="Verdana"/>
                  <a:ea typeface="Verdana"/>
                  <a:cs typeface="Verdana"/>
                  <a:sym typeface="Verdana"/>
                </a:rPr>
                <a:t>advocacy</a:t>
              </a:r>
              <a:endParaRPr sz="1100"/>
            </a:p>
          </p:txBody>
        </p:sp>
      </p:grpSp>
      <p:sp>
        <p:nvSpPr>
          <p:cNvPr id="538" name="Google Shape;538;p61"/>
          <p:cNvSpPr txBox="1"/>
          <p:nvPr/>
        </p:nvSpPr>
        <p:spPr>
          <a:xfrm>
            <a:off x="600199" y="3473336"/>
            <a:ext cx="7277100" cy="1116300"/>
          </a:xfrm>
          <a:prstGeom prst="rect">
            <a:avLst/>
          </a:prstGeom>
          <a:noFill/>
          <a:ln>
            <a:noFill/>
          </a:ln>
        </p:spPr>
        <p:txBody>
          <a:bodyPr spcFirstLastPara="1" wrap="square" lIns="445525" tIns="421775" rIns="445525" bIns="144000" anchor="t" anchorCtr="0">
            <a:noAutofit/>
          </a:bodyPr>
          <a:lstStyle/>
          <a:p>
            <a:pPr marL="0" marR="0" lvl="1" indent="0" algn="l" rtl="0">
              <a:lnSpc>
                <a:spcPct val="90000"/>
              </a:lnSpc>
              <a:spcBef>
                <a:spcPts val="0"/>
              </a:spcBef>
              <a:spcAft>
                <a:spcPts val="0"/>
              </a:spcAft>
              <a:buNone/>
            </a:pPr>
            <a:r>
              <a:rPr lang="en" sz="1800" b="0" i="0" u="none" strike="noStrike" cap="none">
                <a:solidFill>
                  <a:schemeClr val="dk1"/>
                </a:solidFill>
                <a:latin typeface="Verdana"/>
                <a:ea typeface="Verdana"/>
                <a:cs typeface="Verdana"/>
                <a:sym typeface="Verdana"/>
              </a:rPr>
              <a:t>A person who argues for or supports a cause or policy.</a:t>
            </a:r>
            <a:endParaRPr sz="1100"/>
          </a:p>
        </p:txBody>
      </p:sp>
      <p:pic>
        <p:nvPicPr>
          <p:cNvPr id="539" name="Google Shape;539;p61" descr="A close up of a sign&#10;&#10;Description generated with high confidence"/>
          <p:cNvPicPr preferRelativeResize="0"/>
          <p:nvPr/>
        </p:nvPicPr>
        <p:blipFill rotWithShape="1">
          <a:blip r:embed="rId3">
            <a:alphaModFix/>
          </a:blip>
          <a:srcRect/>
          <a:stretch/>
        </p:blipFill>
        <p:spPr>
          <a:xfrm>
            <a:off x="95452" y="4589623"/>
            <a:ext cx="372619" cy="477775"/>
          </a:xfrm>
          <a:prstGeom prst="rect">
            <a:avLst/>
          </a:prstGeom>
          <a:noFill/>
          <a:ln>
            <a:noFill/>
          </a:ln>
        </p:spPr>
      </p:pic>
      <p:grpSp>
        <p:nvGrpSpPr>
          <p:cNvPr id="540" name="Google Shape;540;p61"/>
          <p:cNvGrpSpPr/>
          <p:nvPr/>
        </p:nvGrpSpPr>
        <p:grpSpPr>
          <a:xfrm>
            <a:off x="468070" y="2933997"/>
            <a:ext cx="2418075" cy="597825"/>
            <a:chOff x="382693" y="3704"/>
            <a:chExt cx="3224100" cy="797100"/>
          </a:xfrm>
        </p:grpSpPr>
        <p:sp>
          <p:nvSpPr>
            <p:cNvPr id="541" name="Google Shape;541;p61"/>
            <p:cNvSpPr/>
            <p:nvPr/>
          </p:nvSpPr>
          <p:spPr>
            <a:xfrm>
              <a:off x="382693" y="3704"/>
              <a:ext cx="3224100" cy="797100"/>
            </a:xfrm>
            <a:prstGeom prst="roundRect">
              <a:avLst>
                <a:gd name="adj" fmla="val 16667"/>
              </a:avLst>
            </a:prstGeom>
            <a:gradFill>
              <a:gsLst>
                <a:gs pos="0">
                  <a:srgbClr val="3C5F87"/>
                </a:gs>
                <a:gs pos="100000">
                  <a:srgbClr val="00446D"/>
                </a:gs>
              </a:gsLst>
              <a:path path="circle">
                <a:fillToRect t="100000" r="100000"/>
              </a:path>
              <a:tileRect l="-100000" b="-100000"/>
            </a:gradFill>
            <a:ln w="9525" cap="rnd" cmpd="sng">
              <a:solidFill>
                <a:srgbClr val="A8B0BE"/>
              </a:solidFill>
              <a:prstDash val="solid"/>
              <a:round/>
              <a:headEnd type="none" w="sm" len="sm"/>
              <a:tailEnd type="none" w="sm" len="sm"/>
            </a:ln>
            <a:effectLst>
              <a:reflection stA="26000" endPos="32000" dist="12700" dir="5400000" fadeDir="5400012" sy="-100000" rotWithShape="0"/>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42" name="Google Shape;542;p61"/>
            <p:cNvSpPr txBox="1"/>
            <p:nvPr/>
          </p:nvSpPr>
          <p:spPr>
            <a:xfrm>
              <a:off x="421601" y="42612"/>
              <a:ext cx="3146400" cy="719100"/>
            </a:xfrm>
            <a:prstGeom prst="rect">
              <a:avLst/>
            </a:prstGeom>
            <a:gradFill>
              <a:gsLst>
                <a:gs pos="0">
                  <a:srgbClr val="3C5F87"/>
                </a:gs>
                <a:gs pos="100000">
                  <a:srgbClr val="00446D"/>
                </a:gs>
              </a:gsLst>
              <a:path path="circle">
                <a:fillToRect t="100000" r="100000"/>
              </a:path>
              <a:tileRect l="-100000" b="-100000"/>
            </a:gradFill>
            <a:ln w="9525" cap="rnd" cmpd="sng">
              <a:solidFill>
                <a:srgbClr val="A8B0BE"/>
              </a:solidFill>
              <a:prstDash val="solid"/>
              <a:round/>
              <a:headEnd type="none" w="sm" len="sm"/>
              <a:tailEnd type="none" w="sm" len="sm"/>
            </a:ln>
            <a:effectLst>
              <a:reflection stA="26000" endPos="32000" dist="12700" dir="5400000" fadeDir="5400012" sy="-100000" rotWithShape="0"/>
            </a:effectLst>
          </p:spPr>
          <p:txBody>
            <a:bodyPr spcFirstLastPara="1" wrap="square" lIns="151875" tIns="0" rIns="151875" bIns="0" anchor="ctr" anchorCtr="0">
              <a:noAutofit/>
            </a:bodyPr>
            <a:lstStyle/>
            <a:p>
              <a:pPr marL="0" marR="0" lvl="0" indent="0" algn="ctr" rtl="0">
                <a:lnSpc>
                  <a:spcPct val="90000"/>
                </a:lnSpc>
                <a:spcBef>
                  <a:spcPts val="0"/>
                </a:spcBef>
                <a:spcAft>
                  <a:spcPts val="0"/>
                </a:spcAft>
                <a:buClr>
                  <a:schemeClr val="lt1"/>
                </a:buClr>
                <a:buSzPts val="2900"/>
                <a:buFont typeface="Verdana"/>
                <a:buNone/>
              </a:pPr>
              <a:r>
                <a:rPr lang="en" sz="2900" b="0" u="none">
                  <a:solidFill>
                    <a:schemeClr val="lt1"/>
                  </a:solidFill>
                  <a:latin typeface="Verdana"/>
                  <a:ea typeface="Verdana"/>
                  <a:cs typeface="Verdana"/>
                  <a:sym typeface="Verdana"/>
                </a:rPr>
                <a:t>advoca</a:t>
              </a:r>
              <a:r>
                <a:rPr lang="en" sz="2900">
                  <a:solidFill>
                    <a:schemeClr val="lt1"/>
                  </a:solidFill>
                  <a:latin typeface="Verdana"/>
                  <a:ea typeface="Verdana"/>
                  <a:cs typeface="Verdana"/>
                  <a:sym typeface="Verdana"/>
                </a:rPr>
                <a:t>te</a:t>
              </a:r>
              <a:endParaRPr sz="110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p62"/>
          <p:cNvSpPr txBox="1"/>
          <p:nvPr/>
        </p:nvSpPr>
        <p:spPr>
          <a:xfrm>
            <a:off x="814949" y="245092"/>
            <a:ext cx="7514100" cy="1314300"/>
          </a:xfrm>
          <a:prstGeom prst="rect">
            <a:avLst/>
          </a:prstGeom>
          <a:noFill/>
          <a:ln>
            <a:noFill/>
          </a:ln>
        </p:spPr>
        <p:txBody>
          <a:bodyPr spcFirstLastPara="1" wrap="square" lIns="68575" tIns="34275" rIns="68575" bIns="34275" anchor="ctr" anchorCtr="0">
            <a:normAutofit/>
          </a:bodyPr>
          <a:lstStyle/>
          <a:p>
            <a:pPr marL="0" marR="0" lvl="0" indent="0" algn="ctr" rtl="0">
              <a:spcBef>
                <a:spcPts val="0"/>
              </a:spcBef>
              <a:spcAft>
                <a:spcPts val="0"/>
              </a:spcAft>
              <a:buClr>
                <a:srgbClr val="B83F97"/>
              </a:buClr>
              <a:buSzPts val="3000"/>
              <a:buFont typeface="Verdana"/>
              <a:buNone/>
            </a:pPr>
            <a:r>
              <a:rPr lang="en" sz="3200" b="1" cap="none">
                <a:solidFill>
                  <a:schemeClr val="lt1"/>
                </a:solidFill>
                <a:latin typeface="Roboto"/>
                <a:ea typeface="Roboto"/>
                <a:cs typeface="Roboto"/>
                <a:sym typeface="Roboto"/>
              </a:rPr>
              <a:t>5 Effective Advocacy Tips</a:t>
            </a:r>
            <a:endParaRPr sz="3200" b="1">
              <a:solidFill>
                <a:schemeClr val="lt1"/>
              </a:solidFill>
              <a:latin typeface="Roboto"/>
              <a:ea typeface="Roboto"/>
              <a:cs typeface="Roboto"/>
              <a:sym typeface="Roboto"/>
            </a:endParaRPr>
          </a:p>
        </p:txBody>
      </p:sp>
      <p:grpSp>
        <p:nvGrpSpPr>
          <p:cNvPr id="549" name="Google Shape;549;p62"/>
          <p:cNvGrpSpPr/>
          <p:nvPr/>
        </p:nvGrpSpPr>
        <p:grpSpPr>
          <a:xfrm>
            <a:off x="1543017" y="1833838"/>
            <a:ext cx="6057956" cy="2460966"/>
            <a:chOff x="0" y="797718"/>
            <a:chExt cx="8077275" cy="3281288"/>
          </a:xfrm>
        </p:grpSpPr>
        <p:sp>
          <p:nvSpPr>
            <p:cNvPr id="550" name="Google Shape;550;p62"/>
            <p:cNvSpPr/>
            <p:nvPr/>
          </p:nvSpPr>
          <p:spPr>
            <a:xfrm>
              <a:off x="0" y="797718"/>
              <a:ext cx="2524200" cy="1514400"/>
            </a:xfrm>
            <a:prstGeom prst="rect">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1" name="Google Shape;551;p62"/>
            <p:cNvSpPr txBox="1"/>
            <p:nvPr/>
          </p:nvSpPr>
          <p:spPr>
            <a:xfrm>
              <a:off x="0" y="797718"/>
              <a:ext cx="2524200" cy="1514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Verdana"/>
                <a:buNone/>
              </a:pPr>
              <a:r>
                <a:rPr lang="en" sz="1800" b="0">
                  <a:solidFill>
                    <a:schemeClr val="lt1"/>
                  </a:solidFill>
                  <a:latin typeface="Verdana"/>
                  <a:ea typeface="Verdana"/>
                  <a:cs typeface="Verdana"/>
                  <a:sym typeface="Verdana"/>
                </a:rPr>
                <a:t>Keep it local.</a:t>
              </a:r>
              <a:endParaRPr sz="1800" b="0">
                <a:solidFill>
                  <a:schemeClr val="lt1"/>
                </a:solidFill>
                <a:latin typeface="Verdana"/>
                <a:ea typeface="Verdana"/>
                <a:cs typeface="Verdana"/>
                <a:sym typeface="Verdana"/>
              </a:endParaRPr>
            </a:p>
          </p:txBody>
        </p:sp>
        <p:sp>
          <p:nvSpPr>
            <p:cNvPr id="552" name="Google Shape;552;p62"/>
            <p:cNvSpPr/>
            <p:nvPr/>
          </p:nvSpPr>
          <p:spPr>
            <a:xfrm>
              <a:off x="2776537" y="797718"/>
              <a:ext cx="2524200" cy="1514400"/>
            </a:xfrm>
            <a:prstGeom prst="rect">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3" name="Google Shape;553;p62"/>
            <p:cNvSpPr txBox="1"/>
            <p:nvPr/>
          </p:nvSpPr>
          <p:spPr>
            <a:xfrm>
              <a:off x="2776537" y="797718"/>
              <a:ext cx="2524200" cy="1514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Verdana"/>
                <a:buNone/>
              </a:pPr>
              <a:r>
                <a:rPr lang="en" sz="1800" b="0">
                  <a:solidFill>
                    <a:schemeClr val="lt1"/>
                  </a:solidFill>
                  <a:latin typeface="Verdana"/>
                  <a:ea typeface="Verdana"/>
                  <a:cs typeface="Verdana"/>
                  <a:sym typeface="Verdana"/>
                </a:rPr>
                <a:t>Keep it personal.</a:t>
              </a:r>
              <a:endParaRPr sz="1100"/>
            </a:p>
          </p:txBody>
        </p:sp>
        <p:sp>
          <p:nvSpPr>
            <p:cNvPr id="554" name="Google Shape;554;p62"/>
            <p:cNvSpPr/>
            <p:nvPr/>
          </p:nvSpPr>
          <p:spPr>
            <a:xfrm>
              <a:off x="5553075" y="797718"/>
              <a:ext cx="2524200" cy="1514400"/>
            </a:xfrm>
            <a:prstGeom prst="rect">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5" name="Google Shape;555;p62"/>
            <p:cNvSpPr txBox="1"/>
            <p:nvPr/>
          </p:nvSpPr>
          <p:spPr>
            <a:xfrm>
              <a:off x="5553075" y="797718"/>
              <a:ext cx="2524200" cy="1514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Verdana"/>
                <a:buNone/>
              </a:pPr>
              <a:r>
                <a:rPr lang="en" sz="1800" b="0" i="0">
                  <a:solidFill>
                    <a:schemeClr val="lt1"/>
                  </a:solidFill>
                  <a:latin typeface="Verdana"/>
                  <a:ea typeface="Verdana"/>
                  <a:cs typeface="Verdana"/>
                  <a:sym typeface="Verdana"/>
                </a:rPr>
                <a:t>Keep their position in mind.</a:t>
              </a:r>
              <a:endParaRPr sz="1800" b="0">
                <a:solidFill>
                  <a:schemeClr val="lt1"/>
                </a:solidFill>
                <a:latin typeface="Verdana"/>
                <a:ea typeface="Verdana"/>
                <a:cs typeface="Verdana"/>
                <a:sym typeface="Verdana"/>
              </a:endParaRPr>
            </a:p>
          </p:txBody>
        </p:sp>
        <p:sp>
          <p:nvSpPr>
            <p:cNvPr id="556" name="Google Shape;556;p62"/>
            <p:cNvSpPr/>
            <p:nvPr/>
          </p:nvSpPr>
          <p:spPr>
            <a:xfrm>
              <a:off x="1388268" y="2564606"/>
              <a:ext cx="2524200" cy="1514400"/>
            </a:xfrm>
            <a:prstGeom prst="rect">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7" name="Google Shape;557;p62"/>
            <p:cNvSpPr txBox="1"/>
            <p:nvPr/>
          </p:nvSpPr>
          <p:spPr>
            <a:xfrm>
              <a:off x="1388268" y="2564606"/>
              <a:ext cx="2524200" cy="1514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Verdana"/>
                <a:buNone/>
              </a:pPr>
              <a:r>
                <a:rPr lang="en" sz="1800" b="0">
                  <a:solidFill>
                    <a:schemeClr val="lt1"/>
                  </a:solidFill>
                  <a:latin typeface="Verdana"/>
                  <a:ea typeface="Verdana"/>
                  <a:cs typeface="Verdana"/>
                  <a:sym typeface="Verdana"/>
                </a:rPr>
                <a:t>Keep it factual.</a:t>
              </a:r>
              <a:endParaRPr sz="1800" b="0" i="0">
                <a:solidFill>
                  <a:schemeClr val="lt1"/>
                </a:solidFill>
                <a:latin typeface="Verdana"/>
                <a:ea typeface="Verdana"/>
                <a:cs typeface="Verdana"/>
                <a:sym typeface="Verdana"/>
              </a:endParaRPr>
            </a:p>
          </p:txBody>
        </p:sp>
        <p:sp>
          <p:nvSpPr>
            <p:cNvPr id="558" name="Google Shape;558;p62"/>
            <p:cNvSpPr/>
            <p:nvPr/>
          </p:nvSpPr>
          <p:spPr>
            <a:xfrm>
              <a:off x="4164806" y="2564606"/>
              <a:ext cx="2524200" cy="1514400"/>
            </a:xfrm>
            <a:prstGeom prst="rect">
              <a:avLst/>
            </a:prstGeom>
            <a:gradFill>
              <a:gsLst>
                <a:gs pos="0">
                  <a:srgbClr val="3C5F87"/>
                </a:gs>
                <a:gs pos="100000">
                  <a:srgbClr val="00446D"/>
                </a:gs>
              </a:gsLst>
              <a:path path="circle">
                <a:fillToRect t="100000" r="100000"/>
              </a:path>
              <a:tileRect l="-100000" b="-100000"/>
            </a:gradFill>
            <a:ln>
              <a:noFill/>
            </a:ln>
            <a:effectLst>
              <a:outerShdw blurRad="38100" dist="25400" dir="5400000" rotWithShape="0">
                <a:srgbClr val="000000">
                  <a:alpha val="63919"/>
                </a:srgbClr>
              </a:outerShdw>
            </a:effectLst>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559" name="Google Shape;559;p62"/>
            <p:cNvSpPr txBox="1"/>
            <p:nvPr/>
          </p:nvSpPr>
          <p:spPr>
            <a:xfrm>
              <a:off x="4164806" y="2564606"/>
              <a:ext cx="2524200" cy="15144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Verdana"/>
                <a:buNone/>
              </a:pPr>
              <a:r>
                <a:rPr lang="en" sz="1800" b="0">
                  <a:solidFill>
                    <a:schemeClr val="lt1"/>
                  </a:solidFill>
                  <a:latin typeface="Verdana"/>
                  <a:ea typeface="Verdana"/>
                  <a:cs typeface="Verdana"/>
                  <a:sym typeface="Verdana"/>
                </a:rPr>
                <a:t>Keep in touch.</a:t>
              </a:r>
              <a:endParaRPr sz="1100"/>
            </a:p>
          </p:txBody>
        </p:sp>
      </p:grpSp>
      <p:pic>
        <p:nvPicPr>
          <p:cNvPr id="560" name="Google Shape;560;p62" descr="A close up of a sign&#10;&#10;Description generated with high confidence"/>
          <p:cNvPicPr preferRelativeResize="0"/>
          <p:nvPr/>
        </p:nvPicPr>
        <p:blipFill rotWithShape="1">
          <a:blip r:embed="rId3">
            <a:alphaModFix/>
          </a:blip>
          <a:srcRect/>
          <a:stretch/>
        </p:blipFill>
        <p:spPr>
          <a:xfrm>
            <a:off x="95452" y="4589623"/>
            <a:ext cx="372619" cy="477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3"/>
          <p:cNvSpPr/>
          <p:nvPr/>
        </p:nvSpPr>
        <p:spPr>
          <a:xfrm>
            <a:off x="0" y="0"/>
            <a:ext cx="9144000" cy="5143500"/>
          </a:xfrm>
          <a:prstGeom prst="rect">
            <a:avLst/>
          </a:prstGeom>
          <a:solidFill>
            <a:srgbClr val="004A87"/>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rgbClr val="2F5597"/>
              </a:solidFill>
              <a:latin typeface="Verdana"/>
              <a:ea typeface="Verdana"/>
              <a:cs typeface="Verdana"/>
              <a:sym typeface="Verdana"/>
            </a:endParaRPr>
          </a:p>
        </p:txBody>
      </p:sp>
      <p:pic>
        <p:nvPicPr>
          <p:cNvPr id="567" name="Google Shape;567;p63" descr="nasfaa_white.eps"/>
          <p:cNvPicPr preferRelativeResize="0"/>
          <p:nvPr/>
        </p:nvPicPr>
        <p:blipFill rotWithShape="1">
          <a:blip r:embed="rId3">
            <a:alphaModFix/>
          </a:blip>
          <a:srcRect/>
          <a:stretch/>
        </p:blipFill>
        <p:spPr>
          <a:xfrm>
            <a:off x="2215183" y="1828800"/>
            <a:ext cx="4814269" cy="1190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71900" y="738725"/>
            <a:ext cx="8222100" cy="7677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b" anchorCtr="0">
            <a:normAutofit/>
          </a:bodyPr>
          <a:lstStyle/>
          <a:p>
            <a:pPr marL="0" lvl="0" indent="0" algn="l" rtl="0">
              <a:spcBef>
                <a:spcPts val="0"/>
              </a:spcBef>
              <a:spcAft>
                <a:spcPts val="0"/>
              </a:spcAft>
              <a:buClr>
                <a:srgbClr val="004E7D"/>
              </a:buClr>
              <a:buSzPts val="2400"/>
              <a:buFont typeface="Verdana"/>
              <a:buNone/>
            </a:pPr>
            <a:r>
              <a:rPr lang="en" sz="3000">
                <a:latin typeface="Verdana"/>
                <a:ea typeface="Verdana"/>
                <a:cs typeface="Verdana"/>
                <a:sym typeface="Verdana"/>
              </a:rPr>
              <a:t>Coronavirus (COVID-19) Web Center</a:t>
            </a:r>
            <a:endParaRPr sz="3000"/>
          </a:p>
        </p:txBody>
      </p:sp>
      <p:sp>
        <p:nvSpPr>
          <p:cNvPr id="118" name="Google Shape;118;p18"/>
          <p:cNvSpPr txBox="1">
            <a:spLocks noGrp="1"/>
          </p:cNvSpPr>
          <p:nvPr>
            <p:ph type="body" idx="1"/>
          </p:nvPr>
        </p:nvSpPr>
        <p:spPr>
          <a:xfrm>
            <a:off x="471900" y="1919075"/>
            <a:ext cx="8222100" cy="3071400"/>
          </a:xfrm>
          <a:prstGeom prst="rect">
            <a:avLst/>
          </a:prstGeom>
        </p:spPr>
        <p:txBody>
          <a:bodyPr spcFirstLastPara="1" wrap="square" lIns="91425" tIns="91425" rIns="91425" bIns="91425" anchor="t" anchorCtr="0">
            <a:noAutofit/>
          </a:bodyPr>
          <a:lstStyle/>
          <a:p>
            <a:pPr marL="215900" lvl="0" indent="-190500" algn="l" rtl="0">
              <a:lnSpc>
                <a:spcPct val="100000"/>
              </a:lnSpc>
              <a:spcBef>
                <a:spcPts val="0"/>
              </a:spcBef>
              <a:spcAft>
                <a:spcPts val="0"/>
              </a:spcAft>
              <a:buClr>
                <a:srgbClr val="003A5D"/>
              </a:buClr>
              <a:buSzPts val="1800"/>
              <a:buFont typeface="Arial"/>
              <a:buChar char="•"/>
            </a:pPr>
            <a:r>
              <a:rPr lang="en">
                <a:solidFill>
                  <a:srgbClr val="004E7D"/>
                </a:solidFill>
                <a:latin typeface="Verdana"/>
                <a:ea typeface="Verdana"/>
                <a:cs typeface="Verdana"/>
                <a:sym typeface="Verdana"/>
              </a:rPr>
              <a:t>NASFAA Articles and Statements</a:t>
            </a:r>
            <a:endParaRPr>
              <a:solidFill>
                <a:srgbClr val="004E7D"/>
              </a:solidFill>
              <a:latin typeface="Verdana"/>
              <a:ea typeface="Verdana"/>
              <a:cs typeface="Verdana"/>
              <a:sym typeface="Verdana"/>
            </a:endParaRPr>
          </a:p>
          <a:p>
            <a:pPr marL="215900" lvl="0" indent="-190500" algn="l" rtl="0">
              <a:lnSpc>
                <a:spcPct val="100000"/>
              </a:lnSpc>
              <a:spcBef>
                <a:spcPts val="800"/>
              </a:spcBef>
              <a:spcAft>
                <a:spcPts val="0"/>
              </a:spcAft>
              <a:buClr>
                <a:srgbClr val="003A5D"/>
              </a:buClr>
              <a:buSzPts val="1800"/>
              <a:buFont typeface="Arial"/>
              <a:buChar char="•"/>
            </a:pPr>
            <a:r>
              <a:rPr lang="en">
                <a:solidFill>
                  <a:srgbClr val="004E7D"/>
                </a:solidFill>
                <a:latin typeface="Verdana"/>
                <a:ea typeface="Verdana"/>
                <a:cs typeface="Verdana"/>
                <a:sym typeface="Verdana"/>
              </a:rPr>
              <a:t>NASFAA Webinars</a:t>
            </a:r>
            <a:endParaRPr>
              <a:solidFill>
                <a:srgbClr val="004E7D"/>
              </a:solidFill>
              <a:latin typeface="Verdana"/>
              <a:ea typeface="Verdana"/>
              <a:cs typeface="Verdana"/>
              <a:sym typeface="Verdana"/>
            </a:endParaRPr>
          </a:p>
          <a:p>
            <a:pPr marL="215900" lvl="0" indent="-190500" algn="l" rtl="0">
              <a:lnSpc>
                <a:spcPct val="100000"/>
              </a:lnSpc>
              <a:spcBef>
                <a:spcPts val="800"/>
              </a:spcBef>
              <a:spcAft>
                <a:spcPts val="0"/>
              </a:spcAft>
              <a:buClr>
                <a:srgbClr val="003A5D"/>
              </a:buClr>
              <a:buSzPts val="1800"/>
              <a:buFont typeface="Arial"/>
              <a:buChar char="•"/>
            </a:pPr>
            <a:r>
              <a:rPr lang="en">
                <a:solidFill>
                  <a:srgbClr val="004E7D"/>
                </a:solidFill>
                <a:latin typeface="Verdana"/>
                <a:ea typeface="Verdana"/>
                <a:cs typeface="Verdana"/>
                <a:sym typeface="Verdana"/>
              </a:rPr>
              <a:t>“Off the Cuff” Podcasts</a:t>
            </a:r>
            <a:endParaRPr>
              <a:solidFill>
                <a:srgbClr val="004E7D"/>
              </a:solidFill>
              <a:latin typeface="Verdana"/>
              <a:ea typeface="Verdana"/>
              <a:cs typeface="Verdana"/>
              <a:sym typeface="Verdana"/>
            </a:endParaRPr>
          </a:p>
          <a:p>
            <a:pPr marL="215900" lvl="0" indent="-190500" algn="l" rtl="0">
              <a:lnSpc>
                <a:spcPct val="100000"/>
              </a:lnSpc>
              <a:spcBef>
                <a:spcPts val="800"/>
              </a:spcBef>
              <a:spcAft>
                <a:spcPts val="0"/>
              </a:spcAft>
              <a:buClr>
                <a:srgbClr val="003A5D"/>
              </a:buClr>
              <a:buSzPts val="1800"/>
              <a:buFont typeface="Arial"/>
              <a:buChar char="•"/>
            </a:pPr>
            <a:r>
              <a:rPr lang="en">
                <a:solidFill>
                  <a:srgbClr val="004E7D"/>
                </a:solidFill>
                <a:latin typeface="Verdana"/>
                <a:ea typeface="Verdana"/>
                <a:cs typeface="Verdana"/>
                <a:sym typeface="Verdana"/>
              </a:rPr>
              <a:t>AskRegs Q &amp; A</a:t>
            </a:r>
            <a:endParaRPr>
              <a:solidFill>
                <a:srgbClr val="004E7D"/>
              </a:solidFill>
              <a:latin typeface="Verdana"/>
              <a:ea typeface="Verdana"/>
              <a:cs typeface="Verdana"/>
              <a:sym typeface="Verdana"/>
            </a:endParaRPr>
          </a:p>
          <a:p>
            <a:pPr marL="215900" lvl="0" indent="-190500" algn="l" rtl="0">
              <a:lnSpc>
                <a:spcPct val="100000"/>
              </a:lnSpc>
              <a:spcBef>
                <a:spcPts val="800"/>
              </a:spcBef>
              <a:spcAft>
                <a:spcPts val="0"/>
              </a:spcAft>
              <a:buClr>
                <a:srgbClr val="003A5D"/>
              </a:buClr>
              <a:buSzPts val="1800"/>
              <a:buFont typeface="Arial"/>
              <a:buChar char="•"/>
            </a:pPr>
            <a:r>
              <a:rPr lang="en">
                <a:solidFill>
                  <a:srgbClr val="004E7D"/>
                </a:solidFill>
                <a:latin typeface="Verdana"/>
                <a:ea typeface="Verdana"/>
                <a:cs typeface="Verdana"/>
                <a:sym typeface="Verdana"/>
              </a:rPr>
              <a:t>HEERF Reference Page</a:t>
            </a:r>
            <a:endParaRPr>
              <a:solidFill>
                <a:srgbClr val="004E7D"/>
              </a:solidFill>
              <a:latin typeface="Verdana"/>
              <a:ea typeface="Verdana"/>
              <a:cs typeface="Verdana"/>
              <a:sym typeface="Verdana"/>
            </a:endParaRPr>
          </a:p>
          <a:p>
            <a:pPr marL="215900" lvl="0" indent="-76200" algn="l" rtl="0">
              <a:lnSpc>
                <a:spcPct val="100000"/>
              </a:lnSpc>
              <a:spcBef>
                <a:spcPts val="800"/>
              </a:spcBef>
              <a:spcAft>
                <a:spcPts val="0"/>
              </a:spcAft>
              <a:buClr>
                <a:srgbClr val="000000"/>
              </a:buClr>
              <a:buSzPts val="2200"/>
              <a:buFont typeface="Arial"/>
              <a:buNone/>
            </a:pPr>
            <a:endParaRPr>
              <a:solidFill>
                <a:srgbClr val="004E7D"/>
              </a:solidFill>
              <a:latin typeface="Verdana"/>
              <a:ea typeface="Verdana"/>
              <a:cs typeface="Verdana"/>
              <a:sym typeface="Verdana"/>
            </a:endParaRPr>
          </a:p>
          <a:p>
            <a:pPr marL="0" lvl="0" indent="0" algn="l" rtl="0">
              <a:lnSpc>
                <a:spcPct val="100000"/>
              </a:lnSpc>
              <a:spcBef>
                <a:spcPts val="800"/>
              </a:spcBef>
              <a:spcAft>
                <a:spcPts val="0"/>
              </a:spcAft>
              <a:buClr>
                <a:srgbClr val="000000"/>
              </a:buClr>
              <a:buSzPts val="2200"/>
              <a:buFont typeface="Arial"/>
              <a:buNone/>
            </a:pPr>
            <a:r>
              <a:rPr lang="en">
                <a:solidFill>
                  <a:srgbClr val="004E7D"/>
                </a:solidFill>
                <a:latin typeface="Verdana"/>
                <a:ea typeface="Verdana"/>
                <a:cs typeface="Verdana"/>
                <a:sym typeface="Verdana"/>
              </a:rPr>
              <a:t>*Many resources of this page are open to the public thanks to a grants and NASFAA member support.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475500" y="1258525"/>
            <a:ext cx="8222100" cy="1963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a:solidFill>
                  <a:schemeClr val="dk1"/>
                </a:solidFill>
              </a:rPr>
              <a:t>NASFAA Compliance Tools</a:t>
            </a:r>
            <a:endParaRPr sz="4800">
              <a:solidFill>
                <a:schemeClr val="dk1"/>
              </a:solidFill>
            </a:endParaRPr>
          </a:p>
        </p:txBody>
      </p:sp>
      <p:sp>
        <p:nvSpPr>
          <p:cNvPr id="124" name="Google Shape;124;p19"/>
          <p:cNvSpPr txBox="1">
            <a:spLocks noGrp="1"/>
          </p:cNvSpPr>
          <p:nvPr>
            <p:ph type="body" idx="1"/>
          </p:nvPr>
        </p:nvSpPr>
        <p:spPr>
          <a:xfrm>
            <a:off x="495125" y="3294825"/>
            <a:ext cx="8222100" cy="1300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Helping you manage the administration of Title IV aid.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0"/>
          <p:cNvPicPr preferRelativeResize="0"/>
          <p:nvPr/>
        </p:nvPicPr>
        <p:blipFill>
          <a:blip r:embed="rId3">
            <a:alphaModFix/>
          </a:blip>
          <a:stretch>
            <a:fillRect/>
          </a:stretch>
        </p:blipFill>
        <p:spPr>
          <a:xfrm>
            <a:off x="7346625" y="3889275"/>
            <a:ext cx="1185900" cy="1185875"/>
          </a:xfrm>
          <a:prstGeom prst="rect">
            <a:avLst/>
          </a:prstGeom>
          <a:noFill/>
          <a:ln>
            <a:noFill/>
          </a:ln>
        </p:spPr>
      </p:pic>
      <p:pic>
        <p:nvPicPr>
          <p:cNvPr id="130" name="Google Shape;130;p20"/>
          <p:cNvPicPr preferRelativeResize="0"/>
          <p:nvPr/>
        </p:nvPicPr>
        <p:blipFill>
          <a:blip r:embed="rId4">
            <a:alphaModFix/>
          </a:blip>
          <a:stretch>
            <a:fillRect/>
          </a:stretch>
        </p:blipFill>
        <p:spPr>
          <a:xfrm>
            <a:off x="471900" y="1941300"/>
            <a:ext cx="2466975" cy="714375"/>
          </a:xfrm>
          <a:prstGeom prst="rect">
            <a:avLst/>
          </a:prstGeom>
          <a:noFill/>
          <a:ln>
            <a:noFill/>
          </a:ln>
        </p:spPr>
      </p:pic>
      <p:pic>
        <p:nvPicPr>
          <p:cNvPr id="131" name="Google Shape;131;p20"/>
          <p:cNvPicPr preferRelativeResize="0"/>
          <p:nvPr/>
        </p:nvPicPr>
        <p:blipFill>
          <a:blip r:embed="rId5">
            <a:alphaModFix/>
          </a:blip>
          <a:stretch>
            <a:fillRect/>
          </a:stretch>
        </p:blipFill>
        <p:spPr>
          <a:xfrm>
            <a:off x="471900" y="4215275"/>
            <a:ext cx="2590800" cy="695325"/>
          </a:xfrm>
          <a:prstGeom prst="rect">
            <a:avLst/>
          </a:prstGeom>
          <a:noFill/>
          <a:ln>
            <a:noFill/>
          </a:ln>
        </p:spPr>
      </p:pic>
      <p:pic>
        <p:nvPicPr>
          <p:cNvPr id="132" name="Google Shape;132;p20"/>
          <p:cNvPicPr preferRelativeResize="0"/>
          <p:nvPr/>
        </p:nvPicPr>
        <p:blipFill>
          <a:blip r:embed="rId6">
            <a:alphaModFix/>
          </a:blip>
          <a:stretch>
            <a:fillRect/>
          </a:stretch>
        </p:blipFill>
        <p:spPr>
          <a:xfrm>
            <a:off x="471900" y="3090550"/>
            <a:ext cx="1981200" cy="695325"/>
          </a:xfrm>
          <a:prstGeom prst="rect">
            <a:avLst/>
          </a:prstGeom>
          <a:noFill/>
          <a:ln>
            <a:noFill/>
          </a:ln>
        </p:spPr>
      </p:pic>
      <p:pic>
        <p:nvPicPr>
          <p:cNvPr id="133" name="Google Shape;133;p20"/>
          <p:cNvPicPr preferRelativeResize="0"/>
          <p:nvPr/>
        </p:nvPicPr>
        <p:blipFill>
          <a:blip r:embed="rId7">
            <a:alphaModFix/>
          </a:blip>
          <a:stretch>
            <a:fillRect/>
          </a:stretch>
        </p:blipFill>
        <p:spPr>
          <a:xfrm>
            <a:off x="4572000" y="1890763"/>
            <a:ext cx="3449043" cy="767700"/>
          </a:xfrm>
          <a:prstGeom prst="rect">
            <a:avLst/>
          </a:prstGeom>
          <a:noFill/>
          <a:ln>
            <a:noFill/>
          </a:ln>
        </p:spPr>
      </p:pic>
      <p:pic>
        <p:nvPicPr>
          <p:cNvPr id="134" name="Google Shape;134;p20"/>
          <p:cNvPicPr preferRelativeResize="0"/>
          <p:nvPr/>
        </p:nvPicPr>
        <p:blipFill>
          <a:blip r:embed="rId8">
            <a:alphaModFix/>
          </a:blip>
          <a:stretch>
            <a:fillRect/>
          </a:stretch>
        </p:blipFill>
        <p:spPr>
          <a:xfrm>
            <a:off x="4572000" y="3042788"/>
            <a:ext cx="2466975" cy="812775"/>
          </a:xfrm>
          <a:prstGeom prst="rect">
            <a:avLst/>
          </a:prstGeom>
          <a:noFill/>
          <a:ln>
            <a:noFill/>
          </a:ln>
        </p:spPr>
      </p:pic>
      <p:pic>
        <p:nvPicPr>
          <p:cNvPr id="135" name="Google Shape;135;p20"/>
          <p:cNvPicPr preferRelativeResize="0"/>
          <p:nvPr/>
        </p:nvPicPr>
        <p:blipFill>
          <a:blip r:embed="rId9">
            <a:alphaModFix/>
          </a:blip>
          <a:stretch>
            <a:fillRect/>
          </a:stretch>
        </p:blipFill>
        <p:spPr>
          <a:xfrm>
            <a:off x="4715000" y="3889285"/>
            <a:ext cx="1347375" cy="1347375"/>
          </a:xfrm>
          <a:prstGeom prst="rect">
            <a:avLst/>
          </a:prstGeom>
          <a:noFill/>
          <a:ln>
            <a:noFill/>
          </a:ln>
        </p:spPr>
      </p:pic>
      <p:sp>
        <p:nvSpPr>
          <p:cNvPr id="136" name="Google Shape;136;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200"/>
              <a:t>NASFAA Compliance Tools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grpSp>
        <p:nvGrpSpPr>
          <p:cNvPr id="141" name="Google Shape;141;p21"/>
          <p:cNvGrpSpPr/>
          <p:nvPr/>
        </p:nvGrpSpPr>
        <p:grpSpPr>
          <a:xfrm>
            <a:off x="187124" y="2254101"/>
            <a:ext cx="8646987" cy="1793952"/>
            <a:chOff x="1271" y="1460595"/>
            <a:chExt cx="10413038" cy="2082600"/>
          </a:xfrm>
        </p:grpSpPr>
        <p:sp>
          <p:nvSpPr>
            <p:cNvPr id="142" name="Google Shape;142;p21"/>
            <p:cNvSpPr/>
            <p:nvPr/>
          </p:nvSpPr>
          <p:spPr>
            <a:xfrm>
              <a:off x="1271" y="1460595"/>
              <a:ext cx="2082600" cy="2082600"/>
            </a:xfrm>
            <a:prstGeom prst="ellipse">
              <a:avLst/>
            </a:prstGeom>
            <a:solidFill>
              <a:srgbClr val="004E7D"/>
            </a:solidFill>
            <a:ln w="158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3" name="Google Shape;143;p21"/>
            <p:cNvSpPr txBox="1"/>
            <p:nvPr/>
          </p:nvSpPr>
          <p:spPr>
            <a:xfrm>
              <a:off x="306262" y="1765586"/>
              <a:ext cx="1472700" cy="1472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200"/>
                <a:buFont typeface="Verdana"/>
                <a:buNone/>
              </a:pPr>
              <a:r>
                <a:rPr lang="en" sz="1200" b="0">
                  <a:solidFill>
                    <a:srgbClr val="FFFFFF"/>
                  </a:solidFill>
                  <a:latin typeface="Verdana"/>
                  <a:ea typeface="Verdana"/>
                  <a:cs typeface="Verdana"/>
                  <a:sym typeface="Verdana"/>
                </a:rPr>
                <a:t>Increase Collaboration</a:t>
              </a:r>
              <a:endParaRPr sz="1100"/>
            </a:p>
          </p:txBody>
        </p:sp>
        <p:sp>
          <p:nvSpPr>
            <p:cNvPr id="144" name="Google Shape;144;p21"/>
            <p:cNvSpPr/>
            <p:nvPr/>
          </p:nvSpPr>
          <p:spPr>
            <a:xfrm>
              <a:off x="2083880" y="1460595"/>
              <a:ext cx="2082600" cy="2082600"/>
            </a:xfrm>
            <a:prstGeom prst="ellipse">
              <a:avLst/>
            </a:prstGeom>
            <a:solidFill>
              <a:srgbClr val="004E7D"/>
            </a:solidFill>
            <a:ln w="158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5" name="Google Shape;145;p21"/>
            <p:cNvSpPr txBox="1"/>
            <p:nvPr/>
          </p:nvSpPr>
          <p:spPr>
            <a:xfrm>
              <a:off x="2388871" y="1765586"/>
              <a:ext cx="1472700" cy="1472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200"/>
                <a:buFont typeface="Verdana"/>
                <a:buNone/>
              </a:pPr>
              <a:r>
                <a:rPr lang="en" sz="1200" b="0">
                  <a:solidFill>
                    <a:srgbClr val="FFFFFF"/>
                  </a:solidFill>
                  <a:latin typeface="Verdana"/>
                  <a:ea typeface="Verdana"/>
                  <a:cs typeface="Verdana"/>
                  <a:sym typeface="Verdana"/>
                </a:rPr>
                <a:t>Reduce Time</a:t>
              </a:r>
              <a:endParaRPr sz="1100"/>
            </a:p>
          </p:txBody>
        </p:sp>
        <p:sp>
          <p:nvSpPr>
            <p:cNvPr id="146" name="Google Shape;146;p21"/>
            <p:cNvSpPr/>
            <p:nvPr/>
          </p:nvSpPr>
          <p:spPr>
            <a:xfrm>
              <a:off x="4166490" y="1460595"/>
              <a:ext cx="2082600" cy="2082600"/>
            </a:xfrm>
            <a:prstGeom prst="ellipse">
              <a:avLst/>
            </a:prstGeom>
            <a:solidFill>
              <a:srgbClr val="004E7D"/>
            </a:solidFill>
            <a:ln w="158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7" name="Google Shape;147;p21"/>
            <p:cNvSpPr txBox="1"/>
            <p:nvPr/>
          </p:nvSpPr>
          <p:spPr>
            <a:xfrm>
              <a:off x="4471481" y="1765586"/>
              <a:ext cx="1472700" cy="1472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200"/>
                <a:buFont typeface="Verdana"/>
                <a:buNone/>
              </a:pPr>
              <a:r>
                <a:rPr lang="en" sz="1200" b="0">
                  <a:solidFill>
                    <a:srgbClr val="FFFFFF"/>
                  </a:solidFill>
                  <a:latin typeface="Verdana"/>
                  <a:ea typeface="Verdana"/>
                  <a:cs typeface="Verdana"/>
                  <a:sym typeface="Verdana"/>
                </a:rPr>
                <a:t>Limit Risk</a:t>
              </a:r>
              <a:endParaRPr sz="1100"/>
            </a:p>
          </p:txBody>
        </p:sp>
        <p:sp>
          <p:nvSpPr>
            <p:cNvPr id="148" name="Google Shape;148;p21"/>
            <p:cNvSpPr/>
            <p:nvPr/>
          </p:nvSpPr>
          <p:spPr>
            <a:xfrm>
              <a:off x="6249099" y="1460595"/>
              <a:ext cx="2082600" cy="2082600"/>
            </a:xfrm>
            <a:prstGeom prst="ellipse">
              <a:avLst/>
            </a:prstGeom>
            <a:solidFill>
              <a:srgbClr val="004E7D"/>
            </a:solidFill>
            <a:ln w="158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49" name="Google Shape;149;p21"/>
            <p:cNvSpPr txBox="1"/>
            <p:nvPr/>
          </p:nvSpPr>
          <p:spPr>
            <a:xfrm>
              <a:off x="6554090" y="1765586"/>
              <a:ext cx="1472700" cy="1472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200"/>
                <a:buFont typeface="Verdana"/>
                <a:buNone/>
              </a:pPr>
              <a:r>
                <a:rPr lang="en" sz="1200" b="0">
                  <a:solidFill>
                    <a:srgbClr val="FFFFFF"/>
                  </a:solidFill>
                  <a:latin typeface="Verdana"/>
                  <a:ea typeface="Verdana"/>
                  <a:cs typeface="Verdana"/>
                  <a:sym typeface="Verdana"/>
                </a:rPr>
                <a:t>Increase Efficiency</a:t>
              </a:r>
              <a:endParaRPr sz="1100"/>
            </a:p>
          </p:txBody>
        </p:sp>
        <p:sp>
          <p:nvSpPr>
            <p:cNvPr id="150" name="Google Shape;150;p21"/>
            <p:cNvSpPr/>
            <p:nvPr/>
          </p:nvSpPr>
          <p:spPr>
            <a:xfrm>
              <a:off x="8331709" y="1460595"/>
              <a:ext cx="2082600" cy="2082600"/>
            </a:xfrm>
            <a:prstGeom prst="ellipse">
              <a:avLst/>
            </a:prstGeom>
            <a:solidFill>
              <a:srgbClr val="004E7D"/>
            </a:solidFill>
            <a:ln w="15875" cap="rnd"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1"/>
            <p:cNvSpPr txBox="1"/>
            <p:nvPr/>
          </p:nvSpPr>
          <p:spPr>
            <a:xfrm>
              <a:off x="8636700" y="1765586"/>
              <a:ext cx="1472700" cy="14727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200"/>
                <a:buFont typeface="Verdana"/>
                <a:buNone/>
              </a:pPr>
              <a:r>
                <a:rPr lang="en" sz="1200" b="0">
                  <a:solidFill>
                    <a:srgbClr val="FFFFFF"/>
                  </a:solidFill>
                  <a:latin typeface="Verdana"/>
                  <a:ea typeface="Verdana"/>
                  <a:cs typeface="Verdana"/>
                  <a:sym typeface="Verdana"/>
                </a:rPr>
                <a:t>Streamline Process</a:t>
              </a:r>
              <a:endParaRPr sz="1100"/>
            </a:p>
          </p:txBody>
        </p:sp>
      </p:grpSp>
      <p:sp>
        <p:nvSpPr>
          <p:cNvPr id="152" name="Google Shape;152;p21"/>
          <p:cNvSpPr txBox="1">
            <a:spLocks noGrp="1"/>
          </p:cNvSpPr>
          <p:nvPr>
            <p:ph type="title"/>
          </p:nvPr>
        </p:nvSpPr>
        <p:spPr>
          <a:xfrm>
            <a:off x="460950" y="905975"/>
            <a:ext cx="8222100" cy="8499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Why use NASFAA Tools?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Compliance Engine</a:t>
            </a:r>
            <a:endParaRPr/>
          </a:p>
        </p:txBody>
      </p:sp>
      <p:sp>
        <p:nvSpPr>
          <p:cNvPr id="158" name="Google Shape;158;p22"/>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Self-Evaluation Checklists</a:t>
            </a:r>
            <a:endParaRPr/>
          </a:p>
        </p:txBody>
      </p:sp>
      <p:sp>
        <p:nvSpPr>
          <p:cNvPr id="159" name="Google Shape;159;p22"/>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pic>
        <p:nvPicPr>
          <p:cNvPr id="160" name="Google Shape;160;p22" descr="A screen shot of a person&#10;&#10;Description generated with very high confidence"/>
          <p:cNvPicPr preferRelativeResize="0"/>
          <p:nvPr/>
        </p:nvPicPr>
        <p:blipFill rotWithShape="1">
          <a:blip r:embed="rId3">
            <a:alphaModFix/>
          </a:blip>
          <a:srcRect/>
          <a:stretch/>
        </p:blipFill>
        <p:spPr>
          <a:xfrm>
            <a:off x="4692775" y="357342"/>
            <a:ext cx="4330475" cy="4311916"/>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title"/>
          </p:nvPr>
        </p:nvSpPr>
        <p:spPr>
          <a:xfrm>
            <a:off x="471900" y="411000"/>
            <a:ext cx="8222100" cy="774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 &amp; P Builder</a:t>
            </a:r>
            <a:endParaRPr/>
          </a:p>
        </p:txBody>
      </p:sp>
      <p:pic>
        <p:nvPicPr>
          <p:cNvPr id="166" name="Google Shape;166;p23"/>
          <p:cNvPicPr preferRelativeResize="0"/>
          <p:nvPr/>
        </p:nvPicPr>
        <p:blipFill rotWithShape="1">
          <a:blip r:embed="rId3">
            <a:alphaModFix/>
          </a:blip>
          <a:srcRect/>
          <a:stretch/>
        </p:blipFill>
        <p:spPr>
          <a:xfrm>
            <a:off x="1100374" y="1335176"/>
            <a:ext cx="6227400" cy="3328800"/>
          </a:xfrm>
          <a:prstGeom prst="round2DiagRect">
            <a:avLst>
              <a:gd name="adj1" fmla="val 11750"/>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50"/>
              </a:srgbClr>
            </a:outerShdw>
          </a:effectLst>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1452</Words>
  <Application>Microsoft Office PowerPoint</Application>
  <PresentationFormat>On-screen Show (16:9)</PresentationFormat>
  <Paragraphs>240</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Roboto</vt:lpstr>
      <vt:lpstr>Calibri</vt:lpstr>
      <vt:lpstr>Arial</vt:lpstr>
      <vt:lpstr>Verdana</vt:lpstr>
      <vt:lpstr>Economica</vt:lpstr>
      <vt:lpstr>Material</vt:lpstr>
      <vt:lpstr>NASFAA Update</vt:lpstr>
      <vt:lpstr>PowerPoint Presentation</vt:lpstr>
      <vt:lpstr>NASFAA’s Covid Response</vt:lpstr>
      <vt:lpstr>Coronavirus (COVID-19) Web Center</vt:lpstr>
      <vt:lpstr>NASFAA Compliance Tools</vt:lpstr>
      <vt:lpstr>NASFAA Compliance Tools</vt:lpstr>
      <vt:lpstr>Why use NASFAA Tools?</vt:lpstr>
      <vt:lpstr>The Compliance Engine</vt:lpstr>
      <vt:lpstr>P &amp; P Builder</vt:lpstr>
      <vt:lpstr>PowerPoint Presentation</vt:lpstr>
      <vt:lpstr>PowerPoint Presentation</vt:lpstr>
      <vt:lpstr>The Ref Desk</vt:lpstr>
      <vt:lpstr>PowerPoint Presentation</vt:lpstr>
      <vt:lpstr>PowerPoint Presentation</vt:lpstr>
      <vt:lpstr>ASKREGS</vt:lpstr>
      <vt:lpstr>See what’s trending or search by topic.</vt:lpstr>
      <vt:lpstr>21-22 Webinar Schedule  (Live and On-Demand)</vt:lpstr>
      <vt:lpstr>NASFAA U Online Courses</vt:lpstr>
      <vt:lpstr>NASFAA Board of Directors</vt:lpstr>
      <vt:lpstr>We are committed!</vt:lpstr>
      <vt:lpstr>Reputation</vt:lpstr>
      <vt:lpstr>Certified Financial Aid Administrator ® Program</vt:lpstr>
      <vt:lpstr>The DLP Program</vt:lpstr>
      <vt:lpstr>Implicit Bias Toolkit</vt:lpstr>
      <vt:lpstr>NASFAA Business Services</vt:lpstr>
      <vt:lpstr>NASFAA Update</vt:lpstr>
      <vt:lpstr>Advocacy Opportunities</vt:lpstr>
      <vt:lpstr>Policy Task Forces &amp; Working Groups</vt:lpstr>
      <vt:lpstr>Policy Grant-funded Work</vt:lpstr>
      <vt:lpstr>Online Resources</vt:lpstr>
      <vt:lpstr>Advocacy Pipelines</vt:lpstr>
      <vt:lpstr>State Advocacy Toolkit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NASFAA Update</dc:title>
  <dc:creator>Cedric Barksdale</dc:creator>
  <cp:lastModifiedBy>Cedric Barksdale</cp:lastModifiedBy>
  <cp:revision>7</cp:revision>
  <dcterms:modified xsi:type="dcterms:W3CDTF">2021-11-03T20:13:42Z</dcterms:modified>
</cp:coreProperties>
</file>