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61"/>
  </p:notesMasterIdLst>
  <p:handoutMasterIdLst>
    <p:handoutMasterId r:id="rId62"/>
  </p:handoutMasterIdLst>
  <p:sldIdLst>
    <p:sldId id="333" r:id="rId2"/>
    <p:sldId id="266" r:id="rId3"/>
    <p:sldId id="272" r:id="rId4"/>
    <p:sldId id="299" r:id="rId5"/>
    <p:sldId id="270" r:id="rId6"/>
    <p:sldId id="332" r:id="rId7"/>
    <p:sldId id="261" r:id="rId8"/>
    <p:sldId id="334" r:id="rId9"/>
    <p:sldId id="336" r:id="rId10"/>
    <p:sldId id="351" r:id="rId11"/>
    <p:sldId id="337" r:id="rId12"/>
    <p:sldId id="352" r:id="rId13"/>
    <p:sldId id="335" r:id="rId14"/>
    <p:sldId id="353" r:id="rId15"/>
    <p:sldId id="339" r:id="rId16"/>
    <p:sldId id="354" r:id="rId17"/>
    <p:sldId id="342" r:id="rId18"/>
    <p:sldId id="355" r:id="rId19"/>
    <p:sldId id="325" r:id="rId20"/>
    <p:sldId id="291" r:id="rId21"/>
    <p:sldId id="326" r:id="rId22"/>
    <p:sldId id="318" r:id="rId23"/>
    <p:sldId id="319" r:id="rId24"/>
    <p:sldId id="320" r:id="rId25"/>
    <p:sldId id="321" r:id="rId26"/>
    <p:sldId id="371" r:id="rId27"/>
    <p:sldId id="297" r:id="rId28"/>
    <p:sldId id="296" r:id="rId29"/>
    <p:sldId id="322" r:id="rId30"/>
    <p:sldId id="295" r:id="rId31"/>
    <p:sldId id="303" r:id="rId32"/>
    <p:sldId id="373" r:id="rId33"/>
    <p:sldId id="374" r:id="rId34"/>
    <p:sldId id="350" r:id="rId35"/>
    <p:sldId id="293" r:id="rId36"/>
    <p:sldId id="344" r:id="rId37"/>
    <p:sldId id="345" r:id="rId38"/>
    <p:sldId id="346" r:id="rId39"/>
    <p:sldId id="302" r:id="rId40"/>
    <p:sldId id="372" r:id="rId41"/>
    <p:sldId id="343" r:id="rId42"/>
    <p:sldId id="366" r:id="rId43"/>
    <p:sldId id="367" r:id="rId44"/>
    <p:sldId id="368" r:id="rId45"/>
    <p:sldId id="349" r:id="rId46"/>
    <p:sldId id="348" r:id="rId47"/>
    <p:sldId id="369" r:id="rId48"/>
    <p:sldId id="370" r:id="rId49"/>
    <p:sldId id="276" r:id="rId50"/>
    <p:sldId id="329" r:id="rId51"/>
    <p:sldId id="362" r:id="rId52"/>
    <p:sldId id="356" r:id="rId53"/>
    <p:sldId id="358" r:id="rId54"/>
    <p:sldId id="357" r:id="rId55"/>
    <p:sldId id="359" r:id="rId56"/>
    <p:sldId id="365" r:id="rId57"/>
    <p:sldId id="330" r:id="rId58"/>
    <p:sldId id="278" r:id="rId59"/>
    <p:sldId id="364" r:id="rId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chez, Daniel L." initials="SD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9E"/>
    <a:srgbClr val="1F4E79"/>
    <a:srgbClr val="0323A0"/>
    <a:srgbClr val="9DC3E6"/>
    <a:srgbClr val="FF9999"/>
    <a:srgbClr val="8FA4C7"/>
    <a:srgbClr val="708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1" autoAdjust="0"/>
    <p:restoredTop sz="85158" autoAdjust="0"/>
  </p:normalViewPr>
  <p:slideViewPr>
    <p:cSldViewPr snapToGrid="0">
      <p:cViewPr varScale="1">
        <p:scale>
          <a:sx n="63" d="100"/>
          <a:sy n="63" d="100"/>
        </p:scale>
        <p:origin x="696" y="56"/>
      </p:cViewPr>
      <p:guideLst>
        <p:guide pos="3840"/>
        <p:guide orient="horz" pos="2160"/>
      </p:guideLst>
    </p:cSldViewPr>
  </p:slideViewPr>
  <p:outlineViewPr>
    <p:cViewPr>
      <p:scale>
        <a:sx n="33" d="100"/>
        <a:sy n="33" d="100"/>
      </p:scale>
      <p:origin x="0" y="-4459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44" d="100"/>
          <a:sy n="44" d="100"/>
        </p:scale>
        <p:origin x="151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789F24-1751-439A-BFBD-74CE0AE0BB0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D68CA9B-59DC-4B57-9D3B-A09CFF28EC2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5C86D83-AA0A-4B64-BF5F-9E7D931045C9}" type="datetimeFigureOut">
              <a:rPr lang="en-US" smtClean="0"/>
              <a:t>11/5/2021</a:t>
            </a:fld>
            <a:endParaRPr lang="en-US"/>
          </a:p>
        </p:txBody>
      </p:sp>
      <p:sp>
        <p:nvSpPr>
          <p:cNvPr id="4" name="Footer Placeholder 3">
            <a:extLst>
              <a:ext uri="{FF2B5EF4-FFF2-40B4-BE49-F238E27FC236}">
                <a16:creationId xmlns:a16="http://schemas.microsoft.com/office/drawing/2014/main" id="{C199EEFC-6075-41DB-8958-09425978603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Fall Conference  November 7-10, 2021</a:t>
            </a:r>
          </a:p>
        </p:txBody>
      </p:sp>
      <p:sp>
        <p:nvSpPr>
          <p:cNvPr id="5" name="Slide Number Placeholder 4">
            <a:extLst>
              <a:ext uri="{FF2B5EF4-FFF2-40B4-BE49-F238E27FC236}">
                <a16:creationId xmlns:a16="http://schemas.microsoft.com/office/drawing/2014/main" id="{6967C41B-B3BC-404D-9727-859A4F6DAE8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7869D42-0231-446C-A3B3-DF62FE6E4B45}" type="slidenum">
              <a:rPr lang="en-US" smtClean="0"/>
              <a:t>‹#›</a:t>
            </a:fld>
            <a:endParaRPr lang="en-US"/>
          </a:p>
        </p:txBody>
      </p:sp>
    </p:spTree>
    <p:extLst>
      <p:ext uri="{BB962C8B-B14F-4D97-AF65-F5344CB8AC3E}">
        <p14:creationId xmlns:p14="http://schemas.microsoft.com/office/powerpoint/2010/main" val="23161887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4BA864-16D8-432B-A615-5B1882D82141}" type="datetimeFigureOut">
              <a:rPr lang="en-US" smtClean="0"/>
              <a:t>11/5/2021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Fall Conference  November 7-10, 2021</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4F3F23-44E9-4726-BB4D-0C64B909496C}" type="slidenum">
              <a:rPr lang="en-US" smtClean="0"/>
              <a:t>‹#›</a:t>
            </a:fld>
            <a:endParaRPr lang="en-US"/>
          </a:p>
        </p:txBody>
      </p:sp>
    </p:spTree>
    <p:extLst>
      <p:ext uri="{BB962C8B-B14F-4D97-AF65-F5344CB8AC3E}">
        <p14:creationId xmlns:p14="http://schemas.microsoft.com/office/powerpoint/2010/main" val="20193617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Fall Conference  November 7-10, 2021</a:t>
            </a:r>
          </a:p>
        </p:txBody>
      </p:sp>
      <p:sp>
        <p:nvSpPr>
          <p:cNvPr id="5" name="Slide Number Placeholder 4"/>
          <p:cNvSpPr>
            <a:spLocks noGrp="1"/>
          </p:cNvSpPr>
          <p:nvPr>
            <p:ph type="sldNum" sz="quarter" idx="5"/>
          </p:nvPr>
        </p:nvSpPr>
        <p:spPr/>
        <p:txBody>
          <a:bodyPr/>
          <a:lstStyle/>
          <a:p>
            <a:fld id="{604F3F23-44E9-4726-BB4D-0C64B909496C}" type="slidenum">
              <a:rPr lang="en-US" smtClean="0"/>
              <a:t>45</a:t>
            </a:fld>
            <a:endParaRPr lang="en-US"/>
          </a:p>
        </p:txBody>
      </p:sp>
    </p:spTree>
    <p:extLst>
      <p:ext uri="{BB962C8B-B14F-4D97-AF65-F5344CB8AC3E}">
        <p14:creationId xmlns:p14="http://schemas.microsoft.com/office/powerpoint/2010/main" val="426315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Fall Conference  November 7-10, 2021</a:t>
            </a:r>
          </a:p>
        </p:txBody>
      </p:sp>
      <p:sp>
        <p:nvSpPr>
          <p:cNvPr id="5" name="Slide Number Placeholder 4"/>
          <p:cNvSpPr>
            <a:spLocks noGrp="1"/>
          </p:cNvSpPr>
          <p:nvPr>
            <p:ph type="sldNum" sz="quarter" idx="5"/>
          </p:nvPr>
        </p:nvSpPr>
        <p:spPr/>
        <p:txBody>
          <a:bodyPr/>
          <a:lstStyle/>
          <a:p>
            <a:fld id="{604F3F23-44E9-4726-BB4D-0C64B909496C}" type="slidenum">
              <a:rPr lang="en-US" smtClean="0"/>
              <a:t>56</a:t>
            </a:fld>
            <a:endParaRPr lang="en-US"/>
          </a:p>
        </p:txBody>
      </p:sp>
    </p:spTree>
    <p:extLst>
      <p:ext uri="{BB962C8B-B14F-4D97-AF65-F5344CB8AC3E}">
        <p14:creationId xmlns:p14="http://schemas.microsoft.com/office/powerpoint/2010/main" val="42305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F23-44E9-4726-BB4D-0C64B909496C}" type="slidenum">
              <a:rPr lang="en-US" smtClean="0"/>
              <a:t>58</a:t>
            </a:fld>
            <a:endParaRPr lang="en-US"/>
          </a:p>
        </p:txBody>
      </p:sp>
      <p:sp>
        <p:nvSpPr>
          <p:cNvPr id="5" name="Footer Placeholder 4">
            <a:extLst>
              <a:ext uri="{FF2B5EF4-FFF2-40B4-BE49-F238E27FC236}">
                <a16:creationId xmlns:a16="http://schemas.microsoft.com/office/drawing/2014/main" id="{5EBF027F-72A0-4FCF-B546-38CD986232CD}"/>
              </a:ext>
            </a:extLst>
          </p:cNvPr>
          <p:cNvSpPr>
            <a:spLocks noGrp="1"/>
          </p:cNvSpPr>
          <p:nvPr>
            <p:ph type="ftr" sz="quarter" idx="4"/>
          </p:nvPr>
        </p:nvSpPr>
        <p:spPr/>
        <p:txBody>
          <a:bodyPr/>
          <a:lstStyle/>
          <a:p>
            <a:r>
              <a:rPr lang="en-US"/>
              <a:t>Fall Conference  November 7-10, 2021</a:t>
            </a:r>
          </a:p>
        </p:txBody>
      </p:sp>
    </p:spTree>
    <p:extLst>
      <p:ext uri="{BB962C8B-B14F-4D97-AF65-F5344CB8AC3E}">
        <p14:creationId xmlns:p14="http://schemas.microsoft.com/office/powerpoint/2010/main" val="202636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F23-44E9-4726-BB4D-0C64B909496C}" type="slidenum">
              <a:rPr lang="en-US" smtClean="0"/>
              <a:t>59</a:t>
            </a:fld>
            <a:endParaRPr lang="en-US"/>
          </a:p>
        </p:txBody>
      </p:sp>
      <p:sp>
        <p:nvSpPr>
          <p:cNvPr id="5" name="Footer Placeholder 4">
            <a:extLst>
              <a:ext uri="{FF2B5EF4-FFF2-40B4-BE49-F238E27FC236}">
                <a16:creationId xmlns:a16="http://schemas.microsoft.com/office/drawing/2014/main" id="{5EBF027F-72A0-4FCF-B546-38CD986232CD}"/>
              </a:ext>
            </a:extLst>
          </p:cNvPr>
          <p:cNvSpPr>
            <a:spLocks noGrp="1"/>
          </p:cNvSpPr>
          <p:nvPr>
            <p:ph type="ftr" sz="quarter" idx="4"/>
          </p:nvPr>
        </p:nvSpPr>
        <p:spPr/>
        <p:txBody>
          <a:bodyPr/>
          <a:lstStyle/>
          <a:p>
            <a:r>
              <a:rPr lang="en-US"/>
              <a:t>Fall Conference  November 7-10, 2021</a:t>
            </a:r>
          </a:p>
        </p:txBody>
      </p:sp>
    </p:spTree>
    <p:extLst>
      <p:ext uri="{BB962C8B-B14F-4D97-AF65-F5344CB8AC3E}">
        <p14:creationId xmlns:p14="http://schemas.microsoft.com/office/powerpoint/2010/main" val="222837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11/5/2021</a:t>
            </a:fld>
            <a:endParaRPr lang="en-US" dirty="0"/>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01476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AA53E-5897-428B-894C-8E74C6BB9F4E}" type="datetimeFigureOut">
              <a:rPr lang="en-US" smtClean="0"/>
              <a:t>11/5/2021</a:t>
            </a:fld>
            <a:endParaRPr lang="en-US"/>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409788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AA53E-5897-428B-894C-8E74C6BB9F4E}" type="datetimeFigureOut">
              <a:rPr lang="en-US" smtClean="0"/>
              <a:t>11/5/2021</a:t>
            </a:fld>
            <a:endParaRPr lang="en-US"/>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968876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356" y="2874917"/>
            <a:ext cx="1930293" cy="42895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0718" y="1697581"/>
            <a:ext cx="1630269" cy="857908"/>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01795" y="2921122"/>
            <a:ext cx="2098384" cy="394284"/>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0874" y="3706427"/>
            <a:ext cx="1661809" cy="616070"/>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34025" y="1558226"/>
            <a:ext cx="1715813" cy="857907"/>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64759" y="3681039"/>
            <a:ext cx="1946852" cy="748525"/>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07337" y="4624207"/>
            <a:ext cx="1510192" cy="944307"/>
          </a:xfrm>
          <a:prstGeom prst="rect">
            <a:avLst/>
          </a:prstGeom>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536064" y="4611431"/>
            <a:ext cx="1429846" cy="876500"/>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9344" t="16174" r="6087" b="10732"/>
          <a:stretch/>
        </p:blipFill>
        <p:spPr>
          <a:xfrm>
            <a:off x="8424275" y="3645321"/>
            <a:ext cx="2032889" cy="793051"/>
          </a:xfrm>
          <a:prstGeom prst="rect">
            <a:avLst/>
          </a:prstGeom>
        </p:spPr>
      </p:pic>
      <p:pic>
        <p:nvPicPr>
          <p:cNvPr id="15" name="Picture 14"/>
          <p:cNvPicPr>
            <a:picLocks noChangeAspect="1"/>
          </p:cNvPicPr>
          <p:nvPr userDrawn="1"/>
        </p:nvPicPr>
        <p:blipFill rotWithShape="1">
          <a:blip r:embed="rId11" cstate="print">
            <a:extLst>
              <a:ext uri="{28A0092B-C50C-407E-A947-70E740481C1C}">
                <a14:useLocalDpi xmlns:a14="http://schemas.microsoft.com/office/drawing/2010/main" val="0"/>
              </a:ext>
            </a:extLst>
          </a:blip>
          <a:srcRect l="-770" r="5260" b="34308"/>
          <a:stretch/>
        </p:blipFill>
        <p:spPr>
          <a:xfrm>
            <a:off x="8424275" y="2814898"/>
            <a:ext cx="3503880" cy="505712"/>
          </a:xfrm>
          <a:prstGeom prst="rect">
            <a:avLst/>
          </a:prstGeom>
        </p:spPr>
      </p:pic>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107337" y="3596686"/>
            <a:ext cx="1421212" cy="828314"/>
          </a:xfrm>
          <a:prstGeom prst="rect">
            <a:avLst/>
          </a:prstGeom>
        </p:spPr>
      </p:pic>
      <p:sp>
        <p:nvSpPr>
          <p:cNvPr id="17" name="TextBox 16"/>
          <p:cNvSpPr txBox="1"/>
          <p:nvPr userDrawn="1"/>
        </p:nvSpPr>
        <p:spPr>
          <a:xfrm>
            <a:off x="698906" y="347386"/>
            <a:ext cx="10515600" cy="1200329"/>
          </a:xfrm>
          <a:prstGeom prst="rect">
            <a:avLst/>
          </a:prstGeom>
          <a:noFill/>
        </p:spPr>
        <p:txBody>
          <a:bodyPr wrap="square" rtlCol="0">
            <a:spAutoFit/>
          </a:bodyPr>
          <a:lstStyle/>
          <a:p>
            <a:pPr algn="ctr"/>
            <a:r>
              <a:rPr lang="en-US" sz="3600" dirty="0">
                <a:solidFill>
                  <a:schemeClr val="accent5">
                    <a:lumMod val="75000"/>
                  </a:schemeClr>
                </a:solidFill>
                <a:latin typeface="Arial Black" panose="020B0A04020102020204" pitchFamily="34" charset="0"/>
                <a:cs typeface="Arabic Typesetting" panose="03020402040406030203" pitchFamily="66" charset="-78"/>
              </a:rPr>
              <a:t>NCASFAA would like to thank our Professional Affiliates!</a:t>
            </a:r>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0067" y="2864059"/>
            <a:ext cx="2045032" cy="382039"/>
          </a:xfrm>
          <a:prstGeom prst="rect">
            <a:avLst/>
          </a:prstGeom>
        </p:spPr>
      </p:pic>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24275" y="4763083"/>
            <a:ext cx="2839132" cy="596939"/>
          </a:xfrm>
          <a:prstGeom prst="rect">
            <a:avLst/>
          </a:prstGeom>
        </p:spPr>
      </p:pic>
      <p:pic>
        <p:nvPicPr>
          <p:cNvPr id="19" name="Pictur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5815" y="4793512"/>
            <a:ext cx="1797577" cy="612178"/>
          </a:xfrm>
          <a:prstGeom prst="rect">
            <a:avLst/>
          </a:prstGeom>
        </p:spPr>
      </p:pic>
      <p:sp>
        <p:nvSpPr>
          <p:cNvPr id="23" name="Footer Placeholder 4"/>
          <p:cNvSpPr>
            <a:spLocks noGrp="1"/>
          </p:cNvSpPr>
          <p:nvPr>
            <p:ph type="ftr" sz="quarter" idx="11"/>
          </p:nvPr>
        </p:nvSpPr>
        <p:spPr>
          <a:xfrm>
            <a:off x="3313887" y="6356349"/>
            <a:ext cx="5564222" cy="365125"/>
          </a:xfrm>
        </p:spPr>
        <p:txBody>
          <a:bodyPr/>
          <a:lstStyle/>
          <a:p>
            <a:r>
              <a:rPr lang="en-US"/>
              <a:t>Fall Conference    November 4-7, 2018</a:t>
            </a:r>
            <a:endParaRPr lang="en-US" dirty="0"/>
          </a:p>
        </p:txBody>
      </p:sp>
    </p:spTree>
    <p:extLst>
      <p:ext uri="{BB962C8B-B14F-4D97-AF65-F5344CB8AC3E}">
        <p14:creationId xmlns:p14="http://schemas.microsoft.com/office/powerpoint/2010/main" val="132007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11/5/2021</a:t>
            </a:fld>
            <a:endParaRPr lang="en-US" dirty="0"/>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57896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11/5/2021</a:t>
            </a:fld>
            <a:endParaRPr lang="en-US" dirty="0"/>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5770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11/5/2021</a:t>
            </a:fld>
            <a:endParaRPr lang="en-US" dirty="0"/>
          </a:p>
        </p:txBody>
      </p:sp>
      <p:sp>
        <p:nvSpPr>
          <p:cNvPr id="6" name="Footer Placeholder 5"/>
          <p:cNvSpPr>
            <a:spLocks noGrp="1"/>
          </p:cNvSpPr>
          <p:nvPr>
            <p:ph type="ftr" sz="quarter" idx="11"/>
          </p:nvPr>
        </p:nvSpPr>
        <p:spPr/>
        <p:txBody>
          <a:bodyPr/>
          <a:lstStyle/>
          <a:p>
            <a:r>
              <a:rPr lang="en-US"/>
              <a:t>Fall Conference    November 4-7, 2018</a:t>
            </a:r>
            <a:endParaRPr lang="en-US" dirty="0"/>
          </a:p>
        </p:txBody>
      </p:sp>
      <p:sp>
        <p:nvSpPr>
          <p:cNvPr id="7" name="Slide Number Placeholder 6"/>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640480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11/5/2021</a:t>
            </a:fld>
            <a:endParaRPr lang="en-US" dirty="0"/>
          </a:p>
        </p:txBody>
      </p:sp>
      <p:sp>
        <p:nvSpPr>
          <p:cNvPr id="8" name="Footer Placeholder 7"/>
          <p:cNvSpPr>
            <a:spLocks noGrp="1"/>
          </p:cNvSpPr>
          <p:nvPr>
            <p:ph type="ftr" sz="quarter" idx="11"/>
          </p:nvPr>
        </p:nvSpPr>
        <p:spPr/>
        <p:txBody>
          <a:bodyPr/>
          <a:lstStyle/>
          <a:p>
            <a:r>
              <a:rPr lang="en-US"/>
              <a:t>Fall Conference    November 4-7, 2018</a:t>
            </a:r>
            <a:endParaRPr lang="en-US" dirty="0"/>
          </a:p>
        </p:txBody>
      </p:sp>
      <p:sp>
        <p:nvSpPr>
          <p:cNvPr id="9" name="Slide Number Placeholder 8"/>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08592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11/5/2021</a:t>
            </a:fld>
            <a:endParaRPr lang="en-US" dirty="0"/>
          </a:p>
        </p:txBody>
      </p:sp>
      <p:sp>
        <p:nvSpPr>
          <p:cNvPr id="4" name="Footer Placeholder 3"/>
          <p:cNvSpPr>
            <a:spLocks noGrp="1"/>
          </p:cNvSpPr>
          <p:nvPr>
            <p:ph type="ftr" sz="quarter" idx="11"/>
          </p:nvPr>
        </p:nvSpPr>
        <p:spPr/>
        <p:txBody>
          <a:bodyPr/>
          <a:lstStyle/>
          <a:p>
            <a:r>
              <a:rPr lang="en-US"/>
              <a:t>Fall Conference    November 4-7, 2018</a:t>
            </a:r>
            <a:endParaRPr lang="en-US" dirty="0"/>
          </a:p>
        </p:txBody>
      </p:sp>
      <p:sp>
        <p:nvSpPr>
          <p:cNvPr id="5" name="Slide Number Placeholder 4"/>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20515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11/5/2021</a:t>
            </a:fld>
            <a:endParaRPr lang="en-US" dirty="0"/>
          </a:p>
        </p:txBody>
      </p:sp>
      <p:sp>
        <p:nvSpPr>
          <p:cNvPr id="3" name="Footer Placeholder 2"/>
          <p:cNvSpPr>
            <a:spLocks noGrp="1"/>
          </p:cNvSpPr>
          <p:nvPr>
            <p:ph type="ftr" sz="quarter" idx="11"/>
          </p:nvPr>
        </p:nvSpPr>
        <p:spPr/>
        <p:txBody>
          <a:bodyPr/>
          <a:lstStyle/>
          <a:p>
            <a:r>
              <a:rPr lang="en-US"/>
              <a:t>Fall Conference    November 4-7, 2018</a:t>
            </a:r>
            <a:endParaRPr lang="en-US" dirty="0"/>
          </a:p>
        </p:txBody>
      </p:sp>
      <p:sp>
        <p:nvSpPr>
          <p:cNvPr id="4" name="Slide Number Placeholder 3"/>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764625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11/5/2021</a:t>
            </a:fld>
            <a:endParaRPr lang="en-US" dirty="0"/>
          </a:p>
        </p:txBody>
      </p:sp>
      <p:sp>
        <p:nvSpPr>
          <p:cNvPr id="6" name="Footer Placeholder 5"/>
          <p:cNvSpPr>
            <a:spLocks noGrp="1"/>
          </p:cNvSpPr>
          <p:nvPr>
            <p:ph type="ftr" sz="quarter" idx="11"/>
          </p:nvPr>
        </p:nvSpPr>
        <p:spPr/>
        <p:txBody>
          <a:bodyPr/>
          <a:lstStyle/>
          <a:p>
            <a:r>
              <a:rPr lang="en-US"/>
              <a:t>Fall Conference    November 4-7, 2018</a:t>
            </a:r>
            <a:endParaRPr lang="en-US" dirty="0"/>
          </a:p>
        </p:txBody>
      </p:sp>
      <p:sp>
        <p:nvSpPr>
          <p:cNvPr id="7" name="Slide Number Placeholder 6"/>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2709361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11/5/2021</a:t>
            </a:fld>
            <a:endParaRPr lang="en-US" dirty="0"/>
          </a:p>
        </p:txBody>
      </p:sp>
      <p:sp>
        <p:nvSpPr>
          <p:cNvPr id="6" name="Footer Placeholder 5"/>
          <p:cNvSpPr>
            <a:spLocks noGrp="1"/>
          </p:cNvSpPr>
          <p:nvPr>
            <p:ph type="ftr" sz="quarter" idx="11"/>
          </p:nvPr>
        </p:nvSpPr>
        <p:spPr/>
        <p:txBody>
          <a:bodyPr/>
          <a:lstStyle/>
          <a:p>
            <a:r>
              <a:rPr lang="en-US"/>
              <a:t>Fall Conference    November 4-7, 2018</a:t>
            </a:r>
            <a:endParaRPr lang="en-US" dirty="0"/>
          </a:p>
        </p:txBody>
      </p:sp>
      <p:sp>
        <p:nvSpPr>
          <p:cNvPr id="7" name="Slide Number Placeholder 6"/>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901408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AA53E-5897-428B-894C-8E74C6BB9F4E}"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Fall Conference    November 4-7, 2018</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4E4F6-5DBB-467A-B1C4-2E27796DE4FB}" type="slidenum">
              <a:rPr lang="en-US" smtClean="0"/>
              <a:t>‹#›</a:t>
            </a:fld>
            <a:endParaRPr lang="en-US"/>
          </a:p>
        </p:txBody>
      </p:sp>
      <p:sp>
        <p:nvSpPr>
          <p:cNvPr id="7" name="Rectangle 6"/>
          <p:cNvSpPr/>
          <p:nvPr userDrawn="1"/>
        </p:nvSpPr>
        <p:spPr>
          <a:xfrm>
            <a:off x="0" y="0"/>
            <a:ext cx="12192000" cy="126460"/>
          </a:xfrm>
          <a:prstGeom prst="rect">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 y="5884018"/>
            <a:ext cx="12192000" cy="126460"/>
          </a:xfrm>
          <a:prstGeom prst="rect">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5" t="15559" r="2378" b="21813"/>
          <a:stretch/>
        </p:blipFill>
        <p:spPr>
          <a:xfrm>
            <a:off x="0" y="6077564"/>
            <a:ext cx="2340077" cy="714560"/>
          </a:xfrm>
          <a:prstGeom prst="rect">
            <a:avLst/>
          </a:prstGeom>
        </p:spPr>
      </p:pic>
    </p:spTree>
    <p:extLst>
      <p:ext uri="{BB962C8B-B14F-4D97-AF65-F5344CB8AC3E}">
        <p14:creationId xmlns:p14="http://schemas.microsoft.com/office/powerpoint/2010/main" val="326201522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658"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ifap.ed.gov/electronic-announcements/051520UPDATEDGuidanceInterruptStudyRelCOVID19May2020" TargetMode="External"/><Relationship Id="rId2" Type="http://schemas.openxmlformats.org/officeDocument/2006/relationships/hyperlink" Target="https://www.nasfaa.org/uploads/documents/CARES_Act_Final_Text.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hyperlink" Target="mailto:FelumleeL@uncw.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74818"/>
            <a:ext cx="12192000" cy="1250773"/>
          </a:xfrm>
          <a:solidFill>
            <a:schemeClr val="bg1"/>
          </a:solidFill>
        </p:spPr>
        <p:txBody>
          <a:bodyPr>
            <a:noAutofit/>
          </a:bodyPr>
          <a:lstStyle/>
          <a:p>
            <a:r>
              <a:rPr lang="en-US" b="1" dirty="0">
                <a:solidFill>
                  <a:srgbClr val="00659E"/>
                </a:solidFill>
                <a:latin typeface="Gill Sans MT" panose="020B0502020104020203" pitchFamily="34" charset="0"/>
                <a:cs typeface="Aharoni" panose="02010803020104030203" pitchFamily="2" charset="-79"/>
              </a:rPr>
              <a:t>R2T4: Return of Title IV Funds</a:t>
            </a:r>
          </a:p>
        </p:txBody>
      </p:sp>
      <p:sp>
        <p:nvSpPr>
          <p:cNvPr id="6" name="Subtitle 2"/>
          <p:cNvSpPr>
            <a:spLocks noGrp="1"/>
          </p:cNvSpPr>
          <p:nvPr>
            <p:ph type="subTitle" idx="1"/>
          </p:nvPr>
        </p:nvSpPr>
        <p:spPr>
          <a:xfrm>
            <a:off x="0" y="3429000"/>
            <a:ext cx="12192000" cy="2328795"/>
          </a:xfrm>
          <a:solidFill>
            <a:srgbClr val="00659E"/>
          </a:solidFill>
        </p:spPr>
        <p:txBody>
          <a:bodyPr anchor="ctr" anchorCtr="0">
            <a:normAutofit/>
          </a:bodyPr>
          <a:lstStyle/>
          <a:p>
            <a:r>
              <a:rPr lang="en-US" sz="4800" dirty="0">
                <a:solidFill>
                  <a:schemeClr val="bg1"/>
                </a:solidFill>
                <a:latin typeface="Tw Cen MT" panose="020B0602020104020603" pitchFamily="34" charset="0"/>
              </a:rPr>
              <a:t>2021-22 Fall Conference </a:t>
            </a:r>
          </a:p>
        </p:txBody>
      </p:sp>
      <p:sp>
        <p:nvSpPr>
          <p:cNvPr id="5" name="Slide Number Placeholder 4"/>
          <p:cNvSpPr>
            <a:spLocks noGrp="1"/>
          </p:cNvSpPr>
          <p:nvPr>
            <p:ph type="sldNum" sz="quarter" idx="12"/>
          </p:nvPr>
        </p:nvSpPr>
        <p:spPr>
          <a:xfrm>
            <a:off x="8610600" y="6356350"/>
            <a:ext cx="2743200" cy="365125"/>
          </a:xfrm>
        </p:spPr>
        <p:txBody>
          <a:bodyPr/>
          <a:lstStyle/>
          <a:p>
            <a:fld id="{1304E4F6-5DBB-467A-B1C4-2E27796DE4FB}" type="slidenum">
              <a:rPr lang="en-US" smtClean="0"/>
              <a:t>1</a:t>
            </a:fld>
            <a:endParaRPr lang="en-US"/>
          </a:p>
        </p:txBody>
      </p:sp>
    </p:spTree>
    <p:extLst>
      <p:ext uri="{BB962C8B-B14F-4D97-AF65-F5344CB8AC3E}">
        <p14:creationId xmlns:p14="http://schemas.microsoft.com/office/powerpoint/2010/main" val="378375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on a bench&#10;&#10;Description automatically generated">
            <a:extLst>
              <a:ext uri="{FF2B5EF4-FFF2-40B4-BE49-F238E27FC236}">
                <a16:creationId xmlns:a16="http://schemas.microsoft.com/office/drawing/2014/main" id="{58DE1B0F-8DDC-4484-98C7-02874463881F}"/>
              </a:ext>
            </a:extLst>
          </p:cNvPr>
          <p:cNvPicPr>
            <a:picLocks noChangeAspect="1"/>
          </p:cNvPicPr>
          <p:nvPr/>
        </p:nvPicPr>
        <p:blipFill rotWithShape="1">
          <a:blip r:embed="rId2">
            <a:extLst>
              <a:ext uri="{28A0092B-C50C-407E-A947-70E740481C1C}">
                <a14:useLocalDpi xmlns:a14="http://schemas.microsoft.com/office/drawing/2010/main" val="0"/>
              </a:ext>
            </a:extLst>
          </a:blip>
          <a:srcRect t="31976" b="30476"/>
          <a:stretch/>
        </p:blipFill>
        <p:spPr>
          <a:xfrm>
            <a:off x="20" y="0"/>
            <a:ext cx="12191980" cy="6857990"/>
          </a:xfrm>
          <a:prstGeom prst="rect">
            <a:avLst/>
          </a:prstGeom>
        </p:spPr>
      </p:pic>
      <p:sp>
        <p:nvSpPr>
          <p:cNvPr id="5" name="Slide Number Placeholder 4">
            <a:extLst>
              <a:ext uri="{FF2B5EF4-FFF2-40B4-BE49-F238E27FC236}">
                <a16:creationId xmlns:a16="http://schemas.microsoft.com/office/drawing/2014/main" id="{F28F162D-0EC3-4C93-9164-3BD8347DF9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1304E4F6-5DBB-467A-B1C4-2E27796DE4FB}" type="slidenum">
              <a:rPr lang="en-US">
                <a:solidFill>
                  <a:srgbClr val="FFFFFF"/>
                </a:solidFill>
              </a:rPr>
              <a:pPr defTabSz="914400">
                <a:spcAft>
                  <a:spcPts val="600"/>
                </a:spcAft>
              </a:pPr>
              <a:t>10</a:t>
            </a:fld>
            <a:endParaRPr lang="en-US">
              <a:solidFill>
                <a:srgbClr val="FFFFFF"/>
              </a:solidFill>
            </a:endParaRPr>
          </a:p>
        </p:txBody>
      </p:sp>
      <p:sp>
        <p:nvSpPr>
          <p:cNvPr id="8" name="TextBox 7">
            <a:extLst>
              <a:ext uri="{FF2B5EF4-FFF2-40B4-BE49-F238E27FC236}">
                <a16:creationId xmlns:a16="http://schemas.microsoft.com/office/drawing/2014/main" id="{A2002F77-B401-429B-986D-AFCEA0DA978C}"/>
              </a:ext>
            </a:extLst>
          </p:cNvPr>
          <p:cNvSpPr txBox="1"/>
          <p:nvPr/>
        </p:nvSpPr>
        <p:spPr>
          <a:xfrm>
            <a:off x="113322" y="494693"/>
            <a:ext cx="6115050" cy="4278220"/>
          </a:xfrm>
          <a:prstGeom prst="roundRect">
            <a:avLst>
              <a:gd name="adj" fmla="val 11206"/>
            </a:avLst>
          </a:prstGeom>
          <a:solidFill>
            <a:schemeClr val="bg1">
              <a:alpha val="72000"/>
            </a:schemeClr>
          </a:solidFill>
        </p:spPr>
        <p:txBody>
          <a:bodyPr wrap="square" rtlCol="0">
            <a:noAutofit/>
          </a:bodyPr>
          <a:lstStyle/>
          <a:p>
            <a:r>
              <a:rPr lang="en-US" sz="2500" b="1" dirty="0">
                <a:latin typeface="Gill Sans MT" panose="020B0502020104020203" pitchFamily="34" charset="0"/>
                <a:ea typeface="Tahoma" panose="020B0604030504040204" pitchFamily="34" charset="0"/>
                <a:cs typeface="Tahoma" panose="020B0604030504040204" pitchFamily="34" charset="0"/>
              </a:rPr>
              <a:t>And the answer is…….. Charles</a:t>
            </a:r>
            <a:r>
              <a:rPr lang="en-US" sz="2500" dirty="0">
                <a:latin typeface="Gill Sans MT" panose="020B0502020104020203" pitchFamily="34" charset="0"/>
                <a:ea typeface="Tahoma" panose="020B0604030504040204" pitchFamily="34" charset="0"/>
                <a:cs typeface="Tahoma" panose="020B0604030504040204" pitchFamily="34" charset="0"/>
              </a:rPr>
              <a:t> </a:t>
            </a:r>
          </a:p>
          <a:p>
            <a:endParaRPr lang="en-US" sz="2500" dirty="0">
              <a:latin typeface="Gill Sans MT" panose="020B0502020104020203" pitchFamily="34" charset="0"/>
              <a:ea typeface="Tahoma" panose="020B0604030504040204" pitchFamily="34" charset="0"/>
              <a:cs typeface="Tahoma" panose="020B0604030504040204" pitchFamily="34" charset="0"/>
            </a:endParaRPr>
          </a:p>
          <a:p>
            <a:endParaRPr lang="en-US" sz="2500" dirty="0">
              <a:latin typeface="Gill Sans MT" panose="020B0502020104020203"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stretch>
            <a:fillRect/>
          </a:stretch>
        </p:blipFill>
        <p:spPr>
          <a:xfrm>
            <a:off x="410205" y="1088137"/>
            <a:ext cx="4052067" cy="804672"/>
          </a:xfrm>
          <a:prstGeom prst="rect">
            <a:avLst/>
          </a:prstGeom>
        </p:spPr>
      </p:pic>
      <p:sp>
        <p:nvSpPr>
          <p:cNvPr id="10" name="TextBox 9">
            <a:extLst>
              <a:ext uri="{FF2B5EF4-FFF2-40B4-BE49-F238E27FC236}">
                <a16:creationId xmlns:a16="http://schemas.microsoft.com/office/drawing/2014/main" id="{791FBC34-8404-4B1E-B7CB-891401957D73}"/>
              </a:ext>
            </a:extLst>
          </p:cNvPr>
          <p:cNvSpPr txBox="1"/>
          <p:nvPr/>
        </p:nvSpPr>
        <p:spPr>
          <a:xfrm>
            <a:off x="548002" y="1892809"/>
            <a:ext cx="3776472" cy="578882"/>
          </a:xfrm>
          <a:prstGeom prst="roundRect">
            <a:avLst/>
          </a:prstGeom>
          <a:solidFill>
            <a:schemeClr val="accent2"/>
          </a:solidFill>
          <a:ln>
            <a:solidFill>
              <a:schemeClr val="tx1"/>
            </a:solidFill>
          </a:ln>
        </p:spPr>
        <p:txBody>
          <a:bodyPr wrap="square" rtlCol="0">
            <a:spAutoFit/>
          </a:bodyPr>
          <a:lstStyle/>
          <a:p>
            <a:r>
              <a:rPr lang="en-US" sz="2800" dirty="0">
                <a:latin typeface="Gill Sans MT" panose="020B0502020104020203" pitchFamily="34" charset="0"/>
              </a:rPr>
              <a:t>Withdrawal Date?</a:t>
            </a:r>
          </a:p>
        </p:txBody>
      </p:sp>
      <p:sp>
        <p:nvSpPr>
          <p:cNvPr id="11" name="TextBox 10">
            <a:extLst>
              <a:ext uri="{FF2B5EF4-FFF2-40B4-BE49-F238E27FC236}">
                <a16:creationId xmlns:a16="http://schemas.microsoft.com/office/drawing/2014/main" id="{3CD642C0-00A9-4FC0-8805-46C26ED2BAD6}"/>
              </a:ext>
            </a:extLst>
          </p:cNvPr>
          <p:cNvSpPr txBox="1"/>
          <p:nvPr/>
        </p:nvSpPr>
        <p:spPr>
          <a:xfrm>
            <a:off x="548002" y="2984043"/>
            <a:ext cx="3776472" cy="1532334"/>
          </a:xfrm>
          <a:prstGeom prst="roundRect">
            <a:avLst/>
          </a:prstGeom>
          <a:solidFill>
            <a:schemeClr val="accent2"/>
          </a:solidFill>
          <a:ln>
            <a:solidFill>
              <a:schemeClr val="tx1"/>
            </a:solidFill>
          </a:ln>
        </p:spPr>
        <p:txBody>
          <a:bodyPr wrap="square" rtlCol="0">
            <a:spAutoFit/>
          </a:bodyPr>
          <a:lstStyle/>
          <a:p>
            <a:r>
              <a:rPr lang="en-US" sz="2800" dirty="0">
                <a:latin typeface="Gill Sans MT" panose="020B0502020104020203" pitchFamily="34" charset="0"/>
              </a:rPr>
              <a:t>Sept 30</a:t>
            </a:r>
            <a:r>
              <a:rPr lang="en-US" sz="2800" baseline="30000" dirty="0">
                <a:latin typeface="Gill Sans MT" panose="020B0502020104020203" pitchFamily="34" charset="0"/>
              </a:rPr>
              <a:t>th</a:t>
            </a:r>
            <a:r>
              <a:rPr lang="en-US" sz="2800" dirty="0">
                <a:latin typeface="Gill Sans MT" panose="020B0502020104020203" pitchFamily="34" charset="0"/>
              </a:rPr>
              <a:t> would be the date you use for both the DD and the WD</a:t>
            </a:r>
          </a:p>
        </p:txBody>
      </p:sp>
    </p:spTree>
    <p:extLst>
      <p:ext uri="{BB962C8B-B14F-4D97-AF65-F5344CB8AC3E}">
        <p14:creationId xmlns:p14="http://schemas.microsoft.com/office/powerpoint/2010/main" val="310220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E3811D-F5EB-482D-8237-27923CEA29A7}"/>
              </a:ext>
            </a:extLst>
          </p:cNvPr>
          <p:cNvSpPr>
            <a:spLocks noGrp="1"/>
          </p:cNvSpPr>
          <p:nvPr>
            <p:ph type="sldNum" sz="quarter" idx="12"/>
          </p:nvPr>
        </p:nvSpPr>
        <p:spPr/>
        <p:txBody>
          <a:bodyPr/>
          <a:lstStyle/>
          <a:p>
            <a:fld id="{1304E4F6-5DBB-467A-B1C4-2E27796DE4FB}" type="slidenum">
              <a:rPr lang="en-US" smtClean="0"/>
              <a:t>11</a:t>
            </a:fld>
            <a:endParaRPr lang="en-US"/>
          </a:p>
        </p:txBody>
      </p:sp>
      <p:pic>
        <p:nvPicPr>
          <p:cNvPr id="9" name="Picture 8" descr="A person sitting in front of a computer&#10;&#10;Description automatically generated">
            <a:extLst>
              <a:ext uri="{FF2B5EF4-FFF2-40B4-BE49-F238E27FC236}">
                <a16:creationId xmlns:a16="http://schemas.microsoft.com/office/drawing/2014/main" id="{AA767370-E570-4870-84FF-AAAF85D88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32" y="-163513"/>
            <a:ext cx="6422689" cy="7185026"/>
          </a:xfrm>
          <a:prstGeom prst="rect">
            <a:avLst/>
          </a:prstGeom>
          <a:ln>
            <a:noFill/>
          </a:ln>
          <a:effectLst>
            <a:softEdge rad="112500"/>
          </a:effectLst>
        </p:spPr>
      </p:pic>
      <p:sp>
        <p:nvSpPr>
          <p:cNvPr id="10" name="TextBox 9">
            <a:extLst>
              <a:ext uri="{FF2B5EF4-FFF2-40B4-BE49-F238E27FC236}">
                <a16:creationId xmlns:a16="http://schemas.microsoft.com/office/drawing/2014/main" id="{DB9EAD10-6930-48B9-92BF-2D00E6425331}"/>
              </a:ext>
            </a:extLst>
          </p:cNvPr>
          <p:cNvSpPr txBox="1"/>
          <p:nvPr/>
        </p:nvSpPr>
        <p:spPr>
          <a:xfrm>
            <a:off x="6234057" y="319087"/>
            <a:ext cx="5615043" cy="6219826"/>
          </a:xfrm>
          <a:prstGeom prst="rect">
            <a:avLst/>
          </a:prstGeom>
          <a:noFill/>
        </p:spPr>
        <p:txBody>
          <a:bodyPr wrap="square" rtlCol="0">
            <a:noAutofit/>
          </a:bodyPr>
          <a:lstStyle/>
          <a:p>
            <a:r>
              <a:rPr lang="en-US" sz="2400" b="1" dirty="0">
                <a:latin typeface="Corbel" panose="020B0503020204020204" pitchFamily="34" charset="0"/>
                <a:cs typeface="Arial" panose="020B0604020202020204" pitchFamily="34" charset="0"/>
              </a:rPr>
              <a:t>Cassandra</a:t>
            </a:r>
            <a:r>
              <a:rPr lang="en-US" sz="2400" dirty="0">
                <a:latin typeface="Corbel" panose="020B0503020204020204" pitchFamily="34" charset="0"/>
                <a:cs typeface="Arial" panose="020B0604020202020204" pitchFamily="34" charset="0"/>
              </a:rPr>
              <a:t> is excited to start her online program.  On Monday (the first day of class), she dusts off and boots up her Compaq Presario notebook.  Thankfully, it still works, but her Internet browser is on the fritz and she is not able to access the Internet.</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Finally on Friday, she decides to withdraw from the online program.  She flips open her phone and calls the school.</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The Cashier’s Office says that she is past the point of receiving any refund of her Tuition and Fees for this session; they direct her to Financial Aid.</a:t>
            </a:r>
          </a:p>
        </p:txBody>
      </p:sp>
      <p:sp>
        <p:nvSpPr>
          <p:cNvPr id="2" name="TextBox 1">
            <a:extLst>
              <a:ext uri="{FF2B5EF4-FFF2-40B4-BE49-F238E27FC236}">
                <a16:creationId xmlns:a16="http://schemas.microsoft.com/office/drawing/2014/main" id="{6B3D32EA-0125-4E69-BACA-0C775FD4A376}"/>
              </a:ext>
            </a:extLst>
          </p:cNvPr>
          <p:cNvSpPr txBox="1"/>
          <p:nvPr/>
        </p:nvSpPr>
        <p:spPr>
          <a:xfrm>
            <a:off x="2832558" y="4286249"/>
            <a:ext cx="3263442" cy="646986"/>
          </a:xfrm>
          <a:prstGeom prst="roundRect">
            <a:avLst/>
          </a:prstGeom>
          <a:solidFill>
            <a:schemeClr val="accent6">
              <a:lumMod val="60000"/>
              <a:lumOff val="40000"/>
            </a:schemeClr>
          </a:solidFill>
        </p:spPr>
        <p:txBody>
          <a:bodyPr wrap="none" rtlCol="0">
            <a:spAutoFit/>
          </a:bodyPr>
          <a:lstStyle/>
          <a:p>
            <a:r>
              <a:rPr lang="en-US" sz="3200" dirty="0">
                <a:latin typeface="Gill Sans MT" panose="020B0502020104020203" pitchFamily="34" charset="0"/>
              </a:rPr>
              <a:t>Withdrawal Date?</a:t>
            </a:r>
          </a:p>
        </p:txBody>
      </p:sp>
      <p:sp>
        <p:nvSpPr>
          <p:cNvPr id="6" name="TextBox 5">
            <a:extLst>
              <a:ext uri="{FF2B5EF4-FFF2-40B4-BE49-F238E27FC236}">
                <a16:creationId xmlns:a16="http://schemas.microsoft.com/office/drawing/2014/main" id="{B853A89A-F126-4019-A9DC-02F9F758A607}"/>
              </a:ext>
            </a:extLst>
          </p:cNvPr>
          <p:cNvSpPr txBox="1"/>
          <p:nvPr/>
        </p:nvSpPr>
        <p:spPr>
          <a:xfrm>
            <a:off x="1871323" y="5398528"/>
            <a:ext cx="4176069" cy="646986"/>
          </a:xfrm>
          <a:prstGeom prst="roundRect">
            <a:avLst/>
          </a:prstGeom>
          <a:solidFill>
            <a:schemeClr val="accent6">
              <a:lumMod val="60000"/>
              <a:lumOff val="40000"/>
            </a:schemeClr>
          </a:solidFill>
        </p:spPr>
        <p:txBody>
          <a:bodyPr wrap="none" rtlCol="0">
            <a:spAutoFit/>
          </a:bodyPr>
          <a:lstStyle/>
          <a:p>
            <a:r>
              <a:rPr lang="en-US" sz="3200" dirty="0">
                <a:latin typeface="Gill Sans MT" panose="020B0502020104020203" pitchFamily="34" charset="0"/>
              </a:rPr>
              <a:t>Date of Determination?</a:t>
            </a:r>
          </a:p>
        </p:txBody>
      </p:sp>
    </p:spTree>
    <p:extLst>
      <p:ext uri="{BB962C8B-B14F-4D97-AF65-F5344CB8AC3E}">
        <p14:creationId xmlns:p14="http://schemas.microsoft.com/office/powerpoint/2010/main" val="833245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E3811D-F5EB-482D-8237-27923CEA29A7}"/>
              </a:ext>
            </a:extLst>
          </p:cNvPr>
          <p:cNvSpPr>
            <a:spLocks noGrp="1"/>
          </p:cNvSpPr>
          <p:nvPr>
            <p:ph type="sldNum" sz="quarter" idx="12"/>
          </p:nvPr>
        </p:nvSpPr>
        <p:spPr/>
        <p:txBody>
          <a:bodyPr/>
          <a:lstStyle/>
          <a:p>
            <a:fld id="{1304E4F6-5DBB-467A-B1C4-2E27796DE4FB}" type="slidenum">
              <a:rPr lang="en-US" smtClean="0"/>
              <a:t>12</a:t>
            </a:fld>
            <a:endParaRPr lang="en-US"/>
          </a:p>
        </p:txBody>
      </p:sp>
      <p:pic>
        <p:nvPicPr>
          <p:cNvPr id="9" name="Picture 8" descr="A person sitting in front of a computer&#10;&#10;Description automatically generated">
            <a:extLst>
              <a:ext uri="{FF2B5EF4-FFF2-40B4-BE49-F238E27FC236}">
                <a16:creationId xmlns:a16="http://schemas.microsoft.com/office/drawing/2014/main" id="{AA767370-E570-4870-84FF-AAAF85D88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32" y="-163513"/>
            <a:ext cx="6422689" cy="7185026"/>
          </a:xfrm>
          <a:prstGeom prst="rect">
            <a:avLst/>
          </a:prstGeom>
          <a:ln>
            <a:noFill/>
          </a:ln>
          <a:effectLst>
            <a:softEdge rad="112500"/>
          </a:effectLst>
        </p:spPr>
      </p:pic>
      <p:sp>
        <p:nvSpPr>
          <p:cNvPr id="10" name="TextBox 9">
            <a:extLst>
              <a:ext uri="{FF2B5EF4-FFF2-40B4-BE49-F238E27FC236}">
                <a16:creationId xmlns:a16="http://schemas.microsoft.com/office/drawing/2014/main" id="{DB9EAD10-6930-48B9-92BF-2D00E6425331}"/>
              </a:ext>
            </a:extLst>
          </p:cNvPr>
          <p:cNvSpPr txBox="1"/>
          <p:nvPr/>
        </p:nvSpPr>
        <p:spPr>
          <a:xfrm>
            <a:off x="6447725" y="136524"/>
            <a:ext cx="5615043" cy="4791736"/>
          </a:xfrm>
          <a:prstGeom prst="rect">
            <a:avLst/>
          </a:prstGeom>
          <a:noFill/>
        </p:spPr>
        <p:txBody>
          <a:bodyPr wrap="square" rtlCol="0">
            <a:noAutofit/>
          </a:bodyPr>
          <a:lstStyle/>
          <a:p>
            <a:r>
              <a:rPr lang="en-US" sz="2400" b="1" dirty="0">
                <a:latin typeface="Corbel" panose="020B0503020204020204" pitchFamily="34" charset="0"/>
                <a:cs typeface="Arial" panose="020B0604020202020204" pitchFamily="34" charset="0"/>
              </a:rPr>
              <a:t>And the answer is ……. Cassandra</a:t>
            </a:r>
            <a:endParaRPr lang="en-US" sz="2400" dirty="0">
              <a:latin typeface="Corbel" panose="020B05030202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853A89A-F126-4019-A9DC-02F9F758A607}"/>
              </a:ext>
            </a:extLst>
          </p:cNvPr>
          <p:cNvSpPr txBox="1"/>
          <p:nvPr/>
        </p:nvSpPr>
        <p:spPr>
          <a:xfrm>
            <a:off x="6447725" y="766434"/>
            <a:ext cx="4837176" cy="1191816"/>
          </a:xfrm>
          <a:prstGeom prst="roundRect">
            <a:avLst/>
          </a:prstGeom>
          <a:solidFill>
            <a:schemeClr val="accent6">
              <a:lumMod val="60000"/>
              <a:lumOff val="40000"/>
            </a:schemeClr>
          </a:solidFill>
        </p:spPr>
        <p:txBody>
          <a:bodyPr wrap="square" rtlCol="0">
            <a:spAutoFit/>
          </a:bodyPr>
          <a:lstStyle/>
          <a:p>
            <a:r>
              <a:rPr lang="en-US" sz="3200" dirty="0">
                <a:latin typeface="Gill Sans MT" panose="020B0502020104020203" pitchFamily="34" charset="0"/>
              </a:rPr>
              <a:t>Date of Determination? Withdrawal Date?</a:t>
            </a:r>
          </a:p>
        </p:txBody>
      </p:sp>
      <p:sp>
        <p:nvSpPr>
          <p:cNvPr id="8" name="TextBox 7">
            <a:extLst>
              <a:ext uri="{FF2B5EF4-FFF2-40B4-BE49-F238E27FC236}">
                <a16:creationId xmlns:a16="http://schemas.microsoft.com/office/drawing/2014/main" id="{894BD5F1-7639-4891-A37B-160D52E16BC8}"/>
              </a:ext>
            </a:extLst>
          </p:cNvPr>
          <p:cNvSpPr txBox="1"/>
          <p:nvPr/>
        </p:nvSpPr>
        <p:spPr>
          <a:xfrm>
            <a:off x="6521530" y="2782014"/>
            <a:ext cx="4815840" cy="1736646"/>
          </a:xfrm>
          <a:prstGeom prst="roundRect">
            <a:avLst/>
          </a:prstGeom>
          <a:solidFill>
            <a:schemeClr val="accent6">
              <a:lumMod val="60000"/>
              <a:lumOff val="40000"/>
            </a:schemeClr>
          </a:solidFill>
        </p:spPr>
        <p:txBody>
          <a:bodyPr wrap="square" rtlCol="0">
            <a:spAutoFit/>
          </a:bodyPr>
          <a:lstStyle/>
          <a:p>
            <a:r>
              <a:rPr lang="en-US" sz="3200" dirty="0">
                <a:latin typeface="Gill Sans MT" panose="020B0502020104020203" pitchFamily="34" charset="0"/>
              </a:rPr>
              <a:t>The DD and the WD would be the date she informs us on Friday</a:t>
            </a:r>
          </a:p>
        </p:txBody>
      </p:sp>
    </p:spTree>
    <p:extLst>
      <p:ext uri="{BB962C8B-B14F-4D97-AF65-F5344CB8AC3E}">
        <p14:creationId xmlns:p14="http://schemas.microsoft.com/office/powerpoint/2010/main" val="1815235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535C-F463-4A12-A118-1F2681AD06B3}"/>
              </a:ext>
            </a:extLst>
          </p:cNvPr>
          <p:cNvSpPr>
            <a:spLocks noGrp="1"/>
          </p:cNvSpPr>
          <p:nvPr>
            <p:ph type="title"/>
          </p:nvPr>
        </p:nvSpPr>
        <p:spPr/>
        <p:txBody>
          <a:bodyPr/>
          <a:lstStyle/>
          <a:p>
            <a:r>
              <a:rPr lang="en-US" b="1" dirty="0">
                <a:solidFill>
                  <a:srgbClr val="00659E"/>
                </a:solidFill>
                <a:latin typeface="Gill Sans MT" panose="020B0502020104020203" pitchFamily="34" charset="0"/>
                <a:cs typeface="Aharoni" panose="02010803020104030203" pitchFamily="2" charset="-79"/>
              </a:rPr>
              <a:t>Is It a Withdrawal?</a:t>
            </a:r>
            <a:endParaRPr lang="en-US" dirty="0"/>
          </a:p>
        </p:txBody>
      </p:sp>
      <p:sp>
        <p:nvSpPr>
          <p:cNvPr id="4" name="Footer Placeholder 3">
            <a:extLst>
              <a:ext uri="{FF2B5EF4-FFF2-40B4-BE49-F238E27FC236}">
                <a16:creationId xmlns:a16="http://schemas.microsoft.com/office/drawing/2014/main" id="{D46ED89C-3C52-4935-99B1-A4CB9398E86B}"/>
              </a:ext>
            </a:extLst>
          </p:cNvPr>
          <p:cNvSpPr>
            <a:spLocks noGrp="1"/>
          </p:cNvSpPr>
          <p:nvPr>
            <p:ph type="ftr" sz="quarter" idx="11"/>
          </p:nvPr>
        </p:nvSpPr>
        <p:spPr/>
        <p:txBody>
          <a:bodyPr/>
          <a:lstStyle/>
          <a:p>
            <a:r>
              <a:rPr lang="en-US"/>
              <a:t>Fall Conference    November 4-7, 2018</a:t>
            </a:r>
            <a:endParaRPr lang="en-US" dirty="0"/>
          </a:p>
        </p:txBody>
      </p:sp>
      <p:sp>
        <p:nvSpPr>
          <p:cNvPr id="5" name="Slide Number Placeholder 4">
            <a:extLst>
              <a:ext uri="{FF2B5EF4-FFF2-40B4-BE49-F238E27FC236}">
                <a16:creationId xmlns:a16="http://schemas.microsoft.com/office/drawing/2014/main" id="{CE62CE22-CD7B-41A0-8D38-D73B36EDD8B7}"/>
              </a:ext>
            </a:extLst>
          </p:cNvPr>
          <p:cNvSpPr>
            <a:spLocks noGrp="1"/>
          </p:cNvSpPr>
          <p:nvPr>
            <p:ph type="sldNum" sz="quarter" idx="12"/>
          </p:nvPr>
        </p:nvSpPr>
        <p:spPr/>
        <p:txBody>
          <a:bodyPr/>
          <a:lstStyle/>
          <a:p>
            <a:fld id="{1304E4F6-5DBB-467A-B1C4-2E27796DE4FB}" type="slidenum">
              <a:rPr lang="en-US" smtClean="0"/>
              <a:t>13</a:t>
            </a:fld>
            <a:endParaRPr lang="en-US"/>
          </a:p>
        </p:txBody>
      </p:sp>
      <p:pic>
        <p:nvPicPr>
          <p:cNvPr id="7" name="Picture 6" descr="A picture containing outdoor, flying, fountain, air&#10;&#10;Description automatically generated">
            <a:extLst>
              <a:ext uri="{FF2B5EF4-FFF2-40B4-BE49-F238E27FC236}">
                <a16:creationId xmlns:a16="http://schemas.microsoft.com/office/drawing/2014/main" id="{6CE03500-DBB6-4995-90DF-39D063F2B17A}"/>
              </a:ext>
            </a:extLst>
          </p:cNvPr>
          <p:cNvPicPr>
            <a:picLocks noChangeAspect="1"/>
          </p:cNvPicPr>
          <p:nvPr/>
        </p:nvPicPr>
        <p:blipFill rotWithShape="1">
          <a:blip r:embed="rId2">
            <a:extLst>
              <a:ext uri="{28A0092B-C50C-407E-A947-70E740481C1C}">
                <a14:useLocalDpi xmlns:a14="http://schemas.microsoft.com/office/drawing/2010/main" val="0"/>
              </a:ext>
            </a:extLst>
          </a:blip>
          <a:srcRect t="4496" b="11103"/>
          <a:stretch/>
        </p:blipFill>
        <p:spPr>
          <a:xfrm>
            <a:off x="0" y="-11339"/>
            <a:ext cx="12192000" cy="6869339"/>
          </a:xfrm>
          <a:prstGeom prst="rect">
            <a:avLst/>
          </a:prstGeom>
        </p:spPr>
      </p:pic>
      <p:sp>
        <p:nvSpPr>
          <p:cNvPr id="8" name="TextBox 7">
            <a:extLst>
              <a:ext uri="{FF2B5EF4-FFF2-40B4-BE49-F238E27FC236}">
                <a16:creationId xmlns:a16="http://schemas.microsoft.com/office/drawing/2014/main" id="{26E3B03C-A4AE-4D3F-881A-8E8B8C58E93A}"/>
              </a:ext>
            </a:extLst>
          </p:cNvPr>
          <p:cNvSpPr txBox="1"/>
          <p:nvPr/>
        </p:nvSpPr>
        <p:spPr>
          <a:xfrm>
            <a:off x="451338" y="365125"/>
            <a:ext cx="4817348" cy="5854700"/>
          </a:xfrm>
          <a:prstGeom prst="rect">
            <a:avLst/>
          </a:prstGeom>
          <a:noFill/>
        </p:spPr>
        <p:txBody>
          <a:bodyPr wrap="square" rtlCol="0">
            <a:noAutofit/>
          </a:bodyPr>
          <a:lstStyle/>
          <a:p>
            <a:r>
              <a:rPr lang="en-US" sz="3400" b="1" dirty="0">
                <a:solidFill>
                  <a:schemeClr val="bg1"/>
                </a:solidFill>
                <a:latin typeface="Agency FB" panose="020B0503020202020204" pitchFamily="34" charset="0"/>
              </a:rPr>
              <a:t>Jackson</a:t>
            </a:r>
            <a:r>
              <a:rPr lang="en-US" sz="3400" dirty="0">
                <a:solidFill>
                  <a:schemeClr val="bg1"/>
                </a:solidFill>
                <a:latin typeface="Agency FB" panose="020B0503020202020204" pitchFamily="34" charset="0"/>
              </a:rPr>
              <a:t> begins attendance in the Spring term.  At the end of the semester, however, he receives all Failing grades.</a:t>
            </a:r>
          </a:p>
          <a:p>
            <a:endParaRPr lang="en-US" sz="3400" dirty="0">
              <a:solidFill>
                <a:schemeClr val="bg1"/>
              </a:solidFill>
              <a:latin typeface="Agency FB" panose="020B0503020202020204" pitchFamily="34" charset="0"/>
            </a:endParaRPr>
          </a:p>
          <a:p>
            <a:r>
              <a:rPr lang="en-US" sz="3400" dirty="0">
                <a:solidFill>
                  <a:schemeClr val="bg1"/>
                </a:solidFill>
                <a:latin typeface="Agency FB" panose="020B0503020202020204" pitchFamily="34" charset="0"/>
              </a:rPr>
              <a:t>His instructors indicate the last date he attended class was the Friday after Spring break.</a:t>
            </a:r>
          </a:p>
          <a:p>
            <a:endParaRPr lang="en-US" sz="3400" dirty="0">
              <a:solidFill>
                <a:schemeClr val="bg1"/>
              </a:solidFill>
              <a:latin typeface="Agency FB" panose="020B0503020202020204" pitchFamily="34" charset="0"/>
            </a:endParaRPr>
          </a:p>
          <a:p>
            <a:r>
              <a:rPr lang="en-US" sz="3400" dirty="0">
                <a:solidFill>
                  <a:schemeClr val="bg1"/>
                </a:solidFill>
                <a:latin typeface="Agency FB" panose="020B0503020202020204" pitchFamily="34" charset="0"/>
              </a:rPr>
              <a:t>No one has seen him since.</a:t>
            </a:r>
          </a:p>
        </p:txBody>
      </p:sp>
      <p:sp>
        <p:nvSpPr>
          <p:cNvPr id="9" name="TextBox 8">
            <a:extLst>
              <a:ext uri="{FF2B5EF4-FFF2-40B4-BE49-F238E27FC236}">
                <a16:creationId xmlns:a16="http://schemas.microsoft.com/office/drawing/2014/main" id="{39F80A31-20CA-421E-9CA6-337D31FDF2BF}"/>
              </a:ext>
            </a:extLst>
          </p:cNvPr>
          <p:cNvSpPr txBox="1"/>
          <p:nvPr/>
        </p:nvSpPr>
        <p:spPr>
          <a:xfrm>
            <a:off x="8582896" y="3734697"/>
            <a:ext cx="2536371" cy="954107"/>
          </a:xfrm>
          <a:prstGeom prst="rect">
            <a:avLst/>
          </a:prstGeom>
          <a:solidFill>
            <a:schemeClr val="tx1">
              <a:alpha val="69000"/>
            </a:schemeClr>
          </a:solidFill>
          <a:ln>
            <a:solidFill>
              <a:srgbClr val="92D050"/>
            </a:solidFill>
          </a:ln>
        </p:spPr>
        <p:txBody>
          <a:bodyPr wrap="square" rtlCol="0" anchor="ctr" anchorCtr="0">
            <a:spAutoFit/>
          </a:bodyPr>
          <a:lstStyle/>
          <a:p>
            <a:pPr algn="ctr"/>
            <a:r>
              <a:rPr lang="en-US" sz="2800" dirty="0">
                <a:solidFill>
                  <a:schemeClr val="bg1"/>
                </a:solidFill>
                <a:latin typeface="Aharoni" panose="02010803020104030203" pitchFamily="2" charset="-79"/>
                <a:cs typeface="Aharoni" panose="02010803020104030203" pitchFamily="2" charset="-79"/>
              </a:rPr>
              <a:t>Withdrawal Date?</a:t>
            </a:r>
          </a:p>
        </p:txBody>
      </p:sp>
      <p:sp>
        <p:nvSpPr>
          <p:cNvPr id="10" name="TextBox 9">
            <a:extLst>
              <a:ext uri="{FF2B5EF4-FFF2-40B4-BE49-F238E27FC236}">
                <a16:creationId xmlns:a16="http://schemas.microsoft.com/office/drawing/2014/main" id="{D34C5F12-A423-465D-8EE1-4FCDA36E6F4C}"/>
              </a:ext>
            </a:extLst>
          </p:cNvPr>
          <p:cNvSpPr txBox="1"/>
          <p:nvPr/>
        </p:nvSpPr>
        <p:spPr>
          <a:xfrm>
            <a:off x="8348364" y="2067152"/>
            <a:ext cx="3005436" cy="954107"/>
          </a:xfrm>
          <a:prstGeom prst="rect">
            <a:avLst/>
          </a:prstGeom>
          <a:solidFill>
            <a:schemeClr val="tx1">
              <a:alpha val="69000"/>
            </a:schemeClr>
          </a:solidFill>
          <a:ln>
            <a:solidFill>
              <a:srgbClr val="92D050"/>
            </a:solidFill>
          </a:ln>
        </p:spPr>
        <p:txBody>
          <a:bodyPr wrap="square" rtlCol="0" anchor="ctr" anchorCtr="0">
            <a:spAutoFit/>
          </a:bodyPr>
          <a:lstStyle/>
          <a:p>
            <a:pPr algn="ctr"/>
            <a:r>
              <a:rPr lang="en-US" sz="2800" dirty="0">
                <a:solidFill>
                  <a:schemeClr val="bg1"/>
                </a:solidFill>
                <a:latin typeface="Aharoni" panose="02010803020104030203" pitchFamily="2" charset="-79"/>
                <a:cs typeface="Aharoni" panose="02010803020104030203" pitchFamily="2" charset="-79"/>
              </a:rPr>
              <a:t>Date of Determination?</a:t>
            </a:r>
          </a:p>
        </p:txBody>
      </p:sp>
    </p:spTree>
    <p:extLst>
      <p:ext uri="{BB962C8B-B14F-4D97-AF65-F5344CB8AC3E}">
        <p14:creationId xmlns:p14="http://schemas.microsoft.com/office/powerpoint/2010/main" val="159409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535C-F463-4A12-A118-1F2681AD06B3}"/>
              </a:ext>
            </a:extLst>
          </p:cNvPr>
          <p:cNvSpPr>
            <a:spLocks noGrp="1"/>
          </p:cNvSpPr>
          <p:nvPr>
            <p:ph type="title"/>
          </p:nvPr>
        </p:nvSpPr>
        <p:spPr/>
        <p:txBody>
          <a:bodyPr/>
          <a:lstStyle/>
          <a:p>
            <a:r>
              <a:rPr lang="en-US" b="1" dirty="0">
                <a:solidFill>
                  <a:srgbClr val="00659E"/>
                </a:solidFill>
                <a:latin typeface="Gill Sans MT" panose="020B0502020104020203" pitchFamily="34" charset="0"/>
                <a:cs typeface="Aharoni" panose="02010803020104030203" pitchFamily="2" charset="-79"/>
              </a:rPr>
              <a:t>Is It a Withdrawal?</a:t>
            </a:r>
            <a:endParaRPr lang="en-US" dirty="0"/>
          </a:p>
        </p:txBody>
      </p:sp>
      <p:sp>
        <p:nvSpPr>
          <p:cNvPr id="4" name="Footer Placeholder 3">
            <a:extLst>
              <a:ext uri="{FF2B5EF4-FFF2-40B4-BE49-F238E27FC236}">
                <a16:creationId xmlns:a16="http://schemas.microsoft.com/office/drawing/2014/main" id="{D46ED89C-3C52-4935-99B1-A4CB9398E86B}"/>
              </a:ext>
            </a:extLst>
          </p:cNvPr>
          <p:cNvSpPr>
            <a:spLocks noGrp="1"/>
          </p:cNvSpPr>
          <p:nvPr>
            <p:ph type="ftr" sz="quarter" idx="11"/>
          </p:nvPr>
        </p:nvSpPr>
        <p:spPr/>
        <p:txBody>
          <a:bodyPr/>
          <a:lstStyle/>
          <a:p>
            <a:r>
              <a:rPr lang="en-US"/>
              <a:t>Fall Conference    November 4-7, 2018</a:t>
            </a:r>
            <a:endParaRPr lang="en-US" dirty="0"/>
          </a:p>
        </p:txBody>
      </p:sp>
      <p:sp>
        <p:nvSpPr>
          <p:cNvPr id="5" name="Slide Number Placeholder 4">
            <a:extLst>
              <a:ext uri="{FF2B5EF4-FFF2-40B4-BE49-F238E27FC236}">
                <a16:creationId xmlns:a16="http://schemas.microsoft.com/office/drawing/2014/main" id="{CE62CE22-CD7B-41A0-8D38-D73B36EDD8B7}"/>
              </a:ext>
            </a:extLst>
          </p:cNvPr>
          <p:cNvSpPr>
            <a:spLocks noGrp="1"/>
          </p:cNvSpPr>
          <p:nvPr>
            <p:ph type="sldNum" sz="quarter" idx="12"/>
          </p:nvPr>
        </p:nvSpPr>
        <p:spPr/>
        <p:txBody>
          <a:bodyPr/>
          <a:lstStyle/>
          <a:p>
            <a:fld id="{1304E4F6-5DBB-467A-B1C4-2E27796DE4FB}" type="slidenum">
              <a:rPr lang="en-US" smtClean="0"/>
              <a:t>14</a:t>
            </a:fld>
            <a:endParaRPr lang="en-US"/>
          </a:p>
        </p:txBody>
      </p:sp>
      <p:pic>
        <p:nvPicPr>
          <p:cNvPr id="7" name="Picture 6" descr="A picture containing outdoor, flying, fountain, air&#10;&#10;Description automatically generated">
            <a:extLst>
              <a:ext uri="{FF2B5EF4-FFF2-40B4-BE49-F238E27FC236}">
                <a16:creationId xmlns:a16="http://schemas.microsoft.com/office/drawing/2014/main" id="{6CE03500-DBB6-4995-90DF-39D063F2B17A}"/>
              </a:ext>
            </a:extLst>
          </p:cNvPr>
          <p:cNvPicPr>
            <a:picLocks noChangeAspect="1"/>
          </p:cNvPicPr>
          <p:nvPr/>
        </p:nvPicPr>
        <p:blipFill rotWithShape="1">
          <a:blip r:embed="rId2">
            <a:extLst>
              <a:ext uri="{28A0092B-C50C-407E-A947-70E740481C1C}">
                <a14:useLocalDpi xmlns:a14="http://schemas.microsoft.com/office/drawing/2010/main" val="0"/>
              </a:ext>
            </a:extLst>
          </a:blip>
          <a:srcRect t="4496" b="11103"/>
          <a:stretch/>
        </p:blipFill>
        <p:spPr>
          <a:xfrm>
            <a:off x="0" y="-11339"/>
            <a:ext cx="12192000" cy="6869339"/>
          </a:xfrm>
          <a:prstGeom prst="rect">
            <a:avLst/>
          </a:prstGeom>
        </p:spPr>
      </p:pic>
      <p:sp>
        <p:nvSpPr>
          <p:cNvPr id="8" name="TextBox 7">
            <a:extLst>
              <a:ext uri="{FF2B5EF4-FFF2-40B4-BE49-F238E27FC236}">
                <a16:creationId xmlns:a16="http://schemas.microsoft.com/office/drawing/2014/main" id="{26E3B03C-A4AE-4D3F-881A-8E8B8C58E93A}"/>
              </a:ext>
            </a:extLst>
          </p:cNvPr>
          <p:cNvSpPr txBox="1"/>
          <p:nvPr/>
        </p:nvSpPr>
        <p:spPr>
          <a:xfrm>
            <a:off x="368211" y="365125"/>
            <a:ext cx="4817348" cy="5854700"/>
          </a:xfrm>
          <a:prstGeom prst="rect">
            <a:avLst/>
          </a:prstGeom>
          <a:noFill/>
        </p:spPr>
        <p:txBody>
          <a:bodyPr wrap="square" rtlCol="0">
            <a:noAutofit/>
          </a:bodyPr>
          <a:lstStyle/>
          <a:p>
            <a:r>
              <a:rPr lang="en-US" sz="3400" b="1" dirty="0">
                <a:solidFill>
                  <a:schemeClr val="bg1"/>
                </a:solidFill>
                <a:latin typeface="Agency FB" panose="020B0503020202020204" pitchFamily="34" charset="0"/>
              </a:rPr>
              <a:t>And the answer is…. Jackson</a:t>
            </a:r>
            <a:endParaRPr lang="en-US" sz="3400" dirty="0">
              <a:solidFill>
                <a:schemeClr val="bg1"/>
              </a:solidFill>
              <a:latin typeface="Agency FB" panose="020B0503020202020204" pitchFamily="34" charset="0"/>
            </a:endParaRPr>
          </a:p>
        </p:txBody>
      </p:sp>
      <p:sp>
        <p:nvSpPr>
          <p:cNvPr id="9" name="TextBox 8">
            <a:extLst>
              <a:ext uri="{FF2B5EF4-FFF2-40B4-BE49-F238E27FC236}">
                <a16:creationId xmlns:a16="http://schemas.microsoft.com/office/drawing/2014/main" id="{39F80A31-20CA-421E-9CA6-337D31FDF2BF}"/>
              </a:ext>
            </a:extLst>
          </p:cNvPr>
          <p:cNvSpPr txBox="1"/>
          <p:nvPr/>
        </p:nvSpPr>
        <p:spPr>
          <a:xfrm>
            <a:off x="838201" y="3950140"/>
            <a:ext cx="3459480" cy="523220"/>
          </a:xfrm>
          <a:prstGeom prst="rect">
            <a:avLst/>
          </a:prstGeom>
          <a:solidFill>
            <a:schemeClr val="tx1">
              <a:alpha val="69000"/>
            </a:schemeClr>
          </a:solidFill>
          <a:ln>
            <a:solidFill>
              <a:srgbClr val="92D050"/>
            </a:solidFill>
          </a:ln>
        </p:spPr>
        <p:txBody>
          <a:bodyPr wrap="square" rtlCol="0" anchor="ctr" anchorCtr="0">
            <a:spAutoFit/>
          </a:bodyPr>
          <a:lstStyle/>
          <a:p>
            <a:pPr algn="ctr"/>
            <a:r>
              <a:rPr lang="en-US" sz="2800">
                <a:solidFill>
                  <a:schemeClr val="bg1"/>
                </a:solidFill>
                <a:latin typeface="Agency FB" panose="020B0503020202020204" pitchFamily="34" charset="0"/>
              </a:rPr>
              <a:t>Friday after Spring break</a:t>
            </a:r>
            <a:endParaRPr lang="en-US" sz="2800" dirty="0">
              <a:solidFill>
                <a:schemeClr val="bg1"/>
              </a:solidFill>
              <a:latin typeface="Aharoni" panose="02010803020104030203" pitchFamily="2" charset="-79"/>
              <a:cs typeface="Aharoni" panose="02010803020104030203" pitchFamily="2" charset="-79"/>
            </a:endParaRPr>
          </a:p>
        </p:txBody>
      </p:sp>
      <p:sp>
        <p:nvSpPr>
          <p:cNvPr id="10" name="TextBox 9">
            <a:extLst>
              <a:ext uri="{FF2B5EF4-FFF2-40B4-BE49-F238E27FC236}">
                <a16:creationId xmlns:a16="http://schemas.microsoft.com/office/drawing/2014/main" id="{D34C5F12-A423-465D-8EE1-4FCDA36E6F4C}"/>
              </a:ext>
            </a:extLst>
          </p:cNvPr>
          <p:cNvSpPr txBox="1"/>
          <p:nvPr/>
        </p:nvSpPr>
        <p:spPr>
          <a:xfrm>
            <a:off x="838200" y="1215337"/>
            <a:ext cx="3459480" cy="1815882"/>
          </a:xfrm>
          <a:prstGeom prst="rect">
            <a:avLst/>
          </a:prstGeom>
          <a:solidFill>
            <a:schemeClr val="tx1">
              <a:alpha val="69000"/>
            </a:schemeClr>
          </a:solidFill>
          <a:ln>
            <a:solidFill>
              <a:srgbClr val="92D050"/>
            </a:solidFill>
          </a:ln>
        </p:spPr>
        <p:txBody>
          <a:bodyPr wrap="square" rtlCol="0" anchor="ctr" anchorCtr="0">
            <a:spAutoFit/>
          </a:bodyPr>
          <a:lstStyle/>
          <a:p>
            <a:pPr algn="ctr"/>
            <a:r>
              <a:rPr lang="en-US" sz="2800" dirty="0">
                <a:solidFill>
                  <a:schemeClr val="bg1"/>
                </a:solidFill>
                <a:latin typeface="Aharoni" panose="02010803020104030203" pitchFamily="2" charset="-79"/>
                <a:cs typeface="Aharoni" panose="02010803020104030203" pitchFamily="2" charset="-79"/>
              </a:rPr>
              <a:t>Date of Determination?</a:t>
            </a:r>
          </a:p>
          <a:p>
            <a:pPr algn="ctr"/>
            <a:endParaRPr lang="en-US" sz="2800" dirty="0">
              <a:solidFill>
                <a:schemeClr val="bg1"/>
              </a:solidFill>
              <a:latin typeface="Aharoni" panose="02010803020104030203" pitchFamily="2" charset="-79"/>
              <a:cs typeface="Aharoni" panose="02010803020104030203" pitchFamily="2" charset="-79"/>
            </a:endParaRPr>
          </a:p>
          <a:p>
            <a:pPr algn="ctr"/>
            <a:r>
              <a:rPr lang="en-US" sz="2800" dirty="0">
                <a:solidFill>
                  <a:schemeClr val="bg1"/>
                </a:solidFill>
                <a:latin typeface="Aharoni" panose="02010803020104030203" pitchFamily="2" charset="-79"/>
                <a:cs typeface="Aharoni" panose="02010803020104030203" pitchFamily="2" charset="-79"/>
              </a:rPr>
              <a:t> Withdrawal Date?</a:t>
            </a:r>
          </a:p>
        </p:txBody>
      </p:sp>
    </p:spTree>
    <p:extLst>
      <p:ext uri="{BB962C8B-B14F-4D97-AF65-F5344CB8AC3E}">
        <p14:creationId xmlns:p14="http://schemas.microsoft.com/office/powerpoint/2010/main" val="649756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CE5FF8-E161-4EE1-8EF9-DB14674E1992}"/>
              </a:ext>
            </a:extLst>
          </p:cNvPr>
          <p:cNvSpPr>
            <a:spLocks noGrp="1"/>
          </p:cNvSpPr>
          <p:nvPr>
            <p:ph type="sldNum" sz="quarter" idx="12"/>
          </p:nvPr>
        </p:nvSpPr>
        <p:spPr/>
        <p:txBody>
          <a:bodyPr/>
          <a:lstStyle/>
          <a:p>
            <a:fld id="{1304E4F6-5DBB-467A-B1C4-2E27796DE4FB}" type="slidenum">
              <a:rPr lang="en-US" smtClean="0"/>
              <a:t>15</a:t>
            </a:fld>
            <a:endParaRPr lang="en-US"/>
          </a:p>
        </p:txBody>
      </p:sp>
      <p:sp>
        <p:nvSpPr>
          <p:cNvPr id="6" name="Rectangle 5">
            <a:extLst>
              <a:ext uri="{FF2B5EF4-FFF2-40B4-BE49-F238E27FC236}">
                <a16:creationId xmlns:a16="http://schemas.microsoft.com/office/drawing/2014/main" id="{82756EA4-692E-44AF-9A3F-49EA64F612B8}"/>
              </a:ext>
            </a:extLst>
          </p:cNvPr>
          <p:cNvSpPr/>
          <p:nvPr/>
        </p:nvSpPr>
        <p:spPr>
          <a:xfrm>
            <a:off x="1949725" y="2330836"/>
            <a:ext cx="7989831" cy="531196"/>
          </a:xfrm>
          <a:prstGeom prst="rect">
            <a:avLst/>
          </a:prstGeom>
          <a:solidFill>
            <a:srgbClr val="9DC3E6"/>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E15C6C8D-7B01-4A74-B1FA-A7D2A6AE732A}"/>
              </a:ext>
            </a:extLst>
          </p:cNvPr>
          <p:cNvSpPr/>
          <p:nvPr/>
        </p:nvSpPr>
        <p:spPr>
          <a:xfrm>
            <a:off x="1949725" y="2330836"/>
            <a:ext cx="406245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8" name="Down Arrow 13">
            <a:extLst>
              <a:ext uri="{FF2B5EF4-FFF2-40B4-BE49-F238E27FC236}">
                <a16:creationId xmlns:a16="http://schemas.microsoft.com/office/drawing/2014/main" id="{72A80CAF-49C9-4FF6-95B7-4750DC6C1C4C}"/>
              </a:ext>
            </a:extLst>
          </p:cNvPr>
          <p:cNvSpPr/>
          <p:nvPr/>
        </p:nvSpPr>
        <p:spPr>
          <a:xfrm flipV="1">
            <a:off x="5841903" y="288971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11FF9A-0F30-44CC-B1FB-631A2FB40B5E}"/>
              </a:ext>
            </a:extLst>
          </p:cNvPr>
          <p:cNvSpPr txBox="1"/>
          <p:nvPr/>
        </p:nvSpPr>
        <p:spPr>
          <a:xfrm>
            <a:off x="4981590" y="3220051"/>
            <a:ext cx="1866157" cy="646331"/>
          </a:xfrm>
          <a:prstGeom prst="rect">
            <a:avLst/>
          </a:prstGeom>
          <a:noFill/>
        </p:spPr>
        <p:txBody>
          <a:bodyPr wrap="square" rtlCol="0">
            <a:spAutoFit/>
          </a:bodyPr>
          <a:lstStyle/>
          <a:p>
            <a:pPr algn="ctr"/>
            <a:r>
              <a:rPr lang="en-US" b="1" dirty="0"/>
              <a:t>October 1</a:t>
            </a:r>
            <a:r>
              <a:rPr lang="en-US" b="1" baseline="30000" dirty="0"/>
              <a:t>st</a:t>
            </a:r>
            <a:r>
              <a:rPr lang="en-US" b="1" dirty="0"/>
              <a:t> LDA</a:t>
            </a:r>
          </a:p>
          <a:p>
            <a:pPr algn="ctr"/>
            <a:r>
              <a:rPr lang="en-US" dirty="0"/>
              <a:t>(42 Days In)</a:t>
            </a:r>
          </a:p>
        </p:txBody>
      </p:sp>
      <p:sp>
        <p:nvSpPr>
          <p:cNvPr id="12" name="TextBox 11">
            <a:extLst>
              <a:ext uri="{FF2B5EF4-FFF2-40B4-BE49-F238E27FC236}">
                <a16:creationId xmlns:a16="http://schemas.microsoft.com/office/drawing/2014/main" id="{17E82779-BA92-4676-8AD6-9184193C5D9F}"/>
              </a:ext>
            </a:extLst>
          </p:cNvPr>
          <p:cNvSpPr txBox="1"/>
          <p:nvPr/>
        </p:nvSpPr>
        <p:spPr>
          <a:xfrm rot="5400000">
            <a:off x="6568107" y="3284240"/>
            <a:ext cx="1128835" cy="369332"/>
          </a:xfrm>
          <a:prstGeom prst="rect">
            <a:avLst/>
          </a:prstGeom>
          <a:noFill/>
        </p:spPr>
        <p:txBody>
          <a:bodyPr wrap="none" rtlCol="0">
            <a:spAutoFit/>
          </a:bodyPr>
          <a:lstStyle/>
          <a:p>
            <a:pPr algn="ctr"/>
            <a:r>
              <a:rPr lang="en-US" dirty="0"/>
              <a:t>60% Mark</a:t>
            </a:r>
          </a:p>
        </p:txBody>
      </p:sp>
      <p:sp>
        <p:nvSpPr>
          <p:cNvPr id="13" name="Rectangle 12">
            <a:extLst>
              <a:ext uri="{FF2B5EF4-FFF2-40B4-BE49-F238E27FC236}">
                <a16:creationId xmlns:a16="http://schemas.microsoft.com/office/drawing/2014/main" id="{D93F57C3-3104-492A-B791-B4B1E500E2C7}"/>
              </a:ext>
            </a:extLst>
          </p:cNvPr>
          <p:cNvSpPr/>
          <p:nvPr/>
        </p:nvSpPr>
        <p:spPr>
          <a:xfrm>
            <a:off x="1889783" y="803978"/>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- 114 Days (August 21</a:t>
            </a:r>
            <a:r>
              <a:rPr lang="en-US" sz="2200" b="1" baseline="30000" dirty="0">
                <a:solidFill>
                  <a:srgbClr val="000000"/>
                </a:solidFill>
                <a:latin typeface="Gill Sans MT" panose="020B0502020104020203" pitchFamily="34" charset="0"/>
                <a:cs typeface="Arial" panose="020B0604020202020204" pitchFamily="34" charset="0"/>
              </a:rPr>
              <a:t>st</a:t>
            </a:r>
            <a:r>
              <a:rPr lang="en-US" sz="2200" b="1" dirty="0">
                <a:solidFill>
                  <a:srgbClr val="000000"/>
                </a:solidFill>
                <a:latin typeface="Gill Sans MT" panose="020B0502020104020203" pitchFamily="34" charset="0"/>
                <a:cs typeface="Arial" panose="020B0604020202020204" pitchFamily="34" charset="0"/>
              </a:rPr>
              <a:t> – December 12</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14" name="TextBox 13">
            <a:extLst>
              <a:ext uri="{FF2B5EF4-FFF2-40B4-BE49-F238E27FC236}">
                <a16:creationId xmlns:a16="http://schemas.microsoft.com/office/drawing/2014/main" id="{0D9A1A88-6D35-47CF-B699-CF1AECD78813}"/>
              </a:ext>
            </a:extLst>
          </p:cNvPr>
          <p:cNvSpPr txBox="1"/>
          <p:nvPr/>
        </p:nvSpPr>
        <p:spPr>
          <a:xfrm>
            <a:off x="6771513" y="1659639"/>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5" name="Left Brace 14">
            <a:extLst>
              <a:ext uri="{FF2B5EF4-FFF2-40B4-BE49-F238E27FC236}">
                <a16:creationId xmlns:a16="http://schemas.microsoft.com/office/drawing/2014/main" id="{B8011A39-5853-433F-B218-AFD1BEDC70E9}"/>
              </a:ext>
            </a:extLst>
          </p:cNvPr>
          <p:cNvSpPr/>
          <p:nvPr/>
        </p:nvSpPr>
        <p:spPr>
          <a:xfrm rot="16200000">
            <a:off x="8008399" y="1306906"/>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CD666A0-51A3-4166-AF6D-E18DD7582E8C}"/>
              </a:ext>
            </a:extLst>
          </p:cNvPr>
          <p:cNvSpPr txBox="1"/>
          <p:nvPr/>
        </p:nvSpPr>
        <p:spPr>
          <a:xfrm>
            <a:off x="3013764" y="1659639"/>
            <a:ext cx="2452923" cy="369332"/>
          </a:xfrm>
          <a:prstGeom prst="rect">
            <a:avLst/>
          </a:prstGeom>
          <a:noFill/>
          <a:ln w="19050">
            <a:solidFill>
              <a:schemeClr val="accent2"/>
            </a:solidFill>
          </a:ln>
        </p:spPr>
        <p:txBody>
          <a:bodyPr wrap="square" rtlCol="0">
            <a:spAutoFit/>
          </a:bodyPr>
          <a:lstStyle/>
          <a:p>
            <a:pPr algn="ctr"/>
            <a:r>
              <a:rPr lang="en-US" dirty="0"/>
              <a:t>*9 Day Hurricane Break</a:t>
            </a:r>
          </a:p>
        </p:txBody>
      </p:sp>
      <p:sp>
        <p:nvSpPr>
          <p:cNvPr id="17" name="Left Brace 16">
            <a:extLst>
              <a:ext uri="{FF2B5EF4-FFF2-40B4-BE49-F238E27FC236}">
                <a16:creationId xmlns:a16="http://schemas.microsoft.com/office/drawing/2014/main" id="{7FEAC740-A8E6-48C7-A2E7-DC635F01F849}"/>
              </a:ext>
            </a:extLst>
          </p:cNvPr>
          <p:cNvSpPr/>
          <p:nvPr/>
        </p:nvSpPr>
        <p:spPr>
          <a:xfrm rot="16200000">
            <a:off x="4116758" y="1181721"/>
            <a:ext cx="159500" cy="54247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90569F9-587D-438B-971F-666171F9D4D8}"/>
              </a:ext>
            </a:extLst>
          </p:cNvPr>
          <p:cNvCxnSpPr>
            <a:cxnSpLocks/>
          </p:cNvCxnSpPr>
          <p:nvPr/>
        </p:nvCxnSpPr>
        <p:spPr>
          <a:xfrm>
            <a:off x="6877352" y="2224585"/>
            <a:ext cx="0" cy="1808739"/>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AFB9F7A2-43BA-44B6-B9B4-E0EF3A5DF038}"/>
              </a:ext>
            </a:extLst>
          </p:cNvPr>
          <p:cNvSpPr txBox="1"/>
          <p:nvPr/>
        </p:nvSpPr>
        <p:spPr>
          <a:xfrm>
            <a:off x="2846080" y="4224401"/>
            <a:ext cx="6817315" cy="1538883"/>
          </a:xfrm>
          <a:prstGeom prst="rect">
            <a:avLst/>
          </a:prstGeom>
          <a:noFill/>
          <a:ln>
            <a:solidFill>
              <a:schemeClr val="tx1"/>
            </a:solidFill>
          </a:ln>
        </p:spPr>
        <p:txBody>
          <a:bodyPr wrap="none" rtlCol="0">
            <a:spAutoFit/>
          </a:bodyPr>
          <a:lstStyle/>
          <a:p>
            <a:r>
              <a:rPr lang="en-US" sz="2000" b="1" dirty="0"/>
              <a:t>What is the Denominator?</a:t>
            </a:r>
          </a:p>
          <a:p>
            <a:r>
              <a:rPr lang="en-US" dirty="0"/>
              <a:t>A. 114 Days		B. 105 Days		C.  100 Days		D. 72 Days </a:t>
            </a:r>
          </a:p>
          <a:p>
            <a:endParaRPr lang="en-US" dirty="0"/>
          </a:p>
          <a:p>
            <a:r>
              <a:rPr lang="en-US" sz="2000" b="1" dirty="0"/>
              <a:t>What is the Numerator?</a:t>
            </a:r>
          </a:p>
          <a:p>
            <a:r>
              <a:rPr lang="en-US" dirty="0"/>
              <a:t>A. 28 Days 		B. 33 Days		C. 42 Days		D. 114 Days</a:t>
            </a:r>
          </a:p>
        </p:txBody>
      </p:sp>
    </p:spTree>
    <p:extLst>
      <p:ext uri="{BB962C8B-B14F-4D97-AF65-F5344CB8AC3E}">
        <p14:creationId xmlns:p14="http://schemas.microsoft.com/office/powerpoint/2010/main" val="3339631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2500"/>
                            </p:stCondLst>
                            <p:childTnLst>
                              <p:par>
                                <p:cTn id="16" presetID="19" presetClass="emph" presetSubtype="0" fill="hold" grpId="0" nodeType="afterEffect">
                                  <p:stCondLst>
                                    <p:cond delay="0"/>
                                  </p:stCondLst>
                                  <p:childTnLst>
                                    <p:animClr clrSpc="rgb" dir="cw">
                                      <p:cBhvr override="childStyle">
                                        <p:cTn id="17" dur="1000" fill="hold"/>
                                        <p:tgtEl>
                                          <p:spTgt spid="6"/>
                                        </p:tgtEl>
                                        <p:attrNameLst>
                                          <p:attrName>style.color</p:attrName>
                                        </p:attrNameLst>
                                      </p:cBhvr>
                                      <p:to>
                                        <a:srgbClr val="FF7C80"/>
                                      </p:to>
                                    </p:animClr>
                                    <p:animClr clrSpc="rgb" dir="cw">
                                      <p:cBhvr>
                                        <p:cTn id="18" dur="1000" fill="hold"/>
                                        <p:tgtEl>
                                          <p:spTgt spid="6"/>
                                        </p:tgtEl>
                                        <p:attrNameLst>
                                          <p:attrName>fillcolor</p:attrName>
                                        </p:attrNameLst>
                                      </p:cBhvr>
                                      <p:to>
                                        <a:srgbClr val="FF7C80"/>
                                      </p:to>
                                    </p:animClr>
                                    <p:set>
                                      <p:cBhvr>
                                        <p:cTn id="19" dur="1000" fill="hold"/>
                                        <p:tgtEl>
                                          <p:spTgt spid="6"/>
                                        </p:tgtEl>
                                        <p:attrNameLst>
                                          <p:attrName>fill.type</p:attrName>
                                        </p:attrNameLst>
                                      </p:cBhvr>
                                      <p:to>
                                        <p:strVal val="solid"/>
                                      </p:to>
                                    </p:set>
                                    <p:set>
                                      <p:cBhvr>
                                        <p:cTn id="20" dur="1000" fill="hold"/>
                                        <p:tgtEl>
                                          <p:spTgt spid="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CE5FF8-E161-4EE1-8EF9-DB14674E1992}"/>
              </a:ext>
            </a:extLst>
          </p:cNvPr>
          <p:cNvSpPr>
            <a:spLocks noGrp="1"/>
          </p:cNvSpPr>
          <p:nvPr>
            <p:ph type="sldNum" sz="quarter" idx="12"/>
          </p:nvPr>
        </p:nvSpPr>
        <p:spPr/>
        <p:txBody>
          <a:bodyPr/>
          <a:lstStyle/>
          <a:p>
            <a:fld id="{1304E4F6-5DBB-467A-B1C4-2E27796DE4FB}" type="slidenum">
              <a:rPr lang="en-US" smtClean="0"/>
              <a:t>16</a:t>
            </a:fld>
            <a:endParaRPr lang="en-US"/>
          </a:p>
        </p:txBody>
      </p:sp>
      <p:sp>
        <p:nvSpPr>
          <p:cNvPr id="6" name="Rectangle 5">
            <a:extLst>
              <a:ext uri="{FF2B5EF4-FFF2-40B4-BE49-F238E27FC236}">
                <a16:creationId xmlns:a16="http://schemas.microsoft.com/office/drawing/2014/main" id="{82756EA4-692E-44AF-9A3F-49EA64F612B8}"/>
              </a:ext>
            </a:extLst>
          </p:cNvPr>
          <p:cNvSpPr/>
          <p:nvPr/>
        </p:nvSpPr>
        <p:spPr>
          <a:xfrm>
            <a:off x="1949725" y="2330836"/>
            <a:ext cx="7989831" cy="531196"/>
          </a:xfrm>
          <a:prstGeom prst="rect">
            <a:avLst/>
          </a:prstGeom>
          <a:solidFill>
            <a:srgbClr val="9DC3E6"/>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E15C6C8D-7B01-4A74-B1FA-A7D2A6AE732A}"/>
              </a:ext>
            </a:extLst>
          </p:cNvPr>
          <p:cNvSpPr/>
          <p:nvPr/>
        </p:nvSpPr>
        <p:spPr>
          <a:xfrm>
            <a:off x="1949725" y="2330836"/>
            <a:ext cx="406245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8" name="Down Arrow 13">
            <a:extLst>
              <a:ext uri="{FF2B5EF4-FFF2-40B4-BE49-F238E27FC236}">
                <a16:creationId xmlns:a16="http://schemas.microsoft.com/office/drawing/2014/main" id="{72A80CAF-49C9-4FF6-95B7-4750DC6C1C4C}"/>
              </a:ext>
            </a:extLst>
          </p:cNvPr>
          <p:cNvSpPr/>
          <p:nvPr/>
        </p:nvSpPr>
        <p:spPr>
          <a:xfrm flipV="1">
            <a:off x="5841903" y="288971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11FF9A-0F30-44CC-B1FB-631A2FB40B5E}"/>
              </a:ext>
            </a:extLst>
          </p:cNvPr>
          <p:cNvSpPr txBox="1"/>
          <p:nvPr/>
        </p:nvSpPr>
        <p:spPr>
          <a:xfrm>
            <a:off x="4981590" y="3220051"/>
            <a:ext cx="1866157" cy="646331"/>
          </a:xfrm>
          <a:prstGeom prst="rect">
            <a:avLst/>
          </a:prstGeom>
          <a:noFill/>
        </p:spPr>
        <p:txBody>
          <a:bodyPr wrap="square" rtlCol="0">
            <a:spAutoFit/>
          </a:bodyPr>
          <a:lstStyle/>
          <a:p>
            <a:pPr algn="ctr"/>
            <a:r>
              <a:rPr lang="en-US" b="1" dirty="0"/>
              <a:t>October 1</a:t>
            </a:r>
            <a:r>
              <a:rPr lang="en-US" b="1" baseline="30000" dirty="0"/>
              <a:t>st</a:t>
            </a:r>
            <a:r>
              <a:rPr lang="en-US" b="1" dirty="0"/>
              <a:t> LDA</a:t>
            </a:r>
          </a:p>
          <a:p>
            <a:pPr algn="ctr"/>
            <a:r>
              <a:rPr lang="en-US" dirty="0"/>
              <a:t>(42 Days In)</a:t>
            </a:r>
          </a:p>
        </p:txBody>
      </p:sp>
      <p:sp>
        <p:nvSpPr>
          <p:cNvPr id="12" name="TextBox 11">
            <a:extLst>
              <a:ext uri="{FF2B5EF4-FFF2-40B4-BE49-F238E27FC236}">
                <a16:creationId xmlns:a16="http://schemas.microsoft.com/office/drawing/2014/main" id="{17E82779-BA92-4676-8AD6-9184193C5D9F}"/>
              </a:ext>
            </a:extLst>
          </p:cNvPr>
          <p:cNvSpPr txBox="1"/>
          <p:nvPr/>
        </p:nvSpPr>
        <p:spPr>
          <a:xfrm rot="5400000">
            <a:off x="6568107" y="3284240"/>
            <a:ext cx="1128835" cy="369332"/>
          </a:xfrm>
          <a:prstGeom prst="rect">
            <a:avLst/>
          </a:prstGeom>
          <a:noFill/>
        </p:spPr>
        <p:txBody>
          <a:bodyPr wrap="none" rtlCol="0">
            <a:spAutoFit/>
          </a:bodyPr>
          <a:lstStyle/>
          <a:p>
            <a:pPr algn="ctr"/>
            <a:r>
              <a:rPr lang="en-US" dirty="0"/>
              <a:t>60% Mark</a:t>
            </a:r>
          </a:p>
        </p:txBody>
      </p:sp>
      <p:sp>
        <p:nvSpPr>
          <p:cNvPr id="13" name="Rectangle 12">
            <a:extLst>
              <a:ext uri="{FF2B5EF4-FFF2-40B4-BE49-F238E27FC236}">
                <a16:creationId xmlns:a16="http://schemas.microsoft.com/office/drawing/2014/main" id="{D93F57C3-3104-492A-B791-B4B1E500E2C7}"/>
              </a:ext>
            </a:extLst>
          </p:cNvPr>
          <p:cNvSpPr/>
          <p:nvPr/>
        </p:nvSpPr>
        <p:spPr>
          <a:xfrm>
            <a:off x="1889783" y="803978"/>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- 114 Days (August 21</a:t>
            </a:r>
            <a:r>
              <a:rPr lang="en-US" sz="2200" b="1" baseline="30000" dirty="0">
                <a:solidFill>
                  <a:srgbClr val="000000"/>
                </a:solidFill>
                <a:latin typeface="Gill Sans MT" panose="020B0502020104020203" pitchFamily="34" charset="0"/>
                <a:cs typeface="Arial" panose="020B0604020202020204" pitchFamily="34" charset="0"/>
              </a:rPr>
              <a:t>st</a:t>
            </a:r>
            <a:r>
              <a:rPr lang="en-US" sz="2200" b="1" dirty="0">
                <a:solidFill>
                  <a:srgbClr val="000000"/>
                </a:solidFill>
                <a:latin typeface="Gill Sans MT" panose="020B0502020104020203" pitchFamily="34" charset="0"/>
                <a:cs typeface="Arial" panose="020B0604020202020204" pitchFamily="34" charset="0"/>
              </a:rPr>
              <a:t> – December 12</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14" name="TextBox 13">
            <a:extLst>
              <a:ext uri="{FF2B5EF4-FFF2-40B4-BE49-F238E27FC236}">
                <a16:creationId xmlns:a16="http://schemas.microsoft.com/office/drawing/2014/main" id="{0D9A1A88-6D35-47CF-B699-CF1AECD78813}"/>
              </a:ext>
            </a:extLst>
          </p:cNvPr>
          <p:cNvSpPr txBox="1"/>
          <p:nvPr/>
        </p:nvSpPr>
        <p:spPr>
          <a:xfrm>
            <a:off x="6771513" y="1659639"/>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5" name="Left Brace 14">
            <a:extLst>
              <a:ext uri="{FF2B5EF4-FFF2-40B4-BE49-F238E27FC236}">
                <a16:creationId xmlns:a16="http://schemas.microsoft.com/office/drawing/2014/main" id="{B8011A39-5853-433F-B218-AFD1BEDC70E9}"/>
              </a:ext>
            </a:extLst>
          </p:cNvPr>
          <p:cNvSpPr/>
          <p:nvPr/>
        </p:nvSpPr>
        <p:spPr>
          <a:xfrm rot="16200000">
            <a:off x="8008399" y="1306906"/>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CD666A0-51A3-4166-AF6D-E18DD7582E8C}"/>
              </a:ext>
            </a:extLst>
          </p:cNvPr>
          <p:cNvSpPr txBox="1"/>
          <p:nvPr/>
        </p:nvSpPr>
        <p:spPr>
          <a:xfrm>
            <a:off x="3013764" y="1659639"/>
            <a:ext cx="2452923" cy="369332"/>
          </a:xfrm>
          <a:prstGeom prst="rect">
            <a:avLst/>
          </a:prstGeom>
          <a:noFill/>
          <a:ln w="19050">
            <a:solidFill>
              <a:schemeClr val="accent2"/>
            </a:solidFill>
          </a:ln>
        </p:spPr>
        <p:txBody>
          <a:bodyPr wrap="square" rtlCol="0">
            <a:spAutoFit/>
          </a:bodyPr>
          <a:lstStyle/>
          <a:p>
            <a:pPr algn="ctr"/>
            <a:r>
              <a:rPr lang="en-US" dirty="0"/>
              <a:t>*9 Day Hurricane Break</a:t>
            </a:r>
          </a:p>
        </p:txBody>
      </p:sp>
      <p:sp>
        <p:nvSpPr>
          <p:cNvPr id="17" name="Left Brace 16">
            <a:extLst>
              <a:ext uri="{FF2B5EF4-FFF2-40B4-BE49-F238E27FC236}">
                <a16:creationId xmlns:a16="http://schemas.microsoft.com/office/drawing/2014/main" id="{7FEAC740-A8E6-48C7-A2E7-DC635F01F849}"/>
              </a:ext>
            </a:extLst>
          </p:cNvPr>
          <p:cNvSpPr/>
          <p:nvPr/>
        </p:nvSpPr>
        <p:spPr>
          <a:xfrm rot="16200000">
            <a:off x="4116758" y="1181721"/>
            <a:ext cx="159500" cy="54247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90569F9-587D-438B-971F-666171F9D4D8}"/>
              </a:ext>
            </a:extLst>
          </p:cNvPr>
          <p:cNvCxnSpPr>
            <a:cxnSpLocks/>
          </p:cNvCxnSpPr>
          <p:nvPr/>
        </p:nvCxnSpPr>
        <p:spPr>
          <a:xfrm>
            <a:off x="6877352" y="2224585"/>
            <a:ext cx="0" cy="1808739"/>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AFB9F7A2-43BA-44B6-B9B4-E0EF3A5DF038}"/>
              </a:ext>
            </a:extLst>
          </p:cNvPr>
          <p:cNvSpPr txBox="1"/>
          <p:nvPr/>
        </p:nvSpPr>
        <p:spPr>
          <a:xfrm>
            <a:off x="2846080" y="4224401"/>
            <a:ext cx="2995500" cy="1538883"/>
          </a:xfrm>
          <a:prstGeom prst="rect">
            <a:avLst/>
          </a:prstGeom>
          <a:noFill/>
          <a:ln>
            <a:solidFill>
              <a:schemeClr val="tx1"/>
            </a:solidFill>
          </a:ln>
        </p:spPr>
        <p:txBody>
          <a:bodyPr wrap="none" rtlCol="0">
            <a:spAutoFit/>
          </a:bodyPr>
          <a:lstStyle/>
          <a:p>
            <a:r>
              <a:rPr lang="en-US" sz="2000" b="1" dirty="0"/>
              <a:t>What is the Denominator?</a:t>
            </a:r>
          </a:p>
          <a:p>
            <a:r>
              <a:rPr lang="en-US" dirty="0"/>
              <a:t>A. 114 Days		</a:t>
            </a:r>
          </a:p>
          <a:p>
            <a:endParaRPr lang="en-US" dirty="0"/>
          </a:p>
          <a:p>
            <a:r>
              <a:rPr lang="en-US" sz="2000" b="1" dirty="0"/>
              <a:t>What is the Numerator?</a:t>
            </a:r>
          </a:p>
          <a:p>
            <a:r>
              <a:rPr lang="en-US" dirty="0"/>
              <a:t>C. 42 Days		</a:t>
            </a:r>
          </a:p>
        </p:txBody>
      </p:sp>
    </p:spTree>
    <p:extLst>
      <p:ext uri="{BB962C8B-B14F-4D97-AF65-F5344CB8AC3E}">
        <p14:creationId xmlns:p14="http://schemas.microsoft.com/office/powerpoint/2010/main" val="245036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2500"/>
                            </p:stCondLst>
                            <p:childTnLst>
                              <p:par>
                                <p:cTn id="16" presetID="19" presetClass="emph" presetSubtype="0" fill="hold" grpId="0" nodeType="afterEffect">
                                  <p:stCondLst>
                                    <p:cond delay="0"/>
                                  </p:stCondLst>
                                  <p:childTnLst>
                                    <p:animClr clrSpc="rgb" dir="cw">
                                      <p:cBhvr override="childStyle">
                                        <p:cTn id="17" dur="1000" fill="hold"/>
                                        <p:tgtEl>
                                          <p:spTgt spid="6"/>
                                        </p:tgtEl>
                                        <p:attrNameLst>
                                          <p:attrName>style.color</p:attrName>
                                        </p:attrNameLst>
                                      </p:cBhvr>
                                      <p:to>
                                        <a:srgbClr val="FF7C80"/>
                                      </p:to>
                                    </p:animClr>
                                    <p:animClr clrSpc="rgb" dir="cw">
                                      <p:cBhvr>
                                        <p:cTn id="18" dur="1000" fill="hold"/>
                                        <p:tgtEl>
                                          <p:spTgt spid="6"/>
                                        </p:tgtEl>
                                        <p:attrNameLst>
                                          <p:attrName>fillcolor</p:attrName>
                                        </p:attrNameLst>
                                      </p:cBhvr>
                                      <p:to>
                                        <a:srgbClr val="FF7C80"/>
                                      </p:to>
                                    </p:animClr>
                                    <p:set>
                                      <p:cBhvr>
                                        <p:cTn id="19" dur="1000" fill="hold"/>
                                        <p:tgtEl>
                                          <p:spTgt spid="6"/>
                                        </p:tgtEl>
                                        <p:attrNameLst>
                                          <p:attrName>fill.type</p:attrName>
                                        </p:attrNameLst>
                                      </p:cBhvr>
                                      <p:to>
                                        <p:strVal val="solid"/>
                                      </p:to>
                                    </p:set>
                                    <p:set>
                                      <p:cBhvr>
                                        <p:cTn id="20" dur="1000" fill="hold"/>
                                        <p:tgtEl>
                                          <p:spTgt spid="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9DBE20-0310-4131-A19E-29FAB072F6C4}"/>
              </a:ext>
            </a:extLst>
          </p:cNvPr>
          <p:cNvSpPr>
            <a:spLocks noGrp="1"/>
          </p:cNvSpPr>
          <p:nvPr>
            <p:ph type="sldNum" sz="quarter" idx="12"/>
          </p:nvPr>
        </p:nvSpPr>
        <p:spPr/>
        <p:txBody>
          <a:bodyPr/>
          <a:lstStyle/>
          <a:p>
            <a:fld id="{1304E4F6-5DBB-467A-B1C4-2E27796DE4FB}" type="slidenum">
              <a:rPr lang="en-US" smtClean="0"/>
              <a:t>17</a:t>
            </a:fld>
            <a:endParaRPr lang="en-US"/>
          </a:p>
        </p:txBody>
      </p:sp>
      <p:sp>
        <p:nvSpPr>
          <p:cNvPr id="6" name="Rectangle 5">
            <a:extLst>
              <a:ext uri="{FF2B5EF4-FFF2-40B4-BE49-F238E27FC236}">
                <a16:creationId xmlns:a16="http://schemas.microsoft.com/office/drawing/2014/main" id="{6C6B3F66-B2E2-4FD8-99F0-3EDA80DF0916}"/>
              </a:ext>
            </a:extLst>
          </p:cNvPr>
          <p:cNvSpPr/>
          <p:nvPr/>
        </p:nvSpPr>
        <p:spPr>
          <a:xfrm>
            <a:off x="1949725" y="2330836"/>
            <a:ext cx="7989831" cy="531196"/>
          </a:xfrm>
          <a:prstGeom prst="rect">
            <a:avLst/>
          </a:prstGeom>
          <a:solidFill>
            <a:srgbClr val="9DC3E6"/>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0879D6D7-904F-4BED-882B-B3125D00F4F5}"/>
              </a:ext>
            </a:extLst>
          </p:cNvPr>
          <p:cNvSpPr/>
          <p:nvPr/>
        </p:nvSpPr>
        <p:spPr>
          <a:xfrm>
            <a:off x="1949726" y="2330836"/>
            <a:ext cx="1714726"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8" name="Down Arrow 13">
            <a:extLst>
              <a:ext uri="{FF2B5EF4-FFF2-40B4-BE49-F238E27FC236}">
                <a16:creationId xmlns:a16="http://schemas.microsoft.com/office/drawing/2014/main" id="{CFB56EDE-CE82-46E8-9CAF-F3C3E3C3755D}"/>
              </a:ext>
            </a:extLst>
          </p:cNvPr>
          <p:cNvSpPr/>
          <p:nvPr/>
        </p:nvSpPr>
        <p:spPr>
          <a:xfrm flipV="1">
            <a:off x="3498920" y="2904488"/>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9AA4CFA-FC0B-4151-A293-EDAC28ED9493}"/>
              </a:ext>
            </a:extLst>
          </p:cNvPr>
          <p:cNvSpPr txBox="1"/>
          <p:nvPr/>
        </p:nvSpPr>
        <p:spPr>
          <a:xfrm>
            <a:off x="2413459" y="3163897"/>
            <a:ext cx="2501985" cy="646331"/>
          </a:xfrm>
          <a:prstGeom prst="rect">
            <a:avLst/>
          </a:prstGeom>
          <a:noFill/>
        </p:spPr>
        <p:txBody>
          <a:bodyPr wrap="square" rtlCol="0">
            <a:spAutoFit/>
          </a:bodyPr>
          <a:lstStyle/>
          <a:p>
            <a:pPr algn="ctr"/>
            <a:r>
              <a:rPr lang="en-US" b="1" dirty="0"/>
              <a:t>September 5th LDA</a:t>
            </a:r>
          </a:p>
          <a:p>
            <a:pPr algn="ctr"/>
            <a:r>
              <a:rPr lang="en-US" dirty="0"/>
              <a:t>(16 Days In)</a:t>
            </a:r>
          </a:p>
        </p:txBody>
      </p:sp>
      <p:sp>
        <p:nvSpPr>
          <p:cNvPr id="11" name="TextBox 10">
            <a:extLst>
              <a:ext uri="{FF2B5EF4-FFF2-40B4-BE49-F238E27FC236}">
                <a16:creationId xmlns:a16="http://schemas.microsoft.com/office/drawing/2014/main" id="{E02A1013-9967-4E2D-8994-C772F07091D5}"/>
              </a:ext>
            </a:extLst>
          </p:cNvPr>
          <p:cNvSpPr txBox="1"/>
          <p:nvPr/>
        </p:nvSpPr>
        <p:spPr>
          <a:xfrm rot="5400000">
            <a:off x="6568107" y="3284240"/>
            <a:ext cx="1128835" cy="369332"/>
          </a:xfrm>
          <a:prstGeom prst="rect">
            <a:avLst/>
          </a:prstGeom>
          <a:noFill/>
        </p:spPr>
        <p:txBody>
          <a:bodyPr wrap="none" rtlCol="0">
            <a:spAutoFit/>
          </a:bodyPr>
          <a:lstStyle/>
          <a:p>
            <a:pPr algn="ctr"/>
            <a:r>
              <a:rPr lang="en-US" dirty="0"/>
              <a:t>60% Mark</a:t>
            </a:r>
          </a:p>
        </p:txBody>
      </p:sp>
      <p:sp>
        <p:nvSpPr>
          <p:cNvPr id="12" name="Rectangle 11">
            <a:extLst>
              <a:ext uri="{FF2B5EF4-FFF2-40B4-BE49-F238E27FC236}">
                <a16:creationId xmlns:a16="http://schemas.microsoft.com/office/drawing/2014/main" id="{DE96EDEE-7A48-496B-B3DB-4886B880CBBC}"/>
              </a:ext>
            </a:extLst>
          </p:cNvPr>
          <p:cNvSpPr/>
          <p:nvPr/>
        </p:nvSpPr>
        <p:spPr>
          <a:xfrm>
            <a:off x="1889783" y="803978"/>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- 114 Days (August 21</a:t>
            </a:r>
            <a:r>
              <a:rPr lang="en-US" sz="2200" b="1" baseline="30000" dirty="0">
                <a:solidFill>
                  <a:srgbClr val="000000"/>
                </a:solidFill>
                <a:latin typeface="Gill Sans MT" panose="020B0502020104020203" pitchFamily="34" charset="0"/>
                <a:cs typeface="Arial" panose="020B0604020202020204" pitchFamily="34" charset="0"/>
              </a:rPr>
              <a:t>st</a:t>
            </a:r>
            <a:r>
              <a:rPr lang="en-US" sz="2200" b="1" dirty="0">
                <a:solidFill>
                  <a:srgbClr val="000000"/>
                </a:solidFill>
                <a:latin typeface="Gill Sans MT" panose="020B0502020104020203" pitchFamily="34" charset="0"/>
                <a:cs typeface="Arial" panose="020B0604020202020204" pitchFamily="34" charset="0"/>
              </a:rPr>
              <a:t> – December 12</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13" name="TextBox 12">
            <a:extLst>
              <a:ext uri="{FF2B5EF4-FFF2-40B4-BE49-F238E27FC236}">
                <a16:creationId xmlns:a16="http://schemas.microsoft.com/office/drawing/2014/main" id="{DBB191CE-D2BB-4F6B-A324-3EF40F8B0827}"/>
              </a:ext>
            </a:extLst>
          </p:cNvPr>
          <p:cNvSpPr txBox="1"/>
          <p:nvPr/>
        </p:nvSpPr>
        <p:spPr>
          <a:xfrm>
            <a:off x="6771513" y="1659639"/>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4" name="Left Brace 13">
            <a:extLst>
              <a:ext uri="{FF2B5EF4-FFF2-40B4-BE49-F238E27FC236}">
                <a16:creationId xmlns:a16="http://schemas.microsoft.com/office/drawing/2014/main" id="{7424BACF-CA8E-4B53-8E3E-E3F519C1BB2E}"/>
              </a:ext>
            </a:extLst>
          </p:cNvPr>
          <p:cNvSpPr/>
          <p:nvPr/>
        </p:nvSpPr>
        <p:spPr>
          <a:xfrm rot="16200000">
            <a:off x="8008399" y="1306906"/>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7394B54-4BA8-407E-AC14-D14C9CD9B672}"/>
              </a:ext>
            </a:extLst>
          </p:cNvPr>
          <p:cNvSpPr txBox="1"/>
          <p:nvPr/>
        </p:nvSpPr>
        <p:spPr>
          <a:xfrm>
            <a:off x="3013764" y="1659639"/>
            <a:ext cx="2452923" cy="369332"/>
          </a:xfrm>
          <a:prstGeom prst="rect">
            <a:avLst/>
          </a:prstGeom>
          <a:noFill/>
          <a:ln w="19050">
            <a:solidFill>
              <a:schemeClr val="accent2"/>
            </a:solidFill>
          </a:ln>
        </p:spPr>
        <p:txBody>
          <a:bodyPr wrap="square" rtlCol="0">
            <a:spAutoFit/>
          </a:bodyPr>
          <a:lstStyle/>
          <a:p>
            <a:pPr algn="ctr"/>
            <a:r>
              <a:rPr lang="en-US" dirty="0"/>
              <a:t>*9 Day Hurricane Break</a:t>
            </a:r>
          </a:p>
        </p:txBody>
      </p:sp>
      <p:sp>
        <p:nvSpPr>
          <p:cNvPr id="16" name="Left Brace 15">
            <a:extLst>
              <a:ext uri="{FF2B5EF4-FFF2-40B4-BE49-F238E27FC236}">
                <a16:creationId xmlns:a16="http://schemas.microsoft.com/office/drawing/2014/main" id="{215F0609-A7D8-4D94-A1AA-A206AA029FD1}"/>
              </a:ext>
            </a:extLst>
          </p:cNvPr>
          <p:cNvSpPr/>
          <p:nvPr/>
        </p:nvSpPr>
        <p:spPr>
          <a:xfrm rot="16200000">
            <a:off x="4116758" y="1181721"/>
            <a:ext cx="159500" cy="54247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01D12BE-CFEB-45B0-AFE5-E9861A51B2CD}"/>
              </a:ext>
            </a:extLst>
          </p:cNvPr>
          <p:cNvCxnSpPr>
            <a:cxnSpLocks/>
          </p:cNvCxnSpPr>
          <p:nvPr/>
        </p:nvCxnSpPr>
        <p:spPr>
          <a:xfrm>
            <a:off x="6877352" y="2224585"/>
            <a:ext cx="0" cy="1808739"/>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C70C8DDA-C366-4ABA-956C-86F2EEE66ABA}"/>
              </a:ext>
            </a:extLst>
          </p:cNvPr>
          <p:cNvSpPr txBox="1"/>
          <p:nvPr/>
        </p:nvSpPr>
        <p:spPr>
          <a:xfrm>
            <a:off x="767684" y="4306240"/>
            <a:ext cx="3472541" cy="1089034"/>
          </a:xfrm>
          <a:prstGeom prst="rect">
            <a:avLst/>
          </a:prstGeom>
          <a:noFill/>
          <a:ln>
            <a:solidFill>
              <a:schemeClr val="tx1"/>
            </a:solidFill>
          </a:ln>
        </p:spPr>
        <p:txBody>
          <a:bodyPr wrap="square" rtlCol="0" anchor="ctr" anchorCtr="0">
            <a:noAutofit/>
          </a:bodyPr>
          <a:lstStyle/>
          <a:p>
            <a:r>
              <a:rPr lang="en-US" dirty="0"/>
              <a:t>FAFSA Received on </a:t>
            </a:r>
            <a:r>
              <a:rPr lang="en-US" b="1" dirty="0"/>
              <a:t>September 3</a:t>
            </a:r>
            <a:r>
              <a:rPr lang="en-US" b="1" baseline="30000" dirty="0"/>
              <a:t>rd</a:t>
            </a:r>
            <a:endParaRPr lang="en-US" b="1" dirty="0"/>
          </a:p>
          <a:p>
            <a:pPr algn="r"/>
            <a:r>
              <a:rPr lang="en-US" dirty="0"/>
              <a:t>Pell Grant Disburses </a:t>
            </a:r>
            <a:r>
              <a:rPr lang="en-US" b="1" dirty="0"/>
              <a:t>September 4</a:t>
            </a:r>
            <a:r>
              <a:rPr lang="en-US" b="1" baseline="30000" dirty="0"/>
              <a:t>th</a:t>
            </a:r>
            <a:endParaRPr lang="en-US" b="1" dirty="0"/>
          </a:p>
          <a:p>
            <a:pPr algn="r"/>
            <a:r>
              <a:rPr lang="en-US" dirty="0"/>
              <a:t>Loans Originated, But Missing MPN</a:t>
            </a:r>
          </a:p>
        </p:txBody>
      </p:sp>
      <p:sp>
        <p:nvSpPr>
          <p:cNvPr id="21" name="TextBox 20">
            <a:extLst>
              <a:ext uri="{FF2B5EF4-FFF2-40B4-BE49-F238E27FC236}">
                <a16:creationId xmlns:a16="http://schemas.microsoft.com/office/drawing/2014/main" id="{0A3F1E02-99E3-4495-94A8-7855DCC6BF56}"/>
              </a:ext>
            </a:extLst>
          </p:cNvPr>
          <p:cNvSpPr txBox="1"/>
          <p:nvPr/>
        </p:nvSpPr>
        <p:spPr>
          <a:xfrm>
            <a:off x="5937111" y="4112093"/>
            <a:ext cx="5408147" cy="1477328"/>
          </a:xfrm>
          <a:prstGeom prst="rect">
            <a:avLst/>
          </a:prstGeom>
          <a:noFill/>
          <a:ln>
            <a:solidFill>
              <a:schemeClr val="tx1"/>
            </a:solidFill>
          </a:ln>
        </p:spPr>
        <p:txBody>
          <a:bodyPr wrap="none" rtlCol="0">
            <a:spAutoFit/>
          </a:bodyPr>
          <a:lstStyle/>
          <a:p>
            <a:r>
              <a:rPr lang="en-US" b="1" dirty="0"/>
              <a:t>Aid That Could Have Been Disbursed </a:t>
            </a:r>
            <a:r>
              <a:rPr lang="en-US" dirty="0"/>
              <a:t>Includes _______.</a:t>
            </a:r>
          </a:p>
          <a:p>
            <a:r>
              <a:rPr lang="en-US" dirty="0"/>
              <a:t>A. Pell Grant</a:t>
            </a:r>
          </a:p>
          <a:p>
            <a:r>
              <a:rPr lang="en-US" dirty="0"/>
              <a:t>B. Loans</a:t>
            </a:r>
          </a:p>
          <a:p>
            <a:r>
              <a:rPr lang="en-US" dirty="0"/>
              <a:t>C. Pell Grant + Loans</a:t>
            </a:r>
          </a:p>
          <a:p>
            <a:r>
              <a:rPr lang="en-US" dirty="0"/>
              <a:t>D. None of the Above</a:t>
            </a:r>
          </a:p>
        </p:txBody>
      </p:sp>
    </p:spTree>
    <p:extLst>
      <p:ext uri="{BB962C8B-B14F-4D97-AF65-F5344CB8AC3E}">
        <p14:creationId xmlns:p14="http://schemas.microsoft.com/office/powerpoint/2010/main" val="1655183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9DBE20-0310-4131-A19E-29FAB072F6C4}"/>
              </a:ext>
            </a:extLst>
          </p:cNvPr>
          <p:cNvSpPr>
            <a:spLocks noGrp="1"/>
          </p:cNvSpPr>
          <p:nvPr>
            <p:ph type="sldNum" sz="quarter" idx="12"/>
          </p:nvPr>
        </p:nvSpPr>
        <p:spPr/>
        <p:txBody>
          <a:bodyPr/>
          <a:lstStyle/>
          <a:p>
            <a:fld id="{1304E4F6-5DBB-467A-B1C4-2E27796DE4FB}" type="slidenum">
              <a:rPr lang="en-US" smtClean="0"/>
              <a:t>18</a:t>
            </a:fld>
            <a:endParaRPr lang="en-US"/>
          </a:p>
        </p:txBody>
      </p:sp>
      <p:sp>
        <p:nvSpPr>
          <p:cNvPr id="6" name="Rectangle 5">
            <a:extLst>
              <a:ext uri="{FF2B5EF4-FFF2-40B4-BE49-F238E27FC236}">
                <a16:creationId xmlns:a16="http://schemas.microsoft.com/office/drawing/2014/main" id="{6C6B3F66-B2E2-4FD8-99F0-3EDA80DF0916}"/>
              </a:ext>
            </a:extLst>
          </p:cNvPr>
          <p:cNvSpPr/>
          <p:nvPr/>
        </p:nvSpPr>
        <p:spPr>
          <a:xfrm>
            <a:off x="1949725" y="2330836"/>
            <a:ext cx="7989831" cy="531196"/>
          </a:xfrm>
          <a:prstGeom prst="rect">
            <a:avLst/>
          </a:prstGeom>
          <a:solidFill>
            <a:srgbClr val="9DC3E6"/>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0879D6D7-904F-4BED-882B-B3125D00F4F5}"/>
              </a:ext>
            </a:extLst>
          </p:cNvPr>
          <p:cNvSpPr/>
          <p:nvPr/>
        </p:nvSpPr>
        <p:spPr>
          <a:xfrm>
            <a:off x="1949726" y="2330836"/>
            <a:ext cx="1714726"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8" name="Down Arrow 13">
            <a:extLst>
              <a:ext uri="{FF2B5EF4-FFF2-40B4-BE49-F238E27FC236}">
                <a16:creationId xmlns:a16="http://schemas.microsoft.com/office/drawing/2014/main" id="{CFB56EDE-CE82-46E8-9CAF-F3C3E3C3755D}"/>
              </a:ext>
            </a:extLst>
          </p:cNvPr>
          <p:cNvSpPr/>
          <p:nvPr/>
        </p:nvSpPr>
        <p:spPr>
          <a:xfrm flipV="1">
            <a:off x="3498920" y="2904488"/>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9AA4CFA-FC0B-4151-A293-EDAC28ED9493}"/>
              </a:ext>
            </a:extLst>
          </p:cNvPr>
          <p:cNvSpPr txBox="1"/>
          <p:nvPr/>
        </p:nvSpPr>
        <p:spPr>
          <a:xfrm>
            <a:off x="2413459" y="3163897"/>
            <a:ext cx="2501985" cy="646331"/>
          </a:xfrm>
          <a:prstGeom prst="rect">
            <a:avLst/>
          </a:prstGeom>
          <a:noFill/>
        </p:spPr>
        <p:txBody>
          <a:bodyPr wrap="square" rtlCol="0">
            <a:spAutoFit/>
          </a:bodyPr>
          <a:lstStyle/>
          <a:p>
            <a:pPr algn="ctr"/>
            <a:r>
              <a:rPr lang="en-US" b="1" dirty="0"/>
              <a:t>September 5th LDA</a:t>
            </a:r>
          </a:p>
          <a:p>
            <a:pPr algn="ctr"/>
            <a:r>
              <a:rPr lang="en-US" dirty="0"/>
              <a:t>(16 Days In)</a:t>
            </a:r>
          </a:p>
        </p:txBody>
      </p:sp>
      <p:sp>
        <p:nvSpPr>
          <p:cNvPr id="11" name="TextBox 10">
            <a:extLst>
              <a:ext uri="{FF2B5EF4-FFF2-40B4-BE49-F238E27FC236}">
                <a16:creationId xmlns:a16="http://schemas.microsoft.com/office/drawing/2014/main" id="{E02A1013-9967-4E2D-8994-C772F07091D5}"/>
              </a:ext>
            </a:extLst>
          </p:cNvPr>
          <p:cNvSpPr txBox="1"/>
          <p:nvPr/>
        </p:nvSpPr>
        <p:spPr>
          <a:xfrm rot="5400000">
            <a:off x="6568107" y="3284240"/>
            <a:ext cx="1128835" cy="369332"/>
          </a:xfrm>
          <a:prstGeom prst="rect">
            <a:avLst/>
          </a:prstGeom>
          <a:noFill/>
        </p:spPr>
        <p:txBody>
          <a:bodyPr wrap="none" rtlCol="0">
            <a:spAutoFit/>
          </a:bodyPr>
          <a:lstStyle/>
          <a:p>
            <a:pPr algn="ctr"/>
            <a:r>
              <a:rPr lang="en-US" dirty="0"/>
              <a:t>60% Mark</a:t>
            </a:r>
          </a:p>
        </p:txBody>
      </p:sp>
      <p:sp>
        <p:nvSpPr>
          <p:cNvPr id="12" name="Rectangle 11">
            <a:extLst>
              <a:ext uri="{FF2B5EF4-FFF2-40B4-BE49-F238E27FC236}">
                <a16:creationId xmlns:a16="http://schemas.microsoft.com/office/drawing/2014/main" id="{DE96EDEE-7A48-496B-B3DB-4886B880CBBC}"/>
              </a:ext>
            </a:extLst>
          </p:cNvPr>
          <p:cNvSpPr/>
          <p:nvPr/>
        </p:nvSpPr>
        <p:spPr>
          <a:xfrm>
            <a:off x="1889783" y="803978"/>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- 114 Days (August 21</a:t>
            </a:r>
            <a:r>
              <a:rPr lang="en-US" sz="2200" b="1" baseline="30000" dirty="0">
                <a:solidFill>
                  <a:srgbClr val="000000"/>
                </a:solidFill>
                <a:latin typeface="Gill Sans MT" panose="020B0502020104020203" pitchFamily="34" charset="0"/>
                <a:cs typeface="Arial" panose="020B0604020202020204" pitchFamily="34" charset="0"/>
              </a:rPr>
              <a:t>st</a:t>
            </a:r>
            <a:r>
              <a:rPr lang="en-US" sz="2200" b="1" dirty="0">
                <a:solidFill>
                  <a:srgbClr val="000000"/>
                </a:solidFill>
                <a:latin typeface="Gill Sans MT" panose="020B0502020104020203" pitchFamily="34" charset="0"/>
                <a:cs typeface="Arial" panose="020B0604020202020204" pitchFamily="34" charset="0"/>
              </a:rPr>
              <a:t> – December 12</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13" name="TextBox 12">
            <a:extLst>
              <a:ext uri="{FF2B5EF4-FFF2-40B4-BE49-F238E27FC236}">
                <a16:creationId xmlns:a16="http://schemas.microsoft.com/office/drawing/2014/main" id="{DBB191CE-D2BB-4F6B-A324-3EF40F8B0827}"/>
              </a:ext>
            </a:extLst>
          </p:cNvPr>
          <p:cNvSpPr txBox="1"/>
          <p:nvPr/>
        </p:nvSpPr>
        <p:spPr>
          <a:xfrm>
            <a:off x="6771513" y="1659639"/>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4" name="Left Brace 13">
            <a:extLst>
              <a:ext uri="{FF2B5EF4-FFF2-40B4-BE49-F238E27FC236}">
                <a16:creationId xmlns:a16="http://schemas.microsoft.com/office/drawing/2014/main" id="{7424BACF-CA8E-4B53-8E3E-E3F519C1BB2E}"/>
              </a:ext>
            </a:extLst>
          </p:cNvPr>
          <p:cNvSpPr/>
          <p:nvPr/>
        </p:nvSpPr>
        <p:spPr>
          <a:xfrm rot="16200000">
            <a:off x="8008399" y="1306906"/>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7394B54-4BA8-407E-AC14-D14C9CD9B672}"/>
              </a:ext>
            </a:extLst>
          </p:cNvPr>
          <p:cNvSpPr txBox="1"/>
          <p:nvPr/>
        </p:nvSpPr>
        <p:spPr>
          <a:xfrm>
            <a:off x="3013764" y="1659639"/>
            <a:ext cx="2452923" cy="369332"/>
          </a:xfrm>
          <a:prstGeom prst="rect">
            <a:avLst/>
          </a:prstGeom>
          <a:noFill/>
          <a:ln w="19050">
            <a:solidFill>
              <a:schemeClr val="accent2"/>
            </a:solidFill>
          </a:ln>
        </p:spPr>
        <p:txBody>
          <a:bodyPr wrap="square" rtlCol="0">
            <a:spAutoFit/>
          </a:bodyPr>
          <a:lstStyle/>
          <a:p>
            <a:pPr algn="ctr"/>
            <a:r>
              <a:rPr lang="en-US" dirty="0"/>
              <a:t>*9 Day Hurricane Break</a:t>
            </a:r>
          </a:p>
        </p:txBody>
      </p:sp>
      <p:sp>
        <p:nvSpPr>
          <p:cNvPr id="16" name="Left Brace 15">
            <a:extLst>
              <a:ext uri="{FF2B5EF4-FFF2-40B4-BE49-F238E27FC236}">
                <a16:creationId xmlns:a16="http://schemas.microsoft.com/office/drawing/2014/main" id="{215F0609-A7D8-4D94-A1AA-A206AA029FD1}"/>
              </a:ext>
            </a:extLst>
          </p:cNvPr>
          <p:cNvSpPr/>
          <p:nvPr/>
        </p:nvSpPr>
        <p:spPr>
          <a:xfrm rot="16200000">
            <a:off x="4116758" y="1181721"/>
            <a:ext cx="159500" cy="54247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01D12BE-CFEB-45B0-AFE5-E9861A51B2CD}"/>
              </a:ext>
            </a:extLst>
          </p:cNvPr>
          <p:cNvCxnSpPr>
            <a:cxnSpLocks/>
          </p:cNvCxnSpPr>
          <p:nvPr/>
        </p:nvCxnSpPr>
        <p:spPr>
          <a:xfrm>
            <a:off x="6877352" y="2224585"/>
            <a:ext cx="0" cy="1808739"/>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C70C8DDA-C366-4ABA-956C-86F2EEE66ABA}"/>
              </a:ext>
            </a:extLst>
          </p:cNvPr>
          <p:cNvSpPr txBox="1"/>
          <p:nvPr/>
        </p:nvSpPr>
        <p:spPr>
          <a:xfrm>
            <a:off x="767684" y="4306240"/>
            <a:ext cx="3472541" cy="1089034"/>
          </a:xfrm>
          <a:prstGeom prst="rect">
            <a:avLst/>
          </a:prstGeom>
          <a:noFill/>
          <a:ln>
            <a:solidFill>
              <a:schemeClr val="tx1"/>
            </a:solidFill>
          </a:ln>
        </p:spPr>
        <p:txBody>
          <a:bodyPr wrap="square" rtlCol="0" anchor="ctr" anchorCtr="0">
            <a:noAutofit/>
          </a:bodyPr>
          <a:lstStyle/>
          <a:p>
            <a:pPr algn="r"/>
            <a:r>
              <a:rPr lang="en-US" dirty="0"/>
              <a:t>FAFSA Received on </a:t>
            </a:r>
            <a:r>
              <a:rPr lang="en-US" b="1" dirty="0"/>
              <a:t>September 3</a:t>
            </a:r>
            <a:r>
              <a:rPr lang="en-US" b="1" baseline="30000" dirty="0"/>
              <a:t>rd</a:t>
            </a:r>
            <a:endParaRPr lang="en-US" b="1" dirty="0"/>
          </a:p>
          <a:p>
            <a:pPr algn="r"/>
            <a:r>
              <a:rPr lang="en-US" dirty="0"/>
              <a:t>Pell Grant Disburses </a:t>
            </a:r>
            <a:r>
              <a:rPr lang="en-US" b="1" dirty="0"/>
              <a:t>September 4</a:t>
            </a:r>
            <a:r>
              <a:rPr lang="en-US" b="1" baseline="30000" dirty="0"/>
              <a:t>th</a:t>
            </a:r>
            <a:endParaRPr lang="en-US" b="1" dirty="0"/>
          </a:p>
          <a:p>
            <a:r>
              <a:rPr lang="en-US" dirty="0"/>
              <a:t>Loans Originated</a:t>
            </a:r>
            <a:r>
              <a:rPr lang="en-US" b="1" u="sng" dirty="0"/>
              <a:t>, But Missing MPN</a:t>
            </a:r>
          </a:p>
        </p:txBody>
      </p:sp>
      <p:sp>
        <p:nvSpPr>
          <p:cNvPr id="21" name="TextBox 20">
            <a:extLst>
              <a:ext uri="{FF2B5EF4-FFF2-40B4-BE49-F238E27FC236}">
                <a16:creationId xmlns:a16="http://schemas.microsoft.com/office/drawing/2014/main" id="{0A3F1E02-99E3-4495-94A8-7855DCC6BF56}"/>
              </a:ext>
            </a:extLst>
          </p:cNvPr>
          <p:cNvSpPr txBox="1"/>
          <p:nvPr/>
        </p:nvSpPr>
        <p:spPr>
          <a:xfrm>
            <a:off x="5937111" y="4112093"/>
            <a:ext cx="5786456" cy="1200329"/>
          </a:xfrm>
          <a:prstGeom prst="rect">
            <a:avLst/>
          </a:prstGeom>
          <a:noFill/>
          <a:ln>
            <a:solidFill>
              <a:schemeClr val="tx1"/>
            </a:solidFill>
          </a:ln>
        </p:spPr>
        <p:txBody>
          <a:bodyPr wrap="none" rtlCol="0">
            <a:spAutoFit/>
          </a:bodyPr>
          <a:lstStyle/>
          <a:p>
            <a:r>
              <a:rPr lang="en-US" b="1" dirty="0"/>
              <a:t>Aid That Could Have Been Disbursed </a:t>
            </a:r>
            <a:r>
              <a:rPr lang="en-US" dirty="0"/>
              <a:t>Includes _______.</a:t>
            </a:r>
          </a:p>
          <a:p>
            <a:r>
              <a:rPr lang="en-US" dirty="0"/>
              <a:t>It’s  a trick question…. Pell grant already paid so the answer </a:t>
            </a:r>
          </a:p>
          <a:p>
            <a:r>
              <a:rPr lang="en-US" dirty="0"/>
              <a:t>would be          </a:t>
            </a:r>
            <a:r>
              <a:rPr lang="en-US" b="1" dirty="0"/>
              <a:t>D. None of the above</a:t>
            </a:r>
          </a:p>
          <a:p>
            <a:endParaRPr lang="en-US" dirty="0"/>
          </a:p>
        </p:txBody>
      </p:sp>
    </p:spTree>
    <p:extLst>
      <p:ext uri="{BB962C8B-B14F-4D97-AF65-F5344CB8AC3E}">
        <p14:creationId xmlns:p14="http://schemas.microsoft.com/office/powerpoint/2010/main" val="298418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19</a:t>
            </a:fld>
            <a:endParaRPr lang="en-US"/>
          </a:p>
        </p:txBody>
      </p:sp>
      <p:sp>
        <p:nvSpPr>
          <p:cNvPr id="6" name="Title 1"/>
          <p:cNvSpPr>
            <a:spLocks noGrp="1"/>
          </p:cNvSpPr>
          <p:nvPr>
            <p:ph type="title"/>
          </p:nvPr>
        </p:nvSpPr>
        <p:spPr>
          <a:xfrm>
            <a:off x="588433" y="331258"/>
            <a:ext cx="11015133"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PWD Loan Notifications</a:t>
            </a:r>
          </a:p>
        </p:txBody>
      </p:sp>
      <p:sp>
        <p:nvSpPr>
          <p:cNvPr id="7" name="Rectangle 6"/>
          <p:cNvSpPr/>
          <p:nvPr/>
        </p:nvSpPr>
        <p:spPr>
          <a:xfrm>
            <a:off x="588433" y="2145347"/>
            <a:ext cx="10363200" cy="1107996"/>
          </a:xfrm>
          <a:prstGeom prst="rect">
            <a:avLst/>
          </a:prstGeom>
        </p:spPr>
        <p:txBody>
          <a:bodyPr wrap="square">
            <a:spAutoFit/>
          </a:bodyPr>
          <a:lstStyle/>
          <a:p>
            <a:r>
              <a:rPr lang="en-US" sz="2200" dirty="0">
                <a:latin typeface="Tw Cen MT" charset="0"/>
                <a:ea typeface="Tw Cen MT" charset="0"/>
                <a:cs typeface="Tw Cen MT" charset="0"/>
              </a:rPr>
              <a:t>Post Withdrawal Date Loan Offer must include the information necessary for the student, or parent for a Direct Parent PLUS Loan, to make an </a:t>
            </a:r>
            <a:r>
              <a:rPr lang="en-US" sz="2200" b="1" u="sng" dirty="0">
                <a:latin typeface="Tw Cen MT" charset="0"/>
                <a:ea typeface="Tw Cen MT" charset="0"/>
                <a:cs typeface="Tw Cen MT" charset="0"/>
              </a:rPr>
              <a:t>informed decision </a:t>
            </a:r>
            <a:r>
              <a:rPr lang="en-US" sz="2200" dirty="0">
                <a:latin typeface="Tw Cen MT" charset="0"/>
                <a:ea typeface="Tw Cen MT" charset="0"/>
                <a:cs typeface="Tw Cen MT" charset="0"/>
              </a:rPr>
              <a:t>as to whether the student or parent would like to accept any disbursement of loan funds.</a:t>
            </a:r>
          </a:p>
        </p:txBody>
      </p:sp>
      <p:sp>
        <p:nvSpPr>
          <p:cNvPr id="8" name="TextBox 7"/>
          <p:cNvSpPr txBox="1"/>
          <p:nvPr/>
        </p:nvSpPr>
        <p:spPr>
          <a:xfrm>
            <a:off x="588433" y="3708572"/>
            <a:ext cx="10834893" cy="1785104"/>
          </a:xfrm>
          <a:prstGeom prst="rect">
            <a:avLst/>
          </a:prstGeom>
          <a:noFill/>
        </p:spPr>
        <p:txBody>
          <a:bodyPr wrap="square" rtlCol="0">
            <a:spAutoFit/>
          </a:bodyPr>
          <a:lstStyle/>
          <a:p>
            <a:r>
              <a:rPr lang="en-US" sz="2200" dirty="0">
                <a:latin typeface="Tw Cen MT" charset="0"/>
                <a:ea typeface="Tw Cen MT" charset="0"/>
                <a:cs typeface="Tw Cen MT" charset="0"/>
              </a:rPr>
              <a:t>Must identify the </a:t>
            </a:r>
            <a:r>
              <a:rPr lang="en-US" sz="2200" b="1" dirty="0">
                <a:latin typeface="Tw Cen MT" charset="0"/>
                <a:ea typeface="Tw Cen MT" charset="0"/>
                <a:cs typeface="Tw Cen MT" charset="0"/>
              </a:rPr>
              <a:t>type and amount </a:t>
            </a:r>
            <a:r>
              <a:rPr lang="en-US" sz="2200" dirty="0">
                <a:latin typeface="Tw Cen MT" charset="0"/>
                <a:ea typeface="Tw Cen MT" charset="0"/>
                <a:cs typeface="Tw Cen MT" charset="0"/>
              </a:rPr>
              <a:t>of the loan funds it wishes to credit to the student’s account or disburse directly to the student or parent, and explain that a student, or parent for a Direct Parent PLUS Loan, </a:t>
            </a:r>
            <a:r>
              <a:rPr lang="en-US" sz="2200" b="1" dirty="0">
                <a:latin typeface="Tw Cen MT" charset="0"/>
                <a:ea typeface="Tw Cen MT" charset="0"/>
                <a:cs typeface="Tw Cen MT" charset="0"/>
              </a:rPr>
              <a:t>may accept or decline all or a portion </a:t>
            </a:r>
            <a:r>
              <a:rPr lang="en-US" sz="2200" dirty="0">
                <a:latin typeface="Tw Cen MT" charset="0"/>
                <a:ea typeface="Tw Cen MT" charset="0"/>
                <a:cs typeface="Tw Cen MT" charset="0"/>
              </a:rPr>
              <a:t>of the funds. The notice must also explain to the student, or parent for a Direct Parent PLUS Loan, the </a:t>
            </a:r>
            <a:r>
              <a:rPr lang="en-US" sz="2200" b="1" dirty="0">
                <a:latin typeface="Tw Cen MT" charset="0"/>
                <a:ea typeface="Tw Cen MT" charset="0"/>
                <a:cs typeface="Tw Cen MT" charset="0"/>
              </a:rPr>
              <a:t>obligation to repay </a:t>
            </a:r>
            <a:r>
              <a:rPr lang="en-US" sz="2200" dirty="0">
                <a:latin typeface="Tw Cen MT" charset="0"/>
                <a:ea typeface="Tw Cen MT" charset="0"/>
                <a:cs typeface="Tw Cen MT" charset="0"/>
              </a:rPr>
              <a:t>the loan funds.</a:t>
            </a:r>
          </a:p>
        </p:txBody>
      </p:sp>
      <p:sp>
        <p:nvSpPr>
          <p:cNvPr id="9" name="TextBox 8"/>
          <p:cNvSpPr txBox="1"/>
          <p:nvPr/>
        </p:nvSpPr>
        <p:spPr>
          <a:xfrm>
            <a:off x="588433" y="1647530"/>
            <a:ext cx="4545347" cy="430887"/>
          </a:xfrm>
          <a:prstGeom prst="rect">
            <a:avLst/>
          </a:prstGeom>
          <a:noFill/>
        </p:spPr>
        <p:txBody>
          <a:bodyPr wrap="none" rtlCol="0">
            <a:spAutoFit/>
          </a:bodyPr>
          <a:lstStyle/>
          <a:p>
            <a:r>
              <a:rPr lang="en-US" sz="2200" b="1" u="sng" dirty="0">
                <a:latin typeface="Tw Cen MT" charset="0"/>
                <a:ea typeface="Tw Cen MT" charset="0"/>
                <a:cs typeface="Tw Cen MT" charset="0"/>
              </a:rPr>
              <a:t>FSA Handbook, Volume 5, Chapter 2:</a:t>
            </a:r>
          </a:p>
        </p:txBody>
      </p:sp>
      <p:sp>
        <p:nvSpPr>
          <p:cNvPr id="10" name="Footer Placeholder 4">
            <a:extLst>
              <a:ext uri="{FF2B5EF4-FFF2-40B4-BE49-F238E27FC236}">
                <a16:creationId xmlns:a16="http://schemas.microsoft.com/office/drawing/2014/main" id="{FD10A00F-C0C8-4462-9E30-4081D19B1014}"/>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3236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in the background&#10;&#10;Description automatically generated">
            <a:extLst>
              <a:ext uri="{FF2B5EF4-FFF2-40B4-BE49-F238E27FC236}">
                <a16:creationId xmlns:a16="http://schemas.microsoft.com/office/drawing/2014/main" id="{CD30B37C-65CA-4C49-8885-C062DDB00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438150"/>
            <a:ext cx="3200400" cy="1003242"/>
          </a:xfrm>
          <a:prstGeom prst="round2SameRect">
            <a:avLst/>
          </a:prstGeom>
          <a:solidFill>
            <a:schemeClr val="bg1">
              <a:alpha val="72000"/>
            </a:schemeClr>
          </a:solidFill>
        </p:spPr>
        <p:txBody>
          <a:bodyPr vert="horz" lIns="91440" tIns="182880" rIns="91440" bIns="182880" rtlCol="0" anchor="ctr" anchorCtr="0">
            <a:noAutofit/>
          </a:bodyPr>
          <a:lstStyle/>
          <a:p>
            <a:pPr>
              <a:spcBef>
                <a:spcPts val="1000"/>
              </a:spcBef>
            </a:pPr>
            <a:r>
              <a:rPr lang="en-US" sz="5400" b="1" dirty="0">
                <a:solidFill>
                  <a:srgbClr val="00659E"/>
                </a:solidFill>
                <a:latin typeface="Gill Sans MT" panose="020B0502020104020203" pitchFamily="34" charset="0"/>
                <a:ea typeface="+mn-ea"/>
                <a:cs typeface="+mn-cs"/>
              </a:rPr>
              <a:t>Agenda</a:t>
            </a:r>
          </a:p>
        </p:txBody>
      </p:sp>
      <p:sp>
        <p:nvSpPr>
          <p:cNvPr id="3" name="Content Placeholder 2"/>
          <p:cNvSpPr>
            <a:spLocks noGrp="1"/>
          </p:cNvSpPr>
          <p:nvPr>
            <p:ph idx="1"/>
          </p:nvPr>
        </p:nvSpPr>
        <p:spPr>
          <a:xfrm>
            <a:off x="838200" y="1441391"/>
            <a:ext cx="10515600" cy="4914959"/>
          </a:xfrm>
          <a:prstGeom prst="round2DiagRect">
            <a:avLst>
              <a:gd name="adj1" fmla="val 0"/>
              <a:gd name="adj2" fmla="val 16599"/>
            </a:avLst>
          </a:prstGeom>
          <a:solidFill>
            <a:schemeClr val="bg1">
              <a:alpha val="72000"/>
            </a:schemeClr>
          </a:solidFill>
        </p:spPr>
        <p:txBody>
          <a:bodyPr tIns="182880" bIns="182880" anchor="ctr" anchorCtr="0">
            <a:noAutofit/>
          </a:bodyPr>
          <a:lstStyle/>
          <a:p>
            <a:r>
              <a:rPr lang="en-US" sz="3300" dirty="0">
                <a:solidFill>
                  <a:srgbClr val="00659E"/>
                </a:solidFill>
                <a:latin typeface="Tw Cen MT" panose="020B0602020104020603" pitchFamily="34" charset="0"/>
              </a:rPr>
              <a:t>Definitions</a:t>
            </a:r>
          </a:p>
          <a:p>
            <a:r>
              <a:rPr lang="en-US" sz="3300" dirty="0">
                <a:solidFill>
                  <a:srgbClr val="00659E"/>
                </a:solidFill>
                <a:latin typeface="Tw Cen MT" panose="020B0602020104020603" pitchFamily="34" charset="0"/>
              </a:rPr>
              <a:t>Applicable Deadlines</a:t>
            </a:r>
          </a:p>
          <a:p>
            <a:r>
              <a:rPr lang="en-US" sz="3300" dirty="0">
                <a:solidFill>
                  <a:srgbClr val="00659E"/>
                </a:solidFill>
                <a:latin typeface="Tw Cen MT" panose="020B0602020104020603" pitchFamily="34" charset="0"/>
              </a:rPr>
              <a:t>Practical Do’s and Don’ts</a:t>
            </a:r>
          </a:p>
          <a:p>
            <a:r>
              <a:rPr lang="en-US" sz="3300" dirty="0">
                <a:solidFill>
                  <a:srgbClr val="00659E"/>
                </a:solidFill>
                <a:latin typeface="Tw Cen MT" panose="020B0602020104020603" pitchFamily="34" charset="0"/>
              </a:rPr>
              <a:t>Modular Withdrawals</a:t>
            </a:r>
          </a:p>
          <a:p>
            <a:r>
              <a:rPr lang="en-US" sz="3300" dirty="0">
                <a:solidFill>
                  <a:srgbClr val="00659E"/>
                </a:solidFill>
                <a:latin typeface="Tw Cen MT" panose="020B0602020104020603" pitchFamily="34" charset="0"/>
              </a:rPr>
              <a:t>COVID-19 </a:t>
            </a:r>
          </a:p>
          <a:p>
            <a:r>
              <a:rPr lang="en-US" sz="3300" dirty="0">
                <a:solidFill>
                  <a:srgbClr val="00659E"/>
                </a:solidFill>
                <a:latin typeface="Tw Cen MT" panose="020B0602020104020603" pitchFamily="34" charset="0"/>
              </a:rPr>
              <a:t>Case Studies &amp; Questions</a:t>
            </a:r>
          </a:p>
        </p:txBody>
      </p:sp>
      <p:sp>
        <p:nvSpPr>
          <p:cNvPr id="4" name="Slide Number Placeholder 3"/>
          <p:cNvSpPr>
            <a:spLocks noGrp="1"/>
          </p:cNvSpPr>
          <p:nvPr>
            <p:ph type="sldNum" sz="quarter" idx="12"/>
          </p:nvPr>
        </p:nvSpPr>
        <p:spPr/>
        <p:txBody>
          <a:bodyPr/>
          <a:lstStyle/>
          <a:p>
            <a:fld id="{1304E4F6-5DBB-467A-B1C4-2E27796DE4FB}" type="slidenum">
              <a:rPr lang="en-US" smtClean="0"/>
              <a:t>2</a:t>
            </a:fld>
            <a:endParaRPr lang="en-US"/>
          </a:p>
        </p:txBody>
      </p:sp>
    </p:spTree>
    <p:extLst>
      <p:ext uri="{BB962C8B-B14F-4D97-AF65-F5344CB8AC3E}">
        <p14:creationId xmlns:p14="http://schemas.microsoft.com/office/powerpoint/2010/main" val="1410261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20</a:t>
            </a:fld>
            <a:endParaRPr lang="en-US"/>
          </a:p>
        </p:txBody>
      </p:sp>
      <p:sp>
        <p:nvSpPr>
          <p:cNvPr id="6"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Practical Do’s and Don’ts</a:t>
            </a:r>
          </a:p>
        </p:txBody>
      </p:sp>
      <p:sp>
        <p:nvSpPr>
          <p:cNvPr id="11" name="Rectangle 10"/>
          <p:cNvSpPr/>
          <p:nvPr/>
        </p:nvSpPr>
        <p:spPr>
          <a:xfrm>
            <a:off x="990600" y="1573121"/>
            <a:ext cx="10718800" cy="1261884"/>
          </a:xfrm>
          <a:prstGeom prst="rect">
            <a:avLst/>
          </a:prstGeom>
        </p:spPr>
        <p:txBody>
          <a:bodyPr wrap="square">
            <a:spAutoFit/>
          </a:bodyPr>
          <a:lstStyle/>
          <a:p>
            <a:r>
              <a:rPr lang="en-US" sz="4800" b="1" u="sng" dirty="0">
                <a:solidFill>
                  <a:srgbClr val="00B050"/>
                </a:solidFill>
                <a:latin typeface="Tw Cen MT" charset="0"/>
                <a:ea typeface="Tw Cen MT" charset="0"/>
                <a:cs typeface="Tw Cen MT" charset="0"/>
              </a:rPr>
              <a:t>Do:</a:t>
            </a:r>
          </a:p>
          <a:p>
            <a:pPr marL="342900" indent="-342900">
              <a:buFontTx/>
              <a:buChar char="-"/>
            </a:pPr>
            <a:r>
              <a:rPr lang="en-US" sz="2800" dirty="0">
                <a:latin typeface="Tw Cen MT" charset="0"/>
                <a:ea typeface="Tw Cen MT" charset="0"/>
                <a:cs typeface="Tw Cen MT" charset="0"/>
              </a:rPr>
              <a:t>Inform Students of R2T4 Policy (Consumer Information Requirement)</a:t>
            </a:r>
          </a:p>
        </p:txBody>
      </p:sp>
      <p:sp>
        <p:nvSpPr>
          <p:cNvPr id="13" name="Rectangle 12"/>
          <p:cNvSpPr/>
          <p:nvPr/>
        </p:nvSpPr>
        <p:spPr>
          <a:xfrm>
            <a:off x="990599" y="3083519"/>
            <a:ext cx="11201401" cy="954107"/>
          </a:xfrm>
          <a:prstGeom prst="rect">
            <a:avLst/>
          </a:prstGeom>
        </p:spPr>
        <p:txBody>
          <a:bodyPr wrap="square">
            <a:spAutoFit/>
          </a:bodyPr>
          <a:lstStyle/>
          <a:p>
            <a:pPr marL="342900" indent="-342900">
              <a:buFontTx/>
              <a:buChar char="-"/>
            </a:pPr>
            <a:r>
              <a:rPr lang="en-US" sz="2800" dirty="0">
                <a:latin typeface="Tw Cen MT" charset="0"/>
                <a:ea typeface="Tw Cen MT" charset="0"/>
                <a:cs typeface="Tw Cen MT" charset="0"/>
              </a:rPr>
              <a:t>Coordinate with Student Accounts, Registrar’s Office, and Academic Departments</a:t>
            </a:r>
          </a:p>
        </p:txBody>
      </p:sp>
      <p:sp>
        <p:nvSpPr>
          <p:cNvPr id="14" name="Rectangle 13"/>
          <p:cNvSpPr/>
          <p:nvPr/>
        </p:nvSpPr>
        <p:spPr>
          <a:xfrm>
            <a:off x="990597" y="4176957"/>
            <a:ext cx="11201403" cy="523220"/>
          </a:xfrm>
          <a:prstGeom prst="rect">
            <a:avLst/>
          </a:prstGeom>
        </p:spPr>
        <p:txBody>
          <a:bodyPr wrap="square">
            <a:spAutoFit/>
          </a:bodyPr>
          <a:lstStyle/>
          <a:p>
            <a:pPr marL="342900" indent="-342900">
              <a:buFontTx/>
              <a:buChar char="-"/>
            </a:pPr>
            <a:r>
              <a:rPr lang="en-US" sz="2800" dirty="0">
                <a:latin typeface="Tw Cen MT" charset="0"/>
                <a:ea typeface="Tw Cen MT" charset="0"/>
                <a:cs typeface="Tw Cen MT" charset="0"/>
              </a:rPr>
              <a:t>Identify and Monitor All Points of Withdrawal Notification</a:t>
            </a:r>
          </a:p>
        </p:txBody>
      </p:sp>
      <p:sp>
        <p:nvSpPr>
          <p:cNvPr id="15" name="Rectangle 14"/>
          <p:cNvSpPr/>
          <p:nvPr/>
        </p:nvSpPr>
        <p:spPr>
          <a:xfrm>
            <a:off x="990597" y="4880453"/>
            <a:ext cx="11201403" cy="523220"/>
          </a:xfrm>
          <a:prstGeom prst="rect">
            <a:avLst/>
          </a:prstGeom>
        </p:spPr>
        <p:txBody>
          <a:bodyPr wrap="square">
            <a:spAutoFit/>
          </a:bodyPr>
          <a:lstStyle/>
          <a:p>
            <a:pPr marL="342900" indent="-342900">
              <a:buFontTx/>
              <a:buChar char="-"/>
            </a:pPr>
            <a:r>
              <a:rPr lang="en-US" sz="2800" dirty="0">
                <a:latin typeface="Tw Cen MT" charset="0"/>
                <a:ea typeface="Tw Cen MT" charset="0"/>
                <a:cs typeface="Tw Cen MT" charset="0"/>
              </a:rPr>
              <a:t>Ensure that Automated Systems are Appropriately Processing Information</a:t>
            </a:r>
          </a:p>
        </p:txBody>
      </p:sp>
      <p:sp>
        <p:nvSpPr>
          <p:cNvPr id="10" name="Footer Placeholder 4">
            <a:extLst>
              <a:ext uri="{FF2B5EF4-FFF2-40B4-BE49-F238E27FC236}">
                <a16:creationId xmlns:a16="http://schemas.microsoft.com/office/drawing/2014/main" id="{6EEE2B67-1D52-4AFA-832E-E0B1F5D97A87}"/>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028186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21</a:t>
            </a:fld>
            <a:endParaRPr lang="en-US"/>
          </a:p>
        </p:txBody>
      </p:sp>
      <p:sp>
        <p:nvSpPr>
          <p:cNvPr id="6" name="Rectangle 5"/>
          <p:cNvSpPr/>
          <p:nvPr/>
        </p:nvSpPr>
        <p:spPr>
          <a:xfrm>
            <a:off x="990600" y="1573123"/>
            <a:ext cx="10363200" cy="1261884"/>
          </a:xfrm>
          <a:prstGeom prst="rect">
            <a:avLst/>
          </a:prstGeom>
        </p:spPr>
        <p:txBody>
          <a:bodyPr wrap="square">
            <a:spAutoFit/>
          </a:bodyPr>
          <a:lstStyle/>
          <a:p>
            <a:r>
              <a:rPr lang="en-US" sz="4800" b="1" u="sng" dirty="0">
                <a:solidFill>
                  <a:srgbClr val="C00000"/>
                </a:solidFill>
                <a:latin typeface="Tw Cen MT" charset="0"/>
                <a:ea typeface="Tw Cen MT" charset="0"/>
                <a:cs typeface="Tw Cen MT" charset="0"/>
              </a:rPr>
              <a:t>Don</a:t>
            </a:r>
            <a:r>
              <a:rPr lang="mr-IN" sz="4800" b="1" u="sng" dirty="0">
                <a:solidFill>
                  <a:srgbClr val="C00000"/>
                </a:solidFill>
                <a:latin typeface="Tw Cen MT" charset="0"/>
                <a:ea typeface="Tw Cen MT" charset="0"/>
                <a:cs typeface="Tw Cen MT" charset="0"/>
              </a:rPr>
              <a:t>’</a:t>
            </a:r>
            <a:r>
              <a:rPr lang="en-US" sz="4800" b="1" u="sng" dirty="0">
                <a:solidFill>
                  <a:srgbClr val="C00000"/>
                </a:solidFill>
                <a:latin typeface="Tw Cen MT" charset="0"/>
                <a:ea typeface="Tw Cen MT" charset="0"/>
                <a:cs typeface="Tw Cen MT" charset="0"/>
              </a:rPr>
              <a:t>t:</a:t>
            </a:r>
          </a:p>
          <a:p>
            <a:pPr marL="342900" indent="-342900">
              <a:buFontTx/>
              <a:buChar char="-"/>
            </a:pPr>
            <a:r>
              <a:rPr lang="en-US" sz="2800" dirty="0">
                <a:latin typeface="Tw Cen MT" charset="0"/>
                <a:ea typeface="Tw Cen MT" charset="0"/>
                <a:cs typeface="Tw Cen MT" charset="0"/>
              </a:rPr>
              <a:t>Manipulate Enrollment Data to Avoid (or to Create) R2T4</a:t>
            </a:r>
          </a:p>
        </p:txBody>
      </p:sp>
      <p:sp>
        <p:nvSpPr>
          <p:cNvPr id="7" name="Rectangle 6"/>
          <p:cNvSpPr/>
          <p:nvPr/>
        </p:nvSpPr>
        <p:spPr>
          <a:xfrm>
            <a:off x="990600" y="3063442"/>
            <a:ext cx="8312427" cy="523220"/>
          </a:xfrm>
          <a:prstGeom prst="rect">
            <a:avLst/>
          </a:prstGeom>
        </p:spPr>
        <p:txBody>
          <a:bodyPr wrap="square">
            <a:spAutoFit/>
          </a:bodyPr>
          <a:lstStyle/>
          <a:p>
            <a:pPr marL="342900" indent="-342900">
              <a:buFontTx/>
              <a:buChar char="-"/>
            </a:pPr>
            <a:r>
              <a:rPr lang="en-US" sz="2800" dirty="0">
                <a:latin typeface="Tw Cen MT" charset="0"/>
                <a:ea typeface="Tw Cen MT" charset="0"/>
                <a:cs typeface="Tw Cen MT" charset="0"/>
              </a:rPr>
              <a:t>Change R2T4 Practices Based on Reasons for WD</a:t>
            </a:r>
          </a:p>
        </p:txBody>
      </p:sp>
      <p:sp>
        <p:nvSpPr>
          <p:cNvPr id="8" name="Rectangle 7"/>
          <p:cNvSpPr/>
          <p:nvPr/>
        </p:nvSpPr>
        <p:spPr>
          <a:xfrm>
            <a:off x="990600" y="3815097"/>
            <a:ext cx="8749749" cy="523220"/>
          </a:xfrm>
          <a:prstGeom prst="rect">
            <a:avLst/>
          </a:prstGeom>
        </p:spPr>
        <p:txBody>
          <a:bodyPr wrap="square">
            <a:spAutoFit/>
          </a:bodyPr>
          <a:lstStyle/>
          <a:p>
            <a:pPr marL="342900" indent="-342900">
              <a:buFontTx/>
              <a:buChar char="-"/>
            </a:pPr>
            <a:r>
              <a:rPr lang="en-US" sz="2800" dirty="0">
                <a:latin typeface="Tw Cen MT" charset="0"/>
                <a:ea typeface="Tw Cen MT" charset="0"/>
                <a:cs typeface="Tw Cen MT" charset="0"/>
              </a:rPr>
              <a:t>Counsel Students to Remain in Class Only to Avoid R2T4</a:t>
            </a:r>
          </a:p>
        </p:txBody>
      </p:sp>
      <p:sp>
        <p:nvSpPr>
          <p:cNvPr id="9" name="Rectangle 8"/>
          <p:cNvSpPr/>
          <p:nvPr/>
        </p:nvSpPr>
        <p:spPr>
          <a:xfrm>
            <a:off x="990600" y="4566753"/>
            <a:ext cx="9796672" cy="523220"/>
          </a:xfrm>
          <a:prstGeom prst="rect">
            <a:avLst/>
          </a:prstGeom>
        </p:spPr>
        <p:txBody>
          <a:bodyPr wrap="square">
            <a:spAutoFit/>
          </a:bodyPr>
          <a:lstStyle/>
          <a:p>
            <a:pPr marL="342900" indent="-342900">
              <a:buFontTx/>
              <a:buChar char="-"/>
            </a:pPr>
            <a:r>
              <a:rPr lang="en-US" sz="2800" dirty="0">
                <a:latin typeface="Tw Cen MT" charset="0"/>
                <a:ea typeface="Tw Cen MT" charset="0"/>
                <a:cs typeface="Tw Cen MT" charset="0"/>
              </a:rPr>
              <a:t>Confuse R2T4 with State/Institutional Returns and Billing Policies</a:t>
            </a:r>
          </a:p>
        </p:txBody>
      </p:sp>
      <p:sp>
        <p:nvSpPr>
          <p:cNvPr id="10"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Practical Do’s and Don’ts</a:t>
            </a:r>
          </a:p>
        </p:txBody>
      </p:sp>
      <p:sp>
        <p:nvSpPr>
          <p:cNvPr id="11" name="Footer Placeholder 4">
            <a:extLst>
              <a:ext uri="{FF2B5EF4-FFF2-40B4-BE49-F238E27FC236}">
                <a16:creationId xmlns:a16="http://schemas.microsoft.com/office/drawing/2014/main" id="{D34E9DFD-FE72-4E6E-A896-716A9481A5FB}"/>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806393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Julia</a:t>
            </a:r>
          </a:p>
        </p:txBody>
      </p:sp>
      <p:sp>
        <p:nvSpPr>
          <p:cNvPr id="5" name="Slide Number Placeholder 4"/>
          <p:cNvSpPr>
            <a:spLocks noGrp="1"/>
          </p:cNvSpPr>
          <p:nvPr>
            <p:ph type="sldNum" sz="quarter" idx="12"/>
          </p:nvPr>
        </p:nvSpPr>
        <p:spPr/>
        <p:txBody>
          <a:bodyPr/>
          <a:lstStyle/>
          <a:p>
            <a:fld id="{1304E4F6-5DBB-467A-B1C4-2E27796DE4FB}" type="slidenum">
              <a:rPr lang="en-US" smtClean="0"/>
              <a:t>22</a:t>
            </a:fld>
            <a:endParaRPr lang="en-US"/>
          </a:p>
        </p:txBody>
      </p:sp>
      <p:sp>
        <p:nvSpPr>
          <p:cNvPr id="7" name="Rectangle 6"/>
          <p:cNvSpPr/>
          <p:nvPr/>
        </p:nvSpPr>
        <p:spPr>
          <a:xfrm>
            <a:off x="2101084" y="16215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- 116 Days (January 13th – May 7</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4" name="TextBox 3"/>
          <p:cNvSpPr txBox="1"/>
          <p:nvPr/>
        </p:nvSpPr>
        <p:spPr>
          <a:xfrm>
            <a:off x="342901" y="2918088"/>
            <a:ext cx="11544299" cy="1061829"/>
          </a:xfrm>
          <a:prstGeom prst="rect">
            <a:avLst/>
          </a:prstGeom>
          <a:noFill/>
        </p:spPr>
        <p:txBody>
          <a:bodyPr wrap="square" rtlCol="0">
            <a:spAutoFit/>
          </a:bodyPr>
          <a:lstStyle/>
          <a:p>
            <a:r>
              <a:rPr lang="en-US" sz="2100" dirty="0"/>
              <a:t>Julia begins attendance in the Spring Term, enrolled in 6 credit hours. She runs into a work conflict and needs to withdraw.  She withdraws from her classes through the school’s online portal on </a:t>
            </a:r>
            <a:r>
              <a:rPr lang="en-US" sz="2100" b="1" dirty="0"/>
              <a:t>February 14</a:t>
            </a:r>
            <a:r>
              <a:rPr lang="en-US" sz="2100" dirty="0"/>
              <a:t> (33 Days into the term).</a:t>
            </a:r>
            <a:endParaRPr lang="en-US" sz="2100" b="1" dirty="0"/>
          </a:p>
        </p:txBody>
      </p:sp>
      <p:sp>
        <p:nvSpPr>
          <p:cNvPr id="8" name="TextBox 7"/>
          <p:cNvSpPr txBox="1"/>
          <p:nvPr/>
        </p:nvSpPr>
        <p:spPr>
          <a:xfrm>
            <a:off x="5375448" y="2487982"/>
            <a:ext cx="2676938" cy="369332"/>
          </a:xfrm>
          <a:prstGeom prst="rect">
            <a:avLst/>
          </a:prstGeom>
          <a:noFill/>
          <a:ln w="19050">
            <a:solidFill>
              <a:schemeClr val="accent2"/>
            </a:solidFill>
          </a:ln>
        </p:spPr>
        <p:txBody>
          <a:bodyPr wrap="square" rtlCol="0">
            <a:spAutoFit/>
          </a:bodyPr>
          <a:lstStyle/>
          <a:p>
            <a:pPr algn="ctr"/>
            <a:r>
              <a:rPr lang="en-US" dirty="0"/>
              <a:t>*9 Day Spring Break</a:t>
            </a:r>
          </a:p>
        </p:txBody>
      </p:sp>
      <p:sp>
        <p:nvSpPr>
          <p:cNvPr id="10" name="Left Brace 9"/>
          <p:cNvSpPr/>
          <p:nvPr/>
        </p:nvSpPr>
        <p:spPr>
          <a:xfrm rot="16200000">
            <a:off x="6412298" y="1990570"/>
            <a:ext cx="214857" cy="636814"/>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028856845"/>
              </p:ext>
            </p:extLst>
          </p:nvPr>
        </p:nvGraphicFramePr>
        <p:xfrm>
          <a:off x="1717848" y="4157023"/>
          <a:ext cx="3657600" cy="148336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677257463"/>
                    </a:ext>
                  </a:extLst>
                </a:gridCol>
                <a:gridCol w="1828800">
                  <a:extLst>
                    <a:ext uri="{9D8B030D-6E8A-4147-A177-3AD203B41FA5}">
                      <a16:colId xmlns:a16="http://schemas.microsoft.com/office/drawing/2014/main" val="1284443319"/>
                    </a:ext>
                  </a:extLst>
                </a:gridCol>
              </a:tblGrid>
              <a:tr h="370840">
                <a:tc>
                  <a:txBody>
                    <a:bodyPr/>
                    <a:lstStyle/>
                    <a:p>
                      <a:r>
                        <a:rPr lang="en-US" dirty="0"/>
                        <a:t>Type of WD: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Official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Withdrawal Date:</a:t>
                      </a:r>
                    </a:p>
                  </a:txBody>
                  <a:tcPr>
                    <a:lnL w="12700" cap="flat" cmpd="sng" algn="ctr">
                      <a:solidFill>
                        <a:schemeClr val="tx1"/>
                      </a:solidFill>
                      <a:prstDash val="solid"/>
                      <a:round/>
                      <a:headEnd type="none" w="med" len="med"/>
                      <a:tailEnd type="none" w="med" len="med"/>
                    </a:lnL>
                  </a:tcPr>
                </a:tc>
                <a:tc>
                  <a:txBody>
                    <a:bodyPr/>
                    <a:lstStyle/>
                    <a:p>
                      <a:r>
                        <a:rPr lang="en-US" dirty="0"/>
                        <a:t>February 14</a:t>
                      </a:r>
                      <a:r>
                        <a:rPr lang="en-US" baseline="30000" dirty="0"/>
                        <a:t>th</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Term Start Date:</a:t>
                      </a:r>
                    </a:p>
                  </a:txBody>
                  <a:tcPr>
                    <a:lnL w="12700" cap="flat" cmpd="sng" algn="ctr">
                      <a:solidFill>
                        <a:schemeClr val="tx1"/>
                      </a:solidFill>
                      <a:prstDash val="solid"/>
                      <a:round/>
                      <a:headEnd type="none" w="med" len="med"/>
                      <a:tailEnd type="none" w="med" len="med"/>
                    </a:lnL>
                  </a:tcPr>
                </a:tc>
                <a:tc>
                  <a:txBody>
                    <a:bodyPr/>
                    <a:lstStyle/>
                    <a:p>
                      <a:r>
                        <a:rPr lang="en-US" dirty="0"/>
                        <a:t>January 13</a:t>
                      </a:r>
                      <a:r>
                        <a:rPr lang="en-US" baseline="30000" dirty="0"/>
                        <a:t>th</a:t>
                      </a:r>
                      <a:r>
                        <a:rPr lang="en-US" dirty="0"/>
                        <a:t>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End Date: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7</a:t>
                      </a:r>
                      <a:r>
                        <a:rPr lang="en-US" baseline="30000" dirty="0"/>
                        <a:t>th</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210033214"/>
              </p:ext>
            </p:extLst>
          </p:nvPr>
        </p:nvGraphicFramePr>
        <p:xfrm>
          <a:off x="6145856" y="4157023"/>
          <a:ext cx="4360017" cy="1483360"/>
        </p:xfrm>
        <a:graphic>
          <a:graphicData uri="http://schemas.openxmlformats.org/drawingml/2006/table">
            <a:tbl>
              <a:tblPr firstRow="1" bandRow="1">
                <a:tableStyleId>{3B4B98B0-60AC-42C2-AFA5-B58CD77FA1E5}</a:tableStyleId>
              </a:tblPr>
              <a:tblGrid>
                <a:gridCol w="2268141">
                  <a:extLst>
                    <a:ext uri="{9D8B030D-6E8A-4147-A177-3AD203B41FA5}">
                      <a16:colId xmlns:a16="http://schemas.microsoft.com/office/drawing/2014/main" val="677257463"/>
                    </a:ext>
                  </a:extLst>
                </a:gridCol>
                <a:gridCol w="2091876">
                  <a:extLst>
                    <a:ext uri="{9D8B030D-6E8A-4147-A177-3AD203B41FA5}">
                      <a16:colId xmlns:a16="http://schemas.microsoft.com/office/drawing/2014/main" val="1284443319"/>
                    </a:ext>
                  </a:extLst>
                </a:gridCol>
              </a:tblGrid>
              <a:tr h="370840">
                <a:tc>
                  <a:txBody>
                    <a:bodyPr/>
                    <a:lstStyle/>
                    <a:p>
                      <a:r>
                        <a:rPr lang="en-US" dirty="0"/>
                        <a:t>Total Days in Period: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116 Days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a:t>
                      </a:r>
                    </a:p>
                  </a:txBody>
                  <a:tcPr>
                    <a:lnL w="12700" cap="flat" cmpd="sng" algn="ctr">
                      <a:solidFill>
                        <a:schemeClr val="tx1"/>
                      </a:solidFill>
                      <a:prstDash val="solid"/>
                      <a:round/>
                      <a:headEnd type="none" w="med" len="med"/>
                      <a:tailEnd type="none" w="med" len="med"/>
                    </a:lnL>
                  </a:tcPr>
                </a:tc>
                <a:tc>
                  <a:txBody>
                    <a:bodyPr/>
                    <a:lstStyle/>
                    <a:p>
                      <a:r>
                        <a:rPr lang="en-US" dirty="0"/>
                        <a:t>9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33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116 - 9</a:t>
                      </a:r>
                      <a:r>
                        <a:rPr lang="en-US" baseline="0" dirty="0"/>
                        <a:t> = 107 Days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sp>
        <p:nvSpPr>
          <p:cNvPr id="11" name="Footer Placeholder 4">
            <a:extLst>
              <a:ext uri="{FF2B5EF4-FFF2-40B4-BE49-F238E27FC236}">
                <a16:creationId xmlns:a16="http://schemas.microsoft.com/office/drawing/2014/main" id="{5D6A598A-225C-492A-A749-E7E8CDC900FE}"/>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85506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Julia</a:t>
            </a:r>
          </a:p>
        </p:txBody>
      </p:sp>
      <p:sp>
        <p:nvSpPr>
          <p:cNvPr id="5" name="Slide Number Placeholder 4"/>
          <p:cNvSpPr>
            <a:spLocks noGrp="1"/>
          </p:cNvSpPr>
          <p:nvPr>
            <p:ph type="sldNum" sz="quarter" idx="12"/>
          </p:nvPr>
        </p:nvSpPr>
        <p:spPr/>
        <p:txBody>
          <a:bodyPr/>
          <a:lstStyle/>
          <a:p>
            <a:fld id="{1304E4F6-5DBB-467A-B1C4-2E27796DE4FB}" type="slidenum">
              <a:rPr lang="en-US" smtClean="0"/>
              <a:t>23</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477253533"/>
              </p:ext>
            </p:extLst>
          </p:nvPr>
        </p:nvGraphicFramePr>
        <p:xfrm>
          <a:off x="6964895" y="1690688"/>
          <a:ext cx="3657600" cy="146304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677257463"/>
                    </a:ext>
                  </a:extLst>
                </a:gridCol>
                <a:gridCol w="1828800">
                  <a:extLst>
                    <a:ext uri="{9D8B030D-6E8A-4147-A177-3AD203B41FA5}">
                      <a16:colId xmlns:a16="http://schemas.microsoft.com/office/drawing/2014/main" val="1284443319"/>
                    </a:ext>
                  </a:extLst>
                </a:gridCol>
              </a:tblGrid>
              <a:tr h="182511">
                <a:tc gridSpan="2">
                  <a:txBody>
                    <a:bodyPr/>
                    <a:lstStyle/>
                    <a:p>
                      <a:pPr algn="ctr"/>
                      <a:r>
                        <a:rPr lang="en-US" dirty="0"/>
                        <a:t>Institutional Charges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238029">
                <a:tc>
                  <a:txBody>
                    <a:bodyPr/>
                    <a:lstStyle/>
                    <a:p>
                      <a:r>
                        <a:rPr lang="en-US" dirty="0"/>
                        <a:t>Tuition and Fees:</a:t>
                      </a:r>
                    </a:p>
                  </a:txBody>
                  <a:tcPr>
                    <a:lnL w="12700" cap="flat" cmpd="sng" algn="ctr">
                      <a:solidFill>
                        <a:schemeClr val="tx1"/>
                      </a:solidFill>
                      <a:prstDash val="solid"/>
                      <a:round/>
                      <a:headEnd type="none" w="med" len="med"/>
                      <a:tailEnd type="none" w="med" len="med"/>
                    </a:lnL>
                  </a:tcPr>
                </a:tc>
                <a:tc>
                  <a:txBody>
                    <a:bodyPr/>
                    <a:lstStyle/>
                    <a:p>
                      <a:r>
                        <a:rPr lang="en-US" dirty="0"/>
                        <a:t>$2621.48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238029">
                <a:tc>
                  <a:txBody>
                    <a:bodyPr/>
                    <a:lstStyle/>
                    <a:p>
                      <a:r>
                        <a:rPr lang="en-US" dirty="0"/>
                        <a:t>Housing:</a:t>
                      </a:r>
                    </a:p>
                  </a:txBody>
                  <a:tcPr>
                    <a:lnL w="12700" cap="flat" cmpd="sng" algn="ctr">
                      <a:solidFill>
                        <a:schemeClr val="tx1"/>
                      </a:solidFill>
                      <a:prstDash val="solid"/>
                      <a:round/>
                      <a:headEnd type="none" w="med" len="med"/>
                      <a:tailEnd type="none" w="med" len="med"/>
                    </a:lnL>
                  </a:tcPr>
                </a:tc>
                <a:tc>
                  <a:txBody>
                    <a:bodyPr/>
                    <a:lstStyle/>
                    <a:p>
                      <a:r>
                        <a:rPr lang="en-US" dirty="0"/>
                        <a:t>$0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38029">
                <a:tc>
                  <a:txBody>
                    <a:bodyPr/>
                    <a:lstStyle/>
                    <a:p>
                      <a:r>
                        <a:rPr lang="en-US" dirty="0"/>
                        <a:t>Meals: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77330267"/>
              </p:ext>
            </p:extLst>
          </p:nvPr>
        </p:nvGraphicFramePr>
        <p:xfrm>
          <a:off x="838199" y="4027669"/>
          <a:ext cx="4474029" cy="731520"/>
        </p:xfrm>
        <a:graphic>
          <a:graphicData uri="http://schemas.openxmlformats.org/drawingml/2006/table">
            <a:tbl>
              <a:tblPr firstRow="1" bandRow="1">
                <a:tableStyleId>{3B4B98B0-60AC-42C2-AFA5-B58CD77FA1E5}</a:tableStyleId>
              </a:tblPr>
              <a:tblGrid>
                <a:gridCol w="2612420">
                  <a:extLst>
                    <a:ext uri="{9D8B030D-6E8A-4147-A177-3AD203B41FA5}">
                      <a16:colId xmlns:a16="http://schemas.microsoft.com/office/drawing/2014/main" val="677257463"/>
                    </a:ext>
                  </a:extLst>
                </a:gridCol>
                <a:gridCol w="1861609">
                  <a:extLst>
                    <a:ext uri="{9D8B030D-6E8A-4147-A177-3AD203B41FA5}">
                      <a16:colId xmlns:a16="http://schemas.microsoft.com/office/drawing/2014/main" val="1284443319"/>
                    </a:ext>
                  </a:extLst>
                </a:gridCol>
              </a:tblGrid>
              <a:tr h="0">
                <a:tc gridSpan="2">
                  <a:txBody>
                    <a:bodyPr/>
                    <a:lstStyle/>
                    <a:p>
                      <a:pPr algn="ctr"/>
                      <a:r>
                        <a:rPr lang="en-US" dirty="0">
                          <a:solidFill>
                            <a:sysClr val="windowText" lastClr="000000"/>
                          </a:solidFill>
                        </a:rPr>
                        <a:t>Aid Disbursed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68203">
                <a:tc>
                  <a:txBody>
                    <a:bodyPr/>
                    <a:lstStyle/>
                    <a:p>
                      <a:r>
                        <a:rPr lang="en-US" dirty="0">
                          <a:solidFill>
                            <a:sysClr val="windowText" lastClr="000000"/>
                          </a:solidFill>
                        </a:rPr>
                        <a:t>Unsubsidized Loan: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solidFill>
                            <a:sysClr val="windowText" lastClr="000000"/>
                          </a:solidFill>
                        </a:rPr>
                        <a:t>$10,142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8001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856094744"/>
              </p:ext>
            </p:extLst>
          </p:nvPr>
        </p:nvGraphicFramePr>
        <p:xfrm>
          <a:off x="6964895" y="4025205"/>
          <a:ext cx="3657600" cy="1097280"/>
        </p:xfrm>
        <a:graphic>
          <a:graphicData uri="http://schemas.openxmlformats.org/drawingml/2006/table">
            <a:tbl>
              <a:tblPr firstRow="1" bandRow="1">
                <a:tableStyleId>{3B4B98B0-60AC-42C2-AFA5-B58CD77FA1E5}</a:tableStyleId>
              </a:tblPr>
              <a:tblGrid>
                <a:gridCol w="2472021">
                  <a:extLst>
                    <a:ext uri="{9D8B030D-6E8A-4147-A177-3AD203B41FA5}">
                      <a16:colId xmlns:a16="http://schemas.microsoft.com/office/drawing/2014/main" val="677257463"/>
                    </a:ext>
                  </a:extLst>
                </a:gridCol>
                <a:gridCol w="1185579">
                  <a:extLst>
                    <a:ext uri="{9D8B030D-6E8A-4147-A177-3AD203B41FA5}">
                      <a16:colId xmlns:a16="http://schemas.microsoft.com/office/drawing/2014/main" val="2794757012"/>
                    </a:ext>
                  </a:extLst>
                </a:gridCol>
              </a:tblGrid>
              <a:tr h="118908">
                <a:tc gridSpan="2">
                  <a:txBody>
                    <a:bodyPr/>
                    <a:lstStyle/>
                    <a:p>
                      <a:pPr algn="ctr"/>
                      <a:r>
                        <a:rPr lang="en-US" dirty="0"/>
                        <a:t>Total</a:t>
                      </a:r>
                      <a:r>
                        <a:rPr lang="en-US" baseline="0" dirty="0"/>
                        <a:t> Aid to Be Returned</a:t>
                      </a:r>
                      <a:r>
                        <a:rPr lang="en-US" dirty="0"/>
                        <a:t>: $7018.00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18908">
                <a:tc>
                  <a:txBody>
                    <a:bodyPr/>
                    <a:lstStyle/>
                    <a:p>
                      <a:r>
                        <a:rPr lang="en-US" dirty="0"/>
                        <a:t>Institution’s Share:</a:t>
                      </a:r>
                    </a:p>
                  </a:txBody>
                  <a:tcPr>
                    <a:lnL w="12700" cap="flat" cmpd="sng" algn="ctr">
                      <a:solidFill>
                        <a:schemeClr val="tx1"/>
                      </a:solidFill>
                      <a:prstDash val="solid"/>
                      <a:round/>
                      <a:headEnd type="none" w="med" len="med"/>
                      <a:tailEnd type="none" w="med" len="med"/>
                    </a:lnL>
                  </a:tcPr>
                </a:tc>
                <a:tc>
                  <a:txBody>
                    <a:bodyPr/>
                    <a:lstStyle/>
                    <a:p>
                      <a:r>
                        <a:rPr lang="en-US" dirty="0"/>
                        <a:t>$1814.00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126230">
                <a:tc>
                  <a:txBody>
                    <a:bodyPr/>
                    <a:lstStyle/>
                    <a:p>
                      <a:r>
                        <a:rPr lang="en-US" dirty="0"/>
                        <a:t>Student’s Share: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$5204.00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8001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225504268"/>
              </p:ext>
            </p:extLst>
          </p:nvPr>
        </p:nvGraphicFramePr>
        <p:xfrm>
          <a:off x="838200" y="1690688"/>
          <a:ext cx="4474029" cy="1854200"/>
        </p:xfrm>
        <a:graphic>
          <a:graphicData uri="http://schemas.openxmlformats.org/drawingml/2006/table">
            <a:tbl>
              <a:tblPr firstRow="1" bandRow="1">
                <a:tableStyleId>{3B4B98B0-60AC-42C2-AFA5-B58CD77FA1E5}</a:tableStyleId>
              </a:tblPr>
              <a:tblGrid>
                <a:gridCol w="1934029">
                  <a:extLst>
                    <a:ext uri="{9D8B030D-6E8A-4147-A177-3AD203B41FA5}">
                      <a16:colId xmlns:a16="http://schemas.microsoft.com/office/drawing/2014/main" val="677257463"/>
                    </a:ext>
                  </a:extLst>
                </a:gridCol>
                <a:gridCol w="2540000">
                  <a:extLst>
                    <a:ext uri="{9D8B030D-6E8A-4147-A177-3AD203B41FA5}">
                      <a16:colId xmlns:a16="http://schemas.microsoft.com/office/drawing/2014/main" val="1284443319"/>
                    </a:ext>
                  </a:extLst>
                </a:gridCol>
              </a:tblGrid>
              <a:tr h="370840">
                <a:tc gridSpan="2">
                  <a:txBody>
                    <a:bodyPr/>
                    <a:lstStyle/>
                    <a:p>
                      <a:pPr algn="ctr"/>
                      <a:r>
                        <a:rPr lang="en-US" dirty="0"/>
                        <a:t>Total Days in Period: 116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Breaks:</a:t>
                      </a:r>
                    </a:p>
                  </a:txBody>
                  <a:tcPr>
                    <a:lnL w="12700" cap="flat" cmpd="sng" algn="ctr">
                      <a:solidFill>
                        <a:schemeClr val="tx1"/>
                      </a:solidFill>
                      <a:prstDash val="solid"/>
                      <a:round/>
                      <a:headEnd type="none" w="med" len="med"/>
                      <a:tailEnd type="none" w="med" len="med"/>
                    </a:lnL>
                  </a:tcPr>
                </a:tc>
                <a:tc>
                  <a:txBody>
                    <a:bodyPr/>
                    <a:lstStyle/>
                    <a:p>
                      <a:r>
                        <a:rPr lang="en-US" dirty="0"/>
                        <a:t>9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33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116 - 9</a:t>
                      </a:r>
                      <a:r>
                        <a:rPr lang="en-US" baseline="0" dirty="0"/>
                        <a:t> = 107 Days</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0988660"/>
                  </a:ext>
                </a:extLst>
              </a:tr>
              <a:tr h="370840">
                <a:tc>
                  <a:txBody>
                    <a:bodyPr/>
                    <a:lstStyle/>
                    <a:p>
                      <a:r>
                        <a:rPr lang="en-US" dirty="0"/>
                        <a:t>33/107</a:t>
                      </a:r>
                      <a:r>
                        <a:rPr lang="en-US" baseline="0" dirty="0"/>
                        <a:t> Days      =</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30.8% (</a:t>
                      </a:r>
                      <a:r>
                        <a:rPr lang="en-US" b="0" dirty="0">
                          <a:solidFill>
                            <a:schemeClr val="tx1"/>
                          </a:solidFill>
                        </a:rPr>
                        <a:t>Earned</a:t>
                      </a:r>
                      <a:r>
                        <a:rPr lang="en-US" dirty="0"/>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601400"/>
                  </a:ext>
                </a:extLst>
              </a:tr>
            </a:tbl>
          </a:graphicData>
        </a:graphic>
      </p:graphicFrame>
      <p:sp>
        <p:nvSpPr>
          <p:cNvPr id="9" name="Footer Placeholder 4">
            <a:extLst>
              <a:ext uri="{FF2B5EF4-FFF2-40B4-BE49-F238E27FC236}">
                <a16:creationId xmlns:a16="http://schemas.microsoft.com/office/drawing/2014/main" id="{8FFCD994-67AC-4921-A2E3-361C58DB2385}"/>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241526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24</a:t>
            </a:fld>
            <a:endParaRPr lang="en-US"/>
          </a:p>
        </p:txBody>
      </p:sp>
      <p:sp>
        <p:nvSpPr>
          <p:cNvPr id="6"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Annette</a:t>
            </a:r>
          </a:p>
        </p:txBody>
      </p:sp>
      <p:sp>
        <p:nvSpPr>
          <p:cNvPr id="7" name="Rectangle 6"/>
          <p:cNvSpPr/>
          <p:nvPr/>
        </p:nvSpPr>
        <p:spPr>
          <a:xfrm>
            <a:off x="2101084" y="16215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- 115 Days (August 16th – December 8</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8" name="TextBox 7"/>
          <p:cNvSpPr txBox="1"/>
          <p:nvPr/>
        </p:nvSpPr>
        <p:spPr>
          <a:xfrm>
            <a:off x="342901" y="2918088"/>
            <a:ext cx="11544299" cy="1384995"/>
          </a:xfrm>
          <a:prstGeom prst="rect">
            <a:avLst/>
          </a:prstGeom>
          <a:noFill/>
        </p:spPr>
        <p:txBody>
          <a:bodyPr wrap="square" rtlCol="0">
            <a:spAutoFit/>
          </a:bodyPr>
          <a:lstStyle/>
          <a:p>
            <a:r>
              <a:rPr lang="en-US" sz="2100" dirty="0"/>
              <a:t>Annette begins attendance in the Fall Term, enrolled in 15 credit hours. She withdraws from 6 credit hours on September 5</a:t>
            </a:r>
            <a:r>
              <a:rPr lang="en-US" sz="2100" baseline="30000" dirty="0"/>
              <a:t>th</a:t>
            </a:r>
            <a:r>
              <a:rPr lang="en-US" sz="2100" dirty="0"/>
              <a:t>.  At the end of the semester, the Financial Aid office discovers that she has failed all of her courses.  Her instructors report that her last date of attendance is </a:t>
            </a:r>
            <a:r>
              <a:rPr lang="en-US" sz="2100" b="1" dirty="0"/>
              <a:t>October 10</a:t>
            </a:r>
            <a:r>
              <a:rPr lang="en-US" sz="2100" b="1" baseline="30000" dirty="0"/>
              <a:t>th</a:t>
            </a:r>
            <a:r>
              <a:rPr lang="en-US" sz="2100" b="1" dirty="0"/>
              <a:t> </a:t>
            </a:r>
            <a:r>
              <a:rPr lang="en-US" sz="2100" dirty="0"/>
              <a:t>(56 Days into the term).</a:t>
            </a:r>
            <a:endParaRPr lang="en-US" sz="2100" b="1" dirty="0"/>
          </a:p>
        </p:txBody>
      </p:sp>
      <p:sp>
        <p:nvSpPr>
          <p:cNvPr id="9" name="TextBox 8"/>
          <p:cNvSpPr txBox="1"/>
          <p:nvPr/>
        </p:nvSpPr>
        <p:spPr>
          <a:xfrm>
            <a:off x="6982814" y="2477180"/>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0" name="Left Brace 9"/>
          <p:cNvSpPr/>
          <p:nvPr/>
        </p:nvSpPr>
        <p:spPr>
          <a:xfrm rot="16200000">
            <a:off x="8219700" y="2124447"/>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19973121"/>
              </p:ext>
            </p:extLst>
          </p:nvPr>
        </p:nvGraphicFramePr>
        <p:xfrm>
          <a:off x="1717848" y="4326354"/>
          <a:ext cx="3657600" cy="148336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677257463"/>
                    </a:ext>
                  </a:extLst>
                </a:gridCol>
                <a:gridCol w="1828800">
                  <a:extLst>
                    <a:ext uri="{9D8B030D-6E8A-4147-A177-3AD203B41FA5}">
                      <a16:colId xmlns:a16="http://schemas.microsoft.com/office/drawing/2014/main" val="1284443319"/>
                    </a:ext>
                  </a:extLst>
                </a:gridCol>
              </a:tblGrid>
              <a:tr h="370840">
                <a:tc>
                  <a:txBody>
                    <a:bodyPr/>
                    <a:lstStyle/>
                    <a:p>
                      <a:r>
                        <a:rPr lang="en-US" dirty="0"/>
                        <a:t>Type of WD: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Unofficial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Withdrawal Date:</a:t>
                      </a:r>
                    </a:p>
                  </a:txBody>
                  <a:tcPr>
                    <a:lnL w="12700" cap="flat" cmpd="sng" algn="ctr">
                      <a:solidFill>
                        <a:schemeClr val="tx1"/>
                      </a:solidFill>
                      <a:prstDash val="solid"/>
                      <a:round/>
                      <a:headEnd type="none" w="med" len="med"/>
                      <a:tailEnd type="none" w="med" len="med"/>
                    </a:lnL>
                  </a:tcPr>
                </a:tc>
                <a:tc>
                  <a:txBody>
                    <a:bodyPr/>
                    <a:lstStyle/>
                    <a:p>
                      <a:r>
                        <a:rPr lang="en-US" dirty="0"/>
                        <a:t>October 10</a:t>
                      </a:r>
                      <a:r>
                        <a:rPr lang="en-US" baseline="30000" dirty="0"/>
                        <a:t>th</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Term Start Date:</a:t>
                      </a:r>
                    </a:p>
                  </a:txBody>
                  <a:tcPr>
                    <a:lnL w="12700" cap="flat" cmpd="sng" algn="ctr">
                      <a:solidFill>
                        <a:schemeClr val="tx1"/>
                      </a:solidFill>
                      <a:prstDash val="solid"/>
                      <a:round/>
                      <a:headEnd type="none" w="med" len="med"/>
                      <a:tailEnd type="none" w="med" len="med"/>
                    </a:lnL>
                  </a:tcPr>
                </a:tc>
                <a:tc>
                  <a:txBody>
                    <a:bodyPr/>
                    <a:lstStyle/>
                    <a:p>
                      <a:r>
                        <a:rPr lang="en-US" dirty="0"/>
                        <a:t>August 16</a:t>
                      </a:r>
                      <a:r>
                        <a:rPr lang="en-US" baseline="30000" dirty="0"/>
                        <a:t>th</a:t>
                      </a:r>
                      <a:r>
                        <a:rPr lang="en-US" dirty="0"/>
                        <a:t>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End Date: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December 8</a:t>
                      </a:r>
                      <a:r>
                        <a:rPr lang="en-US" baseline="30000" dirty="0"/>
                        <a:t>th</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21148056"/>
              </p:ext>
            </p:extLst>
          </p:nvPr>
        </p:nvGraphicFramePr>
        <p:xfrm>
          <a:off x="6145856" y="4326354"/>
          <a:ext cx="4360017" cy="1483360"/>
        </p:xfrm>
        <a:graphic>
          <a:graphicData uri="http://schemas.openxmlformats.org/drawingml/2006/table">
            <a:tbl>
              <a:tblPr firstRow="1" bandRow="1">
                <a:tableStyleId>{3B4B98B0-60AC-42C2-AFA5-B58CD77FA1E5}</a:tableStyleId>
              </a:tblPr>
              <a:tblGrid>
                <a:gridCol w="2268141">
                  <a:extLst>
                    <a:ext uri="{9D8B030D-6E8A-4147-A177-3AD203B41FA5}">
                      <a16:colId xmlns:a16="http://schemas.microsoft.com/office/drawing/2014/main" val="677257463"/>
                    </a:ext>
                  </a:extLst>
                </a:gridCol>
                <a:gridCol w="2091876">
                  <a:extLst>
                    <a:ext uri="{9D8B030D-6E8A-4147-A177-3AD203B41FA5}">
                      <a16:colId xmlns:a16="http://schemas.microsoft.com/office/drawing/2014/main" val="1284443319"/>
                    </a:ext>
                  </a:extLst>
                </a:gridCol>
              </a:tblGrid>
              <a:tr h="370840">
                <a:tc>
                  <a:txBody>
                    <a:bodyPr/>
                    <a:lstStyle/>
                    <a:p>
                      <a:r>
                        <a:rPr lang="en-US" dirty="0"/>
                        <a:t>Total Days in Period: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115 Days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a:t>
                      </a:r>
                    </a:p>
                  </a:txBody>
                  <a:tcPr>
                    <a:lnL w="12700" cap="flat" cmpd="sng" algn="ctr">
                      <a:solidFill>
                        <a:schemeClr val="tx1"/>
                      </a:solidFill>
                      <a:prstDash val="solid"/>
                      <a:round/>
                      <a:headEnd type="none" w="med" len="med"/>
                      <a:tailEnd type="none" w="med" len="med"/>
                    </a:lnL>
                  </a:tcPr>
                </a:tc>
                <a:tc>
                  <a:txBody>
                    <a:bodyPr/>
                    <a:lstStyle/>
                    <a:p>
                      <a:r>
                        <a:rPr lang="en-US" dirty="0"/>
                        <a:t>5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56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115 - 5</a:t>
                      </a:r>
                      <a:r>
                        <a:rPr lang="en-US" baseline="0" dirty="0"/>
                        <a:t> = 110 Days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sp>
        <p:nvSpPr>
          <p:cNvPr id="13" name="Footer Placeholder 4">
            <a:extLst>
              <a:ext uri="{FF2B5EF4-FFF2-40B4-BE49-F238E27FC236}">
                <a16:creationId xmlns:a16="http://schemas.microsoft.com/office/drawing/2014/main" id="{8FCEA6E1-9D79-4704-AA2F-8B646DF98CA0}"/>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57013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25</a:t>
            </a:fld>
            <a:endParaRPr lang="en-US"/>
          </a:p>
        </p:txBody>
      </p:sp>
      <p:sp>
        <p:nvSpPr>
          <p:cNvPr id="6"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Annette</a:t>
            </a:r>
          </a:p>
        </p:txBody>
      </p:sp>
      <p:graphicFrame>
        <p:nvGraphicFramePr>
          <p:cNvPr id="8" name="Table 7"/>
          <p:cNvGraphicFramePr>
            <a:graphicFrameLocks noGrp="1"/>
          </p:cNvGraphicFramePr>
          <p:nvPr>
            <p:extLst>
              <p:ext uri="{D42A27DB-BD31-4B8C-83A1-F6EECF244321}">
                <p14:modId xmlns:p14="http://schemas.microsoft.com/office/powerpoint/2010/main" val="642886651"/>
              </p:ext>
            </p:extLst>
          </p:nvPr>
        </p:nvGraphicFramePr>
        <p:xfrm>
          <a:off x="6373584" y="2408185"/>
          <a:ext cx="4474029" cy="1097280"/>
        </p:xfrm>
        <a:graphic>
          <a:graphicData uri="http://schemas.openxmlformats.org/drawingml/2006/table">
            <a:tbl>
              <a:tblPr firstRow="1" bandRow="1">
                <a:tableStyleId>{3B4B98B0-60AC-42C2-AFA5-B58CD77FA1E5}</a:tableStyleId>
              </a:tblPr>
              <a:tblGrid>
                <a:gridCol w="2612420">
                  <a:extLst>
                    <a:ext uri="{9D8B030D-6E8A-4147-A177-3AD203B41FA5}">
                      <a16:colId xmlns:a16="http://schemas.microsoft.com/office/drawing/2014/main" val="677257463"/>
                    </a:ext>
                  </a:extLst>
                </a:gridCol>
                <a:gridCol w="1861609">
                  <a:extLst>
                    <a:ext uri="{9D8B030D-6E8A-4147-A177-3AD203B41FA5}">
                      <a16:colId xmlns:a16="http://schemas.microsoft.com/office/drawing/2014/main" val="1284443319"/>
                    </a:ext>
                  </a:extLst>
                </a:gridCol>
              </a:tblGrid>
              <a:tr h="0">
                <a:tc gridSpan="2">
                  <a:txBody>
                    <a:bodyPr/>
                    <a:lstStyle/>
                    <a:p>
                      <a:pPr algn="ctr"/>
                      <a:r>
                        <a:rPr lang="en-US" dirty="0"/>
                        <a:t>Aid That Could Have</a:t>
                      </a:r>
                      <a:r>
                        <a:rPr lang="en-US" baseline="0" dirty="0"/>
                        <a:t> Been </a:t>
                      </a:r>
                      <a:r>
                        <a:rPr lang="en-US" dirty="0"/>
                        <a:t>Disbursed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68203">
                <a:tc>
                  <a:txBody>
                    <a:bodyPr/>
                    <a:lstStyle/>
                    <a:p>
                      <a:r>
                        <a:rPr lang="en-US" dirty="0"/>
                        <a:t>Subsidized Loan:</a:t>
                      </a:r>
                    </a:p>
                  </a:txBody>
                  <a:tcPr>
                    <a:lnL w="12700" cap="flat" cmpd="sng" algn="ctr">
                      <a:solidFill>
                        <a:schemeClr val="tx1"/>
                      </a:solidFill>
                      <a:prstDash val="solid"/>
                      <a:round/>
                      <a:headEnd type="none" w="med" len="med"/>
                      <a:tailEnd type="none" w="med" len="med"/>
                    </a:lnL>
                  </a:tcPr>
                </a:tc>
                <a:tc>
                  <a:txBody>
                    <a:bodyPr/>
                    <a:lstStyle/>
                    <a:p>
                      <a:r>
                        <a:rPr lang="en-US" dirty="0"/>
                        <a:t>$2,721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168203">
                <a:tc>
                  <a:txBody>
                    <a:bodyPr/>
                    <a:lstStyle/>
                    <a:p>
                      <a:r>
                        <a:rPr lang="en-US" dirty="0"/>
                        <a:t>Unsubsidized</a:t>
                      </a:r>
                      <a:r>
                        <a:rPr lang="en-US" baseline="0" dirty="0"/>
                        <a:t> Loan</a:t>
                      </a:r>
                      <a:r>
                        <a:rPr lang="en-US" dirty="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$990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19522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914186"/>
              </p:ext>
            </p:extLst>
          </p:nvPr>
        </p:nvGraphicFramePr>
        <p:xfrm>
          <a:off x="6373584" y="3641937"/>
          <a:ext cx="4474029" cy="1097280"/>
        </p:xfrm>
        <a:graphic>
          <a:graphicData uri="http://schemas.openxmlformats.org/drawingml/2006/table">
            <a:tbl>
              <a:tblPr firstRow="1" bandRow="1">
                <a:tableStyleId>{3B4B98B0-60AC-42C2-AFA5-B58CD77FA1E5}</a:tableStyleId>
              </a:tblPr>
              <a:tblGrid>
                <a:gridCol w="4474029">
                  <a:extLst>
                    <a:ext uri="{9D8B030D-6E8A-4147-A177-3AD203B41FA5}">
                      <a16:colId xmlns:a16="http://schemas.microsoft.com/office/drawing/2014/main" val="677257463"/>
                    </a:ext>
                  </a:extLst>
                </a:gridCol>
              </a:tblGrid>
              <a:tr h="118908">
                <a:tc>
                  <a:txBody>
                    <a:bodyPr/>
                    <a:lstStyle/>
                    <a:p>
                      <a:pPr algn="ctr"/>
                      <a:r>
                        <a:rPr lang="en-US" dirty="0"/>
                        <a:t>Total Aid: $6046.00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3441785"/>
                  </a:ext>
                </a:extLst>
              </a:tr>
              <a:tr h="118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6046 x 50.9% = $3,077.41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8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Disbursed Aid =</a:t>
                      </a:r>
                      <a:r>
                        <a:rPr lang="en-US" baseline="0" dirty="0"/>
                        <a:t> </a:t>
                      </a:r>
                      <a:r>
                        <a:rPr lang="en-US" dirty="0"/>
                        <a:t>$2,335.00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62359986"/>
              </p:ext>
            </p:extLst>
          </p:nvPr>
        </p:nvGraphicFramePr>
        <p:xfrm>
          <a:off x="1164771" y="2029725"/>
          <a:ext cx="4474029" cy="1854200"/>
        </p:xfrm>
        <a:graphic>
          <a:graphicData uri="http://schemas.openxmlformats.org/drawingml/2006/table">
            <a:tbl>
              <a:tblPr firstRow="1" bandRow="1">
                <a:tableStyleId>{3B4B98B0-60AC-42C2-AFA5-B58CD77FA1E5}</a:tableStyleId>
              </a:tblPr>
              <a:tblGrid>
                <a:gridCol w="1934029">
                  <a:extLst>
                    <a:ext uri="{9D8B030D-6E8A-4147-A177-3AD203B41FA5}">
                      <a16:colId xmlns:a16="http://schemas.microsoft.com/office/drawing/2014/main" val="677257463"/>
                    </a:ext>
                  </a:extLst>
                </a:gridCol>
                <a:gridCol w="2540000">
                  <a:extLst>
                    <a:ext uri="{9D8B030D-6E8A-4147-A177-3AD203B41FA5}">
                      <a16:colId xmlns:a16="http://schemas.microsoft.com/office/drawing/2014/main" val="1284443319"/>
                    </a:ext>
                  </a:extLst>
                </a:gridCol>
              </a:tblGrid>
              <a:tr h="370840">
                <a:tc gridSpan="2">
                  <a:txBody>
                    <a:bodyPr/>
                    <a:lstStyle/>
                    <a:p>
                      <a:pPr algn="ctr"/>
                      <a:r>
                        <a:rPr lang="en-US" dirty="0"/>
                        <a:t>Total Days in Period: 115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Breaks:</a:t>
                      </a:r>
                    </a:p>
                  </a:txBody>
                  <a:tcPr>
                    <a:lnL w="12700" cap="flat" cmpd="sng" algn="ctr">
                      <a:solidFill>
                        <a:schemeClr val="tx1"/>
                      </a:solidFill>
                      <a:prstDash val="solid"/>
                      <a:round/>
                      <a:headEnd type="none" w="med" len="med"/>
                      <a:tailEnd type="none" w="med" len="med"/>
                    </a:lnL>
                  </a:tcPr>
                </a:tc>
                <a:tc>
                  <a:txBody>
                    <a:bodyPr/>
                    <a:lstStyle/>
                    <a:p>
                      <a:r>
                        <a:rPr lang="en-US" dirty="0"/>
                        <a:t>5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56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115 - 5</a:t>
                      </a:r>
                      <a:r>
                        <a:rPr lang="en-US" baseline="0" dirty="0"/>
                        <a:t> = 110 Days</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0988660"/>
                  </a:ext>
                </a:extLst>
              </a:tr>
              <a:tr h="370840">
                <a:tc>
                  <a:txBody>
                    <a:bodyPr/>
                    <a:lstStyle/>
                    <a:p>
                      <a:r>
                        <a:rPr lang="en-US" dirty="0"/>
                        <a:t>56/110</a:t>
                      </a:r>
                      <a:r>
                        <a:rPr lang="en-US" baseline="0" dirty="0"/>
                        <a:t> Days      =</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50.9% </a:t>
                      </a:r>
                      <a:r>
                        <a:rPr lang="en-US" b="1" dirty="0"/>
                        <a:t>(49.1% Unearned)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6014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61376818"/>
              </p:ext>
            </p:extLst>
          </p:nvPr>
        </p:nvGraphicFramePr>
        <p:xfrm>
          <a:off x="6373584" y="1533813"/>
          <a:ext cx="4474029" cy="731520"/>
        </p:xfrm>
        <a:graphic>
          <a:graphicData uri="http://schemas.openxmlformats.org/drawingml/2006/table">
            <a:tbl>
              <a:tblPr firstRow="1" bandRow="1">
                <a:tableStyleId>{3B4B98B0-60AC-42C2-AFA5-B58CD77FA1E5}</a:tableStyleId>
              </a:tblPr>
              <a:tblGrid>
                <a:gridCol w="2612420">
                  <a:extLst>
                    <a:ext uri="{9D8B030D-6E8A-4147-A177-3AD203B41FA5}">
                      <a16:colId xmlns:a16="http://schemas.microsoft.com/office/drawing/2014/main" val="677257463"/>
                    </a:ext>
                  </a:extLst>
                </a:gridCol>
                <a:gridCol w="1861609">
                  <a:extLst>
                    <a:ext uri="{9D8B030D-6E8A-4147-A177-3AD203B41FA5}">
                      <a16:colId xmlns:a16="http://schemas.microsoft.com/office/drawing/2014/main" val="1284443319"/>
                    </a:ext>
                  </a:extLst>
                </a:gridCol>
              </a:tblGrid>
              <a:tr h="0">
                <a:tc gridSpan="2">
                  <a:txBody>
                    <a:bodyPr/>
                    <a:lstStyle/>
                    <a:p>
                      <a:pPr algn="ctr"/>
                      <a:r>
                        <a:rPr lang="en-US" dirty="0"/>
                        <a:t>Aid Disbursed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68203">
                <a:tc>
                  <a:txBody>
                    <a:bodyPr/>
                    <a:lstStyle/>
                    <a:p>
                      <a:r>
                        <a:rPr lang="en-US" dirty="0"/>
                        <a:t>Pell Grant: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$2,335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195229"/>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64725170"/>
              </p:ext>
            </p:extLst>
          </p:nvPr>
        </p:nvGraphicFramePr>
        <p:xfrm>
          <a:off x="6781798" y="5024921"/>
          <a:ext cx="3657600" cy="640080"/>
        </p:xfrm>
        <a:graphic>
          <a:graphicData uri="http://schemas.openxmlformats.org/drawingml/2006/table">
            <a:tbl>
              <a:tblPr firstRow="1" bandRow="1">
                <a:tableStyleId>{3B4B98B0-60AC-42C2-AFA5-B58CD77FA1E5}</a:tableStyleId>
              </a:tblPr>
              <a:tblGrid>
                <a:gridCol w="3657600">
                  <a:extLst>
                    <a:ext uri="{9D8B030D-6E8A-4147-A177-3AD203B41FA5}">
                      <a16:colId xmlns:a16="http://schemas.microsoft.com/office/drawing/2014/main" val="677257463"/>
                    </a:ext>
                  </a:extLst>
                </a:gridCol>
              </a:tblGrid>
              <a:tr h="118908">
                <a:tc>
                  <a:txBody>
                    <a:bodyPr/>
                    <a:lstStyle/>
                    <a:p>
                      <a:pPr algn="ctr"/>
                      <a:r>
                        <a:rPr lang="en-US" dirty="0"/>
                        <a:t>Post-Withdrawal</a:t>
                      </a:r>
                      <a:r>
                        <a:rPr lang="en-US" baseline="0" dirty="0"/>
                        <a:t> Disbursement Offered</a:t>
                      </a:r>
                      <a:r>
                        <a:rPr lang="en-US" dirty="0"/>
                        <a:t>: $742.00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63441785"/>
                  </a:ext>
                </a:extLst>
              </a:tr>
            </a:tbl>
          </a:graphicData>
        </a:graphic>
      </p:graphicFrame>
      <p:sp>
        <p:nvSpPr>
          <p:cNvPr id="13" name="Footer Placeholder 4">
            <a:extLst>
              <a:ext uri="{FF2B5EF4-FFF2-40B4-BE49-F238E27FC236}">
                <a16:creationId xmlns:a16="http://schemas.microsoft.com/office/drawing/2014/main" id="{5C330719-89B2-4DE0-B4AB-65DAD29669CD}"/>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98977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0" i="0" u="none" strike="noStrike" baseline="0" dirty="0">
                <a:solidFill>
                  <a:srgbClr val="00659E"/>
                </a:solidFill>
                <a:latin typeface="Gill Sans MT" panose="020B0502020104020203" pitchFamily="34" charset="0"/>
              </a:rPr>
              <a:t>Title IV-Eligible Coursework</a:t>
            </a:r>
            <a:endParaRPr lang="en-US" sz="5400" b="1" dirty="0">
              <a:solidFill>
                <a:srgbClr val="00659E"/>
              </a:solidFill>
              <a:highlight>
                <a:srgbClr val="FFFF00"/>
              </a:highlight>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26</a:t>
            </a:fld>
            <a:endParaRPr lang="en-US"/>
          </a:p>
        </p:txBody>
      </p:sp>
      <p:sp>
        <p:nvSpPr>
          <p:cNvPr id="3" name="Rectangle 2"/>
          <p:cNvSpPr/>
          <p:nvPr/>
        </p:nvSpPr>
        <p:spPr>
          <a:xfrm>
            <a:off x="838200" y="1501069"/>
            <a:ext cx="10744202" cy="3785652"/>
          </a:xfrm>
          <a:prstGeom prst="rect">
            <a:avLst/>
          </a:prstGeom>
        </p:spPr>
        <p:txBody>
          <a:bodyPr wrap="square">
            <a:spAutoFit/>
          </a:bodyPr>
          <a:lstStyle/>
          <a:p>
            <a:pPr algn="l"/>
            <a:r>
              <a:rPr lang="en-US" sz="2400" b="0" i="0" u="none" strike="noStrike" baseline="0" dirty="0">
                <a:latin typeface="Arial" panose="020B0604020202020204" pitchFamily="34" charset="0"/>
              </a:rPr>
              <a:t>• Only Title IV-eligible courses can be included in enrollment status and R2T4 calculation</a:t>
            </a:r>
          </a:p>
          <a:p>
            <a:pPr algn="l"/>
            <a:endParaRPr lang="en-US" sz="2400" b="0" i="0" u="none" strike="noStrike" baseline="0" dirty="0">
              <a:latin typeface="Arial" panose="020B0604020202020204" pitchFamily="34" charset="0"/>
            </a:endParaRPr>
          </a:p>
          <a:p>
            <a:pPr marL="233363" indent="-233363" algn="l"/>
            <a:r>
              <a:rPr lang="en-US" sz="2400" b="0" i="0" u="none" strike="noStrike" baseline="0" dirty="0">
                <a:latin typeface="Arial" panose="020B0604020202020204" pitchFamily="34" charset="0"/>
              </a:rPr>
              <a:t>• Title IV-eligible courses include only courses that count toward degree or certificate completion requirements (including required electives)</a:t>
            </a:r>
          </a:p>
          <a:p>
            <a:pPr marL="233363" indent="-233363" algn="l"/>
            <a:endParaRPr lang="en-US" sz="2400" b="0" i="0" u="none" strike="noStrike" baseline="0" dirty="0">
              <a:latin typeface="Arial" panose="020B0604020202020204" pitchFamily="34" charset="0"/>
            </a:endParaRPr>
          </a:p>
          <a:p>
            <a:pPr algn="l"/>
            <a:r>
              <a:rPr lang="en-US" sz="2400" b="0" i="0" u="none" strike="noStrike" baseline="0" dirty="0">
                <a:latin typeface="Arial" panose="020B0604020202020204" pitchFamily="34" charset="0"/>
              </a:rPr>
              <a:t>• Title IV-eligible courses do not include:</a:t>
            </a:r>
          </a:p>
          <a:p>
            <a:pPr marL="465138" indent="63500" algn="l">
              <a:buFont typeface="Wingdings" panose="05000000000000000000" pitchFamily="2" charset="2"/>
              <a:buChar char="§"/>
            </a:pPr>
            <a:r>
              <a:rPr lang="en-US" sz="2400" b="0" i="0" u="none" strike="noStrike" baseline="0" dirty="0">
                <a:latin typeface="Arial" panose="020B0604020202020204" pitchFamily="34" charset="0"/>
              </a:rPr>
              <a:t>Optional courses that do not count toward degree completion requirements</a:t>
            </a:r>
          </a:p>
          <a:p>
            <a:pPr marL="465138" indent="63500" algn="l">
              <a:buFont typeface="Wingdings" panose="05000000000000000000" pitchFamily="2" charset="2"/>
              <a:buChar char="§"/>
            </a:pPr>
            <a:r>
              <a:rPr lang="en-US" sz="2400" b="0" i="0" u="none" strike="noStrike" baseline="0" dirty="0">
                <a:latin typeface="Arial" panose="020B0604020202020204" pitchFamily="34" charset="0"/>
              </a:rPr>
              <a:t>Audited courses</a:t>
            </a:r>
            <a:endParaRPr lang="en-US" sz="2400" i="1" dirty="0">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3901306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1F4E7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6C3DEC-C340-43D1-9712-2E7BA3DE0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200" y="3844819"/>
            <a:ext cx="3606800" cy="3013181"/>
          </a:xfrm>
          <a:prstGeom prst="rect">
            <a:avLst/>
          </a:prstGeom>
          <a:ln>
            <a:noFill/>
          </a:ln>
          <a:effectLst>
            <a:softEdge rad="112500"/>
          </a:effectLst>
        </p:spPr>
      </p:pic>
      <p:pic>
        <p:nvPicPr>
          <p:cNvPr id="10" name="Picture 9" descr="A person sitting in a chair&#10;&#10;Description automatically generated">
            <a:extLst>
              <a:ext uri="{FF2B5EF4-FFF2-40B4-BE49-F238E27FC236}">
                <a16:creationId xmlns:a16="http://schemas.microsoft.com/office/drawing/2014/main" id="{C4EF0F65-2AEE-4903-9140-B6773BE95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437" y="0"/>
            <a:ext cx="3690563" cy="3013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CE3CA476-6737-4536-8F13-CD8311E83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238" y="0"/>
            <a:ext cx="5486400" cy="308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21859C57-6EF8-410E-8927-6DB6C8C6F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117" y="3771900"/>
            <a:ext cx="5491279" cy="308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rot="20517608">
            <a:off x="1544762" y="1701840"/>
            <a:ext cx="9076956" cy="3046988"/>
          </a:xfrm>
          <a:prstGeom prst="rect">
            <a:avLst/>
          </a:prstGeom>
        </p:spPr>
        <p:txBody>
          <a:bodyPr wrap="square" rtlCol="0">
            <a:spAutoFit/>
          </a:bodyPr>
          <a:lstStyle/>
          <a:p>
            <a:pPr algn="ctr"/>
            <a:r>
              <a:rPr lang="en-US" sz="9600" b="1" dirty="0">
                <a:solidFill>
                  <a:schemeClr val="bg1"/>
                </a:solidFill>
                <a:latin typeface="Gill Sans MT" panose="020B0502020104020203" pitchFamily="34" charset="0"/>
                <a:cs typeface="Aharoni" panose="02010803020104030203" pitchFamily="2" charset="-79"/>
              </a:rPr>
              <a:t>What About Modules?</a:t>
            </a:r>
          </a:p>
        </p:txBody>
      </p:sp>
    </p:spTree>
    <p:extLst>
      <p:ext uri="{BB962C8B-B14F-4D97-AF65-F5344CB8AC3E}">
        <p14:creationId xmlns:p14="http://schemas.microsoft.com/office/powerpoint/2010/main" val="316738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28</a:t>
            </a:fld>
            <a:endParaRPr lang="en-US"/>
          </a:p>
        </p:txBody>
      </p:sp>
      <p:sp>
        <p:nvSpPr>
          <p:cNvPr id="7" name="Title 1"/>
          <p:cNvSpPr txBox="1">
            <a:spLocks/>
          </p:cNvSpPr>
          <p:nvPr/>
        </p:nvSpPr>
        <p:spPr>
          <a:xfrm>
            <a:off x="1224643" y="372156"/>
            <a:ext cx="97427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659E"/>
                </a:solidFill>
                <a:latin typeface="Gill Sans MT" panose="020B0502020104020203" pitchFamily="34" charset="0"/>
                <a:cs typeface="Aharoni" panose="02010803020104030203" pitchFamily="2" charset="-79"/>
              </a:rPr>
              <a:t>Modules Defined</a:t>
            </a:r>
          </a:p>
        </p:txBody>
      </p:sp>
      <p:sp>
        <p:nvSpPr>
          <p:cNvPr id="8" name="Content Placeholder 2"/>
          <p:cNvSpPr>
            <a:spLocks noGrp="1"/>
          </p:cNvSpPr>
          <p:nvPr>
            <p:ph idx="1"/>
          </p:nvPr>
        </p:nvSpPr>
        <p:spPr>
          <a:xfrm>
            <a:off x="628650" y="1966414"/>
            <a:ext cx="10928350" cy="2162175"/>
          </a:xfrm>
        </p:spPr>
        <p:txBody>
          <a:bodyPr>
            <a:normAutofit/>
          </a:bodyPr>
          <a:lstStyle/>
          <a:p>
            <a:r>
              <a:rPr lang="en-US" sz="2400" dirty="0">
                <a:latin typeface="Tw Cen MT" charset="0"/>
                <a:ea typeface="Tw Cen MT" charset="0"/>
                <a:cs typeface="Tw Cen MT" charset="0"/>
              </a:rPr>
              <a:t>668.22(l)(6)</a:t>
            </a:r>
          </a:p>
          <a:p>
            <a:pPr marL="177800" indent="0">
              <a:buNone/>
            </a:pPr>
            <a:r>
              <a:rPr lang="en-US" sz="2400" dirty="0">
                <a:latin typeface="Tw Cen MT" charset="0"/>
                <a:ea typeface="Tw Cen MT" charset="0"/>
                <a:cs typeface="Tw Cen MT" charset="0"/>
              </a:rPr>
              <a:t>- “when a course or courses in program do not span entire length of payment period (term) or period of enrollment”</a:t>
            </a:r>
          </a:p>
          <a:p>
            <a:r>
              <a:rPr lang="en-US" sz="2400" dirty="0">
                <a:latin typeface="Tw Cen MT" charset="0"/>
                <a:ea typeface="Tw Cen MT" charset="0"/>
                <a:cs typeface="Tw Cen MT" charset="0"/>
              </a:rPr>
              <a:t>Doesn’t matter what modules are called at the institution</a:t>
            </a:r>
          </a:p>
          <a:p>
            <a:pPr marL="177800" indent="0">
              <a:buNone/>
            </a:pPr>
            <a:r>
              <a:rPr lang="en-US" sz="2400" dirty="0">
                <a:latin typeface="Tw Cen MT" charset="0"/>
                <a:ea typeface="Tw Cen MT" charset="0"/>
                <a:cs typeface="Tw Cen MT" charset="0"/>
              </a:rPr>
              <a:t>- e.g., mini-terms, J-terms, mini-</a:t>
            </a:r>
            <a:r>
              <a:rPr lang="en-US" sz="2400" dirty="0" err="1">
                <a:latin typeface="Tw Cen MT" charset="0"/>
                <a:ea typeface="Tw Cen MT" charset="0"/>
                <a:cs typeface="Tw Cen MT" charset="0"/>
              </a:rPr>
              <a:t>mesters</a:t>
            </a:r>
            <a:r>
              <a:rPr lang="en-US" sz="2400" dirty="0">
                <a:latin typeface="Tw Cen MT" charset="0"/>
                <a:ea typeface="Tw Cen MT" charset="0"/>
                <a:cs typeface="Tw Cen MT" charset="0"/>
              </a:rPr>
              <a:t>, mini-sessions, modules...</a:t>
            </a:r>
          </a:p>
        </p:txBody>
      </p:sp>
      <p:sp>
        <p:nvSpPr>
          <p:cNvPr id="9" name="Rectangle 8"/>
          <p:cNvSpPr/>
          <p:nvPr/>
        </p:nvSpPr>
        <p:spPr>
          <a:xfrm>
            <a:off x="628650" y="4397284"/>
            <a:ext cx="10233230" cy="830997"/>
          </a:xfrm>
          <a:prstGeom prst="rect">
            <a:avLst/>
          </a:prstGeom>
        </p:spPr>
        <p:txBody>
          <a:bodyPr wrap="square">
            <a:spAutoFit/>
          </a:bodyPr>
          <a:lstStyle/>
          <a:p>
            <a:pPr marL="177800" indent="-177800">
              <a:buFont typeface="Arial" panose="020B0604020202020204" pitchFamily="34" charset="0"/>
              <a:buChar char="•"/>
            </a:pPr>
            <a:r>
              <a:rPr lang="en-US" sz="2400" dirty="0">
                <a:latin typeface="Tw Cen MT" charset="0"/>
                <a:ea typeface="Tw Cen MT" charset="0"/>
                <a:cs typeface="Tw Cen MT" charset="0"/>
              </a:rPr>
              <a:t>Modular programs often consist of accelerated coursework, with students taking only one or two courses per module.</a:t>
            </a:r>
          </a:p>
        </p:txBody>
      </p:sp>
      <p:sp>
        <p:nvSpPr>
          <p:cNvPr id="10" name="Footer Placeholder 4">
            <a:extLst>
              <a:ext uri="{FF2B5EF4-FFF2-40B4-BE49-F238E27FC236}">
                <a16:creationId xmlns:a16="http://schemas.microsoft.com/office/drawing/2014/main" id="{0319B5B8-F92D-417E-BA03-516360D5B6B9}"/>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379820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29</a:t>
            </a:fld>
            <a:endParaRPr lang="en-US"/>
          </a:p>
        </p:txBody>
      </p:sp>
      <p:sp>
        <p:nvSpPr>
          <p:cNvPr id="6" name="Title 1"/>
          <p:cNvSpPr>
            <a:spLocks noGrp="1"/>
          </p:cNvSpPr>
          <p:nvPr>
            <p:ph type="title"/>
          </p:nvPr>
        </p:nvSpPr>
        <p:spPr>
          <a:xfrm>
            <a:off x="1734055" y="365149"/>
            <a:ext cx="878383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Full Term vs Modular WD’s</a:t>
            </a:r>
          </a:p>
        </p:txBody>
      </p:sp>
      <p:sp>
        <p:nvSpPr>
          <p:cNvPr id="7" name="Rectangle 6"/>
          <p:cNvSpPr/>
          <p:nvPr/>
        </p:nvSpPr>
        <p:spPr>
          <a:xfrm>
            <a:off x="2101084" y="18882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8" name="Rectangle 7"/>
          <p:cNvSpPr/>
          <p:nvPr/>
        </p:nvSpPr>
        <p:spPr>
          <a:xfrm>
            <a:off x="2101084" y="279224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9" name="Rectangle 8"/>
          <p:cNvSpPr/>
          <p:nvPr/>
        </p:nvSpPr>
        <p:spPr>
          <a:xfrm>
            <a:off x="2101085" y="3698891"/>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10" name="Rectangle 9"/>
          <p:cNvSpPr/>
          <p:nvPr/>
        </p:nvSpPr>
        <p:spPr>
          <a:xfrm>
            <a:off x="2101085" y="4605533"/>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11" name="Rectangle 10"/>
          <p:cNvSpPr/>
          <p:nvPr/>
        </p:nvSpPr>
        <p:spPr>
          <a:xfrm>
            <a:off x="2101084" y="1882189"/>
            <a:ext cx="3253058"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2" name="Rectangle 11"/>
          <p:cNvSpPr/>
          <p:nvPr/>
        </p:nvSpPr>
        <p:spPr>
          <a:xfrm>
            <a:off x="2101084" y="2786786"/>
            <a:ext cx="804977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3" name="Rectangle 12"/>
          <p:cNvSpPr/>
          <p:nvPr/>
        </p:nvSpPr>
        <p:spPr>
          <a:xfrm>
            <a:off x="2101085" y="3698891"/>
            <a:ext cx="2364899"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4" name="Rectangle 13"/>
          <p:cNvSpPr/>
          <p:nvPr/>
        </p:nvSpPr>
        <p:spPr>
          <a:xfrm>
            <a:off x="2101082" y="4605532"/>
            <a:ext cx="6052317"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Down Arrow 14"/>
          <p:cNvSpPr/>
          <p:nvPr/>
        </p:nvSpPr>
        <p:spPr>
          <a:xfrm flipV="1">
            <a:off x="4289672" y="4217811"/>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flipV="1">
            <a:off x="5177830" y="2417977"/>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flipV="1">
            <a:off x="7977088" y="5127761"/>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DF68715D-14B1-4352-AB20-19B398BD2905}"/>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267810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750"/>
                                        <p:tgtEl>
                                          <p:spTgt spid="14"/>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Definitions</a:t>
            </a:r>
          </a:p>
        </p:txBody>
      </p:sp>
      <p:sp>
        <p:nvSpPr>
          <p:cNvPr id="3" name="Content Placeholder 2"/>
          <p:cNvSpPr>
            <a:spLocks noGrp="1"/>
          </p:cNvSpPr>
          <p:nvPr>
            <p:ph idx="1"/>
          </p:nvPr>
        </p:nvSpPr>
        <p:spPr>
          <a:xfrm>
            <a:off x="838200" y="3899079"/>
            <a:ext cx="10515600" cy="843833"/>
          </a:xfrm>
        </p:spPr>
        <p:txBody>
          <a:bodyPr>
            <a:normAutofit/>
          </a:bodyPr>
          <a:lstStyle/>
          <a:p>
            <a:r>
              <a:rPr lang="en-US" sz="2400" b="1" u="sng" dirty="0">
                <a:latin typeface="Tw Cen MT" charset="0"/>
                <a:ea typeface="Tw Cen MT" charset="0"/>
                <a:cs typeface="Tw Cen MT" charset="0"/>
              </a:rPr>
              <a:t>Withdrawal Date</a:t>
            </a:r>
            <a:r>
              <a:rPr lang="en-US" sz="2400" dirty="0">
                <a:latin typeface="Tw Cen MT" charset="0"/>
                <a:ea typeface="Tw Cen MT" charset="0"/>
                <a:cs typeface="Tw Cen MT" charset="0"/>
              </a:rPr>
              <a:t>: Date of Withdrawal, Last Date of Attendance (LDA), or Last Date of Participation in an Academically-Related Activity</a:t>
            </a:r>
          </a:p>
        </p:txBody>
      </p:sp>
      <p:sp>
        <p:nvSpPr>
          <p:cNvPr id="4" name="Slide Number Placeholder 3"/>
          <p:cNvSpPr>
            <a:spLocks noGrp="1"/>
          </p:cNvSpPr>
          <p:nvPr>
            <p:ph type="sldNum" sz="quarter" idx="12"/>
          </p:nvPr>
        </p:nvSpPr>
        <p:spPr/>
        <p:txBody>
          <a:bodyPr/>
          <a:lstStyle/>
          <a:p>
            <a:fld id="{1304E4F6-5DBB-467A-B1C4-2E27796DE4FB}" type="slidenum">
              <a:rPr lang="en-US" smtClean="0"/>
              <a:t>3</a:t>
            </a:fld>
            <a:endParaRPr lang="en-US"/>
          </a:p>
        </p:txBody>
      </p:sp>
      <p:sp>
        <p:nvSpPr>
          <p:cNvPr id="6" name="Rectangle 5"/>
          <p:cNvSpPr/>
          <p:nvPr/>
        </p:nvSpPr>
        <p:spPr>
          <a:xfrm>
            <a:off x="838200" y="5182534"/>
            <a:ext cx="10515600" cy="424732"/>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Date of Determination</a:t>
            </a:r>
            <a:r>
              <a:rPr lang="en-US" sz="2400" b="1" dirty="0">
                <a:latin typeface="Tw Cen MT" charset="0"/>
                <a:ea typeface="Tw Cen MT" charset="0"/>
                <a:cs typeface="Tw Cen MT" charset="0"/>
              </a:rPr>
              <a:t>:</a:t>
            </a:r>
            <a:r>
              <a:rPr lang="en-US" sz="2400" dirty="0">
                <a:latin typeface="Tw Cen MT" charset="0"/>
                <a:ea typeface="Tw Cen MT" charset="0"/>
                <a:cs typeface="Tw Cen MT" charset="0"/>
              </a:rPr>
              <a:t> Date School Determined Student Withdrew</a:t>
            </a:r>
          </a:p>
        </p:txBody>
      </p:sp>
      <p:sp>
        <p:nvSpPr>
          <p:cNvPr id="8" name="Rectangle 7"/>
          <p:cNvSpPr/>
          <p:nvPr/>
        </p:nvSpPr>
        <p:spPr>
          <a:xfrm>
            <a:off x="838200" y="1825623"/>
            <a:ext cx="10363200" cy="437082"/>
          </a:xfrm>
          <a:prstGeom prst="rect">
            <a:avLst/>
          </a:prstGeom>
        </p:spPr>
        <p:txBody>
          <a:bodyPr vert="horz" lIns="91440" tIns="45720" rIns="91440" bIns="45720" rtlCol="0">
            <a:no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Official Withdrawal</a:t>
            </a:r>
            <a:r>
              <a:rPr lang="en-US" sz="2400" b="1" dirty="0">
                <a:latin typeface="Tw Cen MT" charset="0"/>
                <a:ea typeface="Tw Cen MT" charset="0"/>
                <a:cs typeface="Tw Cen MT" charset="0"/>
              </a:rPr>
              <a:t>: </a:t>
            </a:r>
            <a:r>
              <a:rPr lang="en-US" sz="2400" dirty="0">
                <a:latin typeface="Tw Cen MT" charset="0"/>
                <a:ea typeface="Tw Cen MT" charset="0"/>
                <a:cs typeface="Tw Cen MT" charset="0"/>
              </a:rPr>
              <a:t>Student (or school) actively initiates withdrawal process</a:t>
            </a:r>
          </a:p>
        </p:txBody>
      </p:sp>
      <p:sp>
        <p:nvSpPr>
          <p:cNvPr id="9" name="Rectangle 8"/>
          <p:cNvSpPr/>
          <p:nvPr/>
        </p:nvSpPr>
        <p:spPr>
          <a:xfrm>
            <a:off x="838200" y="2702327"/>
            <a:ext cx="10363200" cy="757130"/>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Unofficial Withdrawal</a:t>
            </a:r>
            <a:r>
              <a:rPr lang="en-US" sz="2400" b="1" dirty="0">
                <a:latin typeface="Tw Cen MT" charset="0"/>
                <a:ea typeface="Tw Cen MT" charset="0"/>
                <a:cs typeface="Tw Cen MT" charset="0"/>
              </a:rPr>
              <a:t>: </a:t>
            </a:r>
            <a:r>
              <a:rPr lang="en-US" sz="2400" dirty="0">
                <a:latin typeface="Tw Cen MT" charset="0"/>
                <a:ea typeface="Tw Cen MT" charset="0"/>
                <a:cs typeface="Tw Cen MT" charset="0"/>
              </a:rPr>
              <a:t>School finds that student ceased attendance, without providing official notification</a:t>
            </a:r>
          </a:p>
        </p:txBody>
      </p:sp>
      <p:sp>
        <p:nvSpPr>
          <p:cNvPr id="10" name="Footer Placeholder 4">
            <a:extLst>
              <a:ext uri="{FF2B5EF4-FFF2-40B4-BE49-F238E27FC236}">
                <a16:creationId xmlns:a16="http://schemas.microsoft.com/office/drawing/2014/main" id="{15CD5391-BABC-4AA1-A04A-32BAD6761391}"/>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20763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30</a:t>
            </a:fld>
            <a:endParaRPr lang="en-US"/>
          </a:p>
        </p:txBody>
      </p:sp>
      <p:sp>
        <p:nvSpPr>
          <p:cNvPr id="6" name="Title 1"/>
          <p:cNvSpPr>
            <a:spLocks noGrp="1"/>
          </p:cNvSpPr>
          <p:nvPr>
            <p:ph type="title"/>
          </p:nvPr>
        </p:nvSpPr>
        <p:spPr>
          <a:xfrm>
            <a:off x="1224643" y="372156"/>
            <a:ext cx="9742714"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Modules Defined (cont’d)</a:t>
            </a:r>
          </a:p>
        </p:txBody>
      </p:sp>
      <p:sp>
        <p:nvSpPr>
          <p:cNvPr id="7" name="Rectangle 6"/>
          <p:cNvSpPr/>
          <p:nvPr/>
        </p:nvSpPr>
        <p:spPr>
          <a:xfrm>
            <a:off x="2101084" y="18882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- 16 Weeks</a:t>
            </a:r>
          </a:p>
        </p:txBody>
      </p:sp>
      <p:sp>
        <p:nvSpPr>
          <p:cNvPr id="8" name="Rectangle 7"/>
          <p:cNvSpPr/>
          <p:nvPr/>
        </p:nvSpPr>
        <p:spPr>
          <a:xfrm>
            <a:off x="2101085" y="2682586"/>
            <a:ext cx="3994916" cy="531197"/>
          </a:xfrm>
          <a:prstGeom prst="rect">
            <a:avLst/>
          </a:prstGeom>
          <a:solidFill>
            <a:schemeClr val="accent6">
              <a:lumMod val="60000"/>
              <a:lumOff val="40000"/>
            </a:schemeClr>
          </a:solid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Weeks</a:t>
            </a:r>
          </a:p>
        </p:txBody>
      </p:sp>
      <p:sp>
        <p:nvSpPr>
          <p:cNvPr id="9" name="Rectangle 8"/>
          <p:cNvSpPr/>
          <p:nvPr/>
        </p:nvSpPr>
        <p:spPr>
          <a:xfrm>
            <a:off x="6155943" y="2682586"/>
            <a:ext cx="3994914" cy="531197"/>
          </a:xfrm>
          <a:prstGeom prst="rect">
            <a:avLst/>
          </a:prstGeom>
          <a:solidFill>
            <a:schemeClr val="accent6">
              <a:lumMod val="60000"/>
              <a:lumOff val="40000"/>
            </a:schemeClr>
          </a:solid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Weeks</a:t>
            </a:r>
          </a:p>
        </p:txBody>
      </p:sp>
      <p:sp>
        <p:nvSpPr>
          <p:cNvPr id="10" name="Rectangle 9"/>
          <p:cNvSpPr/>
          <p:nvPr/>
        </p:nvSpPr>
        <p:spPr>
          <a:xfrm>
            <a:off x="2101087" y="3567582"/>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Weeks</a:t>
            </a:r>
          </a:p>
        </p:txBody>
      </p:sp>
      <p:sp>
        <p:nvSpPr>
          <p:cNvPr id="11" name="Rectangle 10"/>
          <p:cNvSpPr/>
          <p:nvPr/>
        </p:nvSpPr>
        <p:spPr>
          <a:xfrm>
            <a:off x="4866895" y="3554657"/>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Weeks</a:t>
            </a:r>
          </a:p>
        </p:txBody>
      </p:sp>
      <p:sp>
        <p:nvSpPr>
          <p:cNvPr id="12" name="Rectangle 11"/>
          <p:cNvSpPr/>
          <p:nvPr/>
        </p:nvSpPr>
        <p:spPr>
          <a:xfrm>
            <a:off x="7476744" y="3554657"/>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Weeks</a:t>
            </a:r>
          </a:p>
        </p:txBody>
      </p:sp>
      <p:sp>
        <p:nvSpPr>
          <p:cNvPr id="13" name="Rectangle 12"/>
          <p:cNvSpPr/>
          <p:nvPr/>
        </p:nvSpPr>
        <p:spPr>
          <a:xfrm>
            <a:off x="2101084" y="442691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4" name="Rectangle 13"/>
          <p:cNvSpPr/>
          <p:nvPr/>
        </p:nvSpPr>
        <p:spPr>
          <a:xfrm>
            <a:off x="4098543" y="4426728"/>
            <a:ext cx="1997458"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5" name="Rectangle 14"/>
          <p:cNvSpPr/>
          <p:nvPr/>
        </p:nvSpPr>
        <p:spPr>
          <a:xfrm>
            <a:off x="6155940" y="442691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6" name="Rectangle 15"/>
          <p:cNvSpPr/>
          <p:nvPr/>
        </p:nvSpPr>
        <p:spPr>
          <a:xfrm>
            <a:off x="8153399" y="4426728"/>
            <a:ext cx="1997458"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8" name="Footer Placeholder 4">
            <a:extLst>
              <a:ext uri="{FF2B5EF4-FFF2-40B4-BE49-F238E27FC236}">
                <a16:creationId xmlns:a16="http://schemas.microsoft.com/office/drawing/2014/main" id="{5F06EE5A-E4D8-499C-A8F1-4FDB07934197}"/>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524320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31</a:t>
            </a:fld>
            <a:endParaRPr lang="en-US"/>
          </a:p>
        </p:txBody>
      </p:sp>
      <p:sp>
        <p:nvSpPr>
          <p:cNvPr id="10" name="Rectangle 9"/>
          <p:cNvSpPr/>
          <p:nvPr/>
        </p:nvSpPr>
        <p:spPr>
          <a:xfrm>
            <a:off x="2101084" y="2913066"/>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11" name="Rectangle 10"/>
          <p:cNvSpPr/>
          <p:nvPr/>
        </p:nvSpPr>
        <p:spPr>
          <a:xfrm>
            <a:off x="4944871" y="2912875"/>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12" name="Rectangle 11"/>
          <p:cNvSpPr/>
          <p:nvPr/>
        </p:nvSpPr>
        <p:spPr>
          <a:xfrm>
            <a:off x="2101084" y="1913619"/>
            <a:ext cx="8049773" cy="531197"/>
          </a:xfrm>
          <a:prstGeom prst="rect">
            <a:avLst/>
          </a:prstGeom>
          <a:noFill/>
          <a:ln w="28575">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- 16 Weeks</a:t>
            </a:r>
          </a:p>
        </p:txBody>
      </p:sp>
      <p:sp>
        <p:nvSpPr>
          <p:cNvPr id="13" name="Rectangle 12"/>
          <p:cNvSpPr/>
          <p:nvPr/>
        </p:nvSpPr>
        <p:spPr>
          <a:xfrm>
            <a:off x="7632700" y="2912875"/>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14" name="Rectangle 13"/>
          <p:cNvSpPr/>
          <p:nvPr/>
        </p:nvSpPr>
        <p:spPr>
          <a:xfrm>
            <a:off x="2101085" y="2921584"/>
            <a:ext cx="1331228"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Down Arrow 14"/>
          <p:cNvSpPr/>
          <p:nvPr/>
        </p:nvSpPr>
        <p:spPr>
          <a:xfrm flipV="1">
            <a:off x="3256001" y="346148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944871" y="2912875"/>
            <a:ext cx="1214629"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7" name="Down Arrow 16"/>
          <p:cNvSpPr/>
          <p:nvPr/>
        </p:nvSpPr>
        <p:spPr>
          <a:xfrm flipV="1">
            <a:off x="5983189" y="3452780"/>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7629526" y="2912876"/>
            <a:ext cx="2521332"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0" name="Title 1"/>
          <p:cNvSpPr txBox="1">
            <a:spLocks/>
          </p:cNvSpPr>
          <p:nvPr/>
        </p:nvSpPr>
        <p:spPr>
          <a:xfrm>
            <a:off x="1734055" y="365149"/>
            <a:ext cx="87838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659E"/>
                </a:solidFill>
                <a:latin typeface="Gill Sans MT" panose="020B0502020104020203" pitchFamily="34" charset="0"/>
                <a:cs typeface="Aharoni" panose="02010803020104030203" pitchFamily="2" charset="-79"/>
              </a:rPr>
              <a:t>Full Term vs Modular WD’s</a:t>
            </a:r>
          </a:p>
        </p:txBody>
      </p:sp>
      <p:sp>
        <p:nvSpPr>
          <p:cNvPr id="19" name="Rectangle 18"/>
          <p:cNvSpPr/>
          <p:nvPr/>
        </p:nvSpPr>
        <p:spPr>
          <a:xfrm>
            <a:off x="1042885" y="4169750"/>
            <a:ext cx="10233230" cy="461665"/>
          </a:xfrm>
          <a:prstGeom prst="rect">
            <a:avLst/>
          </a:prstGeom>
        </p:spPr>
        <p:txBody>
          <a:bodyPr wrap="square">
            <a:spAutoFit/>
          </a:bodyPr>
          <a:lstStyle/>
          <a:p>
            <a:pPr marL="177800" indent="-177800">
              <a:buFont typeface="Arial" panose="020B0604020202020204" pitchFamily="34" charset="0"/>
              <a:buChar char="•"/>
            </a:pPr>
            <a:r>
              <a:rPr lang="en-US" sz="2400" dirty="0">
                <a:latin typeface="Tw Cen MT" charset="0"/>
                <a:ea typeface="Tw Cen MT" charset="0"/>
                <a:cs typeface="Tw Cen MT" charset="0"/>
              </a:rPr>
              <a:t>Accelerated coursework, with students taking only one or two courses per module.</a:t>
            </a:r>
          </a:p>
        </p:txBody>
      </p:sp>
      <p:sp>
        <p:nvSpPr>
          <p:cNvPr id="21" name="Rectangle 20"/>
          <p:cNvSpPr/>
          <p:nvPr/>
        </p:nvSpPr>
        <p:spPr>
          <a:xfrm>
            <a:off x="1042885" y="4891982"/>
            <a:ext cx="10233230" cy="461665"/>
          </a:xfrm>
          <a:prstGeom prst="rect">
            <a:avLst/>
          </a:prstGeom>
        </p:spPr>
        <p:txBody>
          <a:bodyPr wrap="square">
            <a:spAutoFit/>
          </a:bodyPr>
          <a:lstStyle/>
          <a:p>
            <a:pPr marL="177800" indent="-177800">
              <a:buFont typeface="Arial" panose="020B0604020202020204" pitchFamily="34" charset="0"/>
              <a:buChar char="•"/>
            </a:pPr>
            <a:r>
              <a:rPr lang="en-US" sz="2400" dirty="0">
                <a:latin typeface="Tw Cen MT" charset="0"/>
                <a:ea typeface="Tw Cen MT" charset="0"/>
                <a:cs typeface="Tw Cen MT" charset="0"/>
              </a:rPr>
              <a:t>Drop/WD from one, no remaining enrollment for that time period!</a:t>
            </a:r>
          </a:p>
        </p:txBody>
      </p:sp>
      <p:sp>
        <p:nvSpPr>
          <p:cNvPr id="22" name="Footer Placeholder 4">
            <a:extLst>
              <a:ext uri="{FF2B5EF4-FFF2-40B4-BE49-F238E27FC236}">
                <a16:creationId xmlns:a16="http://schemas.microsoft.com/office/drawing/2014/main" id="{8FCA9A0D-42F7-4FB1-89C7-29CB06CC107F}"/>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42562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32</a:t>
            </a:fld>
            <a:endParaRPr lang="en-US"/>
          </a:p>
        </p:txBody>
      </p:sp>
      <p:sp>
        <p:nvSpPr>
          <p:cNvPr id="6" name="Title 1"/>
          <p:cNvSpPr>
            <a:spLocks noGrp="1"/>
          </p:cNvSpPr>
          <p:nvPr>
            <p:ph type="title"/>
          </p:nvPr>
        </p:nvSpPr>
        <p:spPr>
          <a:xfrm>
            <a:off x="588433" y="331258"/>
            <a:ext cx="11015133" cy="1325563"/>
          </a:xfrm>
        </p:spPr>
        <p:txBody>
          <a:bodyPr vert="horz" lIns="91440" tIns="45720" rIns="91440" bIns="45720" rtlCol="0" anchor="ctr">
            <a:normAutofit/>
          </a:bodyPr>
          <a:lstStyle/>
          <a:p>
            <a:r>
              <a:rPr lang="en-US" sz="4000" b="1" dirty="0">
                <a:solidFill>
                  <a:srgbClr val="00659E"/>
                </a:solidFill>
                <a:latin typeface="Gill Sans MT" panose="020B0502020104020203" pitchFamily="34" charset="0"/>
                <a:cs typeface="Aharoni" panose="02010803020104030203" pitchFamily="2" charset="-79"/>
              </a:rPr>
              <a:t>Successful completion and Full-Term Courses </a:t>
            </a:r>
          </a:p>
        </p:txBody>
      </p:sp>
      <p:sp>
        <p:nvSpPr>
          <p:cNvPr id="7" name="Rectangle 6"/>
          <p:cNvSpPr/>
          <p:nvPr/>
        </p:nvSpPr>
        <p:spPr>
          <a:xfrm>
            <a:off x="588433" y="1487994"/>
            <a:ext cx="10363200" cy="1200329"/>
          </a:xfrm>
          <a:prstGeom prst="rect">
            <a:avLst/>
          </a:prstGeom>
        </p:spPr>
        <p:txBody>
          <a:bodyPr wrap="square">
            <a:spAutoFit/>
          </a:bodyPr>
          <a:lstStyle/>
          <a:p>
            <a:pPr marL="342900" indent="-342900" algn="l">
              <a:buFont typeface="Arial" panose="020B0604020202020204" pitchFamily="34" charset="0"/>
              <a:buChar char="•"/>
            </a:pPr>
            <a:r>
              <a:rPr lang="en-US" sz="2400" b="0" i="0" u="none" strike="noStrike" baseline="0" dirty="0"/>
              <a:t>For courses that span the entire period, student only needs to have completed (not successfully completed) a course to be considered not to have withdrawn</a:t>
            </a:r>
          </a:p>
          <a:p>
            <a:pPr marL="741362" indent="-342900" algn="l">
              <a:buFont typeface="Wingdings" panose="05000000000000000000" pitchFamily="2" charset="2"/>
              <a:buChar char="§"/>
            </a:pPr>
            <a:r>
              <a:rPr lang="en-US" sz="2400" b="0" i="0" u="none" strike="noStrike" baseline="0" dirty="0"/>
              <a:t>“Earned F” counts as completed</a:t>
            </a:r>
            <a:endParaRPr lang="en-US" sz="2400" dirty="0">
              <a:ea typeface="Tw Cen MT" charset="0"/>
              <a:cs typeface="Tw Cen MT" charset="0"/>
            </a:endParaRPr>
          </a:p>
        </p:txBody>
      </p:sp>
      <p:sp>
        <p:nvSpPr>
          <p:cNvPr id="8" name="TextBox 7"/>
          <p:cNvSpPr txBox="1"/>
          <p:nvPr/>
        </p:nvSpPr>
        <p:spPr>
          <a:xfrm>
            <a:off x="518907" y="2813557"/>
            <a:ext cx="10834893" cy="2308324"/>
          </a:xfrm>
          <a:prstGeom prst="rect">
            <a:avLst/>
          </a:prstGeom>
          <a:noFill/>
        </p:spPr>
        <p:txBody>
          <a:bodyPr wrap="square" rtlCol="0">
            <a:spAutoFit/>
          </a:bodyPr>
          <a:lstStyle/>
          <a:p>
            <a:pPr marL="342900" indent="-342900" algn="l">
              <a:buFont typeface="Arial" panose="020B0604020202020204" pitchFamily="34" charset="0"/>
              <a:buChar char="•"/>
            </a:pPr>
            <a:r>
              <a:rPr lang="en-US" sz="2400" b="0" i="0" u="none" strike="noStrike" baseline="0" dirty="0"/>
              <a:t>Full-term courses do not impact counting of days to determine if the 49% withdrawal exemption was met</a:t>
            </a:r>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r>
              <a:rPr lang="en-US" sz="2400" b="0" i="0" u="none" strike="noStrike" baseline="0" dirty="0"/>
              <a:t>When calculating days in the period for the 49% and there are modules of differing lengths that overlap, only exclude scheduled breaks and days between modules if those break days are common to all modules during the period</a:t>
            </a:r>
            <a:endParaRPr lang="en-US" sz="2400" dirty="0">
              <a:ea typeface="Tw Cen MT" charset="0"/>
              <a:cs typeface="Tw Cen MT" charset="0"/>
            </a:endParaRPr>
          </a:p>
        </p:txBody>
      </p:sp>
      <p:sp>
        <p:nvSpPr>
          <p:cNvPr id="10" name="Footer Placeholder 4">
            <a:extLst>
              <a:ext uri="{FF2B5EF4-FFF2-40B4-BE49-F238E27FC236}">
                <a16:creationId xmlns:a16="http://schemas.microsoft.com/office/drawing/2014/main" id="{FD10A00F-C0C8-4462-9E30-4081D19B1014}"/>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953521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33</a:t>
            </a:fld>
            <a:endParaRPr lang="en-US"/>
          </a:p>
        </p:txBody>
      </p:sp>
      <p:sp>
        <p:nvSpPr>
          <p:cNvPr id="6" name="Title 1"/>
          <p:cNvSpPr>
            <a:spLocks noGrp="1"/>
          </p:cNvSpPr>
          <p:nvPr>
            <p:ph type="title"/>
          </p:nvPr>
        </p:nvSpPr>
        <p:spPr>
          <a:xfrm>
            <a:off x="588433" y="331258"/>
            <a:ext cx="11015133" cy="1325563"/>
          </a:xfrm>
        </p:spPr>
        <p:txBody>
          <a:bodyPr vert="horz" lIns="91440" tIns="45720" rIns="91440" bIns="45720" rtlCol="0" anchor="ctr">
            <a:normAutofit/>
          </a:bodyPr>
          <a:lstStyle/>
          <a:p>
            <a:r>
              <a:rPr lang="en-US" sz="4000" b="1" dirty="0">
                <a:solidFill>
                  <a:srgbClr val="00659E"/>
                </a:solidFill>
                <a:latin typeface="Gill Sans MT" panose="020B0502020104020203" pitchFamily="34" charset="0"/>
                <a:cs typeface="Aharoni" panose="02010803020104030203" pitchFamily="2" charset="-79"/>
              </a:rPr>
              <a:t>Successful completion and Full-Term Courses </a:t>
            </a:r>
          </a:p>
        </p:txBody>
      </p:sp>
      <p:sp>
        <p:nvSpPr>
          <p:cNvPr id="10" name="Footer Placeholder 4">
            <a:extLst>
              <a:ext uri="{FF2B5EF4-FFF2-40B4-BE49-F238E27FC236}">
                <a16:creationId xmlns:a16="http://schemas.microsoft.com/office/drawing/2014/main" id="{FD10A00F-C0C8-4462-9E30-4081D19B1014}"/>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9" name="Rectangle 8">
            <a:extLst>
              <a:ext uri="{FF2B5EF4-FFF2-40B4-BE49-F238E27FC236}">
                <a16:creationId xmlns:a16="http://schemas.microsoft.com/office/drawing/2014/main" id="{200EC828-B90F-42B6-8AED-3759FD2F1CA9}"/>
              </a:ext>
            </a:extLst>
          </p:cNvPr>
          <p:cNvSpPr/>
          <p:nvPr/>
        </p:nvSpPr>
        <p:spPr>
          <a:xfrm>
            <a:off x="1738399" y="1404711"/>
            <a:ext cx="8953500" cy="774700"/>
          </a:xfrm>
          <a:prstGeom prst="rect">
            <a:avLst/>
          </a:prstGeom>
          <a:solidFill>
            <a:schemeClr val="bg1"/>
          </a:solidFill>
          <a:ln w="38100" cmpd="sng">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1">
                    <a:lumMod val="50000"/>
                  </a:schemeClr>
                </a:solidFill>
                <a:latin typeface="Tw Cen MT" charset="0"/>
                <a:ea typeface="Tw Cen MT" charset="0"/>
                <a:cs typeface="Tw Cen MT" charset="0"/>
              </a:rPr>
              <a:t>Full Term: 51 days</a:t>
            </a:r>
          </a:p>
        </p:txBody>
      </p:sp>
      <p:sp>
        <p:nvSpPr>
          <p:cNvPr id="11" name="Rectangle 10">
            <a:extLst>
              <a:ext uri="{FF2B5EF4-FFF2-40B4-BE49-F238E27FC236}">
                <a16:creationId xmlns:a16="http://schemas.microsoft.com/office/drawing/2014/main" id="{04053B32-5E4A-406F-A306-78F11B52F059}"/>
              </a:ext>
            </a:extLst>
          </p:cNvPr>
          <p:cNvSpPr/>
          <p:nvPr/>
        </p:nvSpPr>
        <p:spPr>
          <a:xfrm>
            <a:off x="4038600" y="2222077"/>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2:18 days </a:t>
            </a:r>
          </a:p>
        </p:txBody>
      </p:sp>
      <p:sp>
        <p:nvSpPr>
          <p:cNvPr id="12" name="Rectangle 11">
            <a:extLst>
              <a:ext uri="{FF2B5EF4-FFF2-40B4-BE49-F238E27FC236}">
                <a16:creationId xmlns:a16="http://schemas.microsoft.com/office/drawing/2014/main" id="{7601163B-66BF-4929-923B-3903385D8715}"/>
              </a:ext>
            </a:extLst>
          </p:cNvPr>
          <p:cNvSpPr/>
          <p:nvPr/>
        </p:nvSpPr>
        <p:spPr>
          <a:xfrm>
            <a:off x="7764547" y="2222077"/>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4: 15 days</a:t>
            </a:r>
          </a:p>
        </p:txBody>
      </p:sp>
      <p:sp>
        <p:nvSpPr>
          <p:cNvPr id="13" name="Rectangle 12">
            <a:extLst>
              <a:ext uri="{FF2B5EF4-FFF2-40B4-BE49-F238E27FC236}">
                <a16:creationId xmlns:a16="http://schemas.microsoft.com/office/drawing/2014/main" id="{C8890041-A268-4629-9618-597C6D223F12}"/>
              </a:ext>
            </a:extLst>
          </p:cNvPr>
          <p:cNvSpPr/>
          <p:nvPr/>
        </p:nvSpPr>
        <p:spPr>
          <a:xfrm>
            <a:off x="6965952" y="2222076"/>
            <a:ext cx="795983" cy="5081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Break 3 days</a:t>
            </a:r>
          </a:p>
        </p:txBody>
      </p:sp>
      <p:sp>
        <p:nvSpPr>
          <p:cNvPr id="14" name="Rectangle 13">
            <a:extLst>
              <a:ext uri="{FF2B5EF4-FFF2-40B4-BE49-F238E27FC236}">
                <a16:creationId xmlns:a16="http://schemas.microsoft.com/office/drawing/2014/main" id="{E72B970B-D1A0-4A91-9B0D-60D6E377327E}"/>
              </a:ext>
            </a:extLst>
          </p:cNvPr>
          <p:cNvSpPr/>
          <p:nvPr/>
        </p:nvSpPr>
        <p:spPr>
          <a:xfrm>
            <a:off x="5382746" y="4124686"/>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3: 15 days</a:t>
            </a:r>
          </a:p>
        </p:txBody>
      </p:sp>
      <p:sp>
        <p:nvSpPr>
          <p:cNvPr id="15" name="Rectangle 14">
            <a:extLst>
              <a:ext uri="{FF2B5EF4-FFF2-40B4-BE49-F238E27FC236}">
                <a16:creationId xmlns:a16="http://schemas.microsoft.com/office/drawing/2014/main" id="{5854804F-3362-4760-BB16-634E882B4C6B}"/>
              </a:ext>
            </a:extLst>
          </p:cNvPr>
          <p:cNvSpPr/>
          <p:nvPr/>
        </p:nvSpPr>
        <p:spPr>
          <a:xfrm>
            <a:off x="1622245" y="4127727"/>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1: 15 days </a:t>
            </a:r>
          </a:p>
        </p:txBody>
      </p:sp>
      <p:sp>
        <p:nvSpPr>
          <p:cNvPr id="16" name="Rectangle 15">
            <a:extLst>
              <a:ext uri="{FF2B5EF4-FFF2-40B4-BE49-F238E27FC236}">
                <a16:creationId xmlns:a16="http://schemas.microsoft.com/office/drawing/2014/main" id="{B1553FE7-8454-46D1-823E-59F3563D6B40}"/>
              </a:ext>
            </a:extLst>
          </p:cNvPr>
          <p:cNvSpPr/>
          <p:nvPr/>
        </p:nvSpPr>
        <p:spPr>
          <a:xfrm>
            <a:off x="4568180" y="4124687"/>
            <a:ext cx="795983" cy="5081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Break 3 days</a:t>
            </a:r>
          </a:p>
        </p:txBody>
      </p:sp>
      <p:sp>
        <p:nvSpPr>
          <p:cNvPr id="17" name="Down Arrow 12">
            <a:extLst>
              <a:ext uri="{FF2B5EF4-FFF2-40B4-BE49-F238E27FC236}">
                <a16:creationId xmlns:a16="http://schemas.microsoft.com/office/drawing/2014/main" id="{AEF6583F-6637-4713-8DCD-48C5550D680E}"/>
              </a:ext>
            </a:extLst>
          </p:cNvPr>
          <p:cNvSpPr/>
          <p:nvPr/>
        </p:nvSpPr>
        <p:spPr>
          <a:xfrm flipV="1">
            <a:off x="7053537" y="2730273"/>
            <a:ext cx="620811" cy="7743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2">
            <a:extLst>
              <a:ext uri="{FF2B5EF4-FFF2-40B4-BE49-F238E27FC236}">
                <a16:creationId xmlns:a16="http://schemas.microsoft.com/office/drawing/2014/main" id="{3BFD3FCF-EEB8-44CE-B8A8-9FB547D70D74}"/>
              </a:ext>
            </a:extLst>
          </p:cNvPr>
          <p:cNvSpPr/>
          <p:nvPr/>
        </p:nvSpPr>
        <p:spPr>
          <a:xfrm flipV="1">
            <a:off x="4637182" y="4660747"/>
            <a:ext cx="620811" cy="7743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D6C75BE-E6D6-4BC0-87B0-2B6AA564EB6A}"/>
              </a:ext>
            </a:extLst>
          </p:cNvPr>
          <p:cNvSpPr txBox="1"/>
          <p:nvPr/>
        </p:nvSpPr>
        <p:spPr>
          <a:xfrm>
            <a:off x="7053537" y="3532444"/>
            <a:ext cx="1099863" cy="369332"/>
          </a:xfrm>
          <a:prstGeom prst="rect">
            <a:avLst/>
          </a:prstGeom>
          <a:noFill/>
        </p:spPr>
        <p:txBody>
          <a:bodyPr wrap="square" rtlCol="0">
            <a:spAutoFit/>
          </a:bodyPr>
          <a:lstStyle/>
          <a:p>
            <a:r>
              <a:rPr lang="en-US" dirty="0"/>
              <a:t>Excluded</a:t>
            </a:r>
          </a:p>
        </p:txBody>
      </p:sp>
      <p:sp>
        <p:nvSpPr>
          <p:cNvPr id="3" name="TextBox 2">
            <a:extLst>
              <a:ext uri="{FF2B5EF4-FFF2-40B4-BE49-F238E27FC236}">
                <a16:creationId xmlns:a16="http://schemas.microsoft.com/office/drawing/2014/main" id="{87869E4C-C6D2-4FB1-B08E-4174409B1E6D}"/>
              </a:ext>
            </a:extLst>
          </p:cNvPr>
          <p:cNvSpPr txBox="1"/>
          <p:nvPr/>
        </p:nvSpPr>
        <p:spPr>
          <a:xfrm>
            <a:off x="4389120" y="5526370"/>
            <a:ext cx="1476045" cy="369332"/>
          </a:xfrm>
          <a:prstGeom prst="rect">
            <a:avLst/>
          </a:prstGeom>
          <a:noFill/>
        </p:spPr>
        <p:txBody>
          <a:bodyPr wrap="none" rtlCol="0">
            <a:spAutoFit/>
          </a:bodyPr>
          <a:lstStyle/>
          <a:p>
            <a:r>
              <a:rPr lang="en-US" dirty="0"/>
              <a:t>Not excluded </a:t>
            </a:r>
          </a:p>
        </p:txBody>
      </p:sp>
    </p:spTree>
    <p:extLst>
      <p:ext uri="{BB962C8B-B14F-4D97-AF65-F5344CB8AC3E}">
        <p14:creationId xmlns:p14="http://schemas.microsoft.com/office/powerpoint/2010/main" val="2721015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pPr algn="ctr"/>
            <a:r>
              <a:rPr lang="en-US" sz="5400" b="1" dirty="0">
                <a:solidFill>
                  <a:srgbClr val="1F4E79"/>
                </a:solidFill>
                <a:latin typeface="Gill Sans MT" panose="020B0502020104020203" pitchFamily="34" charset="0"/>
              </a:rPr>
              <a:t>Successful Completion defined as… </a:t>
            </a:r>
            <a:endParaRPr lang="en-US" sz="54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34</a:t>
            </a:fld>
            <a:endParaRPr lang="en-US"/>
          </a:p>
        </p:txBody>
      </p:sp>
      <p:sp>
        <p:nvSpPr>
          <p:cNvPr id="7" name="Rectangle 6"/>
          <p:cNvSpPr/>
          <p:nvPr/>
        </p:nvSpPr>
        <p:spPr>
          <a:xfrm>
            <a:off x="838200" y="1690688"/>
            <a:ext cx="10174357" cy="3847207"/>
          </a:xfrm>
          <a:prstGeom prst="rect">
            <a:avLst/>
          </a:prstGeom>
        </p:spPr>
        <p:txBody>
          <a:bodyPr wrap="square">
            <a:spAutoFit/>
          </a:bodyPr>
          <a:lstStyle/>
          <a:p>
            <a:pPr algn="l"/>
            <a:r>
              <a:rPr lang="en-US" sz="2400" dirty="0"/>
              <a:t> </a:t>
            </a:r>
            <a:r>
              <a:rPr lang="en-US" sz="2200" b="0" i="0" u="none" strike="noStrike" baseline="0" dirty="0"/>
              <a:t>• Successful completion means the student earned a passing grade</a:t>
            </a:r>
          </a:p>
          <a:p>
            <a:pPr algn="l"/>
            <a:endParaRPr lang="en-US" sz="2200" b="0" i="0" u="none" strike="noStrike" baseline="0" dirty="0"/>
          </a:p>
          <a:p>
            <a:pPr algn="l"/>
            <a:r>
              <a:rPr lang="en-US" sz="2200" dirty="0"/>
              <a:t> </a:t>
            </a:r>
            <a:r>
              <a:rPr lang="en-US" sz="2200" b="0" i="0" u="none" strike="noStrike" baseline="0" dirty="0"/>
              <a:t>• Incomplete and similar grades (no matter what they’re called) are not successful    	completion</a:t>
            </a:r>
          </a:p>
          <a:p>
            <a:pPr marL="800100" lvl="1" indent="-342900">
              <a:buFont typeface="Wingdings" panose="05000000000000000000" pitchFamily="2" charset="2"/>
              <a:buChar char="§"/>
            </a:pPr>
            <a:r>
              <a:rPr lang="en-US" sz="2200" b="0" i="0" u="none" strike="noStrike" baseline="0" dirty="0"/>
              <a:t>Clinicals, thesis, dissertation, etc., are not successfully completed when no 		passing grade is assigned upon completion of the module</a:t>
            </a:r>
          </a:p>
          <a:p>
            <a:pPr marL="800100" lvl="1" indent="-342900">
              <a:buFont typeface="Wingdings" panose="05000000000000000000" pitchFamily="2" charset="2"/>
              <a:buChar char="§"/>
            </a:pPr>
            <a:endParaRPr lang="en-US" sz="2200" b="0" i="0" u="none" strike="noStrike" baseline="0" dirty="0"/>
          </a:p>
          <a:p>
            <a:pPr algn="l"/>
            <a:r>
              <a:rPr lang="en-US" sz="2200" b="0" i="0" u="none" strike="noStrike" baseline="0" dirty="0"/>
              <a:t>  • Failing grades are not successful completion</a:t>
            </a:r>
          </a:p>
          <a:p>
            <a:pPr marL="796925" lvl="1" indent="-280988">
              <a:buFont typeface="Wingdings" panose="05000000000000000000" pitchFamily="2" charset="2"/>
              <a:buChar char="§"/>
            </a:pPr>
            <a:r>
              <a:rPr lang="en-US" sz="2200" dirty="0"/>
              <a:t> </a:t>
            </a:r>
            <a:r>
              <a:rPr lang="en-US" sz="2200" b="0" i="0" u="none" strike="noStrike" baseline="0" dirty="0"/>
              <a:t>Earned “F” is assigned when student completes a course but fails to achieve 			course goals</a:t>
            </a:r>
          </a:p>
          <a:p>
            <a:pPr marL="855663" indent="-339725" algn="l">
              <a:buFont typeface="Wingdings" panose="05000000000000000000" pitchFamily="2" charset="2"/>
              <a:buChar char="§"/>
            </a:pPr>
            <a:r>
              <a:rPr lang="en-US" sz="2200" dirty="0"/>
              <a:t> </a:t>
            </a:r>
            <a:r>
              <a:rPr lang="en-US" sz="2200" b="0" i="0" u="none" strike="noStrike" baseline="0" dirty="0"/>
              <a:t>Unearned “F” is assigned when a student stops attending the</a:t>
            </a:r>
            <a:endParaRPr lang="en-US" sz="22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46347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35</a:t>
            </a:fld>
            <a:endParaRPr lang="en-US"/>
          </a:p>
        </p:txBody>
      </p:sp>
      <p:sp>
        <p:nvSpPr>
          <p:cNvPr id="7" name="Title 1"/>
          <p:cNvSpPr>
            <a:spLocks noGrp="1"/>
          </p:cNvSpPr>
          <p:nvPr>
            <p:ph type="title"/>
          </p:nvPr>
        </p:nvSpPr>
        <p:spPr>
          <a:xfrm>
            <a:off x="838199" y="365125"/>
            <a:ext cx="11141765"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Enrollment Confirmation</a:t>
            </a:r>
          </a:p>
        </p:txBody>
      </p:sp>
      <p:sp>
        <p:nvSpPr>
          <p:cNvPr id="2" name="Rectangle 1"/>
          <p:cNvSpPr/>
          <p:nvPr/>
        </p:nvSpPr>
        <p:spPr>
          <a:xfrm>
            <a:off x="1086203" y="3278603"/>
            <a:ext cx="8931964" cy="2462213"/>
          </a:xfrm>
          <a:prstGeom prst="rect">
            <a:avLst/>
          </a:prstGeom>
        </p:spPr>
        <p:txBody>
          <a:bodyPr wrap="square">
            <a:spAutoFit/>
          </a:bodyPr>
          <a:lstStyle/>
          <a:p>
            <a:r>
              <a:rPr lang="en-US" sz="2000" dirty="0"/>
              <a:t>Student in a modular program is not considered withdrawn if:</a:t>
            </a:r>
          </a:p>
          <a:p>
            <a:r>
              <a:rPr lang="en-US" sz="2000" dirty="0"/>
              <a:t>	– Provides written confirmation of intent to return</a:t>
            </a:r>
          </a:p>
          <a:p>
            <a:r>
              <a:rPr lang="en-US" sz="2000" dirty="0"/>
              <a:t>		</a:t>
            </a:r>
            <a:r>
              <a:rPr lang="en-US" dirty="0"/>
              <a:t>– Must be provided at the time of withdrawal</a:t>
            </a:r>
          </a:p>
          <a:p>
            <a:r>
              <a:rPr lang="en-US" dirty="0"/>
              <a:t>		– Can be paper or electronic process</a:t>
            </a:r>
          </a:p>
          <a:p>
            <a:r>
              <a:rPr lang="en-US" dirty="0"/>
              <a:t>		– Prior registration in future modules </a:t>
            </a:r>
            <a:r>
              <a:rPr lang="en-US" b="1" dirty="0"/>
              <a:t>does not</a:t>
            </a:r>
            <a:r>
              <a:rPr lang="en-US" dirty="0"/>
              <a:t> constitute written confirmation</a:t>
            </a:r>
          </a:p>
          <a:p>
            <a:endParaRPr lang="en-US" dirty="0"/>
          </a:p>
          <a:p>
            <a:r>
              <a:rPr lang="en-US" sz="2000" dirty="0"/>
              <a:t>	– Student may change return date in writing</a:t>
            </a:r>
          </a:p>
          <a:p>
            <a:r>
              <a:rPr lang="en-US" sz="2000" dirty="0"/>
              <a:t>		</a:t>
            </a:r>
            <a:r>
              <a:rPr lang="en-US" dirty="0"/>
              <a:t>Must provide change prior to original return date</a:t>
            </a:r>
          </a:p>
        </p:txBody>
      </p:sp>
      <p:sp>
        <p:nvSpPr>
          <p:cNvPr id="26" name="Rectangle 25"/>
          <p:cNvSpPr/>
          <p:nvPr/>
        </p:nvSpPr>
        <p:spPr>
          <a:xfrm>
            <a:off x="2101084" y="1960435"/>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27" name="Rectangle 26"/>
          <p:cNvSpPr/>
          <p:nvPr/>
        </p:nvSpPr>
        <p:spPr>
          <a:xfrm>
            <a:off x="4944871" y="1960244"/>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28" name="Rectangle 27"/>
          <p:cNvSpPr/>
          <p:nvPr/>
        </p:nvSpPr>
        <p:spPr>
          <a:xfrm>
            <a:off x="7632700" y="1960244"/>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29" name="Rectangle 28"/>
          <p:cNvSpPr/>
          <p:nvPr/>
        </p:nvSpPr>
        <p:spPr>
          <a:xfrm>
            <a:off x="2101085" y="1960244"/>
            <a:ext cx="1331228"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30" name="Down Arrow 29"/>
          <p:cNvSpPr/>
          <p:nvPr/>
        </p:nvSpPr>
        <p:spPr>
          <a:xfrm flipV="1">
            <a:off x="3256001" y="2491440"/>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944871" y="1960244"/>
            <a:ext cx="1214629"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32" name="Down Arrow 31"/>
          <p:cNvSpPr/>
          <p:nvPr/>
        </p:nvSpPr>
        <p:spPr>
          <a:xfrm flipV="1">
            <a:off x="5983189" y="2491440"/>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7629526" y="1960245"/>
            <a:ext cx="2521332"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Curved Right Arrow 14"/>
          <p:cNvSpPr/>
          <p:nvPr/>
        </p:nvSpPr>
        <p:spPr>
          <a:xfrm rot="15582254">
            <a:off x="4029635" y="2122923"/>
            <a:ext cx="523905" cy="1651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566473" y="2566644"/>
            <a:ext cx="1274412" cy="369332"/>
          </a:xfrm>
          <a:prstGeom prst="rect">
            <a:avLst/>
          </a:prstGeom>
          <a:noFill/>
        </p:spPr>
        <p:txBody>
          <a:bodyPr wrap="square" rtlCol="0">
            <a:spAutoFit/>
          </a:bodyPr>
          <a:lstStyle/>
          <a:p>
            <a:r>
              <a:rPr lang="en-US" dirty="0"/>
              <a:t>I’ll be back!</a:t>
            </a:r>
          </a:p>
        </p:txBody>
      </p:sp>
      <p:sp>
        <p:nvSpPr>
          <p:cNvPr id="17" name="Curved Right Arrow 16"/>
          <p:cNvSpPr/>
          <p:nvPr/>
        </p:nvSpPr>
        <p:spPr>
          <a:xfrm rot="15582254">
            <a:off x="6756822" y="2122921"/>
            <a:ext cx="523905" cy="1651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r>
            <a:br>
              <a:rPr lang="en-US" dirty="0">
                <a:solidFill>
                  <a:schemeClr val="tx1"/>
                </a:solidFill>
              </a:rPr>
            </a:br>
            <a:endParaRPr lang="en-US" dirty="0">
              <a:solidFill>
                <a:schemeClr val="tx1"/>
              </a:solidFill>
            </a:endParaRPr>
          </a:p>
        </p:txBody>
      </p:sp>
      <p:sp>
        <p:nvSpPr>
          <p:cNvPr id="18" name="TextBox 17"/>
          <p:cNvSpPr txBox="1"/>
          <p:nvPr/>
        </p:nvSpPr>
        <p:spPr>
          <a:xfrm>
            <a:off x="6255699" y="2539133"/>
            <a:ext cx="1274412" cy="369332"/>
          </a:xfrm>
          <a:prstGeom prst="rect">
            <a:avLst/>
          </a:prstGeom>
          <a:noFill/>
        </p:spPr>
        <p:txBody>
          <a:bodyPr wrap="square" rtlCol="0">
            <a:spAutoFit/>
          </a:bodyPr>
          <a:lstStyle/>
          <a:p>
            <a:r>
              <a:rPr lang="en-US" dirty="0"/>
              <a:t>I’ll be back!</a:t>
            </a:r>
          </a:p>
        </p:txBody>
      </p:sp>
      <p:sp>
        <p:nvSpPr>
          <p:cNvPr id="19" name="Footer Placeholder 4">
            <a:extLst>
              <a:ext uri="{FF2B5EF4-FFF2-40B4-BE49-F238E27FC236}">
                <a16:creationId xmlns:a16="http://schemas.microsoft.com/office/drawing/2014/main" id="{BA5452DE-59CF-48E7-9293-1EE0D23D2900}"/>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2013023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15" grpId="0" animBg="1"/>
      <p:bldP spid="16" grpId="0"/>
      <p:bldP spid="17"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0719"/>
            <a:ext cx="10515600" cy="1325563"/>
          </a:xfrm>
        </p:spPr>
        <p:txBody>
          <a:bodyPr vert="horz" lIns="91440" tIns="45720" rIns="91440" bIns="45720" rtlCol="0" anchor="ctr">
            <a:normAutofit/>
          </a:bodyPr>
          <a:lstStyle/>
          <a:p>
            <a:r>
              <a:rPr lang="en-US" sz="3800" b="1" dirty="0">
                <a:solidFill>
                  <a:srgbClr val="1F4E79"/>
                </a:solidFill>
                <a:latin typeface="Gill Sans MT" panose="020B0502020104020203" pitchFamily="34" charset="0"/>
              </a:rPr>
              <a:t>Successful Completion of 49% or More Days </a:t>
            </a:r>
            <a:endParaRPr lang="en-US" sz="38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36</a:t>
            </a:fld>
            <a:endParaRPr lang="en-US"/>
          </a:p>
        </p:txBody>
      </p:sp>
      <p:sp>
        <p:nvSpPr>
          <p:cNvPr id="7" name="Rectangle 6"/>
          <p:cNvSpPr/>
          <p:nvPr/>
        </p:nvSpPr>
        <p:spPr>
          <a:xfrm>
            <a:off x="838200" y="1420648"/>
            <a:ext cx="10174357" cy="3477875"/>
          </a:xfrm>
          <a:prstGeom prst="rect">
            <a:avLst/>
          </a:prstGeom>
        </p:spPr>
        <p:txBody>
          <a:bodyPr wrap="square">
            <a:spAutoFit/>
          </a:bodyPr>
          <a:lstStyle/>
          <a:p>
            <a:pPr algn="l"/>
            <a:r>
              <a:rPr lang="en-US" sz="2200" b="0" i="0" u="none" strike="noStrike" baseline="0" dirty="0"/>
              <a:t>In program offered in modules, </a:t>
            </a:r>
            <a:r>
              <a:rPr lang="en-US" sz="2200" b="1" i="0" u="sng" strike="noStrike" baseline="0" dirty="0"/>
              <a:t>are not considered a withdrawal </a:t>
            </a:r>
            <a:r>
              <a:rPr lang="en-US" sz="2200" b="0" i="0" u="none" strike="noStrike" baseline="0" dirty="0"/>
              <a:t>if student successfully completes Title IV-eligible coursework in:</a:t>
            </a:r>
          </a:p>
          <a:p>
            <a:pPr algn="l"/>
            <a:endParaRPr lang="en-US" sz="2200" b="0" i="0" u="none" strike="noStrike" baseline="0" dirty="0"/>
          </a:p>
          <a:p>
            <a:pPr marL="747713" lvl="1" indent="-290513"/>
            <a:r>
              <a:rPr lang="en-US" sz="2200" b="0" i="0" u="none" strike="noStrike" baseline="0" dirty="0"/>
              <a:t>• One module that includes 49% or more of the number of </a:t>
            </a:r>
            <a:r>
              <a:rPr lang="en-US" sz="2200" b="1" i="0" u="none" strike="noStrike" baseline="0" dirty="0"/>
              <a:t>countable days </a:t>
            </a:r>
            <a:r>
              <a:rPr lang="en-US" sz="2200" b="0" i="0" u="none" strike="noStrike" baseline="0" dirty="0"/>
              <a:t>in the period; or</a:t>
            </a:r>
          </a:p>
          <a:p>
            <a:pPr lvl="1"/>
            <a:endParaRPr lang="en-US" sz="2200" b="0" i="0" u="none" strike="noStrike" baseline="0" dirty="0"/>
          </a:p>
          <a:p>
            <a:pPr marL="688975" lvl="1" indent="-231775">
              <a:buFont typeface="Arial" panose="020B0604020202020204" pitchFamily="34" charset="0"/>
              <a:buChar char="•"/>
            </a:pPr>
            <a:r>
              <a:rPr lang="en-US" sz="2200" dirty="0"/>
              <a:t>Complete session required at half-time enrollment; or </a:t>
            </a:r>
          </a:p>
          <a:p>
            <a:pPr marL="800100" lvl="1" indent="-342900">
              <a:buFont typeface="Arial" panose="020B0604020202020204" pitchFamily="34" charset="0"/>
              <a:buChar char="•"/>
            </a:pPr>
            <a:endParaRPr lang="en-US" sz="2200" b="0" i="0" u="none" strike="noStrike" baseline="0" dirty="0"/>
          </a:p>
          <a:p>
            <a:pPr marL="747713" lvl="1" indent="-290513"/>
            <a:r>
              <a:rPr lang="en-US" sz="2200" b="0" i="0" u="none" strike="noStrike" baseline="0" dirty="0"/>
              <a:t>• Combination of modules that when combined contain 49% or more of the number of </a:t>
            </a:r>
            <a:r>
              <a:rPr lang="en-US" sz="2200" b="1" i="0" u="none" strike="noStrike" baseline="0" dirty="0"/>
              <a:t>countable days </a:t>
            </a:r>
            <a:r>
              <a:rPr lang="en-US" sz="2200" b="0" i="0" u="none" strike="noStrike" baseline="0" dirty="0"/>
              <a:t>in the period</a:t>
            </a:r>
            <a:endParaRPr lang="en-US" sz="2200" dirty="0"/>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28788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800" b="1" dirty="0">
                <a:solidFill>
                  <a:srgbClr val="1F4E79"/>
                </a:solidFill>
                <a:latin typeface="Gill Sans MT" panose="020B0502020104020203" pitchFamily="34" charset="0"/>
              </a:rPr>
              <a:t>Successful Completion of 49% or More Days </a:t>
            </a:r>
            <a:endParaRPr lang="en-US" sz="38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37</a:t>
            </a:fld>
            <a:endParaRPr lang="en-US"/>
          </a:p>
        </p:txBody>
      </p:sp>
      <p:sp>
        <p:nvSpPr>
          <p:cNvPr id="7" name="Rectangle 6"/>
          <p:cNvSpPr/>
          <p:nvPr/>
        </p:nvSpPr>
        <p:spPr>
          <a:xfrm>
            <a:off x="838200" y="1869352"/>
            <a:ext cx="10174357" cy="3416320"/>
          </a:xfrm>
          <a:prstGeom prst="rect">
            <a:avLst/>
          </a:prstGeom>
        </p:spPr>
        <p:txBody>
          <a:bodyPr wrap="square">
            <a:spAutoFit/>
          </a:bodyPr>
          <a:lstStyle/>
          <a:p>
            <a:r>
              <a:rPr lang="en-US" sz="2400" dirty="0"/>
              <a:t> What are countable days in the period:</a:t>
            </a:r>
          </a:p>
          <a:p>
            <a:endParaRPr lang="en-US" sz="2400" dirty="0"/>
          </a:p>
          <a:p>
            <a:pPr lvl="1"/>
            <a:r>
              <a:rPr lang="en-US" sz="2400" dirty="0"/>
              <a:t>• Includes all days in all modules offered during the period</a:t>
            </a:r>
          </a:p>
          <a:p>
            <a:pPr lvl="1"/>
            <a:endParaRPr lang="en-US" sz="2400" dirty="0"/>
          </a:p>
          <a:p>
            <a:pPr lvl="1"/>
            <a:r>
              <a:rPr lang="en-US" sz="2400" dirty="0"/>
              <a:t>• Excludes:</a:t>
            </a:r>
          </a:p>
          <a:p>
            <a:pPr marL="1200150" lvl="2" indent="-285750">
              <a:buFont typeface="Wingdings" panose="05000000000000000000" pitchFamily="2" charset="2"/>
              <a:buChar char="§"/>
            </a:pPr>
            <a:r>
              <a:rPr lang="en-US" sz="2400" dirty="0"/>
              <a:t>Scheduled breaks of five or more consecutive days</a:t>
            </a:r>
          </a:p>
          <a:p>
            <a:pPr marL="1200150" lvl="2" indent="-285750">
              <a:buFont typeface="Wingdings" panose="05000000000000000000" pitchFamily="2" charset="2"/>
              <a:buChar char="§"/>
            </a:pPr>
            <a:r>
              <a:rPr lang="en-US" sz="2400" dirty="0"/>
              <a:t>All days between modules</a:t>
            </a:r>
          </a:p>
          <a:p>
            <a:pPr lvl="2"/>
            <a:endParaRPr lang="en-US" sz="2400" dirty="0"/>
          </a:p>
          <a:p>
            <a:pPr lvl="1"/>
            <a:r>
              <a:rPr lang="en-US" sz="2400" dirty="0"/>
              <a:t>• Not same as calculation of days in period for R2T4 denominator</a:t>
            </a:r>
            <a:endParaRPr lang="en-US" sz="40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01738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800" b="1" dirty="0">
                <a:solidFill>
                  <a:srgbClr val="1F4E79"/>
                </a:solidFill>
                <a:latin typeface="Gill Sans MT" panose="020B0502020104020203" pitchFamily="34" charset="0"/>
              </a:rPr>
              <a:t>Successful Completion of 49% or More Days </a:t>
            </a:r>
            <a:endParaRPr lang="en-US" sz="38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38</a:t>
            </a:fld>
            <a:endParaRPr lang="en-US"/>
          </a:p>
        </p:txBody>
      </p:sp>
      <p:sp>
        <p:nvSpPr>
          <p:cNvPr id="7" name="Rectangle 6"/>
          <p:cNvSpPr/>
          <p:nvPr/>
        </p:nvSpPr>
        <p:spPr>
          <a:xfrm>
            <a:off x="838200" y="1690688"/>
            <a:ext cx="10174357" cy="4154984"/>
          </a:xfrm>
          <a:prstGeom prst="rect">
            <a:avLst/>
          </a:prstGeom>
        </p:spPr>
        <p:txBody>
          <a:bodyPr wrap="square">
            <a:spAutoFit/>
          </a:bodyPr>
          <a:lstStyle/>
          <a:p>
            <a:pPr algn="l"/>
            <a:r>
              <a:rPr lang="en-US" sz="2400" b="0" i="0" u="none" strike="noStrike" baseline="0" dirty="0"/>
              <a:t>49% cannot be rounded up</a:t>
            </a:r>
          </a:p>
          <a:p>
            <a:pPr algn="l"/>
            <a:r>
              <a:rPr lang="en-US" sz="2400" b="0" i="0" u="none" strike="noStrike" baseline="0" dirty="0"/>
              <a:t>	Example:</a:t>
            </a:r>
          </a:p>
          <a:p>
            <a:pPr marL="1257300" lvl="2" indent="-342900">
              <a:buFont typeface="Arial" panose="020B0604020202020204" pitchFamily="34" charset="0"/>
              <a:buChar char="•"/>
            </a:pPr>
            <a:r>
              <a:rPr lang="en-US" sz="2400" b="0" i="0" u="none" strike="noStrike" baseline="0" dirty="0"/>
              <a:t>107 countable days in the payment period</a:t>
            </a:r>
          </a:p>
          <a:p>
            <a:pPr marL="1257300" lvl="2" indent="-342900">
              <a:buFont typeface="Arial" panose="020B0604020202020204" pitchFamily="34" charset="0"/>
              <a:buChar char="•"/>
            </a:pPr>
            <a:r>
              <a:rPr lang="en-US" sz="2400" b="0" i="0" u="none" strike="noStrike" baseline="0" dirty="0"/>
              <a:t>Module 1 is 52 days long</a:t>
            </a:r>
          </a:p>
          <a:p>
            <a:pPr marL="1257300" lvl="2" indent="-342900">
              <a:buFont typeface="Arial" panose="020B0604020202020204" pitchFamily="34" charset="0"/>
              <a:buChar char="•"/>
            </a:pPr>
            <a:r>
              <a:rPr lang="en-US" sz="2400" b="0" i="0" u="none" strike="noStrike" baseline="0" dirty="0"/>
              <a:t>52/107 = 48.59% cannot be rounded up to 49%</a:t>
            </a:r>
          </a:p>
          <a:p>
            <a:pPr algn="l"/>
            <a:r>
              <a:rPr lang="en-US" sz="2400" b="0" i="0" u="none" strike="noStrike" baseline="0" dirty="0"/>
              <a:t> 49% is based on countable days in the entire period</a:t>
            </a:r>
          </a:p>
          <a:p>
            <a:pPr algn="l"/>
            <a:r>
              <a:rPr lang="en-US" sz="2400" b="0" i="0" u="none" strike="noStrike" baseline="0" dirty="0"/>
              <a:t>	Not based on 49% of modules the student was</a:t>
            </a:r>
          </a:p>
          <a:p>
            <a:pPr marR="20230" algn="ctr"/>
            <a:endParaRPr lang="en-US" dirty="0">
              <a:latin typeface="Times New Roman" panose="02020603050405020304" pitchFamily="18" charset="0"/>
            </a:endParaRPr>
          </a:p>
          <a:p>
            <a:pPr marR="20230" algn="ctr"/>
            <a:endParaRPr lang="en-US" dirty="0">
              <a:latin typeface="Times New Roman" panose="02020603050405020304" pitchFamily="18" charset="0"/>
            </a:endParaRPr>
          </a:p>
          <a:p>
            <a:pPr marR="20230" algn="ctr"/>
            <a:endParaRPr lang="en-US" sz="1800" b="0" i="0" u="none" strike="noStrike" baseline="0" dirty="0">
              <a:latin typeface="Times New Roman" panose="02020603050405020304" pitchFamily="18" charset="0"/>
            </a:endParaRPr>
          </a:p>
          <a:p>
            <a:pPr marR="20230" algn="ctr"/>
            <a:r>
              <a:rPr lang="en-US" sz="1800" b="0" i="0" u="none" strike="noStrike" baseline="0" dirty="0">
                <a:latin typeface="Arial" panose="020B0604020202020204" pitchFamily="34" charset="0"/>
              </a:rPr>
              <a:t>52/107 = 48.59%                                                    55/107 = 51.40</a:t>
            </a:r>
          </a:p>
          <a:p>
            <a:pPr algn="l"/>
            <a:r>
              <a:rPr lang="en-US" sz="2400" dirty="0"/>
              <a:t>                                                              </a:t>
            </a:r>
            <a:r>
              <a:rPr lang="en-US" dirty="0"/>
              <a:t>Excluded</a:t>
            </a:r>
            <a:endParaRPr lang="en-US" sz="2400" dirty="0"/>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9" name="Rectangle 8">
            <a:extLst>
              <a:ext uri="{FF2B5EF4-FFF2-40B4-BE49-F238E27FC236}">
                <a16:creationId xmlns:a16="http://schemas.microsoft.com/office/drawing/2014/main" id="{8A45FEAF-E80D-48B1-84BF-86E53381AE12}"/>
              </a:ext>
            </a:extLst>
          </p:cNvPr>
          <p:cNvSpPr/>
          <p:nvPr/>
        </p:nvSpPr>
        <p:spPr>
          <a:xfrm>
            <a:off x="1636850" y="4389120"/>
            <a:ext cx="8049773" cy="562708"/>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dirty="0">
                <a:solidFill>
                  <a:srgbClr val="000000"/>
                </a:solidFill>
                <a:latin typeface="Gill Sans MT" panose="020B0502020104020203" pitchFamily="34" charset="0"/>
                <a:cs typeface="Arial" panose="020B0604020202020204" pitchFamily="34" charset="0"/>
              </a:rPr>
              <a:t>Break </a:t>
            </a:r>
          </a:p>
          <a:p>
            <a:pPr algn="ctr" defTabSz="457189" fontAlgn="base">
              <a:spcBef>
                <a:spcPct val="0"/>
              </a:spcBef>
              <a:spcAft>
                <a:spcPct val="0"/>
              </a:spcAft>
              <a:defRPr/>
            </a:pPr>
            <a:r>
              <a:rPr lang="en-US" dirty="0">
                <a:solidFill>
                  <a:srgbClr val="000000"/>
                </a:solidFill>
                <a:latin typeface="Gill Sans MT" panose="020B0502020104020203" pitchFamily="34" charset="0"/>
                <a:cs typeface="Arial" panose="020B0604020202020204" pitchFamily="34" charset="0"/>
              </a:rPr>
              <a:t>3 days </a:t>
            </a:r>
          </a:p>
        </p:txBody>
      </p:sp>
      <p:sp>
        <p:nvSpPr>
          <p:cNvPr id="10" name="Rectangle 9">
            <a:extLst>
              <a:ext uri="{FF2B5EF4-FFF2-40B4-BE49-F238E27FC236}">
                <a16:creationId xmlns:a16="http://schemas.microsoft.com/office/drawing/2014/main" id="{5C38E078-D5F2-487C-A437-90B2425C2F17}"/>
              </a:ext>
            </a:extLst>
          </p:cNvPr>
          <p:cNvSpPr/>
          <p:nvPr/>
        </p:nvSpPr>
        <p:spPr>
          <a:xfrm>
            <a:off x="1636850" y="4389120"/>
            <a:ext cx="3138353" cy="562708"/>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dirty="0">
                <a:solidFill>
                  <a:srgbClr val="000000"/>
                </a:solidFill>
                <a:latin typeface="Gill Sans MT" panose="020B0502020104020203" pitchFamily="34" charset="0"/>
                <a:cs typeface="Arial" panose="020B0604020202020204" pitchFamily="34" charset="0"/>
              </a:rPr>
              <a:t>Module 1:</a:t>
            </a:r>
          </a:p>
          <a:p>
            <a:pPr algn="ctr" defTabSz="457189" fontAlgn="base">
              <a:spcBef>
                <a:spcPct val="0"/>
              </a:spcBef>
              <a:spcAft>
                <a:spcPct val="0"/>
              </a:spcAft>
              <a:defRPr/>
            </a:pPr>
            <a:r>
              <a:rPr lang="en-US" dirty="0">
                <a:solidFill>
                  <a:srgbClr val="000000"/>
                </a:solidFill>
                <a:latin typeface="Gill Sans MT" panose="020B0502020104020203" pitchFamily="34" charset="0"/>
                <a:cs typeface="Arial" panose="020B0604020202020204" pitchFamily="34" charset="0"/>
              </a:rPr>
              <a:t>52 days</a:t>
            </a:r>
          </a:p>
        </p:txBody>
      </p:sp>
      <p:sp>
        <p:nvSpPr>
          <p:cNvPr id="11" name="Rectangle 10">
            <a:extLst>
              <a:ext uri="{FF2B5EF4-FFF2-40B4-BE49-F238E27FC236}">
                <a16:creationId xmlns:a16="http://schemas.microsoft.com/office/drawing/2014/main" id="{D0A4B8F0-C740-4E30-8044-54530E7AAE0E}"/>
              </a:ext>
            </a:extLst>
          </p:cNvPr>
          <p:cNvSpPr/>
          <p:nvPr/>
        </p:nvSpPr>
        <p:spPr>
          <a:xfrm>
            <a:off x="6096000" y="4389118"/>
            <a:ext cx="3590622" cy="562709"/>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dirty="0">
                <a:solidFill>
                  <a:srgbClr val="000000"/>
                </a:solidFill>
                <a:latin typeface="Gill Sans MT" panose="020B0502020104020203" pitchFamily="34" charset="0"/>
                <a:cs typeface="Arial" panose="020B0604020202020204" pitchFamily="34" charset="0"/>
              </a:rPr>
              <a:t>Module 2:</a:t>
            </a:r>
          </a:p>
          <a:p>
            <a:pPr algn="ctr" defTabSz="457189" fontAlgn="base">
              <a:spcBef>
                <a:spcPct val="0"/>
              </a:spcBef>
              <a:spcAft>
                <a:spcPct val="0"/>
              </a:spcAft>
              <a:defRPr/>
            </a:pPr>
            <a:r>
              <a:rPr lang="en-US" dirty="0">
                <a:solidFill>
                  <a:srgbClr val="000000"/>
                </a:solidFill>
                <a:latin typeface="Gill Sans MT" panose="020B0502020104020203" pitchFamily="34" charset="0"/>
                <a:cs typeface="Arial" panose="020B0604020202020204" pitchFamily="34" charset="0"/>
              </a:rPr>
              <a:t>55 days</a:t>
            </a:r>
          </a:p>
        </p:txBody>
      </p:sp>
      <p:sp>
        <p:nvSpPr>
          <p:cNvPr id="12" name="Down Arrow 29">
            <a:extLst>
              <a:ext uri="{FF2B5EF4-FFF2-40B4-BE49-F238E27FC236}">
                <a16:creationId xmlns:a16="http://schemas.microsoft.com/office/drawing/2014/main" id="{EDEF56B0-E067-4E34-A0EE-EE8934D220EC}"/>
              </a:ext>
            </a:extLst>
          </p:cNvPr>
          <p:cNvSpPr/>
          <p:nvPr/>
        </p:nvSpPr>
        <p:spPr>
          <a:xfrm flipV="1">
            <a:off x="5309113" y="5019638"/>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915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Determining if it is a withdrawn </a:t>
            </a:r>
          </a:p>
        </p:txBody>
      </p:sp>
      <p:sp>
        <p:nvSpPr>
          <p:cNvPr id="5" name="Slide Number Placeholder 4"/>
          <p:cNvSpPr>
            <a:spLocks noGrp="1"/>
          </p:cNvSpPr>
          <p:nvPr>
            <p:ph type="sldNum" sz="quarter" idx="12"/>
          </p:nvPr>
        </p:nvSpPr>
        <p:spPr/>
        <p:txBody>
          <a:bodyPr/>
          <a:lstStyle/>
          <a:p>
            <a:fld id="{1304E4F6-5DBB-467A-B1C4-2E27796DE4FB}" type="slidenum">
              <a:rPr lang="en-US" smtClean="0"/>
              <a:t>39</a:t>
            </a:fld>
            <a:endParaRPr lang="en-US"/>
          </a:p>
        </p:txBody>
      </p:sp>
      <p:sp>
        <p:nvSpPr>
          <p:cNvPr id="7" name="Rectangle 6"/>
          <p:cNvSpPr/>
          <p:nvPr/>
        </p:nvSpPr>
        <p:spPr>
          <a:xfrm>
            <a:off x="1008821" y="1454084"/>
            <a:ext cx="10174357" cy="2523768"/>
          </a:xfrm>
          <a:prstGeom prst="rect">
            <a:avLst/>
          </a:prstGeom>
        </p:spPr>
        <p:txBody>
          <a:bodyPr wrap="square">
            <a:spAutoFit/>
          </a:bodyPr>
          <a:lstStyle/>
          <a:p>
            <a:pPr marL="342900" indent="-342900">
              <a:buAutoNum type="arabicPeriod"/>
            </a:pPr>
            <a:r>
              <a:rPr lang="en-US" sz="2200" dirty="0">
                <a:latin typeface="Arial" panose="020B0604020202020204" pitchFamily="34" charset="0"/>
                <a:cs typeface="Arial" panose="020B0604020202020204" pitchFamily="34" charset="0"/>
              </a:rPr>
              <a:t>After beginning attendance in at least one course, did the student stop attending or fail to begin attendance in a scheduled course </a:t>
            </a:r>
            <a:r>
              <a:rPr lang="en-US" sz="2200" b="1" dirty="0">
                <a:latin typeface="Arial" panose="020B0604020202020204" pitchFamily="34" charset="0"/>
                <a:cs typeface="Arial" panose="020B0604020202020204" pitchFamily="34" charset="0"/>
              </a:rPr>
              <a:t>used to determine the student's eligibility for Title IV aid</a:t>
            </a:r>
            <a:r>
              <a:rPr lang="en-US" sz="2200" dirty="0">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If no, student is not a withdrawal</a:t>
            </a: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If yes, go to questions 2 </a:t>
            </a:r>
          </a:p>
          <a:p>
            <a:pPr marL="342900" indent="-342900">
              <a:buAutoNum type="arabicPeriod"/>
            </a:pPr>
            <a:endParaRPr lang="en-US" sz="2400" i="1" dirty="0">
              <a:latin typeface="Arial" panose="020B0604020202020204" pitchFamily="34" charset="0"/>
              <a:cs typeface="Arial" panose="020B0604020202020204" pitchFamily="34" charset="0"/>
            </a:endParaRPr>
          </a:p>
          <a:p>
            <a:pPr marL="342900" indent="-342900">
              <a:buAutoNum type="arabicPeriod"/>
            </a:pPr>
            <a:endParaRPr lang="en-US" sz="2400" i="1" dirty="0">
              <a:latin typeface="Arial" panose="020B0604020202020204" pitchFamily="34" charset="0"/>
              <a:cs typeface="Arial" panose="020B0604020202020204" pitchFamily="34" charset="0"/>
            </a:endParaRPr>
          </a:p>
        </p:txBody>
      </p:sp>
      <p:sp>
        <p:nvSpPr>
          <p:cNvPr id="3" name="Rectangle 2"/>
          <p:cNvSpPr/>
          <p:nvPr/>
        </p:nvSpPr>
        <p:spPr>
          <a:xfrm>
            <a:off x="838200" y="3453942"/>
            <a:ext cx="10744202" cy="2462213"/>
          </a:xfrm>
          <a:prstGeom prst="rect">
            <a:avLst/>
          </a:prstGeom>
        </p:spPr>
        <p:txBody>
          <a:bodyPr wrap="square">
            <a:spAutoFit/>
          </a:bodyPr>
          <a:lstStyle/>
          <a:p>
            <a:pPr marL="349250" indent="-349250"/>
            <a:r>
              <a:rPr lang="en-US" sz="2200" dirty="0">
                <a:latin typeface="Arial" panose="020B0604020202020204" pitchFamily="34" charset="0"/>
                <a:cs typeface="Arial" panose="020B0604020202020204" pitchFamily="34" charset="0"/>
              </a:rPr>
              <a:t>2. When the student stopped attending or failed to begin attendance in a scheduled course, was the student currently attending any other courses in the payment period or period of enrollment </a:t>
            </a:r>
            <a:r>
              <a:rPr lang="en-US" sz="2200" b="1" dirty="0">
                <a:latin typeface="Arial" panose="020B0604020202020204" pitchFamily="34" charset="0"/>
                <a:cs typeface="Arial" panose="020B0604020202020204" pitchFamily="34" charset="0"/>
              </a:rPr>
              <a:t>used to determine the student’s eligibility for Title IV aid</a:t>
            </a:r>
            <a:r>
              <a:rPr lang="en-US" sz="2200" dirty="0">
                <a:latin typeface="Arial" panose="020B0604020202020204" pitchFamily="34" charset="0"/>
                <a:cs typeface="Arial" panose="020B0604020202020204" pitchFamily="34" charset="0"/>
              </a:rPr>
              <a:t>?</a:t>
            </a:r>
          </a:p>
          <a:p>
            <a:pPr marL="1030288" indent="-349250">
              <a:buFont typeface="Arial" panose="020B0604020202020204" pitchFamily="34" charset="0"/>
              <a:buChar char="•"/>
            </a:pPr>
            <a:r>
              <a:rPr lang="en-US" sz="2200" dirty="0">
                <a:latin typeface="Arial" panose="020B0604020202020204" pitchFamily="34" charset="0"/>
                <a:cs typeface="Arial" panose="020B0604020202020204" pitchFamily="34" charset="0"/>
              </a:rPr>
              <a:t>If no, go to question 3 </a:t>
            </a:r>
          </a:p>
          <a:p>
            <a:pPr marL="1030288" indent="-349250">
              <a:buFont typeface="Arial" panose="020B0604020202020204" pitchFamily="34" charset="0"/>
              <a:buChar char="•"/>
            </a:pPr>
            <a:r>
              <a:rPr lang="en-US" sz="2200" dirty="0">
                <a:latin typeface="Arial" panose="020B0604020202020204" pitchFamily="34" charset="0"/>
                <a:cs typeface="Arial" panose="020B0604020202020204" pitchFamily="34" charset="0"/>
              </a:rPr>
              <a:t>If yes, they made a schedule change recalculate aid, </a:t>
            </a:r>
            <a:r>
              <a:rPr lang="en-US" sz="2200" dirty="0"/>
              <a:t>may need to recalculate aid </a:t>
            </a:r>
            <a:endParaRPr lang="en-US" sz="2200" dirty="0">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68738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Definitions (cont’d)</a:t>
            </a:r>
          </a:p>
        </p:txBody>
      </p:sp>
      <p:sp>
        <p:nvSpPr>
          <p:cNvPr id="4" name="Slide Number Placeholder 3"/>
          <p:cNvSpPr>
            <a:spLocks noGrp="1"/>
          </p:cNvSpPr>
          <p:nvPr>
            <p:ph type="sldNum" sz="quarter" idx="12"/>
          </p:nvPr>
        </p:nvSpPr>
        <p:spPr/>
        <p:txBody>
          <a:bodyPr/>
          <a:lstStyle/>
          <a:p>
            <a:fld id="{1304E4F6-5DBB-467A-B1C4-2E27796DE4FB}" type="slidenum">
              <a:rPr lang="en-US" smtClean="0"/>
              <a:t>4</a:t>
            </a:fld>
            <a:endParaRPr lang="en-US"/>
          </a:p>
        </p:txBody>
      </p:sp>
      <p:sp>
        <p:nvSpPr>
          <p:cNvPr id="7" name="Rectangle 6"/>
          <p:cNvSpPr/>
          <p:nvPr/>
        </p:nvSpPr>
        <p:spPr>
          <a:xfrm>
            <a:off x="838200" y="2150220"/>
            <a:ext cx="10515600" cy="757130"/>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60% Mark</a:t>
            </a:r>
            <a:r>
              <a:rPr lang="en-US" sz="2400" dirty="0">
                <a:latin typeface="Tw Cen MT" charset="0"/>
                <a:ea typeface="Tw Cen MT" charset="0"/>
                <a:cs typeface="Tw Cen MT" charset="0"/>
              </a:rPr>
              <a:t>: Point after which the student is considered to have earned 100% of Title IV aid through attendance.</a:t>
            </a:r>
          </a:p>
        </p:txBody>
      </p:sp>
      <p:sp>
        <p:nvSpPr>
          <p:cNvPr id="8" name="Rectangle 7"/>
          <p:cNvSpPr/>
          <p:nvPr/>
        </p:nvSpPr>
        <p:spPr>
          <a:xfrm>
            <a:off x="838200" y="3542320"/>
            <a:ext cx="10515600" cy="1089529"/>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Mid-Point</a:t>
            </a:r>
            <a:r>
              <a:rPr lang="en-US" sz="2400" dirty="0">
                <a:latin typeface="Tw Cen MT" charset="0"/>
                <a:ea typeface="Tw Cen MT" charset="0"/>
                <a:cs typeface="Tw Cen MT" charset="0"/>
              </a:rPr>
              <a:t>: 50% mark in the term. For unofficial withdrawals, schools not required to take attendance have the option to use this in R2T4 calculations. (Note: school systems may have a policy that only permits this in certain cases)</a:t>
            </a:r>
          </a:p>
        </p:txBody>
      </p:sp>
      <p:sp>
        <p:nvSpPr>
          <p:cNvPr id="9" name="Footer Placeholder 4">
            <a:extLst>
              <a:ext uri="{FF2B5EF4-FFF2-40B4-BE49-F238E27FC236}">
                <a16:creationId xmlns:a16="http://schemas.microsoft.com/office/drawing/2014/main" id="{6F9BE5CD-7B03-4552-9E88-C87FEE5D3D37}"/>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3749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Determining if it is a withdrawn </a:t>
            </a:r>
          </a:p>
        </p:txBody>
      </p:sp>
      <p:sp>
        <p:nvSpPr>
          <p:cNvPr id="5" name="Slide Number Placeholder 4"/>
          <p:cNvSpPr>
            <a:spLocks noGrp="1"/>
          </p:cNvSpPr>
          <p:nvPr>
            <p:ph type="sldNum" sz="quarter" idx="12"/>
          </p:nvPr>
        </p:nvSpPr>
        <p:spPr/>
        <p:txBody>
          <a:bodyPr/>
          <a:lstStyle/>
          <a:p>
            <a:fld id="{1304E4F6-5DBB-467A-B1C4-2E27796DE4FB}" type="slidenum">
              <a:rPr lang="en-US" smtClean="0"/>
              <a:t>40</a:t>
            </a:fld>
            <a:endParaRPr lang="en-US"/>
          </a:p>
        </p:txBody>
      </p:sp>
      <p:sp>
        <p:nvSpPr>
          <p:cNvPr id="7" name="Rectangle 6"/>
          <p:cNvSpPr/>
          <p:nvPr/>
        </p:nvSpPr>
        <p:spPr>
          <a:xfrm>
            <a:off x="838200" y="1664003"/>
            <a:ext cx="10174357" cy="3785652"/>
          </a:xfrm>
          <a:prstGeom prst="rect">
            <a:avLst/>
          </a:prstGeom>
        </p:spPr>
        <p:txBody>
          <a:bodyPr wrap="square">
            <a:spAutoFit/>
          </a:bodyPr>
          <a:lstStyle/>
          <a:p>
            <a:pPr marL="292100" lvl="1" indent="-292100"/>
            <a:r>
              <a:rPr lang="en-US" sz="2400" dirty="0"/>
              <a:t>3. Did student complete all requirements for graduation? </a:t>
            </a:r>
          </a:p>
          <a:p>
            <a:pPr lvl="1"/>
            <a:r>
              <a:rPr lang="en-US" sz="2400" dirty="0"/>
              <a:t>• If no, go to question 4</a:t>
            </a:r>
          </a:p>
          <a:p>
            <a:pPr marL="800100" lvl="1" indent="-342900">
              <a:buFont typeface="Arial" panose="020B0604020202020204" pitchFamily="34" charset="0"/>
              <a:buChar char="•"/>
            </a:pPr>
            <a:r>
              <a:rPr lang="en-US" sz="2400" dirty="0"/>
              <a:t>If yes, student is not a withdrawal, may need to recalculate aid</a:t>
            </a:r>
          </a:p>
          <a:p>
            <a:pPr marL="292100" lvl="1" indent="-292100"/>
            <a:r>
              <a:rPr lang="en-US" sz="2400" dirty="0"/>
              <a:t>4. . Did the student successfully complete course work in on module that equals 49%, completed 6 or more credit hours,  or more of the number of countable days in the payment/enrollment period </a:t>
            </a:r>
          </a:p>
          <a:p>
            <a:pPr lvl="1"/>
            <a:r>
              <a:rPr lang="en-US" sz="2400" dirty="0"/>
              <a:t>• If yes, student is not a withdrawal</a:t>
            </a:r>
          </a:p>
          <a:p>
            <a:pPr marL="631825" indent="-166688" algn="l"/>
            <a:r>
              <a:rPr lang="en-US" sz="2400" dirty="0"/>
              <a:t>• </a:t>
            </a:r>
            <a:r>
              <a:rPr lang="en-US" sz="2400" b="0" i="0" u="none" strike="noStrike" baseline="0" dirty="0"/>
              <a:t>Did the student successfully complete Title IV-eligible coursework equal to or greater than what the school considers to be half-time enrollment for the payment period or period of enrollment?</a:t>
            </a:r>
            <a:endParaRPr lang="en-US" sz="2400" dirty="0"/>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372985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208" y="341771"/>
            <a:ext cx="10515600" cy="932665"/>
          </a:xfrm>
        </p:spPr>
        <p:txBody>
          <a:bodyPr vert="horz" lIns="91440" tIns="45720" rIns="91440" bIns="45720" rtlCol="0" anchor="ctr">
            <a:noAutofit/>
          </a:bodyPr>
          <a:lstStyle/>
          <a:p>
            <a:r>
              <a:rPr lang="en-US" sz="4000" b="1" dirty="0">
                <a:solidFill>
                  <a:srgbClr val="00659E"/>
                </a:solidFill>
                <a:latin typeface="Gill Sans MT" panose="020B0502020104020203" pitchFamily="34" charset="0"/>
                <a:cs typeface="Aharoni" panose="02010803020104030203" pitchFamily="2" charset="-79"/>
              </a:rPr>
              <a:t>Determining if it is a withdrawn </a:t>
            </a:r>
            <a:endParaRPr lang="en-US" sz="3800" b="1" dirty="0">
              <a:solidFill>
                <a:srgbClr val="1F4E79"/>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41</a:t>
            </a:fld>
            <a:endParaRPr lang="en-US"/>
          </a:p>
        </p:txBody>
      </p:sp>
      <p:sp>
        <p:nvSpPr>
          <p:cNvPr id="3" name="Rectangle 2"/>
          <p:cNvSpPr/>
          <p:nvPr/>
        </p:nvSpPr>
        <p:spPr>
          <a:xfrm>
            <a:off x="1024212" y="2084352"/>
            <a:ext cx="10711378" cy="2308324"/>
          </a:xfrm>
          <a:prstGeom prst="rect">
            <a:avLst/>
          </a:prstGeom>
        </p:spPr>
        <p:txBody>
          <a:bodyPr wrap="square">
            <a:spAutoFit/>
          </a:bodyPr>
          <a:lstStyle/>
          <a:p>
            <a:pPr marL="282575" indent="-282575"/>
            <a:r>
              <a:rPr lang="en-US" sz="2400" dirty="0"/>
              <a:t>5. Did the student confirm attendance in writing for a Title IV-eligible course in a later module in the payment period or period of enrollment that begins no later than 45 calendar days after the end of the module he or she ceased attending?</a:t>
            </a:r>
          </a:p>
          <a:p>
            <a:pPr marL="342900" indent="6350">
              <a:buFont typeface="Arial" panose="020B0604020202020204" pitchFamily="34" charset="0"/>
              <a:buChar char="•"/>
            </a:pPr>
            <a:r>
              <a:rPr lang="en-US" sz="2400" dirty="0"/>
              <a:t>	 If yes, student as not withdrawn, may need to recalculate aid</a:t>
            </a:r>
          </a:p>
          <a:p>
            <a:pPr marL="342900" indent="6350">
              <a:buFont typeface="Arial" panose="020B0604020202020204" pitchFamily="34" charset="0"/>
              <a:buChar char="•"/>
            </a:pPr>
            <a:r>
              <a:rPr lang="en-US" sz="2400" dirty="0"/>
              <a:t> If no, student has withdrawn perform the R2T4 calculations</a:t>
            </a:r>
          </a:p>
          <a:p>
            <a:endParaRPr lang="en-US" sz="2400" dirty="0"/>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150333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381" y="365126"/>
            <a:ext cx="11839699" cy="923330"/>
          </a:xfrm>
        </p:spPr>
        <p:txBody>
          <a:bodyPr vert="horz" lIns="91440" tIns="45720" rIns="91440" bIns="45720" rtlCol="0" anchor="ctr">
            <a:noAutofit/>
          </a:bodyPr>
          <a:lstStyle/>
          <a:p>
            <a:r>
              <a:rPr lang="en-US" sz="4800" b="1" i="0" u="none" strike="noStrike" baseline="0" dirty="0">
                <a:solidFill>
                  <a:srgbClr val="00659E"/>
                </a:solidFill>
                <a:latin typeface="Gill Sans MT" panose="020B0502020104020203" pitchFamily="34" charset="0"/>
              </a:rPr>
              <a:t>Is the student considered withdrawn?</a:t>
            </a:r>
            <a:endParaRPr lang="en-US" sz="48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42</a:t>
            </a:fld>
            <a:endParaRPr lang="en-US"/>
          </a:p>
        </p:txBody>
      </p:sp>
      <p:sp>
        <p:nvSpPr>
          <p:cNvPr id="7" name="Rectangle 6"/>
          <p:cNvSpPr/>
          <p:nvPr/>
        </p:nvSpPr>
        <p:spPr>
          <a:xfrm>
            <a:off x="897576" y="1548254"/>
            <a:ext cx="10174357" cy="1200329"/>
          </a:xfrm>
          <a:prstGeom prst="rect">
            <a:avLst/>
          </a:prstGeom>
        </p:spPr>
        <p:txBody>
          <a:bodyPr wrap="square">
            <a:spAutoFit/>
          </a:bodyPr>
          <a:lstStyle/>
          <a:p>
            <a:r>
              <a:rPr lang="en-US" sz="2400" b="0" i="0" u="none" strike="noStrike" baseline="0" dirty="0">
                <a:solidFill>
                  <a:srgbClr val="181817"/>
                </a:solidFill>
              </a:rPr>
              <a:t>The student successfully completes Module 1 and begins attendance in Module 2. However, after only 6 days of attendance in Module 2, the student withdraws.</a:t>
            </a:r>
          </a:p>
          <a:p>
            <a:r>
              <a:rPr lang="en-US" sz="2400" b="1" i="0" u="none" strike="noStrike" baseline="0" dirty="0">
                <a:solidFill>
                  <a:srgbClr val="181817"/>
                </a:solidFill>
              </a:rPr>
              <a:t>Is the student considered withdrawn?</a:t>
            </a:r>
            <a:endParaRPr lang="en-US" sz="24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9" name="TextBox 8">
            <a:extLst>
              <a:ext uri="{FF2B5EF4-FFF2-40B4-BE49-F238E27FC236}">
                <a16:creationId xmlns:a16="http://schemas.microsoft.com/office/drawing/2014/main" id="{D3BA26BD-493E-418D-B717-5C3398BE3FCD}"/>
              </a:ext>
            </a:extLst>
          </p:cNvPr>
          <p:cNvSpPr txBox="1"/>
          <p:nvPr/>
        </p:nvSpPr>
        <p:spPr>
          <a:xfrm>
            <a:off x="427511" y="3717221"/>
            <a:ext cx="4904509" cy="1938992"/>
          </a:xfrm>
          <a:prstGeom prst="rect">
            <a:avLst/>
          </a:prstGeom>
          <a:noFill/>
        </p:spPr>
        <p:txBody>
          <a:bodyPr wrap="square">
            <a:spAutoFit/>
          </a:bodyPr>
          <a:lstStyle/>
          <a:p>
            <a:r>
              <a:rPr lang="en-US" sz="2400" b="0" i="0" u="none" strike="noStrike" baseline="0" dirty="0">
                <a:solidFill>
                  <a:srgbClr val="00659E"/>
                </a:solidFill>
              </a:rPr>
              <a:t>Before July 2021 Regulations</a:t>
            </a:r>
          </a:p>
          <a:p>
            <a:r>
              <a:rPr lang="en-US" sz="2400" b="1" i="0" u="none" strike="noStrike" baseline="0" dirty="0">
                <a:solidFill>
                  <a:srgbClr val="181817"/>
                </a:solidFill>
              </a:rPr>
              <a:t>Yes. </a:t>
            </a:r>
            <a:r>
              <a:rPr lang="en-US" sz="2400" b="0" i="0" u="none" strike="noStrike" baseline="0" dirty="0">
                <a:solidFill>
                  <a:srgbClr val="181817"/>
                </a:solidFill>
              </a:rPr>
              <a:t>The student ceased</a:t>
            </a:r>
          </a:p>
          <a:p>
            <a:pPr marR="78340"/>
            <a:r>
              <a:rPr lang="en-US" sz="2400" b="0" i="0" u="none" strike="noStrike" baseline="0" dirty="0">
                <a:solidFill>
                  <a:srgbClr val="181817"/>
                </a:solidFill>
              </a:rPr>
              <a:t>attendance before completing the days that the student was scheduled to complete in Module 2</a:t>
            </a:r>
            <a:r>
              <a:rPr lang="en-US" sz="1800" b="0" i="0" u="none" strike="noStrike" baseline="0" dirty="0">
                <a:solidFill>
                  <a:srgbClr val="181817"/>
                </a:solidFill>
              </a:rPr>
              <a:t>.</a:t>
            </a:r>
          </a:p>
        </p:txBody>
      </p:sp>
      <p:sp>
        <p:nvSpPr>
          <p:cNvPr id="11" name="TextBox 10">
            <a:extLst>
              <a:ext uri="{FF2B5EF4-FFF2-40B4-BE49-F238E27FC236}">
                <a16:creationId xmlns:a16="http://schemas.microsoft.com/office/drawing/2014/main" id="{41F4FC51-6297-43CC-BA4A-01A26B138043}"/>
              </a:ext>
            </a:extLst>
          </p:cNvPr>
          <p:cNvSpPr txBox="1"/>
          <p:nvPr/>
        </p:nvSpPr>
        <p:spPr>
          <a:xfrm>
            <a:off x="6388925" y="3713094"/>
            <a:ext cx="5272643" cy="1569660"/>
          </a:xfrm>
          <a:prstGeom prst="rect">
            <a:avLst/>
          </a:prstGeom>
          <a:noFill/>
        </p:spPr>
        <p:txBody>
          <a:bodyPr wrap="square">
            <a:spAutoFit/>
          </a:bodyPr>
          <a:lstStyle/>
          <a:p>
            <a:r>
              <a:rPr lang="en-US" sz="2400" b="0" i="0" u="none" strike="noStrike" baseline="0" dirty="0">
                <a:solidFill>
                  <a:srgbClr val="00659E"/>
                </a:solidFill>
              </a:rPr>
              <a:t>New Regulations</a:t>
            </a:r>
          </a:p>
          <a:p>
            <a:r>
              <a:rPr lang="en-US" sz="2400" b="1" i="0" u="none" strike="noStrike" baseline="0" dirty="0">
                <a:solidFill>
                  <a:srgbClr val="181817"/>
                </a:solidFill>
              </a:rPr>
              <a:t>No. </a:t>
            </a:r>
            <a:r>
              <a:rPr lang="en-US" sz="2400" b="0" i="0" u="none" strike="noStrike" baseline="0" dirty="0">
                <a:solidFill>
                  <a:srgbClr val="181817"/>
                </a:solidFill>
              </a:rPr>
              <a:t>The student successfully completed Module 1, which included 49% or more of the days in the payment period.</a:t>
            </a:r>
          </a:p>
        </p:txBody>
      </p:sp>
    </p:spTree>
    <p:extLst>
      <p:ext uri="{BB962C8B-B14F-4D97-AF65-F5344CB8AC3E}">
        <p14:creationId xmlns:p14="http://schemas.microsoft.com/office/powerpoint/2010/main" val="57452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381" y="365126"/>
            <a:ext cx="11839699" cy="923330"/>
          </a:xfrm>
        </p:spPr>
        <p:txBody>
          <a:bodyPr vert="horz" lIns="91440" tIns="45720" rIns="91440" bIns="45720" rtlCol="0" anchor="ctr">
            <a:noAutofit/>
          </a:bodyPr>
          <a:lstStyle/>
          <a:p>
            <a:r>
              <a:rPr lang="en-US" sz="4800" b="1" i="0" u="none" strike="noStrike" baseline="0" dirty="0">
                <a:solidFill>
                  <a:srgbClr val="00659E"/>
                </a:solidFill>
                <a:latin typeface="Gill Sans MT" panose="020B0502020104020203" pitchFamily="34" charset="0"/>
              </a:rPr>
              <a:t>Is the student considered withdrawn?</a:t>
            </a:r>
            <a:endParaRPr lang="en-US" sz="48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43</a:t>
            </a:fld>
            <a:endParaRPr lang="en-US"/>
          </a:p>
        </p:txBody>
      </p:sp>
      <p:sp>
        <p:nvSpPr>
          <p:cNvPr id="7" name="Rectangle 6"/>
          <p:cNvSpPr/>
          <p:nvPr/>
        </p:nvSpPr>
        <p:spPr>
          <a:xfrm>
            <a:off x="897576" y="1548254"/>
            <a:ext cx="10174357" cy="1569660"/>
          </a:xfrm>
          <a:prstGeom prst="rect">
            <a:avLst/>
          </a:prstGeom>
        </p:spPr>
        <p:txBody>
          <a:bodyPr wrap="square">
            <a:spAutoFit/>
          </a:bodyPr>
          <a:lstStyle/>
          <a:p>
            <a:r>
              <a:rPr lang="en-US" sz="2400" b="0" i="0" u="none" strike="noStrike" baseline="0" dirty="0">
                <a:solidFill>
                  <a:srgbClr val="181817"/>
                </a:solidFill>
              </a:rPr>
              <a:t>A student is enrolled in a term comprised of three modules, each 30 days in length. The student is enrolled in 6 hours in the first module and 3 hours in the second module. The student is not enrolled in the third module. The institution defines half-time enrollment as 6 to 8 hours.</a:t>
            </a:r>
            <a:endParaRPr lang="en-US" sz="24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10" name="Rectangle 9">
            <a:extLst>
              <a:ext uri="{FF2B5EF4-FFF2-40B4-BE49-F238E27FC236}">
                <a16:creationId xmlns:a16="http://schemas.microsoft.com/office/drawing/2014/main" id="{732C3829-BF25-4ABD-855A-7D19207A4D70}"/>
              </a:ext>
            </a:extLst>
          </p:cNvPr>
          <p:cNvSpPr/>
          <p:nvPr/>
        </p:nvSpPr>
        <p:spPr>
          <a:xfrm>
            <a:off x="547592" y="3568304"/>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1 30 days </a:t>
            </a:r>
          </a:p>
          <a:p>
            <a:pPr algn="ctr"/>
            <a:r>
              <a:rPr lang="en-US" dirty="0"/>
              <a:t>Enrolled in 6 hours </a:t>
            </a:r>
          </a:p>
        </p:txBody>
      </p:sp>
      <p:sp>
        <p:nvSpPr>
          <p:cNvPr id="12" name="Rectangle 11">
            <a:extLst>
              <a:ext uri="{FF2B5EF4-FFF2-40B4-BE49-F238E27FC236}">
                <a16:creationId xmlns:a16="http://schemas.microsoft.com/office/drawing/2014/main" id="{9BEA3143-716F-4433-A2A9-A59DFB39A102}"/>
              </a:ext>
            </a:extLst>
          </p:cNvPr>
          <p:cNvSpPr/>
          <p:nvPr/>
        </p:nvSpPr>
        <p:spPr>
          <a:xfrm>
            <a:off x="4007312" y="3568303"/>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2 30 days </a:t>
            </a:r>
          </a:p>
          <a:p>
            <a:pPr algn="ctr"/>
            <a:r>
              <a:rPr lang="en-US" dirty="0"/>
              <a:t>Did not attend </a:t>
            </a:r>
          </a:p>
        </p:txBody>
      </p:sp>
      <p:sp>
        <p:nvSpPr>
          <p:cNvPr id="13" name="Rectangle 12">
            <a:extLst>
              <a:ext uri="{FF2B5EF4-FFF2-40B4-BE49-F238E27FC236}">
                <a16:creationId xmlns:a16="http://schemas.microsoft.com/office/drawing/2014/main" id="{D934FAEC-AED8-4B19-8364-CA66A94935FA}"/>
              </a:ext>
            </a:extLst>
          </p:cNvPr>
          <p:cNvSpPr/>
          <p:nvPr/>
        </p:nvSpPr>
        <p:spPr>
          <a:xfrm>
            <a:off x="7467032" y="3557745"/>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 3 30 days </a:t>
            </a:r>
          </a:p>
          <a:p>
            <a:pPr algn="ctr"/>
            <a:r>
              <a:rPr lang="en-US" dirty="0"/>
              <a:t>Not enrolled</a:t>
            </a:r>
          </a:p>
        </p:txBody>
      </p:sp>
      <p:sp>
        <p:nvSpPr>
          <p:cNvPr id="14" name="Down Arrow 12">
            <a:extLst>
              <a:ext uri="{FF2B5EF4-FFF2-40B4-BE49-F238E27FC236}">
                <a16:creationId xmlns:a16="http://schemas.microsoft.com/office/drawing/2014/main" id="{572E7FC4-C9D4-4FB1-A1D5-F6392BD34114}"/>
              </a:ext>
            </a:extLst>
          </p:cNvPr>
          <p:cNvSpPr/>
          <p:nvPr/>
        </p:nvSpPr>
        <p:spPr>
          <a:xfrm flipV="1">
            <a:off x="1535212" y="4139737"/>
            <a:ext cx="620811" cy="7743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20137A-E964-4685-A55E-A1E0D2C52FAA}"/>
              </a:ext>
            </a:extLst>
          </p:cNvPr>
          <p:cNvSpPr txBox="1"/>
          <p:nvPr/>
        </p:nvSpPr>
        <p:spPr>
          <a:xfrm>
            <a:off x="687773" y="4977281"/>
            <a:ext cx="2315688" cy="646331"/>
          </a:xfrm>
          <a:prstGeom prst="rect">
            <a:avLst/>
          </a:prstGeom>
          <a:noFill/>
        </p:spPr>
        <p:txBody>
          <a:bodyPr wrap="square" rtlCol="0">
            <a:spAutoFit/>
          </a:bodyPr>
          <a:lstStyle/>
          <a:p>
            <a:r>
              <a:rPr lang="en-US" dirty="0"/>
              <a:t>Completes Module 1</a:t>
            </a:r>
          </a:p>
          <a:p>
            <a:endParaRPr lang="en-US" dirty="0"/>
          </a:p>
        </p:txBody>
      </p:sp>
    </p:spTree>
    <p:extLst>
      <p:ext uri="{BB962C8B-B14F-4D97-AF65-F5344CB8AC3E}">
        <p14:creationId xmlns:p14="http://schemas.microsoft.com/office/powerpoint/2010/main" val="204497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381" y="365126"/>
            <a:ext cx="11839699" cy="923330"/>
          </a:xfrm>
        </p:spPr>
        <p:txBody>
          <a:bodyPr vert="horz" lIns="91440" tIns="45720" rIns="91440" bIns="45720" rtlCol="0" anchor="ctr">
            <a:noAutofit/>
          </a:bodyPr>
          <a:lstStyle/>
          <a:p>
            <a:r>
              <a:rPr lang="en-US" sz="4800" b="1" i="0" u="none" strike="noStrike" baseline="0" dirty="0">
                <a:solidFill>
                  <a:srgbClr val="00659E"/>
                </a:solidFill>
                <a:latin typeface="Gill Sans MT" panose="020B0502020104020203" pitchFamily="34" charset="0"/>
              </a:rPr>
              <a:t>Is the student considered withdrawn?</a:t>
            </a:r>
            <a:endParaRPr lang="en-US" sz="48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44</a:t>
            </a:fld>
            <a:endParaRPr lang="en-US"/>
          </a:p>
        </p:txBody>
      </p:sp>
      <p:sp>
        <p:nvSpPr>
          <p:cNvPr id="7" name="Rectangle 6"/>
          <p:cNvSpPr/>
          <p:nvPr/>
        </p:nvSpPr>
        <p:spPr>
          <a:xfrm>
            <a:off x="897576" y="1548254"/>
            <a:ext cx="10174357" cy="1384995"/>
          </a:xfrm>
          <a:prstGeom prst="rect">
            <a:avLst/>
          </a:prstGeom>
        </p:spPr>
        <p:txBody>
          <a:bodyPr wrap="square">
            <a:spAutoFit/>
          </a:bodyPr>
          <a:lstStyle/>
          <a:p>
            <a:r>
              <a:rPr lang="en-US" sz="2800" b="0" i="0" u="none" strike="noStrike" baseline="0" dirty="0">
                <a:solidFill>
                  <a:srgbClr val="181817"/>
                </a:solidFill>
              </a:rPr>
              <a:t>The student successfully completes all classes in Module 1. The student never attends the class in Module 2 and neglects to officially withdraw.</a:t>
            </a:r>
            <a:endParaRPr lang="en-US" sz="28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9" name="TextBox 8">
            <a:extLst>
              <a:ext uri="{FF2B5EF4-FFF2-40B4-BE49-F238E27FC236}">
                <a16:creationId xmlns:a16="http://schemas.microsoft.com/office/drawing/2014/main" id="{D3BA26BD-493E-418D-B717-5C3398BE3FCD}"/>
              </a:ext>
            </a:extLst>
          </p:cNvPr>
          <p:cNvSpPr txBox="1"/>
          <p:nvPr/>
        </p:nvSpPr>
        <p:spPr>
          <a:xfrm>
            <a:off x="641267" y="3381083"/>
            <a:ext cx="4904509" cy="2862322"/>
          </a:xfrm>
          <a:prstGeom prst="rect">
            <a:avLst/>
          </a:prstGeom>
          <a:noFill/>
        </p:spPr>
        <p:txBody>
          <a:bodyPr wrap="square">
            <a:spAutoFit/>
          </a:bodyPr>
          <a:lstStyle/>
          <a:p>
            <a:r>
              <a:rPr lang="en-US" sz="2400" b="0" i="0" u="none" strike="noStrike" baseline="0" dirty="0">
                <a:solidFill>
                  <a:srgbClr val="00659E"/>
                </a:solidFill>
              </a:rPr>
              <a:t>Before July 2021 Regulations</a:t>
            </a:r>
          </a:p>
          <a:p>
            <a:pPr algn="l"/>
            <a:endParaRPr lang="en-US" sz="2400" b="0" i="0" u="none" strike="noStrike" baseline="0" dirty="0">
              <a:solidFill>
                <a:srgbClr val="000000"/>
              </a:solidFill>
            </a:endParaRPr>
          </a:p>
          <a:p>
            <a:r>
              <a:rPr lang="en-US" sz="2400" b="1" i="0" u="none" strike="noStrike" baseline="0" dirty="0">
                <a:solidFill>
                  <a:srgbClr val="181817"/>
                </a:solidFill>
              </a:rPr>
              <a:t>Yes. </a:t>
            </a:r>
            <a:r>
              <a:rPr lang="en-US" sz="2400" b="0" i="0" u="none" strike="noStrike" baseline="0" dirty="0">
                <a:solidFill>
                  <a:srgbClr val="181817"/>
                </a:solidFill>
              </a:rPr>
              <a:t>Upon ceasing attendance after completing Module 1, the student was still scheduled to attend the days in Module 2</a:t>
            </a:r>
            <a:r>
              <a:rPr lang="en-US" sz="2400" b="0" i="0" u="none" strike="noStrike" baseline="0" dirty="0">
                <a:solidFill>
                  <a:srgbClr val="181817"/>
                </a:solidFill>
                <a:latin typeface="Arial" panose="020B0604020202020204" pitchFamily="34" charset="0"/>
              </a:rPr>
              <a:t>.</a:t>
            </a:r>
          </a:p>
          <a:p>
            <a:endParaRPr lang="en-US" sz="1800" b="0" i="0" u="none" strike="noStrike" baseline="0" dirty="0">
              <a:solidFill>
                <a:srgbClr val="181817"/>
              </a:solidFill>
              <a:latin typeface="Arial" panose="020B0604020202020204" pitchFamily="34" charset="0"/>
            </a:endParaRPr>
          </a:p>
          <a:p>
            <a:endParaRPr lang="en-US" sz="1800" b="0" i="0" u="none" strike="noStrike" baseline="0" dirty="0">
              <a:solidFill>
                <a:srgbClr val="181817"/>
              </a:solidFill>
              <a:latin typeface="Arial" panose="020B0604020202020204" pitchFamily="34" charset="0"/>
            </a:endParaRPr>
          </a:p>
        </p:txBody>
      </p:sp>
      <p:sp>
        <p:nvSpPr>
          <p:cNvPr id="11" name="TextBox 10">
            <a:extLst>
              <a:ext uri="{FF2B5EF4-FFF2-40B4-BE49-F238E27FC236}">
                <a16:creationId xmlns:a16="http://schemas.microsoft.com/office/drawing/2014/main" id="{41F4FC51-6297-43CC-BA4A-01A26B138043}"/>
              </a:ext>
            </a:extLst>
          </p:cNvPr>
          <p:cNvSpPr txBox="1"/>
          <p:nvPr/>
        </p:nvSpPr>
        <p:spPr>
          <a:xfrm>
            <a:off x="6278090" y="3429000"/>
            <a:ext cx="5272643" cy="2862322"/>
          </a:xfrm>
          <a:prstGeom prst="rect">
            <a:avLst/>
          </a:prstGeom>
          <a:noFill/>
        </p:spPr>
        <p:txBody>
          <a:bodyPr wrap="square">
            <a:spAutoFit/>
          </a:bodyPr>
          <a:lstStyle/>
          <a:p>
            <a:r>
              <a:rPr lang="en-US" sz="2400" b="0" i="0" u="none" strike="noStrike" baseline="0" dirty="0">
                <a:solidFill>
                  <a:srgbClr val="00659E"/>
                </a:solidFill>
              </a:rPr>
              <a:t>New Regulations</a:t>
            </a:r>
          </a:p>
          <a:p>
            <a:pPr algn="l"/>
            <a:endParaRPr lang="en-US" sz="2400" b="0" i="0" u="none" strike="noStrike" baseline="0" dirty="0">
              <a:solidFill>
                <a:srgbClr val="000000"/>
              </a:solidFill>
            </a:endParaRPr>
          </a:p>
          <a:p>
            <a:r>
              <a:rPr lang="en-US" sz="2400" b="1" i="0" u="none" strike="noStrike" baseline="0" dirty="0">
                <a:solidFill>
                  <a:srgbClr val="181817"/>
                </a:solidFill>
              </a:rPr>
              <a:t>No. </a:t>
            </a:r>
            <a:r>
              <a:rPr lang="en-US" sz="2400" b="0" i="0" u="none" strike="noStrike" baseline="0" dirty="0">
                <a:solidFill>
                  <a:srgbClr val="181817"/>
                </a:solidFill>
              </a:rPr>
              <a:t>The student successfully completed 6 hours of coursework, which is the minimum required for half-time enrollment status.</a:t>
            </a:r>
          </a:p>
          <a:p>
            <a:endParaRPr lang="en-US" sz="1800" b="0" i="0" u="none" strike="noStrike" baseline="0" dirty="0">
              <a:solidFill>
                <a:srgbClr val="181817"/>
              </a:solidFill>
              <a:latin typeface="Arial" panose="020B0604020202020204" pitchFamily="34" charset="0"/>
            </a:endParaRPr>
          </a:p>
          <a:p>
            <a:endParaRPr lang="en-US" sz="1800" b="0" i="0" u="none" strike="noStrike" baseline="0" dirty="0">
              <a:solidFill>
                <a:srgbClr val="181817"/>
              </a:solidFill>
              <a:latin typeface="Arial" panose="020B0604020202020204" pitchFamily="34" charset="0"/>
            </a:endParaRPr>
          </a:p>
        </p:txBody>
      </p:sp>
    </p:spTree>
    <p:extLst>
      <p:ext uri="{BB962C8B-B14F-4D97-AF65-F5344CB8AC3E}">
        <p14:creationId xmlns:p14="http://schemas.microsoft.com/office/powerpoint/2010/main" val="391213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6DD7-5A1C-4A2B-9C71-A9002992C76B}"/>
              </a:ext>
            </a:extLst>
          </p:cNvPr>
          <p:cNvSpPr>
            <a:spLocks noGrp="1"/>
          </p:cNvSpPr>
          <p:nvPr>
            <p:ph type="ctrTitle"/>
          </p:nvPr>
        </p:nvSpPr>
        <p:spPr>
          <a:xfrm>
            <a:off x="5202620" y="0"/>
            <a:ext cx="6979681" cy="176229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5400" b="1" dirty="0">
                <a:solidFill>
                  <a:schemeClr val="accent1"/>
                </a:solidFill>
                <a:latin typeface="Gill Sans MT" panose="020B0502020104020203" pitchFamily="34" charset="0"/>
              </a:rPr>
              <a:t>Scenario– Jessica </a:t>
            </a:r>
          </a:p>
        </p:txBody>
      </p:sp>
      <p:sp>
        <p:nvSpPr>
          <p:cNvPr id="3" name="Subtitle 2">
            <a:extLst>
              <a:ext uri="{FF2B5EF4-FFF2-40B4-BE49-F238E27FC236}">
                <a16:creationId xmlns:a16="http://schemas.microsoft.com/office/drawing/2014/main" id="{E1F77D93-6DED-4F1E-9FFD-E6B1C6993BF2}"/>
              </a:ext>
            </a:extLst>
          </p:cNvPr>
          <p:cNvSpPr>
            <a:spLocks noGrp="1"/>
          </p:cNvSpPr>
          <p:nvPr>
            <p:ph type="subTitle" idx="1"/>
          </p:nvPr>
        </p:nvSpPr>
        <p:spPr>
          <a:xfrm>
            <a:off x="9698" y="0"/>
            <a:ext cx="5335240" cy="6858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endParaRPr lang="en-US" sz="2000" b="0" i="0" u="none" strike="noStrike" baseline="0" dirty="0">
              <a:latin typeface="Arial" panose="020B0604020202020204" pitchFamily="34" charset="0"/>
            </a:endParaRPr>
          </a:p>
          <a:p>
            <a:pPr algn="l"/>
            <a:r>
              <a:rPr lang="en-US" sz="2000" b="0" i="0" u="none" strike="noStrike" baseline="0" dirty="0">
                <a:latin typeface="Arial" panose="020B0604020202020204" pitchFamily="34" charset="0"/>
              </a:rPr>
              <a:t>School offers a summer term with 3 modules:</a:t>
            </a:r>
          </a:p>
          <a:p>
            <a:pPr marL="742950" lvl="1" indent="-285750" algn="l">
              <a:buFont typeface="Arial" panose="020B0604020202020204" pitchFamily="34" charset="0"/>
              <a:buChar char="•"/>
            </a:pPr>
            <a:r>
              <a:rPr lang="en-US" b="0" i="0" u="none" strike="noStrike" baseline="0" dirty="0">
                <a:latin typeface="Arial" panose="020B0604020202020204" pitchFamily="34" charset="0"/>
              </a:rPr>
              <a:t>Term: June 7 - July 30</a:t>
            </a:r>
          </a:p>
          <a:p>
            <a:pPr marL="742950" lvl="1" indent="-285750" algn="l">
              <a:buFont typeface="Arial" panose="020B0604020202020204" pitchFamily="34" charset="0"/>
              <a:buChar char="•"/>
            </a:pPr>
            <a:r>
              <a:rPr lang="en-US" b="0" i="0" u="none" strike="noStrike" baseline="0" dirty="0">
                <a:latin typeface="Arial" panose="020B0604020202020204" pitchFamily="34" charset="0"/>
              </a:rPr>
              <a:t>Module 1: June 7 - 25</a:t>
            </a:r>
          </a:p>
          <a:p>
            <a:pPr marL="742950" lvl="1" indent="-285750" algn="l">
              <a:buFont typeface="Arial" panose="020B0604020202020204" pitchFamily="34" charset="0"/>
              <a:buChar char="•"/>
            </a:pPr>
            <a:r>
              <a:rPr lang="en-US" b="0" i="0" u="none" strike="noStrike" baseline="0" dirty="0">
                <a:latin typeface="Arial" panose="020B0604020202020204" pitchFamily="34" charset="0"/>
              </a:rPr>
              <a:t>Module 2: June 18 - July 9</a:t>
            </a:r>
          </a:p>
          <a:p>
            <a:pPr marL="742950" lvl="1" indent="-285750" algn="l">
              <a:buFont typeface="Arial" panose="020B0604020202020204" pitchFamily="34" charset="0"/>
              <a:buChar char="•"/>
            </a:pPr>
            <a:r>
              <a:rPr lang="en-US" b="0" i="0" u="none" strike="noStrike" baseline="0" dirty="0">
                <a:latin typeface="Arial" panose="020B0604020202020204" pitchFamily="34" charset="0"/>
              </a:rPr>
              <a:t>Module 3: July 12 - 30</a:t>
            </a:r>
          </a:p>
          <a:p>
            <a:pPr marL="282575" indent="-282575" algn="l"/>
            <a:r>
              <a:rPr lang="en-US" sz="2000" b="0" i="0" u="none" strike="noStrike" baseline="0" dirty="0">
                <a:latin typeface="Arial" panose="020B0604020202020204" pitchFamily="34" charset="0"/>
              </a:rPr>
              <a:t>• Jessica is an undergraduate enrolled in one 3-credit course in each of the three </a:t>
            </a:r>
            <a:r>
              <a:rPr lang="en-US" sz="2000" dirty="0">
                <a:latin typeface="Arial" panose="020B0604020202020204" pitchFamily="34" charset="0"/>
              </a:rPr>
              <a:t>     </a:t>
            </a:r>
            <a:r>
              <a:rPr lang="en-US" sz="2000" b="0" i="0" u="none" strike="noStrike" baseline="0" dirty="0">
                <a:latin typeface="Arial" panose="020B0604020202020204" pitchFamily="34" charset="0"/>
              </a:rPr>
              <a:t>modules</a:t>
            </a:r>
          </a:p>
          <a:p>
            <a:pPr algn="l"/>
            <a:r>
              <a:rPr lang="en-US" sz="2000" b="0" i="0" u="none" strike="noStrike" baseline="0" dirty="0">
                <a:latin typeface="Arial" panose="020B0604020202020204" pitchFamily="34" charset="0"/>
              </a:rPr>
              <a:t>• Full-time is 12 credit hours</a:t>
            </a:r>
          </a:p>
          <a:p>
            <a:pPr marL="166688" indent="-166688" algn="l"/>
            <a:r>
              <a:rPr lang="en-US" sz="2000" b="0" i="0" u="none" strike="noStrike" baseline="0" dirty="0">
                <a:latin typeface="Arial" panose="020B0604020202020204" pitchFamily="34" charset="0"/>
              </a:rPr>
              <a:t>• She earned passing grades in Module 1 and Module 2</a:t>
            </a:r>
          </a:p>
          <a:p>
            <a:pPr marL="234950" indent="-234950" algn="l"/>
            <a:r>
              <a:rPr lang="en-US" sz="2000" b="0" i="0" u="none" strike="noStrike" baseline="0" dirty="0">
                <a:latin typeface="Arial" panose="020B0604020202020204" pitchFamily="34" charset="0"/>
              </a:rPr>
              <a:t>• However, at the end of Module 3, the school discovered Jessica  stopped attending the module and received an “unearned F”</a:t>
            </a:r>
          </a:p>
          <a:p>
            <a:pPr algn="l"/>
            <a:endParaRPr lang="en-US" sz="2000" dirty="0">
              <a:latin typeface="Arial" panose="020B0604020202020204" pitchFamily="34" charset="0"/>
            </a:endParaRPr>
          </a:p>
          <a:p>
            <a:pPr algn="l"/>
            <a:r>
              <a:rPr lang="en-US" sz="2000" dirty="0">
                <a:latin typeface="Arial" panose="020B0604020202020204" pitchFamily="34" charset="0"/>
              </a:rPr>
              <a:t>Is Jessica a withdrawal?</a:t>
            </a:r>
            <a:endParaRPr lang="en-US" sz="2000" dirty="0"/>
          </a:p>
        </p:txBody>
      </p:sp>
      <p:pic>
        <p:nvPicPr>
          <p:cNvPr id="3080" name="Picture 8" descr="Surprising Things You Probably Didn&amp;#39;t Know About &amp;#39;Sex and the City&amp;#39;">
            <a:extLst>
              <a:ext uri="{FF2B5EF4-FFF2-40B4-BE49-F238E27FC236}">
                <a16:creationId xmlns:a16="http://schemas.microsoft.com/office/drawing/2014/main" id="{60671B3F-E8E2-4823-A1F6-E8C72F57E3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5240" y="1762297"/>
            <a:ext cx="6847062" cy="513211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28149143-C121-42ED-87CE-41BFF647199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Fall Conference  November 7-10, 2021</a:t>
            </a:r>
          </a:p>
        </p:txBody>
      </p:sp>
      <p:sp>
        <p:nvSpPr>
          <p:cNvPr id="5" name="Slide Number Placeholder 4">
            <a:extLst>
              <a:ext uri="{FF2B5EF4-FFF2-40B4-BE49-F238E27FC236}">
                <a16:creationId xmlns:a16="http://schemas.microsoft.com/office/drawing/2014/main" id="{17DD72E9-8E2E-4DEC-8969-B5C41D3A6907}"/>
              </a:ext>
            </a:extLst>
          </p:cNvPr>
          <p:cNvSpPr>
            <a:spLocks noGrp="1"/>
          </p:cNvSpPr>
          <p:nvPr>
            <p:ph type="sldNum" sz="quarter" idx="12"/>
          </p:nvPr>
        </p:nvSpPr>
        <p:spPr>
          <a:xfrm>
            <a:off x="8610600" y="6356350"/>
            <a:ext cx="2743200" cy="365125"/>
          </a:xfrm>
        </p:spPr>
        <p:txBody>
          <a:bodyPr>
            <a:normAutofit/>
          </a:bodyPr>
          <a:lstStyle/>
          <a:p>
            <a:pPr>
              <a:spcAft>
                <a:spcPts val="600"/>
              </a:spcAft>
            </a:pPr>
            <a:fld id="{1304E4F6-5DBB-467A-B1C4-2E27796DE4FB}" type="slidenum">
              <a:rPr lang="en-US" smtClean="0"/>
              <a:pPr>
                <a:spcAft>
                  <a:spcPts val="600"/>
                </a:spcAft>
              </a:pPr>
              <a:t>45</a:t>
            </a:fld>
            <a:endParaRPr lang="en-US"/>
          </a:p>
        </p:txBody>
      </p:sp>
    </p:spTree>
    <p:extLst>
      <p:ext uri="{BB962C8B-B14F-4D97-AF65-F5344CB8AC3E}">
        <p14:creationId xmlns:p14="http://schemas.microsoft.com/office/powerpoint/2010/main" val="3687655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787044-3544-4DB1-A3F8-66E1444F11F5}"/>
              </a:ext>
            </a:extLst>
          </p:cNvPr>
          <p:cNvSpPr>
            <a:spLocks noGrp="1"/>
          </p:cNvSpPr>
          <p:nvPr>
            <p:ph type="ftr" sz="quarter" idx="11"/>
          </p:nvPr>
        </p:nvSpPr>
        <p:spPr/>
        <p:txBody>
          <a:bodyPr/>
          <a:lstStyle/>
          <a:p>
            <a:r>
              <a:rPr lang="en-US" dirty="0"/>
              <a:t>Fall Conference  November 7-10, 2021</a:t>
            </a:r>
          </a:p>
        </p:txBody>
      </p:sp>
      <p:sp>
        <p:nvSpPr>
          <p:cNvPr id="3" name="Slide Number Placeholder 2">
            <a:extLst>
              <a:ext uri="{FF2B5EF4-FFF2-40B4-BE49-F238E27FC236}">
                <a16:creationId xmlns:a16="http://schemas.microsoft.com/office/drawing/2014/main" id="{76407439-55BD-448F-AE9E-E77B4D4C50DC}"/>
              </a:ext>
            </a:extLst>
          </p:cNvPr>
          <p:cNvSpPr>
            <a:spLocks noGrp="1"/>
          </p:cNvSpPr>
          <p:nvPr>
            <p:ph type="sldNum" sz="quarter" idx="12"/>
          </p:nvPr>
        </p:nvSpPr>
        <p:spPr/>
        <p:txBody>
          <a:bodyPr/>
          <a:lstStyle/>
          <a:p>
            <a:fld id="{1304E4F6-5DBB-467A-B1C4-2E27796DE4FB}" type="slidenum">
              <a:rPr lang="en-US" smtClean="0"/>
              <a:t>46</a:t>
            </a:fld>
            <a:endParaRPr lang="en-US"/>
          </a:p>
        </p:txBody>
      </p:sp>
      <p:sp>
        <p:nvSpPr>
          <p:cNvPr id="10" name="TextBox 9">
            <a:extLst>
              <a:ext uri="{FF2B5EF4-FFF2-40B4-BE49-F238E27FC236}">
                <a16:creationId xmlns:a16="http://schemas.microsoft.com/office/drawing/2014/main" id="{6A238836-6821-41ED-B3E2-1A449DF47B5E}"/>
              </a:ext>
            </a:extLst>
          </p:cNvPr>
          <p:cNvSpPr txBox="1"/>
          <p:nvPr/>
        </p:nvSpPr>
        <p:spPr>
          <a:xfrm>
            <a:off x="3045070" y="489410"/>
            <a:ext cx="6101860" cy="923330"/>
          </a:xfrm>
          <a:prstGeom prst="rect">
            <a:avLst/>
          </a:prstGeom>
          <a:noFill/>
        </p:spPr>
        <p:txBody>
          <a:bodyPr wrap="square">
            <a:spAutoFit/>
          </a:bodyPr>
          <a:lstStyle/>
          <a:p>
            <a:r>
              <a:rPr lang="en-US" sz="5400" b="1" dirty="0">
                <a:solidFill>
                  <a:srgbClr val="00659E"/>
                </a:solidFill>
                <a:latin typeface="Gill Sans MT" panose="020B0502020104020203" pitchFamily="34" charset="0"/>
              </a:rPr>
              <a:t>Scenario– Jessica </a:t>
            </a:r>
            <a:endParaRPr lang="en-US" sz="5400" dirty="0"/>
          </a:p>
        </p:txBody>
      </p:sp>
      <p:sp>
        <p:nvSpPr>
          <p:cNvPr id="12" name="TextBox 11">
            <a:extLst>
              <a:ext uri="{FF2B5EF4-FFF2-40B4-BE49-F238E27FC236}">
                <a16:creationId xmlns:a16="http://schemas.microsoft.com/office/drawing/2014/main" id="{A4FD3ED1-E193-4BBB-87C4-99817875B0D3}"/>
              </a:ext>
            </a:extLst>
          </p:cNvPr>
          <p:cNvSpPr txBox="1"/>
          <p:nvPr/>
        </p:nvSpPr>
        <p:spPr>
          <a:xfrm>
            <a:off x="1289538" y="1433530"/>
            <a:ext cx="9612923" cy="4893647"/>
          </a:xfrm>
          <a:prstGeom prst="rect">
            <a:avLst/>
          </a:prstGeom>
          <a:noFill/>
        </p:spPr>
        <p:txBody>
          <a:bodyPr wrap="square">
            <a:spAutoFit/>
          </a:bodyPr>
          <a:lstStyle/>
          <a:p>
            <a:r>
              <a:rPr lang="en-US" sz="1800" b="0" i="0" u="none" strike="noStrike" baseline="0" dirty="0">
                <a:latin typeface="Arial" panose="020B0604020202020204" pitchFamily="34" charset="0"/>
              </a:rPr>
              <a:t>• </a:t>
            </a:r>
            <a:r>
              <a:rPr lang="en-US" sz="2400" b="0" i="0" u="none" strike="noStrike" baseline="0" dirty="0">
                <a:latin typeface="Arial" panose="020B0604020202020204" pitchFamily="34" charset="0"/>
              </a:rPr>
              <a:t>No, </a:t>
            </a:r>
            <a:r>
              <a:rPr lang="en-US" sz="2400" dirty="0">
                <a:latin typeface="Arial" panose="020B0604020202020204" pitchFamily="34" charset="0"/>
              </a:rPr>
              <a:t>Jessica</a:t>
            </a:r>
            <a:r>
              <a:rPr lang="en-US" sz="2400" b="0" i="0" u="none" strike="noStrike" baseline="0" dirty="0">
                <a:latin typeface="Arial" panose="020B0604020202020204" pitchFamily="34" charset="0"/>
              </a:rPr>
              <a:t> is not a withdrawal</a:t>
            </a:r>
          </a:p>
          <a:p>
            <a:pPr algn="l"/>
            <a:endParaRPr lang="en-US" sz="2400" b="0" i="0" u="none" strike="noStrike" baseline="0" dirty="0">
              <a:latin typeface="Arial" panose="020B0604020202020204" pitchFamily="34" charset="0"/>
            </a:endParaRPr>
          </a:p>
          <a:p>
            <a:pPr algn="l"/>
            <a:r>
              <a:rPr lang="en-US" sz="2400" b="0" i="0" u="none" strike="noStrike" baseline="0" dirty="0">
                <a:latin typeface="Arial" panose="020B0604020202020204" pitchFamily="34" charset="0"/>
              </a:rPr>
              <a:t>• Although </a:t>
            </a:r>
            <a:r>
              <a:rPr lang="en-US" sz="2400" dirty="0">
                <a:latin typeface="Arial" panose="020B0604020202020204" pitchFamily="34" charset="0"/>
              </a:rPr>
              <a:t>Jessica</a:t>
            </a:r>
            <a:r>
              <a:rPr lang="en-US" sz="2400" b="0" i="0" u="none" strike="noStrike" baseline="0" dirty="0">
                <a:latin typeface="Arial" panose="020B0604020202020204" pitchFamily="34" charset="0"/>
              </a:rPr>
              <a:t> stopped attending Module 3 at some point during the module, she had already successfully completed Module 1 and Module 2</a:t>
            </a:r>
          </a:p>
          <a:p>
            <a:pPr algn="l"/>
            <a:endParaRPr lang="en-US" sz="2400" b="0" i="0" u="none" strike="noStrike" baseline="0" dirty="0">
              <a:latin typeface="Arial" panose="020B0604020202020204" pitchFamily="34" charset="0"/>
            </a:endParaRPr>
          </a:p>
          <a:p>
            <a:pPr algn="l"/>
            <a:r>
              <a:rPr lang="en-US" sz="2400" b="0" i="0" u="none" strike="noStrike" baseline="0" dirty="0">
                <a:latin typeface="Arial" panose="020B0604020202020204" pitchFamily="34" charset="0"/>
              </a:rPr>
              <a:t>• When combined, Module 1 plus Module 2 included more than 49% of the countable days in the payment period</a:t>
            </a:r>
          </a:p>
          <a:p>
            <a:pPr algn="l"/>
            <a:endParaRPr lang="en-US" sz="2400" b="0" i="0" u="none" strike="noStrike" baseline="0" dirty="0">
              <a:latin typeface="Arial" panose="020B0604020202020204" pitchFamily="34" charset="0"/>
            </a:endParaRPr>
          </a:p>
          <a:p>
            <a:pPr algn="l"/>
            <a:r>
              <a:rPr lang="en-US" sz="2400" b="0" i="0" u="none" strike="noStrike" baseline="0" dirty="0">
                <a:latin typeface="Arial" panose="020B0604020202020204" pitchFamily="34" charset="0"/>
              </a:rPr>
              <a:t>• Because Module 1 and Module 2 overlap, </a:t>
            </a:r>
            <a:r>
              <a:rPr lang="en-US" sz="2400" dirty="0">
                <a:latin typeface="Arial" panose="020B0604020202020204" pitchFamily="34" charset="0"/>
              </a:rPr>
              <a:t>Jessica </a:t>
            </a:r>
            <a:r>
              <a:rPr lang="en-US" sz="2400" b="0" i="0" u="none" strike="noStrike" baseline="0" dirty="0">
                <a:latin typeface="Arial" panose="020B0604020202020204" pitchFamily="34" charset="0"/>
              </a:rPr>
              <a:t>completed June 7 through July 9, which is 33 countable Days  33 ÷ 52 = 63%</a:t>
            </a:r>
          </a:p>
          <a:p>
            <a:pPr marL="742950" lvl="1" indent="-285750">
              <a:buFont typeface="Arial" panose="020B0604020202020204" pitchFamily="34" charset="0"/>
              <a:buChar char="•"/>
            </a:pPr>
            <a:endParaRPr lang="en-US" sz="2400" b="0" i="0" u="none" strike="noStrike" baseline="0" dirty="0">
              <a:latin typeface="Arial" panose="020B0604020202020204" pitchFamily="34" charset="0"/>
            </a:endParaRPr>
          </a:p>
          <a:p>
            <a:pPr algn="l"/>
            <a:endParaRPr lang="en-US" dirty="0"/>
          </a:p>
        </p:txBody>
      </p:sp>
    </p:spTree>
    <p:extLst>
      <p:ext uri="{BB962C8B-B14F-4D97-AF65-F5344CB8AC3E}">
        <p14:creationId xmlns:p14="http://schemas.microsoft.com/office/powerpoint/2010/main" val="293511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ctr"/>
            <a:r>
              <a:rPr lang="en-US" sz="5400" b="0" i="0" u="none" strike="noStrike" baseline="0" dirty="0">
                <a:solidFill>
                  <a:srgbClr val="00659E"/>
                </a:solidFill>
                <a:latin typeface="Gill Sans MT" panose="020B0502020104020203" pitchFamily="34" charset="0"/>
              </a:rPr>
              <a:t>No R2T4 Freeze Date</a:t>
            </a:r>
            <a:endParaRPr lang="en-US" sz="54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47</a:t>
            </a:fld>
            <a:endParaRPr lang="en-US"/>
          </a:p>
        </p:txBody>
      </p:sp>
      <p:sp>
        <p:nvSpPr>
          <p:cNvPr id="7" name="Rectangle 6"/>
          <p:cNvSpPr/>
          <p:nvPr/>
        </p:nvSpPr>
        <p:spPr>
          <a:xfrm>
            <a:off x="838200" y="1690688"/>
            <a:ext cx="10174357" cy="3785652"/>
          </a:xfrm>
          <a:prstGeom prst="rect">
            <a:avLst/>
          </a:prstGeom>
        </p:spPr>
        <p:txBody>
          <a:bodyPr wrap="square">
            <a:spAutoFit/>
          </a:bodyPr>
          <a:lstStyle/>
          <a:p>
            <a:pPr algn="l"/>
            <a:r>
              <a:rPr lang="en-US" sz="2000" b="0" i="0" u="none" strike="noStrike" baseline="0" dirty="0">
                <a:latin typeface="Arial" panose="020B0604020202020204" pitchFamily="34" charset="0"/>
              </a:rPr>
              <a:t>Must determine number of days student was scheduled to complete in the period by looking at the coursework used to determine the amount of the student’s Title IV aid eligibility for the period</a:t>
            </a:r>
          </a:p>
          <a:p>
            <a:pPr algn="l"/>
            <a:endParaRPr lang="en-US" sz="2000" b="0" i="0" u="none" strike="noStrike" baseline="0" dirty="0">
              <a:latin typeface="Arial" panose="020B0604020202020204" pitchFamily="34" charset="0"/>
            </a:endParaRPr>
          </a:p>
          <a:p>
            <a:pPr algn="l"/>
            <a:r>
              <a:rPr lang="en-US" sz="2000" b="0" i="0" u="none" strike="noStrike" baseline="0" dirty="0">
                <a:latin typeface="Arial" panose="020B0604020202020204" pitchFamily="34" charset="0"/>
              </a:rPr>
              <a:t>• Must include all days in a module in R2T4 denominator if student:</a:t>
            </a:r>
          </a:p>
          <a:p>
            <a:pPr algn="l"/>
            <a:endParaRPr lang="en-US" sz="2000" b="0" i="0" u="none" strike="noStrike" baseline="0" dirty="0">
              <a:latin typeface="Arial" panose="020B0604020202020204" pitchFamily="34" charset="0"/>
            </a:endParaRPr>
          </a:p>
          <a:p>
            <a:pPr marL="285750" algn="l">
              <a:buFont typeface="Wingdings" panose="05000000000000000000" pitchFamily="2" charset="2"/>
              <a:buChar char="§"/>
            </a:pPr>
            <a:r>
              <a:rPr lang="en-US" sz="2000" b="0" i="0" u="none" strike="noStrike" baseline="0" dirty="0">
                <a:latin typeface="Arial" panose="020B0604020202020204" pitchFamily="34" charset="0"/>
              </a:rPr>
              <a:t>Attended at least one day in the module; </a:t>
            </a:r>
            <a:r>
              <a:rPr lang="en-US" sz="2000" b="1" i="0" u="none" strike="noStrike" baseline="0" dirty="0">
                <a:latin typeface="Arial,Bold"/>
              </a:rPr>
              <a:t>or</a:t>
            </a:r>
          </a:p>
          <a:p>
            <a:pPr marL="285750" algn="l">
              <a:buFont typeface="Wingdings" panose="05000000000000000000" pitchFamily="2" charset="2"/>
              <a:buChar char="§"/>
            </a:pPr>
            <a:endParaRPr lang="en-US" sz="2000" b="1" i="0" u="none" strike="noStrike" baseline="0" dirty="0">
              <a:latin typeface="Arial,Bold"/>
            </a:endParaRPr>
          </a:p>
          <a:p>
            <a:pPr marL="403225" indent="-117475" algn="l">
              <a:buFont typeface="Wingdings" panose="05000000000000000000" pitchFamily="2" charset="2"/>
              <a:buChar char="§"/>
            </a:pPr>
            <a:r>
              <a:rPr lang="en-US" sz="2000" b="0" i="0" u="none" strike="noStrike" baseline="0" dirty="0">
                <a:latin typeface="Arial" panose="020B0604020202020204" pitchFamily="34" charset="0"/>
              </a:rPr>
              <a:t>Did not attend at least one day in the module, but the module was eventually included when determining the Title IV aid amount</a:t>
            </a:r>
          </a:p>
          <a:p>
            <a:pPr marL="285750" indent="-285750" algn="l">
              <a:buFont typeface="Wingdings" panose="05000000000000000000" pitchFamily="2" charset="2"/>
              <a:buChar char="§"/>
            </a:pPr>
            <a:endParaRPr lang="en-US" sz="2000" b="0" i="0" u="none" strike="noStrike" baseline="0" dirty="0">
              <a:latin typeface="Arial" panose="020B0604020202020204" pitchFamily="34" charset="0"/>
            </a:endParaRPr>
          </a:p>
          <a:p>
            <a:pPr algn="l"/>
            <a:r>
              <a:rPr lang="en-US" sz="2000" b="0" i="0" u="none" strike="noStrike" baseline="0" dirty="0">
                <a:latin typeface="Arial" panose="020B0604020202020204" pitchFamily="34" charset="0"/>
              </a:rPr>
              <a:t>• Types of aid student receives may affect number</a:t>
            </a:r>
            <a:r>
              <a:rPr lang="en-US" sz="2000" b="0" i="0" u="none" strike="noStrike" dirty="0">
                <a:latin typeface="Arial" panose="020B0604020202020204" pitchFamily="34" charset="0"/>
              </a:rPr>
              <a:t> </a:t>
            </a:r>
            <a:r>
              <a:rPr lang="en-US" sz="2000" b="0" i="0" u="none" strike="noStrike" baseline="0" dirty="0">
                <a:latin typeface="Arial" panose="020B0604020202020204" pitchFamily="34" charset="0"/>
              </a:rPr>
              <a:t>of days used in R2T4 calculation</a:t>
            </a:r>
            <a:endParaRPr lang="en-US" sz="20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pic>
        <p:nvPicPr>
          <p:cNvPr id="6" name="Picture 2" descr="Snowflake's approach to data warehousing — and why it drew $263M funding">
            <a:extLst>
              <a:ext uri="{FF2B5EF4-FFF2-40B4-BE49-F238E27FC236}">
                <a16:creationId xmlns:a16="http://schemas.microsoft.com/office/drawing/2014/main" id="{1CD06D2A-6466-4E03-B221-A256AB60A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13" y="365125"/>
            <a:ext cx="1380877" cy="1142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nowflake's approach to data warehousing — and why it drew $263M funding">
            <a:extLst>
              <a:ext uri="{FF2B5EF4-FFF2-40B4-BE49-F238E27FC236}">
                <a16:creationId xmlns:a16="http://schemas.microsoft.com/office/drawing/2014/main" id="{BAB2BEBD-3AAF-4B4B-BEEC-161DD0522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923" y="365125"/>
            <a:ext cx="1380877" cy="114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612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ctr"/>
            <a:r>
              <a:rPr lang="en-US" sz="5400" b="0" i="0" u="none" strike="noStrike" baseline="0" dirty="0">
                <a:solidFill>
                  <a:srgbClr val="00659E"/>
                </a:solidFill>
                <a:latin typeface="Gill Sans MT" panose="020B0502020104020203" pitchFamily="34" charset="0"/>
              </a:rPr>
              <a:t>Using R2T4 Freeze Date</a:t>
            </a:r>
            <a:endParaRPr lang="en-US" sz="5400" b="1" dirty="0">
              <a:solidFill>
                <a:srgbClr val="00659E"/>
              </a:solidFill>
              <a:latin typeface="Gill Sans MT" panose="020B0502020104020203" pitchFamily="34" charset="0"/>
              <a:cs typeface="Aharoni" panose="02010803020104030203" pitchFamily="2" charset="-79"/>
            </a:endParaRPr>
          </a:p>
        </p:txBody>
      </p:sp>
      <p:sp>
        <p:nvSpPr>
          <p:cNvPr id="5" name="Slide Number Placeholder 4"/>
          <p:cNvSpPr>
            <a:spLocks noGrp="1"/>
          </p:cNvSpPr>
          <p:nvPr>
            <p:ph type="sldNum" sz="quarter" idx="12"/>
          </p:nvPr>
        </p:nvSpPr>
        <p:spPr/>
        <p:txBody>
          <a:bodyPr/>
          <a:lstStyle/>
          <a:p>
            <a:fld id="{1304E4F6-5DBB-467A-B1C4-2E27796DE4FB}" type="slidenum">
              <a:rPr lang="en-US" smtClean="0"/>
              <a:t>48</a:t>
            </a:fld>
            <a:endParaRPr lang="en-US"/>
          </a:p>
        </p:txBody>
      </p:sp>
      <p:sp>
        <p:nvSpPr>
          <p:cNvPr id="7" name="Rectangle 6"/>
          <p:cNvSpPr/>
          <p:nvPr/>
        </p:nvSpPr>
        <p:spPr>
          <a:xfrm>
            <a:off x="838200" y="1690688"/>
            <a:ext cx="10174357" cy="3416320"/>
          </a:xfrm>
          <a:prstGeom prst="rect">
            <a:avLst/>
          </a:prstGeom>
        </p:spPr>
        <p:txBody>
          <a:bodyPr wrap="square">
            <a:spAutoFit/>
          </a:bodyPr>
          <a:lstStyle/>
          <a:p>
            <a:pPr algn="l"/>
            <a:r>
              <a:rPr lang="en-US" sz="2400" b="0" i="0" u="none" strike="noStrike" baseline="0" dirty="0"/>
              <a:t>If using RFD, school must determine number of days student was scheduled to complete in the period as of the RFD</a:t>
            </a:r>
          </a:p>
          <a:p>
            <a:pPr algn="l"/>
            <a:endParaRPr lang="en-US" sz="2400" b="0" i="0" u="none" strike="noStrike" baseline="0" dirty="0"/>
          </a:p>
          <a:p>
            <a:pPr algn="l"/>
            <a:r>
              <a:rPr lang="en-US" sz="2400" b="0" i="0" u="none" strike="noStrike" baseline="0" dirty="0"/>
              <a:t>• Must include module days in R2T4 calculation denominator if student either:</a:t>
            </a:r>
          </a:p>
          <a:p>
            <a:pPr algn="l"/>
            <a:endParaRPr lang="en-US" sz="2400" b="0" i="0" u="none" strike="noStrike" baseline="0" dirty="0"/>
          </a:p>
          <a:p>
            <a:pPr marL="342900" indent="60325" algn="l">
              <a:buFont typeface="Wingdings" panose="05000000000000000000" pitchFamily="2" charset="2"/>
              <a:buChar char="§"/>
            </a:pPr>
            <a:r>
              <a:rPr lang="en-US" sz="2400" b="0" i="0" u="none" strike="noStrike" baseline="0" dirty="0"/>
              <a:t> Was enrolled in the module as of the RFD; </a:t>
            </a:r>
            <a:r>
              <a:rPr lang="en-US" sz="2400" b="1" i="0" u="none" strike="noStrike" baseline="0" dirty="0"/>
              <a:t>or</a:t>
            </a:r>
          </a:p>
          <a:p>
            <a:pPr marL="342900" indent="60325" algn="l">
              <a:buFont typeface="Wingdings" panose="05000000000000000000" pitchFamily="2" charset="2"/>
              <a:buChar char="§"/>
            </a:pPr>
            <a:endParaRPr lang="en-US" sz="2400" b="1" i="0" u="none" strike="noStrike" baseline="0" dirty="0"/>
          </a:p>
          <a:p>
            <a:pPr marL="569913" indent="-166688" algn="l">
              <a:buFont typeface="Wingdings" panose="05000000000000000000" pitchFamily="2" charset="2"/>
              <a:buChar char="§"/>
            </a:pPr>
            <a:r>
              <a:rPr lang="en-US" sz="2400" b="0" i="0" u="none" strike="noStrike" baseline="0" dirty="0"/>
              <a:t>Attended at least one day in a module in which the student was not enrolled on the RFD but was eventually included when determining</a:t>
            </a:r>
            <a:endParaRPr lang="en-US" sz="2400" dirty="0">
              <a:solidFill>
                <a:schemeClr val="bg2"/>
              </a:solidFill>
            </a:endParaRPr>
          </a:p>
        </p:txBody>
      </p:sp>
      <p:sp>
        <p:nvSpPr>
          <p:cNvPr id="8" name="Footer Placeholder 4">
            <a:extLst>
              <a:ext uri="{FF2B5EF4-FFF2-40B4-BE49-F238E27FC236}">
                <a16:creationId xmlns:a16="http://schemas.microsoft.com/office/drawing/2014/main" id="{F3DF7E39-D3B9-42D9-B848-754BEC8333B8}"/>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pic>
        <p:nvPicPr>
          <p:cNvPr id="2050" name="Picture 2" descr="Snowflake's approach to data warehousing — and why it drew $263M funding">
            <a:extLst>
              <a:ext uri="{FF2B5EF4-FFF2-40B4-BE49-F238E27FC236}">
                <a16:creationId xmlns:a16="http://schemas.microsoft.com/office/drawing/2014/main" id="{AB24AC8A-9C66-46CC-A95C-37E133675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18" y="441346"/>
            <a:ext cx="1380877" cy="1142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nowflake's approach to data warehousing — and why it drew $263M funding">
            <a:extLst>
              <a:ext uri="{FF2B5EF4-FFF2-40B4-BE49-F238E27FC236}">
                <a16:creationId xmlns:a16="http://schemas.microsoft.com/office/drawing/2014/main" id="{8BFCBCC0-51FD-4EB4-B73F-A301E4773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13" y="365125"/>
            <a:ext cx="1380877" cy="114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41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8575" y="353742"/>
            <a:ext cx="113538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a:t>
            </a:r>
            <a:r>
              <a:rPr lang="mr-IN" sz="5400" b="1" dirty="0">
                <a:solidFill>
                  <a:srgbClr val="00659E"/>
                </a:solidFill>
                <a:latin typeface="Gill Sans MT" panose="020B0502020104020203" pitchFamily="34" charset="0"/>
                <a:cs typeface="Aharoni" panose="02010803020104030203" pitchFamily="2" charset="-79"/>
              </a:rPr>
              <a:t>–</a:t>
            </a:r>
            <a:r>
              <a:rPr lang="en-US" sz="5400" b="1" dirty="0">
                <a:solidFill>
                  <a:srgbClr val="00659E"/>
                </a:solidFill>
                <a:latin typeface="Gill Sans MT" panose="020B0502020104020203" pitchFamily="34" charset="0"/>
                <a:cs typeface="Aharoni" panose="02010803020104030203" pitchFamily="2" charset="-79"/>
              </a:rPr>
              <a:t> Multiple Withdrawals</a:t>
            </a:r>
          </a:p>
        </p:txBody>
      </p:sp>
      <p:sp>
        <p:nvSpPr>
          <p:cNvPr id="4" name="Slide Number Placeholder 3"/>
          <p:cNvSpPr>
            <a:spLocks noGrp="1"/>
          </p:cNvSpPr>
          <p:nvPr>
            <p:ph type="sldNum" sz="quarter" idx="12"/>
          </p:nvPr>
        </p:nvSpPr>
        <p:spPr/>
        <p:txBody>
          <a:bodyPr/>
          <a:lstStyle/>
          <a:p>
            <a:fld id="{1304E4F6-5DBB-467A-B1C4-2E27796DE4FB}" type="slidenum">
              <a:rPr lang="en-US" smtClean="0"/>
              <a:t>49</a:t>
            </a:fld>
            <a:endParaRPr lang="en-US"/>
          </a:p>
        </p:txBody>
      </p:sp>
      <p:sp>
        <p:nvSpPr>
          <p:cNvPr id="6" name="Rectangle 5"/>
          <p:cNvSpPr/>
          <p:nvPr/>
        </p:nvSpPr>
        <p:spPr>
          <a:xfrm>
            <a:off x="2041141" y="169087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7" name="Rectangle 6"/>
          <p:cNvSpPr/>
          <p:nvPr/>
        </p:nvSpPr>
        <p:spPr>
          <a:xfrm>
            <a:off x="4038600" y="1690688"/>
            <a:ext cx="1997458" cy="531197"/>
          </a:xfrm>
          <a:prstGeom prst="rect">
            <a:avLst/>
          </a:prstGeom>
          <a:noFill/>
          <a:ln w="1270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8" name="Rectangle 7"/>
          <p:cNvSpPr/>
          <p:nvPr/>
        </p:nvSpPr>
        <p:spPr>
          <a:xfrm>
            <a:off x="6095997" y="169087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0" name="Rectangle 9"/>
          <p:cNvSpPr/>
          <p:nvPr/>
        </p:nvSpPr>
        <p:spPr>
          <a:xfrm>
            <a:off x="2045328" y="1692440"/>
            <a:ext cx="1298448" cy="52862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1" name="Down Arrow 10"/>
          <p:cNvSpPr/>
          <p:nvPr/>
        </p:nvSpPr>
        <p:spPr>
          <a:xfrm flipV="1">
            <a:off x="3213394" y="2226969"/>
            <a:ext cx="258576"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034726" y="1690688"/>
            <a:ext cx="2006976" cy="53370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4" name="Curved Right Arrow 13"/>
          <p:cNvSpPr/>
          <p:nvPr/>
        </p:nvSpPr>
        <p:spPr>
          <a:xfrm rot="15582254">
            <a:off x="4572757" y="1279594"/>
            <a:ext cx="516550" cy="293158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534610" y="2528646"/>
            <a:ext cx="1274412" cy="369332"/>
          </a:xfrm>
          <a:prstGeom prst="rect">
            <a:avLst/>
          </a:prstGeom>
          <a:noFill/>
        </p:spPr>
        <p:txBody>
          <a:bodyPr wrap="square" rtlCol="0">
            <a:spAutoFit/>
          </a:bodyPr>
          <a:lstStyle/>
          <a:p>
            <a:r>
              <a:rPr lang="en-US" dirty="0"/>
              <a:t>I’ll be back!</a:t>
            </a:r>
          </a:p>
        </p:txBody>
      </p:sp>
      <p:sp>
        <p:nvSpPr>
          <p:cNvPr id="16" name="Rectangle 15"/>
          <p:cNvSpPr/>
          <p:nvPr/>
        </p:nvSpPr>
        <p:spPr>
          <a:xfrm>
            <a:off x="6095475" y="1692937"/>
            <a:ext cx="1079708" cy="52894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0" name="Rectangle 19"/>
          <p:cNvSpPr/>
          <p:nvPr/>
        </p:nvSpPr>
        <p:spPr>
          <a:xfrm>
            <a:off x="8089582" y="1690688"/>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21" name="Rectangle 20"/>
          <p:cNvSpPr/>
          <p:nvPr/>
        </p:nvSpPr>
        <p:spPr>
          <a:xfrm>
            <a:off x="8091357" y="1690688"/>
            <a:ext cx="1145101" cy="53037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2" name="Down Arrow 21"/>
          <p:cNvSpPr/>
          <p:nvPr/>
        </p:nvSpPr>
        <p:spPr>
          <a:xfrm flipV="1">
            <a:off x="9107170" y="2221063"/>
            <a:ext cx="258576"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351293" y="4866210"/>
            <a:ext cx="9488363" cy="954107"/>
          </a:xfrm>
          <a:prstGeom prst="rect">
            <a:avLst/>
          </a:prstGeom>
          <a:noFill/>
        </p:spPr>
        <p:txBody>
          <a:bodyPr wrap="square" rtlCol="0">
            <a:spAutoFit/>
          </a:bodyPr>
          <a:lstStyle/>
          <a:p>
            <a:r>
              <a:rPr lang="en-US" sz="2800" b="1" dirty="0">
                <a:latin typeface="Tw Cen MT" charset="0"/>
                <a:ea typeface="Tw Cen MT" charset="0"/>
                <a:cs typeface="Tw Cen MT" charset="0"/>
              </a:rPr>
              <a:t>Numerator: </a:t>
            </a:r>
            <a:r>
              <a:rPr lang="en-US" sz="2800" dirty="0">
                <a:latin typeface="Tw Cen MT" charset="0"/>
                <a:ea typeface="Tw Cen MT" charset="0"/>
                <a:cs typeface="Tw Cen MT" charset="0"/>
              </a:rPr>
              <a:t>Attended Days</a:t>
            </a:r>
          </a:p>
          <a:p>
            <a:r>
              <a:rPr lang="en-US" sz="2800" b="1" dirty="0">
                <a:latin typeface="Tw Cen MT" charset="0"/>
                <a:ea typeface="Tw Cen MT" charset="0"/>
                <a:cs typeface="Tw Cen MT" charset="0"/>
              </a:rPr>
              <a:t>Denominator:</a:t>
            </a:r>
            <a:r>
              <a:rPr lang="en-US" sz="2800" dirty="0">
                <a:latin typeface="Tw Cen MT" charset="0"/>
                <a:ea typeface="Tw Cen MT" charset="0"/>
                <a:cs typeface="Tw Cen MT" charset="0"/>
              </a:rPr>
              <a:t> Days in All Modules (include 2</a:t>
            </a:r>
            <a:r>
              <a:rPr lang="en-US" sz="2800" baseline="30000" dirty="0">
                <a:latin typeface="Tw Cen MT" charset="0"/>
                <a:ea typeface="Tw Cen MT" charset="0"/>
                <a:cs typeface="Tw Cen MT" charset="0"/>
              </a:rPr>
              <a:t>nd</a:t>
            </a:r>
            <a:r>
              <a:rPr lang="en-US" sz="2800" dirty="0">
                <a:latin typeface="Tw Cen MT" charset="0"/>
                <a:ea typeface="Tw Cen MT" charset="0"/>
                <a:cs typeface="Tw Cen MT" charset="0"/>
              </a:rPr>
              <a:t> Dropped Module)</a:t>
            </a:r>
          </a:p>
        </p:txBody>
      </p:sp>
      <p:sp>
        <p:nvSpPr>
          <p:cNvPr id="24" name="Curved Right Arrow 23"/>
          <p:cNvSpPr/>
          <p:nvPr/>
        </p:nvSpPr>
        <p:spPr>
          <a:xfrm rot="15018973">
            <a:off x="7577745" y="2025951"/>
            <a:ext cx="321444" cy="1105099"/>
          </a:xfrm>
          <a:prstGeom prst="curvedRightArrow">
            <a:avLst>
              <a:gd name="adj1" fmla="val 25000"/>
              <a:gd name="adj2" fmla="val 62168"/>
              <a:gd name="adj3" fmla="val 29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6970467" y="2713312"/>
            <a:ext cx="1308889" cy="369332"/>
          </a:xfrm>
          <a:prstGeom prst="rect">
            <a:avLst/>
          </a:prstGeom>
          <a:noFill/>
        </p:spPr>
        <p:txBody>
          <a:bodyPr wrap="square" rtlCol="0">
            <a:spAutoFit/>
          </a:bodyPr>
          <a:lstStyle/>
          <a:p>
            <a:r>
              <a:rPr lang="en-US" dirty="0"/>
              <a:t>I’ll be back!</a:t>
            </a:r>
          </a:p>
        </p:txBody>
      </p:sp>
      <p:sp>
        <p:nvSpPr>
          <p:cNvPr id="26" name="Down Arrow 25"/>
          <p:cNvSpPr/>
          <p:nvPr/>
        </p:nvSpPr>
        <p:spPr>
          <a:xfrm flipV="1">
            <a:off x="7045895" y="2244842"/>
            <a:ext cx="258576"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611399" y="3194584"/>
            <a:ext cx="9135770" cy="769441"/>
          </a:xfrm>
          <a:prstGeom prst="rect">
            <a:avLst/>
          </a:prstGeom>
          <a:noFill/>
        </p:spPr>
        <p:txBody>
          <a:bodyPr wrap="square" rtlCol="0">
            <a:spAutoFit/>
          </a:bodyPr>
          <a:lstStyle/>
          <a:p>
            <a:pPr marL="342900" indent="-228600" algn="ctr">
              <a:buFont typeface="Arial" panose="020B0604020202020204" pitchFamily="34" charset="0"/>
              <a:buChar char="•"/>
            </a:pPr>
            <a:r>
              <a:rPr lang="en-US" sz="2200" dirty="0">
                <a:latin typeface="Tw Cen MT" panose="020B0602020104020603" pitchFamily="34" charset="0"/>
              </a:rPr>
              <a:t>Withdraws from </a:t>
            </a:r>
            <a:r>
              <a:rPr lang="en-US" sz="2200" b="1" dirty="0">
                <a:latin typeface="Tw Cen MT" panose="020B0602020104020603" pitchFamily="34" charset="0"/>
              </a:rPr>
              <a:t>Mod 1</a:t>
            </a:r>
            <a:r>
              <a:rPr lang="en-US" sz="2200" dirty="0">
                <a:latin typeface="Tw Cen MT" panose="020B0602020104020603" pitchFamily="34" charset="0"/>
              </a:rPr>
              <a:t>, Drops </a:t>
            </a:r>
            <a:r>
              <a:rPr lang="en-US" sz="2200" b="1" dirty="0">
                <a:latin typeface="Tw Cen MT" panose="020B0602020104020603" pitchFamily="34" charset="0"/>
              </a:rPr>
              <a:t>Mod 2</a:t>
            </a:r>
            <a:r>
              <a:rPr lang="en-US" sz="2200" dirty="0">
                <a:latin typeface="Tw Cen MT" panose="020B0602020104020603" pitchFamily="34" charset="0"/>
              </a:rPr>
              <a:t> on Same Day withdraws from </a:t>
            </a:r>
            <a:r>
              <a:rPr lang="en-US" sz="2200" b="1" dirty="0">
                <a:latin typeface="Tw Cen MT" panose="020B0602020104020603" pitchFamily="34" charset="0"/>
              </a:rPr>
              <a:t>Mod 1</a:t>
            </a:r>
            <a:r>
              <a:rPr lang="en-US" sz="2200" dirty="0">
                <a:latin typeface="Tw Cen MT" panose="020B0602020104020603" pitchFamily="34" charset="0"/>
              </a:rPr>
              <a:t> , Confirms for </a:t>
            </a:r>
            <a:r>
              <a:rPr lang="en-US" sz="2200" b="1" dirty="0">
                <a:latin typeface="Tw Cen MT" panose="020B0602020104020603" pitchFamily="34" charset="0"/>
              </a:rPr>
              <a:t>Mod 3</a:t>
            </a:r>
          </a:p>
        </p:txBody>
      </p:sp>
      <p:sp>
        <p:nvSpPr>
          <p:cNvPr id="27" name="TextBox 26"/>
          <p:cNvSpPr txBox="1"/>
          <p:nvPr/>
        </p:nvSpPr>
        <p:spPr>
          <a:xfrm>
            <a:off x="1611398" y="3881242"/>
            <a:ext cx="8849319" cy="430887"/>
          </a:xfrm>
          <a:prstGeom prst="rect">
            <a:avLst/>
          </a:prstGeom>
          <a:noFill/>
        </p:spPr>
        <p:txBody>
          <a:bodyPr wrap="square" rtlCol="0">
            <a:spAutoFit/>
          </a:bodyPr>
          <a:lstStyle/>
          <a:p>
            <a:pPr marL="342900" indent="-228600" algn="ctr">
              <a:buFont typeface="Arial" panose="020B0604020202020204" pitchFamily="34" charset="0"/>
              <a:buChar char="•"/>
            </a:pPr>
            <a:r>
              <a:rPr lang="en-US" sz="2200" dirty="0">
                <a:latin typeface="Tw Cen MT" panose="020B0602020104020603" pitchFamily="34" charset="0"/>
              </a:rPr>
              <a:t>Withdraws from </a:t>
            </a:r>
            <a:r>
              <a:rPr lang="en-US" sz="2200" b="1" dirty="0">
                <a:latin typeface="Tw Cen MT" panose="020B0602020104020603" pitchFamily="34" charset="0"/>
              </a:rPr>
              <a:t>Mod 3</a:t>
            </a:r>
            <a:r>
              <a:rPr lang="en-US" sz="2200" dirty="0">
                <a:latin typeface="Tw Cen MT" panose="020B0602020104020603" pitchFamily="34" charset="0"/>
              </a:rPr>
              <a:t>, Confirms for </a:t>
            </a:r>
            <a:r>
              <a:rPr lang="en-US" sz="2200" b="1" dirty="0">
                <a:latin typeface="Tw Cen MT" panose="020B0602020104020603" pitchFamily="34" charset="0"/>
              </a:rPr>
              <a:t>Mod 4</a:t>
            </a:r>
          </a:p>
        </p:txBody>
      </p:sp>
      <p:sp>
        <p:nvSpPr>
          <p:cNvPr id="28" name="TextBox 27"/>
          <p:cNvSpPr txBox="1"/>
          <p:nvPr/>
        </p:nvSpPr>
        <p:spPr>
          <a:xfrm>
            <a:off x="1611398" y="4320734"/>
            <a:ext cx="8849319" cy="430887"/>
          </a:xfrm>
          <a:prstGeom prst="rect">
            <a:avLst/>
          </a:prstGeom>
          <a:noFill/>
        </p:spPr>
        <p:txBody>
          <a:bodyPr wrap="square" rtlCol="0">
            <a:spAutoFit/>
          </a:bodyPr>
          <a:lstStyle/>
          <a:p>
            <a:pPr marL="342900" indent="-228600" algn="ctr">
              <a:buFont typeface="Arial" panose="020B0604020202020204" pitchFamily="34" charset="0"/>
              <a:buChar char="•"/>
            </a:pPr>
            <a:r>
              <a:rPr lang="en-US" sz="2200" dirty="0">
                <a:latin typeface="Tw Cen MT" panose="020B0602020104020603" pitchFamily="34" charset="0"/>
              </a:rPr>
              <a:t>Withdraws from </a:t>
            </a:r>
            <a:r>
              <a:rPr lang="en-US" sz="2200" b="1" dirty="0">
                <a:latin typeface="Tw Cen MT" panose="020B0602020104020603" pitchFamily="34" charset="0"/>
              </a:rPr>
              <a:t>Mod 4</a:t>
            </a:r>
          </a:p>
        </p:txBody>
      </p:sp>
      <p:sp>
        <p:nvSpPr>
          <p:cNvPr id="29" name="Footer Placeholder 4">
            <a:extLst>
              <a:ext uri="{FF2B5EF4-FFF2-40B4-BE49-F238E27FC236}">
                <a16:creationId xmlns:a16="http://schemas.microsoft.com/office/drawing/2014/main" id="{26337597-10AE-4196-BFE9-9C22C35F4B1E}"/>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737685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12"/>
                                        </p:tgtEl>
                                      </p:cBhvr>
                                    </p:animEffect>
                                    <p:anim calcmode="lin" valueType="num">
                                      <p:cBhvr>
                                        <p:cTn id="15" dur="1000"/>
                                        <p:tgtEl>
                                          <p:spTgt spid="12"/>
                                        </p:tgtEl>
                                        <p:attrNameLst>
                                          <p:attrName>ppt_x</p:attrName>
                                        </p:attrNameLst>
                                      </p:cBhvr>
                                      <p:tavLst>
                                        <p:tav tm="0">
                                          <p:val>
                                            <p:strVal val="ppt_x"/>
                                          </p:val>
                                        </p:tav>
                                        <p:tav tm="100000">
                                          <p:val>
                                            <p:strVal val="ppt_x"/>
                                          </p:val>
                                        </p:tav>
                                      </p:tavLst>
                                    </p:anim>
                                    <p:anim calcmode="lin" valueType="num">
                                      <p:cBhvr>
                                        <p:cTn id="16" dur="1000"/>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1" animBg="1"/>
      <p:bldP spid="14" grpId="0" animBg="1"/>
      <p:bldP spid="15" grpId="0"/>
      <p:bldP spid="16" grpId="0" animBg="1"/>
      <p:bldP spid="21" grpId="0" animBg="1"/>
      <p:bldP spid="22" grpId="0" animBg="1"/>
      <p:bldP spid="23" grpId="0"/>
      <p:bldP spid="24" grpId="0" animBg="1"/>
      <p:bldP spid="25" grpId="0"/>
      <p:bldP spid="26" grpId="0" animBg="1"/>
      <p:bldP spid="3"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Withdrawals Defined</a:t>
            </a:r>
          </a:p>
        </p:txBody>
      </p:sp>
      <p:sp>
        <p:nvSpPr>
          <p:cNvPr id="4" name="Slide Number Placeholder 3"/>
          <p:cNvSpPr>
            <a:spLocks noGrp="1"/>
          </p:cNvSpPr>
          <p:nvPr>
            <p:ph type="sldNum" sz="quarter" idx="12"/>
          </p:nvPr>
        </p:nvSpPr>
        <p:spPr/>
        <p:txBody>
          <a:bodyPr/>
          <a:lstStyle/>
          <a:p>
            <a:fld id="{1304E4F6-5DBB-467A-B1C4-2E27796DE4FB}" type="slidenum">
              <a:rPr lang="en-US" smtClean="0"/>
              <a:t>5</a:t>
            </a:fld>
            <a:endParaRPr lang="en-US"/>
          </a:p>
        </p:txBody>
      </p:sp>
      <p:sp>
        <p:nvSpPr>
          <p:cNvPr id="8" name="Rectangle 7"/>
          <p:cNvSpPr/>
          <p:nvPr/>
        </p:nvSpPr>
        <p:spPr>
          <a:xfrm>
            <a:off x="1949725" y="2330836"/>
            <a:ext cx="7989831" cy="531196"/>
          </a:xfrm>
          <a:prstGeom prst="rect">
            <a:avLst/>
          </a:prstGeom>
          <a:solidFill>
            <a:srgbClr val="95B3D7"/>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Semester</a:t>
            </a:r>
          </a:p>
        </p:txBody>
      </p:sp>
      <p:sp>
        <p:nvSpPr>
          <p:cNvPr id="9" name="Rectangle 8"/>
          <p:cNvSpPr/>
          <p:nvPr/>
        </p:nvSpPr>
        <p:spPr>
          <a:xfrm>
            <a:off x="1949725" y="2330836"/>
            <a:ext cx="406245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4" name="Down Arrow 13"/>
          <p:cNvSpPr/>
          <p:nvPr/>
        </p:nvSpPr>
        <p:spPr>
          <a:xfrm flipV="1">
            <a:off x="5841903" y="288971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198798" y="1718374"/>
            <a:ext cx="2088876" cy="584775"/>
          </a:xfrm>
          <a:prstGeom prst="rect">
            <a:avLst/>
          </a:prstGeom>
          <a:noFill/>
        </p:spPr>
        <p:txBody>
          <a:bodyPr wrap="square" rtlCol="0">
            <a:spAutoFit/>
          </a:bodyPr>
          <a:lstStyle/>
          <a:p>
            <a:r>
              <a:rPr lang="en-US" sz="3200" b="1" dirty="0">
                <a:solidFill>
                  <a:schemeClr val="accent1">
                    <a:lumMod val="50000"/>
                  </a:schemeClr>
                </a:solidFill>
                <a:latin typeface="Aharoni" panose="02010803020104030203" pitchFamily="2" charset="-79"/>
                <a:cs typeface="Aharoni" panose="02010803020104030203" pitchFamily="2" charset="-79"/>
              </a:rPr>
              <a:t>Official:</a:t>
            </a:r>
          </a:p>
        </p:txBody>
      </p:sp>
      <p:sp>
        <p:nvSpPr>
          <p:cNvPr id="3" name="TextBox 2"/>
          <p:cNvSpPr txBox="1"/>
          <p:nvPr/>
        </p:nvSpPr>
        <p:spPr>
          <a:xfrm>
            <a:off x="5702528" y="3163633"/>
            <a:ext cx="631372" cy="370114"/>
          </a:xfrm>
          <a:prstGeom prst="rect">
            <a:avLst/>
          </a:prstGeom>
          <a:noFill/>
        </p:spPr>
        <p:txBody>
          <a:bodyPr wrap="square" rtlCol="0">
            <a:spAutoFit/>
          </a:bodyPr>
          <a:lstStyle/>
          <a:p>
            <a:pPr algn="ctr"/>
            <a:r>
              <a:rPr lang="en-US" b="1" dirty="0"/>
              <a:t>LDA</a:t>
            </a:r>
          </a:p>
        </p:txBody>
      </p:sp>
      <p:sp>
        <p:nvSpPr>
          <p:cNvPr id="20" name="Footer Placeholder 4">
            <a:extLst>
              <a:ext uri="{FF2B5EF4-FFF2-40B4-BE49-F238E27FC236}">
                <a16:creationId xmlns:a16="http://schemas.microsoft.com/office/drawing/2014/main" id="{C3EB3F63-AF45-4F91-843F-E4B3C836ED69}"/>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13" name="Rectangle 12">
            <a:extLst>
              <a:ext uri="{FF2B5EF4-FFF2-40B4-BE49-F238E27FC236}">
                <a16:creationId xmlns:a16="http://schemas.microsoft.com/office/drawing/2014/main" id="{D93CCC9F-F843-407B-BBF9-559EC2A78CF4}"/>
              </a:ext>
            </a:extLst>
          </p:cNvPr>
          <p:cNvSpPr/>
          <p:nvPr/>
        </p:nvSpPr>
        <p:spPr>
          <a:xfrm>
            <a:off x="1949725" y="4598599"/>
            <a:ext cx="7989831" cy="531196"/>
          </a:xfrm>
          <a:prstGeom prst="rect">
            <a:avLst/>
          </a:prstGeom>
          <a:solidFill>
            <a:srgbClr val="95B3D7"/>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Semester</a:t>
            </a:r>
          </a:p>
        </p:txBody>
      </p:sp>
      <p:sp>
        <p:nvSpPr>
          <p:cNvPr id="15" name="Rectangle 14">
            <a:extLst>
              <a:ext uri="{FF2B5EF4-FFF2-40B4-BE49-F238E27FC236}">
                <a16:creationId xmlns:a16="http://schemas.microsoft.com/office/drawing/2014/main" id="{65F2CA79-D5C7-4D65-ADCE-FDA03E50E916}"/>
              </a:ext>
            </a:extLst>
          </p:cNvPr>
          <p:cNvSpPr/>
          <p:nvPr/>
        </p:nvSpPr>
        <p:spPr>
          <a:xfrm>
            <a:off x="1949726" y="4598599"/>
            <a:ext cx="5165449"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6" name="Down Arrow 13">
            <a:extLst>
              <a:ext uri="{FF2B5EF4-FFF2-40B4-BE49-F238E27FC236}">
                <a16:creationId xmlns:a16="http://schemas.microsoft.com/office/drawing/2014/main" id="{75E78947-A264-406C-A19D-B5C4E296AD9B}"/>
              </a:ext>
            </a:extLst>
          </p:cNvPr>
          <p:cNvSpPr/>
          <p:nvPr/>
        </p:nvSpPr>
        <p:spPr>
          <a:xfrm flipV="1">
            <a:off x="6947858" y="5152976"/>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8ECEFF4-36E0-4010-8441-03EB3FC231F2}"/>
              </a:ext>
            </a:extLst>
          </p:cNvPr>
          <p:cNvSpPr txBox="1"/>
          <p:nvPr/>
        </p:nvSpPr>
        <p:spPr>
          <a:xfrm>
            <a:off x="6808483" y="5445942"/>
            <a:ext cx="631372" cy="370114"/>
          </a:xfrm>
          <a:prstGeom prst="rect">
            <a:avLst/>
          </a:prstGeom>
          <a:noFill/>
        </p:spPr>
        <p:txBody>
          <a:bodyPr wrap="square" rtlCol="0">
            <a:spAutoFit/>
          </a:bodyPr>
          <a:lstStyle/>
          <a:p>
            <a:pPr algn="ctr"/>
            <a:r>
              <a:rPr lang="en-US" b="1" dirty="0"/>
              <a:t>LDA</a:t>
            </a:r>
          </a:p>
        </p:txBody>
      </p:sp>
      <p:cxnSp>
        <p:nvCxnSpPr>
          <p:cNvPr id="11" name="Straight Connector 10">
            <a:extLst>
              <a:ext uri="{FF2B5EF4-FFF2-40B4-BE49-F238E27FC236}">
                <a16:creationId xmlns:a16="http://schemas.microsoft.com/office/drawing/2014/main" id="{AC2229F5-02D8-41B3-8290-30AF592DB740}"/>
              </a:ext>
            </a:extLst>
          </p:cNvPr>
          <p:cNvCxnSpPr>
            <a:cxnSpLocks/>
          </p:cNvCxnSpPr>
          <p:nvPr/>
        </p:nvCxnSpPr>
        <p:spPr>
          <a:xfrm>
            <a:off x="6877352" y="1941591"/>
            <a:ext cx="0" cy="3541820"/>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9B8691F2-11DC-40F7-9B2A-3B4B66F51123}"/>
              </a:ext>
            </a:extLst>
          </p:cNvPr>
          <p:cNvSpPr txBox="1"/>
          <p:nvPr/>
        </p:nvSpPr>
        <p:spPr>
          <a:xfrm rot="5400000">
            <a:off x="6568107" y="3496839"/>
            <a:ext cx="1128835" cy="369332"/>
          </a:xfrm>
          <a:prstGeom prst="rect">
            <a:avLst/>
          </a:prstGeom>
          <a:noFill/>
        </p:spPr>
        <p:txBody>
          <a:bodyPr wrap="none" rtlCol="0">
            <a:spAutoFit/>
          </a:bodyPr>
          <a:lstStyle/>
          <a:p>
            <a:pPr algn="ctr"/>
            <a:r>
              <a:rPr lang="en-US" dirty="0"/>
              <a:t>60% Mark</a:t>
            </a:r>
          </a:p>
        </p:txBody>
      </p:sp>
      <p:sp>
        <p:nvSpPr>
          <p:cNvPr id="23" name="Rectangle 22">
            <a:extLst>
              <a:ext uri="{FF2B5EF4-FFF2-40B4-BE49-F238E27FC236}">
                <a16:creationId xmlns:a16="http://schemas.microsoft.com/office/drawing/2014/main" id="{71C6057D-B5DA-46AC-B395-BEF2AB4569D0}"/>
              </a:ext>
            </a:extLst>
          </p:cNvPr>
          <p:cNvSpPr/>
          <p:nvPr/>
        </p:nvSpPr>
        <p:spPr>
          <a:xfrm>
            <a:off x="7134225" y="4598753"/>
            <a:ext cx="2805329" cy="531195"/>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Earned 100%</a:t>
            </a:r>
          </a:p>
        </p:txBody>
      </p:sp>
    </p:spTree>
    <p:extLst>
      <p:ext uri="{BB962C8B-B14F-4D97-AF65-F5344CB8AC3E}">
        <p14:creationId xmlns:p14="http://schemas.microsoft.com/office/powerpoint/2010/main" val="175734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8"/>
                                        </p:tgtEl>
                                        <p:attrNameLst>
                                          <p:attrName>style.color</p:attrName>
                                        </p:attrNameLst>
                                      </p:cBhvr>
                                      <p:to>
                                        <a:srgbClr val="FF7C80"/>
                                      </p:to>
                                    </p:animClr>
                                    <p:animClr clrSpc="rgb" dir="cw">
                                      <p:cBhvr>
                                        <p:cTn id="19" dur="1000" fill="hold"/>
                                        <p:tgtEl>
                                          <p:spTgt spid="8"/>
                                        </p:tgtEl>
                                        <p:attrNameLst>
                                          <p:attrName>fillcolor</p:attrName>
                                        </p:attrNameLst>
                                      </p:cBhvr>
                                      <p:to>
                                        <a:srgbClr val="FF7C80"/>
                                      </p:to>
                                    </p:animClr>
                                    <p:set>
                                      <p:cBhvr>
                                        <p:cTn id="20" dur="1000" fill="hold"/>
                                        <p:tgtEl>
                                          <p:spTgt spid="8"/>
                                        </p:tgtEl>
                                        <p:attrNameLst>
                                          <p:attrName>fill.type</p:attrName>
                                        </p:attrNameLst>
                                      </p:cBhvr>
                                      <p:to>
                                        <p:strVal val="solid"/>
                                      </p:to>
                                    </p:set>
                                    <p:set>
                                      <p:cBhvr>
                                        <p:cTn id="21" dur="1000" fill="hold"/>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2000"/>
                                        <p:tgtEl>
                                          <p:spTgt spid="15"/>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3" grpId="0"/>
      <p:bldP spid="15" grpId="0" animBg="1"/>
      <p:bldP spid="16" grpId="0" animBg="1"/>
      <p:bldP spid="17" grpId="0"/>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50</a:t>
            </a:fld>
            <a:endParaRPr lang="en-US"/>
          </a:p>
        </p:txBody>
      </p:sp>
      <p:sp>
        <p:nvSpPr>
          <p:cNvPr id="6" name="Rectangle 5"/>
          <p:cNvSpPr/>
          <p:nvPr/>
        </p:nvSpPr>
        <p:spPr>
          <a:xfrm>
            <a:off x="2041141" y="2043388"/>
            <a:ext cx="3850207"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7" name="Rectangle 6"/>
          <p:cNvSpPr/>
          <p:nvPr/>
        </p:nvSpPr>
        <p:spPr>
          <a:xfrm>
            <a:off x="6283234" y="2043389"/>
            <a:ext cx="3807680" cy="531197"/>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a:t>
            </a:r>
            <a:r>
              <a:rPr lang="en-US" sz="2200">
                <a:solidFill>
                  <a:srgbClr val="000000"/>
                </a:solidFill>
                <a:latin typeface="Gill Sans MT" panose="020B0502020104020203" pitchFamily="34" charset="0"/>
                <a:cs typeface="Arial" panose="020B0604020202020204" pitchFamily="34" charset="0"/>
              </a:rPr>
              <a:t>Week Session</a:t>
            </a:r>
            <a:endParaRPr lang="en-US" sz="2200" dirty="0">
              <a:solidFill>
                <a:srgbClr val="000000"/>
              </a:solidFill>
              <a:latin typeface="Gill Sans MT" panose="020B0502020104020203" pitchFamily="34" charset="0"/>
              <a:cs typeface="Arial" panose="020B0604020202020204" pitchFamily="34" charset="0"/>
            </a:endParaRPr>
          </a:p>
        </p:txBody>
      </p:sp>
      <p:sp>
        <p:nvSpPr>
          <p:cNvPr id="8" name="Rectangle 7"/>
          <p:cNvSpPr/>
          <p:nvPr/>
        </p:nvSpPr>
        <p:spPr>
          <a:xfrm>
            <a:off x="2041141" y="2043389"/>
            <a:ext cx="118059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0" name="Rectangle 9"/>
          <p:cNvSpPr/>
          <p:nvPr/>
        </p:nvSpPr>
        <p:spPr>
          <a:xfrm>
            <a:off x="6283234" y="2043389"/>
            <a:ext cx="3807680"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1" name="Rectangle 10"/>
          <p:cNvSpPr/>
          <p:nvPr/>
        </p:nvSpPr>
        <p:spPr>
          <a:xfrm>
            <a:off x="2041142" y="2784774"/>
            <a:ext cx="2745171"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3" name="Rectangle 12"/>
          <p:cNvSpPr/>
          <p:nvPr/>
        </p:nvSpPr>
        <p:spPr>
          <a:xfrm>
            <a:off x="2041140" y="2784773"/>
            <a:ext cx="3850207"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2" name="Rectangle 11"/>
          <p:cNvSpPr/>
          <p:nvPr/>
        </p:nvSpPr>
        <p:spPr>
          <a:xfrm>
            <a:off x="2041142" y="2784774"/>
            <a:ext cx="1180592"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4" name="Down Arrow 13"/>
          <p:cNvSpPr/>
          <p:nvPr/>
        </p:nvSpPr>
        <p:spPr>
          <a:xfrm flipV="1">
            <a:off x="3046592" y="2585173"/>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59159" y="3900070"/>
            <a:ext cx="4214167" cy="830997"/>
          </a:xfrm>
          <a:prstGeom prst="rect">
            <a:avLst/>
          </a:prstGeom>
          <a:noFill/>
          <a:ln>
            <a:solidFill>
              <a:schemeClr val="accent1"/>
            </a:solidFill>
          </a:ln>
        </p:spPr>
        <p:txBody>
          <a:bodyPr wrap="none" rtlCol="0">
            <a:spAutoFit/>
          </a:bodyPr>
          <a:lstStyle/>
          <a:p>
            <a:r>
              <a:rPr lang="en-US" sz="2400" dirty="0">
                <a:latin typeface="Tw Cen MT" charset="0"/>
                <a:ea typeface="Tw Cen MT" charset="0"/>
                <a:cs typeface="Tw Cen MT" charset="0"/>
              </a:rPr>
              <a:t>If No Enrollment Confirmation for</a:t>
            </a:r>
          </a:p>
          <a:p>
            <a:r>
              <a:rPr lang="en-US" sz="2400" dirty="0">
                <a:latin typeface="Tw Cen MT" charset="0"/>
                <a:ea typeface="Tw Cen MT" charset="0"/>
                <a:cs typeface="Tw Cen MT" charset="0"/>
              </a:rPr>
              <a:t>Module 2, R2T4 Required</a:t>
            </a:r>
          </a:p>
        </p:txBody>
      </p:sp>
      <p:sp>
        <p:nvSpPr>
          <p:cNvPr id="17" name="Rectangle 16"/>
          <p:cNvSpPr/>
          <p:nvPr/>
        </p:nvSpPr>
        <p:spPr>
          <a:xfrm>
            <a:off x="6283234" y="2043389"/>
            <a:ext cx="3807680"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9" name="TextBox 18"/>
          <p:cNvSpPr txBox="1"/>
          <p:nvPr/>
        </p:nvSpPr>
        <p:spPr>
          <a:xfrm>
            <a:off x="6283234" y="3232810"/>
            <a:ext cx="4004430" cy="461665"/>
          </a:xfrm>
          <a:prstGeom prst="rect">
            <a:avLst/>
          </a:prstGeom>
          <a:noFill/>
          <a:ln>
            <a:solidFill>
              <a:schemeClr val="accent1"/>
            </a:solidFill>
          </a:ln>
        </p:spPr>
        <p:txBody>
          <a:bodyPr wrap="none" rtlCol="0">
            <a:spAutoFit/>
          </a:bodyPr>
          <a:lstStyle/>
          <a:p>
            <a:r>
              <a:rPr lang="en-US" sz="2400" dirty="0">
                <a:latin typeface="Tw Cen MT" charset="0"/>
                <a:ea typeface="Tw Cen MT" charset="0"/>
                <a:cs typeface="Tw Cen MT" charset="0"/>
              </a:rPr>
              <a:t>Student Returns! Reverse R2T4.</a:t>
            </a:r>
          </a:p>
        </p:txBody>
      </p:sp>
      <p:sp>
        <p:nvSpPr>
          <p:cNvPr id="20" name="TextBox 19"/>
          <p:cNvSpPr txBox="1"/>
          <p:nvPr/>
        </p:nvSpPr>
        <p:spPr>
          <a:xfrm>
            <a:off x="6283234" y="4234635"/>
            <a:ext cx="4004430" cy="830997"/>
          </a:xfrm>
          <a:prstGeom prst="rect">
            <a:avLst/>
          </a:prstGeom>
          <a:noFill/>
          <a:ln>
            <a:solidFill>
              <a:schemeClr val="accent1"/>
            </a:solidFill>
          </a:ln>
        </p:spPr>
        <p:txBody>
          <a:bodyPr wrap="square" rtlCol="0">
            <a:spAutoFit/>
          </a:bodyPr>
          <a:lstStyle/>
          <a:p>
            <a:r>
              <a:rPr lang="en-US" sz="2400" dirty="0">
                <a:latin typeface="Tw Cen MT" charset="0"/>
                <a:ea typeface="Tw Cen MT" charset="0"/>
                <a:cs typeface="Tw Cen MT" charset="0"/>
              </a:rPr>
              <a:t>Student Fails Last Module.</a:t>
            </a:r>
          </a:p>
          <a:p>
            <a:r>
              <a:rPr lang="en-US" sz="2400" dirty="0">
                <a:latin typeface="Tw Cen MT" charset="0"/>
                <a:ea typeface="Tw Cen MT" charset="0"/>
                <a:cs typeface="Tw Cen MT" charset="0"/>
              </a:rPr>
              <a:t>R2T4 Required</a:t>
            </a:r>
            <a:r>
              <a:rPr lang="mr-IN" sz="2400" dirty="0">
                <a:latin typeface="Tw Cen MT" charset="0"/>
                <a:ea typeface="Tw Cen MT" charset="0"/>
                <a:cs typeface="Tw Cen MT" charset="0"/>
              </a:rPr>
              <a:t>…</a:t>
            </a:r>
            <a:r>
              <a:rPr lang="en-US" sz="2400" dirty="0">
                <a:latin typeface="Tw Cen MT" charset="0"/>
                <a:ea typeface="Tw Cen MT" charset="0"/>
                <a:cs typeface="Tw Cen MT" charset="0"/>
              </a:rPr>
              <a:t>Again.</a:t>
            </a:r>
          </a:p>
        </p:txBody>
      </p:sp>
      <p:sp>
        <p:nvSpPr>
          <p:cNvPr id="22" name="Rectangle 21"/>
          <p:cNvSpPr/>
          <p:nvPr/>
        </p:nvSpPr>
        <p:spPr>
          <a:xfrm>
            <a:off x="6283234" y="2043389"/>
            <a:ext cx="3807680"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3" name="Rectangle 22"/>
          <p:cNvSpPr/>
          <p:nvPr/>
        </p:nvSpPr>
        <p:spPr>
          <a:xfrm>
            <a:off x="8686800" y="2056254"/>
            <a:ext cx="1404114" cy="518331"/>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sz="2200" dirty="0">
              <a:solidFill>
                <a:srgbClr val="000000"/>
              </a:solidFill>
              <a:latin typeface="Gill Sans MT" panose="020B0502020104020203" pitchFamily="34" charset="0"/>
              <a:cs typeface="Arial" panose="020B0604020202020204" pitchFamily="34" charset="0"/>
            </a:endParaRPr>
          </a:p>
        </p:txBody>
      </p:sp>
      <p:sp>
        <p:nvSpPr>
          <p:cNvPr id="18" name="Rectangle 17"/>
          <p:cNvSpPr/>
          <p:nvPr/>
        </p:nvSpPr>
        <p:spPr>
          <a:xfrm>
            <a:off x="9524977" y="2373288"/>
            <a:ext cx="1649811" cy="553998"/>
          </a:xfrm>
          <a:prstGeom prst="rect">
            <a:avLst/>
          </a:prstGeom>
          <a:solidFill>
            <a:schemeClr val="accent4">
              <a:lumMod val="60000"/>
              <a:lumOff val="40000"/>
            </a:schemeClr>
          </a:solidFill>
          <a:ln w="25400">
            <a:solidFill>
              <a:schemeClr val="tx1"/>
            </a:solidFill>
            <a:prstDash val="dash"/>
          </a:ln>
        </p:spPr>
        <p:txBody>
          <a:bodyPr wrap="none">
            <a:spAutoFit/>
          </a:bodyPr>
          <a:lstStyle/>
          <a:p>
            <a:pPr algn="ctr" defTabSz="457189" fontAlgn="base">
              <a:spcBef>
                <a:spcPct val="0"/>
              </a:spcBef>
              <a:spcAft>
                <a:spcPct val="0"/>
              </a:spcAft>
              <a:defRPr/>
            </a:pPr>
            <a:r>
              <a:rPr lang="en-US" sz="3000" b="1" dirty="0">
                <a:solidFill>
                  <a:srgbClr val="C00000"/>
                </a:solidFill>
                <a:latin typeface="Gill Sans MT" panose="020B0502020104020203" pitchFamily="34" charset="0"/>
                <a:cs typeface="Arial" panose="020B0604020202020204" pitchFamily="34" charset="0"/>
              </a:rPr>
              <a:t>F Grade</a:t>
            </a:r>
          </a:p>
        </p:txBody>
      </p:sp>
      <p:sp>
        <p:nvSpPr>
          <p:cNvPr id="24" name="Down Arrow 23"/>
          <p:cNvSpPr/>
          <p:nvPr/>
        </p:nvSpPr>
        <p:spPr>
          <a:xfrm flipV="1">
            <a:off x="8507946" y="2578236"/>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flipV="1">
            <a:off x="3046592" y="3320243"/>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1"/>
          <p:cNvSpPr>
            <a:spLocks noGrp="1"/>
          </p:cNvSpPr>
          <p:nvPr>
            <p:ph type="title"/>
          </p:nvPr>
        </p:nvSpPr>
        <p:spPr>
          <a:xfrm>
            <a:off x="418575" y="353742"/>
            <a:ext cx="113538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a:t>
            </a:r>
            <a:r>
              <a:rPr lang="mr-IN" sz="5400" b="1" dirty="0">
                <a:solidFill>
                  <a:srgbClr val="00659E"/>
                </a:solidFill>
                <a:latin typeface="Gill Sans MT" panose="020B0502020104020203" pitchFamily="34" charset="0"/>
                <a:cs typeface="Aharoni" panose="02010803020104030203" pitchFamily="2" charset="-79"/>
              </a:rPr>
              <a:t>–</a:t>
            </a:r>
            <a:r>
              <a:rPr lang="en-US" sz="5400" b="1" dirty="0">
                <a:solidFill>
                  <a:srgbClr val="00659E"/>
                </a:solidFill>
                <a:latin typeface="Gill Sans MT" panose="020B0502020104020203" pitchFamily="34" charset="0"/>
                <a:cs typeface="Aharoni" panose="02010803020104030203" pitchFamily="2" charset="-79"/>
              </a:rPr>
              <a:t> R2T4 Reversal</a:t>
            </a:r>
          </a:p>
        </p:txBody>
      </p:sp>
      <p:sp>
        <p:nvSpPr>
          <p:cNvPr id="26" name="Footer Placeholder 4">
            <a:extLst>
              <a:ext uri="{FF2B5EF4-FFF2-40B4-BE49-F238E27FC236}">
                <a16:creationId xmlns:a16="http://schemas.microsoft.com/office/drawing/2014/main" id="{9B489B29-DB94-478A-91B8-FF3D7C48F2AF}"/>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41824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75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80">
                                          <p:stCondLst>
                                            <p:cond delay="0"/>
                                          </p:stCondLst>
                                        </p:cTn>
                                        <p:tgtEl>
                                          <p:spTgt spid="18"/>
                                        </p:tgtEl>
                                      </p:cBhvr>
                                    </p:animEffect>
                                    <p:anim calcmode="lin" valueType="num">
                                      <p:cBhvr>
                                        <p:cTn id="3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0" dur="26">
                                          <p:stCondLst>
                                            <p:cond delay="650"/>
                                          </p:stCondLst>
                                        </p:cTn>
                                        <p:tgtEl>
                                          <p:spTgt spid="18"/>
                                        </p:tgtEl>
                                      </p:cBhvr>
                                      <p:to x="100000" y="60000"/>
                                    </p:animScale>
                                    <p:animScale>
                                      <p:cBhvr>
                                        <p:cTn id="41" dur="166" decel="50000">
                                          <p:stCondLst>
                                            <p:cond delay="676"/>
                                          </p:stCondLst>
                                        </p:cTn>
                                        <p:tgtEl>
                                          <p:spTgt spid="18"/>
                                        </p:tgtEl>
                                      </p:cBhvr>
                                      <p:to x="100000" y="100000"/>
                                    </p:animScale>
                                    <p:animScale>
                                      <p:cBhvr>
                                        <p:cTn id="42" dur="26">
                                          <p:stCondLst>
                                            <p:cond delay="1312"/>
                                          </p:stCondLst>
                                        </p:cTn>
                                        <p:tgtEl>
                                          <p:spTgt spid="18"/>
                                        </p:tgtEl>
                                      </p:cBhvr>
                                      <p:to x="100000" y="80000"/>
                                    </p:animScale>
                                    <p:animScale>
                                      <p:cBhvr>
                                        <p:cTn id="43" dur="166" decel="50000">
                                          <p:stCondLst>
                                            <p:cond delay="1338"/>
                                          </p:stCondLst>
                                        </p:cTn>
                                        <p:tgtEl>
                                          <p:spTgt spid="18"/>
                                        </p:tgtEl>
                                      </p:cBhvr>
                                      <p:to x="100000" y="100000"/>
                                    </p:animScale>
                                    <p:animScale>
                                      <p:cBhvr>
                                        <p:cTn id="44" dur="26">
                                          <p:stCondLst>
                                            <p:cond delay="1642"/>
                                          </p:stCondLst>
                                        </p:cTn>
                                        <p:tgtEl>
                                          <p:spTgt spid="18"/>
                                        </p:tgtEl>
                                      </p:cBhvr>
                                      <p:to x="100000" y="90000"/>
                                    </p:animScale>
                                    <p:animScale>
                                      <p:cBhvr>
                                        <p:cTn id="45" dur="166" decel="50000">
                                          <p:stCondLst>
                                            <p:cond delay="1668"/>
                                          </p:stCondLst>
                                        </p:cTn>
                                        <p:tgtEl>
                                          <p:spTgt spid="18"/>
                                        </p:tgtEl>
                                      </p:cBhvr>
                                      <p:to x="100000" y="100000"/>
                                    </p:animScale>
                                    <p:animScale>
                                      <p:cBhvr>
                                        <p:cTn id="46" dur="26">
                                          <p:stCondLst>
                                            <p:cond delay="1808"/>
                                          </p:stCondLst>
                                        </p:cTn>
                                        <p:tgtEl>
                                          <p:spTgt spid="18"/>
                                        </p:tgtEl>
                                      </p:cBhvr>
                                      <p:to x="100000" y="95000"/>
                                    </p:animScale>
                                    <p:animScale>
                                      <p:cBhvr>
                                        <p:cTn id="47" dur="166" decel="50000">
                                          <p:stCondLst>
                                            <p:cond delay="1834"/>
                                          </p:stCondLst>
                                        </p:cTn>
                                        <p:tgtEl>
                                          <p:spTgt spid="1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right)">
                                      <p:cBhvr>
                                        <p:cTn id="56" dur="500"/>
                                        <p:tgtEl>
                                          <p:spTgt spid="2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3" grpId="0" animBg="1"/>
      <p:bldP spid="17" grpId="0" animBg="1"/>
      <p:bldP spid="19" grpId="0" animBg="1"/>
      <p:bldP spid="20" grpId="0" animBg="1"/>
      <p:bldP spid="22" grpId="0" animBg="1"/>
      <p:bldP spid="23" grpId="0" animBg="1"/>
      <p:bldP spid="18" grpId="0" animBg="1"/>
      <p:bldP spid="24"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31341E-C16E-498D-9943-19264CC5581B}"/>
              </a:ext>
            </a:extLst>
          </p:cNvPr>
          <p:cNvSpPr>
            <a:spLocks noGrp="1"/>
          </p:cNvSpPr>
          <p:nvPr>
            <p:ph type="ftr" sz="quarter" idx="11"/>
          </p:nvPr>
        </p:nvSpPr>
        <p:spPr/>
        <p:txBody>
          <a:bodyPr/>
          <a:lstStyle/>
          <a:p>
            <a:r>
              <a:rPr lang="en-US"/>
              <a:t>Fall Conference    November 4-7, 2018</a:t>
            </a:r>
            <a:endParaRPr lang="en-US" dirty="0"/>
          </a:p>
        </p:txBody>
      </p:sp>
      <p:sp>
        <p:nvSpPr>
          <p:cNvPr id="3" name="Slide Number Placeholder 2">
            <a:extLst>
              <a:ext uri="{FF2B5EF4-FFF2-40B4-BE49-F238E27FC236}">
                <a16:creationId xmlns:a16="http://schemas.microsoft.com/office/drawing/2014/main" id="{06102FA2-4E77-4173-A12A-A43D51EBFDE6}"/>
              </a:ext>
            </a:extLst>
          </p:cNvPr>
          <p:cNvSpPr>
            <a:spLocks noGrp="1"/>
          </p:cNvSpPr>
          <p:nvPr>
            <p:ph type="sldNum" sz="quarter" idx="12"/>
          </p:nvPr>
        </p:nvSpPr>
        <p:spPr/>
        <p:txBody>
          <a:bodyPr/>
          <a:lstStyle/>
          <a:p>
            <a:fld id="{1304E4F6-5DBB-467A-B1C4-2E27796DE4FB}" type="slidenum">
              <a:rPr lang="en-US" smtClean="0"/>
              <a:t>51</a:t>
            </a:fld>
            <a:endParaRPr lang="en-US"/>
          </a:p>
        </p:txBody>
      </p:sp>
      <p:pic>
        <p:nvPicPr>
          <p:cNvPr id="1026" name="Picture 2" descr="TRV027 to be tested as COVID-19 illness treatment in clinical trial">
            <a:extLst>
              <a:ext uri="{FF2B5EF4-FFF2-40B4-BE49-F238E27FC236}">
                <a16:creationId xmlns:a16="http://schemas.microsoft.com/office/drawing/2014/main" id="{1147ADA5-7672-4A21-88F8-CB0F257CB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072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E25A50-F8D4-437A-AF5A-819945B46A58}"/>
              </a:ext>
            </a:extLst>
          </p:cNvPr>
          <p:cNvSpPr txBox="1"/>
          <p:nvPr/>
        </p:nvSpPr>
        <p:spPr>
          <a:xfrm>
            <a:off x="838200" y="5386647"/>
            <a:ext cx="10699865" cy="923330"/>
          </a:xfrm>
          <a:prstGeom prst="rect">
            <a:avLst/>
          </a:prstGeom>
          <a:noFill/>
        </p:spPr>
        <p:txBody>
          <a:bodyPr wrap="square" rtlCol="0">
            <a:spAutoFit/>
          </a:bodyPr>
          <a:lstStyle/>
          <a:p>
            <a:pPr algn="ctr"/>
            <a:r>
              <a:rPr lang="en-US" sz="5400" b="1" dirty="0">
                <a:solidFill>
                  <a:schemeClr val="bg1"/>
                </a:solidFill>
                <a:latin typeface="Gill Sans MT" panose="020B0502020104020203" pitchFamily="34" charset="0"/>
                <a:cs typeface="Aharoni" panose="02010803020104030203" pitchFamily="2" charset="-79"/>
              </a:rPr>
              <a:t>COVID-19</a:t>
            </a:r>
          </a:p>
        </p:txBody>
      </p:sp>
    </p:spTree>
    <p:extLst>
      <p:ext uri="{BB962C8B-B14F-4D97-AF65-F5344CB8AC3E}">
        <p14:creationId xmlns:p14="http://schemas.microsoft.com/office/powerpoint/2010/main" val="358498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1F4E79"/>
                </a:solidFill>
                <a:latin typeface="Gill Sans MT" panose="020B0502020104020203" pitchFamily="34" charset="0"/>
              </a:rPr>
              <a:t>Withdrawal due to COVID-19</a:t>
            </a:r>
          </a:p>
        </p:txBody>
      </p:sp>
      <p:sp>
        <p:nvSpPr>
          <p:cNvPr id="3" name="Content Placeholder 2"/>
          <p:cNvSpPr>
            <a:spLocks noGrp="1"/>
          </p:cNvSpPr>
          <p:nvPr>
            <p:ph idx="1"/>
          </p:nvPr>
        </p:nvSpPr>
        <p:spPr>
          <a:xfrm>
            <a:off x="838200" y="1307592"/>
            <a:ext cx="10515600" cy="4869371"/>
          </a:xfrm>
        </p:spPr>
        <p:txBody>
          <a:bodyPr/>
          <a:lstStyle/>
          <a:p>
            <a:pPr marL="0" indent="0">
              <a:buNone/>
            </a:pPr>
            <a:r>
              <a:rPr lang="en-US" dirty="0"/>
              <a:t>CARES Act (Pub. L. 116-136) March 13, 2020, thru Dec 21,2020 or the last date when national emergency is in effect</a:t>
            </a:r>
          </a:p>
          <a:p>
            <a:pPr marL="0" indent="0">
              <a:buNone/>
            </a:pPr>
            <a:r>
              <a:rPr lang="en-US" dirty="0"/>
              <a:t>For students who begin attendance during a qualifying payment period or period of enrollment and subsequently withdrew due to COVID-19, the CARES Act:</a:t>
            </a:r>
          </a:p>
          <a:p>
            <a:pPr marL="628650" indent="-117475"/>
            <a:r>
              <a:rPr lang="en-US" dirty="0"/>
              <a:t>Waives requirements to return Title IV funds through R2T4 requirements;</a:t>
            </a:r>
          </a:p>
          <a:p>
            <a:pPr marL="457200" indent="173038"/>
            <a:r>
              <a:rPr lang="en-US" dirty="0"/>
              <a:t>Excludes that period from the students Subsidized Loan usage;</a:t>
            </a:r>
          </a:p>
          <a:p>
            <a:pPr marL="457200" indent="173038"/>
            <a:r>
              <a:rPr lang="en-US" dirty="0"/>
              <a:t>Excludes Pell Grant funds received from lifetime eligibility; and </a:t>
            </a:r>
          </a:p>
          <a:p>
            <a:pPr marL="457200" indent="173038"/>
            <a:r>
              <a:rPr lang="en-US" dirty="0"/>
              <a:t>Cancels Direct Loan funds received for the period.</a:t>
            </a:r>
          </a:p>
        </p:txBody>
      </p:sp>
      <p:sp>
        <p:nvSpPr>
          <p:cNvPr id="4" name="Footer Placeholder 3"/>
          <p:cNvSpPr>
            <a:spLocks noGrp="1"/>
          </p:cNvSpPr>
          <p:nvPr>
            <p:ph type="ftr" sz="quarter" idx="11"/>
          </p:nvPr>
        </p:nvSpPr>
        <p:spPr/>
        <p:txBody>
          <a:bodyPr/>
          <a:lstStyle/>
          <a:p>
            <a:r>
              <a:rPr lang="en-US" dirty="0"/>
              <a:t>Fall Conference  November 7-10, 2021</a:t>
            </a:r>
          </a:p>
        </p:txBody>
      </p:sp>
      <p:sp>
        <p:nvSpPr>
          <p:cNvPr id="5" name="Slide Number Placeholder 4"/>
          <p:cNvSpPr>
            <a:spLocks noGrp="1"/>
          </p:cNvSpPr>
          <p:nvPr>
            <p:ph type="sldNum" sz="quarter" idx="12"/>
          </p:nvPr>
        </p:nvSpPr>
        <p:spPr/>
        <p:txBody>
          <a:bodyPr/>
          <a:lstStyle/>
          <a:p>
            <a:fld id="{1304E4F6-5DBB-467A-B1C4-2E27796DE4FB}" type="slidenum">
              <a:rPr lang="en-US" smtClean="0"/>
              <a:t>52</a:t>
            </a:fld>
            <a:endParaRPr lang="en-US"/>
          </a:p>
        </p:txBody>
      </p:sp>
    </p:spTree>
    <p:extLst>
      <p:ext uri="{BB962C8B-B14F-4D97-AF65-F5344CB8AC3E}">
        <p14:creationId xmlns:p14="http://schemas.microsoft.com/office/powerpoint/2010/main" val="224572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1F4E79"/>
                </a:solidFill>
                <a:latin typeface="Gill Sans MT" panose="020B0502020104020203" pitchFamily="34" charset="0"/>
              </a:rPr>
              <a:t>Withdrawal due to COVID-19</a:t>
            </a:r>
          </a:p>
        </p:txBody>
      </p:sp>
      <p:sp>
        <p:nvSpPr>
          <p:cNvPr id="3" name="Content Placeholder 2"/>
          <p:cNvSpPr>
            <a:spLocks noGrp="1"/>
          </p:cNvSpPr>
          <p:nvPr>
            <p:ph idx="1"/>
          </p:nvPr>
        </p:nvSpPr>
        <p:spPr>
          <a:xfrm>
            <a:off x="838200" y="1307592"/>
            <a:ext cx="10515600" cy="4869371"/>
          </a:xfrm>
        </p:spPr>
        <p:txBody>
          <a:bodyPr/>
          <a:lstStyle/>
          <a:p>
            <a:pPr marL="0" indent="0">
              <a:buNone/>
            </a:pPr>
            <a:r>
              <a:rPr lang="en-US" dirty="0"/>
              <a:t>CARES Act (Pub. L. 116-136) May 15, 2020 EA</a:t>
            </a:r>
          </a:p>
          <a:p>
            <a:r>
              <a:rPr lang="en-US" sz="2400" dirty="0"/>
              <a:t>If a COVID-19 disruption occurred during a payment period or period of enrollment, including moving classes online or closing campus facilities, an institution may consider all student who withdraw during period to be withdrawn due to COVID-19</a:t>
            </a:r>
          </a:p>
          <a:p>
            <a:r>
              <a:rPr lang="en-US" sz="2400" dirty="0"/>
              <a:t>If disruption did not occur during the payment period, the institution must accept a written attestation explaining why the student’s withdrawal was due to COVID-19</a:t>
            </a:r>
          </a:p>
          <a:p>
            <a:pPr lvl="1">
              <a:buFont typeface="Wingdings" panose="05000000000000000000" pitchFamily="2" charset="2"/>
              <a:buChar char="§"/>
            </a:pPr>
            <a:r>
              <a:rPr lang="en-US" sz="2000" dirty="0"/>
              <a:t>Illness of the student or family member      </a:t>
            </a:r>
          </a:p>
          <a:p>
            <a:pPr lvl="1">
              <a:buFont typeface="Wingdings" panose="05000000000000000000" pitchFamily="2" charset="2"/>
              <a:buChar char="§"/>
            </a:pPr>
            <a:r>
              <a:rPr lang="en-US" sz="2000" dirty="0"/>
              <a:t>Need to become a caregiver or first responder</a:t>
            </a:r>
          </a:p>
          <a:p>
            <a:pPr lvl="1">
              <a:buFont typeface="Wingdings" panose="05000000000000000000" pitchFamily="2" charset="2"/>
              <a:buChar char="§"/>
            </a:pPr>
            <a:r>
              <a:rPr lang="en-US" sz="2000" dirty="0"/>
              <a:t>Loss of childcare</a:t>
            </a:r>
          </a:p>
          <a:p>
            <a:pPr lvl="1">
              <a:buFont typeface="Wingdings" panose="05000000000000000000" pitchFamily="2" charset="2"/>
              <a:buChar char="§"/>
            </a:pPr>
            <a:r>
              <a:rPr lang="en-US" sz="2000" dirty="0"/>
              <a:t>Economic hardship/increase in work hours</a:t>
            </a:r>
          </a:p>
          <a:p>
            <a:pPr lvl="1">
              <a:buFont typeface="Wingdings" panose="05000000000000000000" pitchFamily="2" charset="2"/>
              <a:buChar char="§"/>
            </a:pPr>
            <a:endParaRPr lang="en-US" sz="2000" dirty="0"/>
          </a:p>
        </p:txBody>
      </p:sp>
      <p:sp>
        <p:nvSpPr>
          <p:cNvPr id="4" name="Footer Placeholder 3"/>
          <p:cNvSpPr>
            <a:spLocks noGrp="1"/>
          </p:cNvSpPr>
          <p:nvPr>
            <p:ph type="ftr" sz="quarter" idx="11"/>
          </p:nvPr>
        </p:nvSpPr>
        <p:spPr/>
        <p:txBody>
          <a:bodyPr/>
          <a:lstStyle/>
          <a:p>
            <a:r>
              <a:rPr lang="en-US" dirty="0"/>
              <a:t>Fall Conference  November 7-10, 2021</a:t>
            </a:r>
          </a:p>
        </p:txBody>
      </p:sp>
      <p:sp>
        <p:nvSpPr>
          <p:cNvPr id="5" name="Slide Number Placeholder 4"/>
          <p:cNvSpPr>
            <a:spLocks noGrp="1"/>
          </p:cNvSpPr>
          <p:nvPr>
            <p:ph type="sldNum" sz="quarter" idx="12"/>
          </p:nvPr>
        </p:nvSpPr>
        <p:spPr/>
        <p:txBody>
          <a:bodyPr/>
          <a:lstStyle/>
          <a:p>
            <a:fld id="{1304E4F6-5DBB-467A-B1C4-2E27796DE4FB}" type="slidenum">
              <a:rPr lang="en-US" smtClean="0"/>
              <a:t>53</a:t>
            </a:fld>
            <a:endParaRPr lang="en-US"/>
          </a:p>
        </p:txBody>
      </p:sp>
    </p:spTree>
    <p:extLst>
      <p:ext uri="{BB962C8B-B14F-4D97-AF65-F5344CB8AC3E}">
        <p14:creationId xmlns:p14="http://schemas.microsoft.com/office/powerpoint/2010/main" val="402961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1F4E79"/>
                </a:solidFill>
                <a:latin typeface="Gill Sans MT" panose="020B0502020104020203" pitchFamily="34" charset="0"/>
              </a:rPr>
              <a:t>Then what do we do? </a:t>
            </a:r>
            <a:endParaRPr lang="en-US" sz="5400" dirty="0"/>
          </a:p>
        </p:txBody>
      </p:sp>
      <p:sp>
        <p:nvSpPr>
          <p:cNvPr id="3" name="Content Placeholder 2"/>
          <p:cNvSpPr>
            <a:spLocks noGrp="1"/>
          </p:cNvSpPr>
          <p:nvPr>
            <p:ph idx="1"/>
          </p:nvPr>
        </p:nvSpPr>
        <p:spPr>
          <a:xfrm>
            <a:off x="838200" y="1448656"/>
            <a:ext cx="10515600" cy="4728307"/>
          </a:xfrm>
        </p:spPr>
        <p:txBody>
          <a:bodyPr/>
          <a:lstStyle/>
          <a:p>
            <a:r>
              <a:rPr lang="en-US" sz="2400" dirty="0">
                <a:solidFill>
                  <a:schemeClr val="tx1">
                    <a:lumMod val="95000"/>
                    <a:lumOff val="5000"/>
                  </a:schemeClr>
                </a:solidFill>
              </a:rPr>
              <a:t>Perform an R2T4 calculation in order to determine the amount of Title IV funds that would otherwise have to be returned;</a:t>
            </a:r>
          </a:p>
          <a:p>
            <a:r>
              <a:rPr lang="en-US" sz="2400" dirty="0">
                <a:solidFill>
                  <a:schemeClr val="tx1">
                    <a:lumMod val="95000"/>
                    <a:lumOff val="5000"/>
                  </a:schemeClr>
                </a:solidFill>
              </a:rPr>
              <a:t>Make no adjustments (as the result of the withdrawal) to the amount of Title IV aid credited to the student’s ledger account.</a:t>
            </a:r>
          </a:p>
          <a:p>
            <a:r>
              <a:rPr lang="en-US" sz="2400" dirty="0"/>
              <a:t>Institutions must report two types of information to the Department:</a:t>
            </a:r>
          </a:p>
          <a:p>
            <a:pPr lvl="1">
              <a:buFont typeface="Wingdings" panose="05000000000000000000" pitchFamily="2" charset="2"/>
              <a:buChar char="§"/>
            </a:pPr>
            <a:r>
              <a:rPr lang="en-US" dirty="0"/>
              <a:t>Disbursements that qualify for CARES Act relief </a:t>
            </a:r>
          </a:p>
          <a:p>
            <a:pPr lvl="2">
              <a:buFont typeface="Calibri" panose="020F0502020204030204" pitchFamily="34" charset="0"/>
              <a:buChar char="*"/>
            </a:pPr>
            <a:r>
              <a:rPr lang="en-US" sz="2400" dirty="0"/>
              <a:t>Use the “Coronavirus Indicator” in COD</a:t>
            </a:r>
          </a:p>
          <a:p>
            <a:pPr marL="284163" lvl="2"/>
            <a:r>
              <a:rPr lang="en-US" sz="2400" dirty="0"/>
              <a:t>Report amounts that were not returned through R2T4 as a result of CARES Act relief</a:t>
            </a:r>
          </a:p>
          <a:p>
            <a:pPr marL="855663" lvl="3" indent="-342900">
              <a:buFont typeface="Wingdings" panose="05000000000000000000" pitchFamily="2" charset="2"/>
              <a:buChar char="§"/>
            </a:pPr>
            <a:r>
              <a:rPr lang="en-US" sz="2400" dirty="0"/>
              <a:t>Use the COD R2T4 Tool; or </a:t>
            </a:r>
          </a:p>
          <a:p>
            <a:pPr marL="855663" lvl="3" indent="-342900">
              <a:buFont typeface="Wingdings" panose="05000000000000000000" pitchFamily="2" charset="2"/>
              <a:buChar char="§"/>
            </a:pPr>
            <a:r>
              <a:rPr lang="en-US" sz="2400" dirty="0"/>
              <a:t>Institution-level reporting method </a:t>
            </a:r>
          </a:p>
          <a:p>
            <a:endParaRPr lang="en-US" dirty="0">
              <a:solidFill>
                <a:schemeClr val="tx1">
                  <a:lumMod val="95000"/>
                  <a:lumOff val="5000"/>
                </a:schemeClr>
              </a:solidFill>
            </a:endParaRPr>
          </a:p>
        </p:txBody>
      </p:sp>
      <p:sp>
        <p:nvSpPr>
          <p:cNvPr id="4" name="Footer Placeholder 3"/>
          <p:cNvSpPr>
            <a:spLocks noGrp="1"/>
          </p:cNvSpPr>
          <p:nvPr>
            <p:ph type="ftr" sz="quarter" idx="11"/>
          </p:nvPr>
        </p:nvSpPr>
        <p:spPr/>
        <p:txBody>
          <a:bodyPr/>
          <a:lstStyle/>
          <a:p>
            <a:r>
              <a:rPr lang="en-US" dirty="0"/>
              <a:t>Fall Conference  November 7-10, 2021</a:t>
            </a:r>
          </a:p>
        </p:txBody>
      </p:sp>
      <p:sp>
        <p:nvSpPr>
          <p:cNvPr id="5" name="Slide Number Placeholder 4"/>
          <p:cNvSpPr>
            <a:spLocks noGrp="1"/>
          </p:cNvSpPr>
          <p:nvPr>
            <p:ph type="sldNum" sz="quarter" idx="12"/>
          </p:nvPr>
        </p:nvSpPr>
        <p:spPr/>
        <p:txBody>
          <a:bodyPr/>
          <a:lstStyle/>
          <a:p>
            <a:fld id="{1304E4F6-5DBB-467A-B1C4-2E27796DE4FB}" type="slidenum">
              <a:rPr lang="en-US" smtClean="0"/>
              <a:t>54</a:t>
            </a:fld>
            <a:endParaRPr lang="en-US"/>
          </a:p>
        </p:txBody>
      </p:sp>
    </p:spTree>
    <p:extLst>
      <p:ext uri="{BB962C8B-B14F-4D97-AF65-F5344CB8AC3E}">
        <p14:creationId xmlns:p14="http://schemas.microsoft.com/office/powerpoint/2010/main" val="3947077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4E79"/>
                </a:solidFill>
                <a:latin typeface="Gill Sans MT" panose="020B0502020104020203" pitchFamily="34" charset="0"/>
              </a:rPr>
              <a:t>Withdrawal due to COVID-19</a:t>
            </a:r>
            <a:endParaRPr lang="en-US" dirty="0"/>
          </a:p>
        </p:txBody>
      </p:sp>
      <p:sp>
        <p:nvSpPr>
          <p:cNvPr id="3" name="Content Placeholder 2"/>
          <p:cNvSpPr>
            <a:spLocks noGrp="1"/>
          </p:cNvSpPr>
          <p:nvPr>
            <p:ph idx="1"/>
          </p:nvPr>
        </p:nvSpPr>
        <p:spPr/>
        <p:txBody>
          <a:bodyPr/>
          <a:lstStyle/>
          <a:p>
            <a:r>
              <a:rPr lang="en-US" dirty="0"/>
              <a:t>Withdrawn students qualify for all Title IV aid that they would have received at the time of the withdrawal, including amounts that would normally have been post-withdrawal disbursements</a:t>
            </a:r>
          </a:p>
          <a:p>
            <a:endParaRPr lang="en-US" dirty="0"/>
          </a:p>
          <a:p>
            <a:r>
              <a:rPr lang="en-US" dirty="0"/>
              <a:t>If an institution previously returned funds under R2T4 to a student who qualifies for CARES Act relief, it should re-disburse those funds to the student’s account. Doing so may require application for extended processing in COD. </a:t>
            </a:r>
          </a:p>
        </p:txBody>
      </p:sp>
      <p:sp>
        <p:nvSpPr>
          <p:cNvPr id="4" name="Footer Placeholder 3"/>
          <p:cNvSpPr>
            <a:spLocks noGrp="1"/>
          </p:cNvSpPr>
          <p:nvPr>
            <p:ph type="ftr" sz="quarter" idx="11"/>
          </p:nvPr>
        </p:nvSpPr>
        <p:spPr/>
        <p:txBody>
          <a:bodyPr/>
          <a:lstStyle/>
          <a:p>
            <a:r>
              <a:rPr lang="en-US" dirty="0"/>
              <a:t>Fall Conference  November 7-10, 2021</a:t>
            </a:r>
          </a:p>
        </p:txBody>
      </p:sp>
      <p:sp>
        <p:nvSpPr>
          <p:cNvPr id="5" name="Slide Number Placeholder 4"/>
          <p:cNvSpPr>
            <a:spLocks noGrp="1"/>
          </p:cNvSpPr>
          <p:nvPr>
            <p:ph type="sldNum" sz="quarter" idx="12"/>
          </p:nvPr>
        </p:nvSpPr>
        <p:spPr/>
        <p:txBody>
          <a:bodyPr/>
          <a:lstStyle/>
          <a:p>
            <a:fld id="{1304E4F6-5DBB-467A-B1C4-2E27796DE4FB}" type="slidenum">
              <a:rPr lang="en-US" smtClean="0"/>
              <a:t>55</a:t>
            </a:fld>
            <a:endParaRPr lang="en-US"/>
          </a:p>
        </p:txBody>
      </p:sp>
    </p:spTree>
    <p:extLst>
      <p:ext uri="{BB962C8B-B14F-4D97-AF65-F5344CB8AC3E}">
        <p14:creationId xmlns:p14="http://schemas.microsoft.com/office/powerpoint/2010/main" val="201024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Local Louisiana governments to split $810M from CARES Act, still awaiting  distribution rules">
            <a:extLst>
              <a:ext uri="{FF2B5EF4-FFF2-40B4-BE49-F238E27FC236}">
                <a16:creationId xmlns:a16="http://schemas.microsoft.com/office/drawing/2014/main" id="{6E945C69-B63B-4DC5-8926-43B703475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5" r="199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7531610" y="2011680"/>
            <a:ext cx="4657340" cy="4846310"/>
          </a:xfrm>
          <a:solidFill>
            <a:schemeClr val="accent1">
              <a:lumMod val="40000"/>
              <a:lumOff val="60000"/>
            </a:schemeClr>
          </a:solidFill>
        </p:spPr>
        <p:txBody>
          <a:bodyPr>
            <a:normAutofit lnSpcReduction="10000"/>
          </a:bodyPr>
          <a:lstStyle/>
          <a:p>
            <a:pPr marL="0" indent="0">
              <a:buNone/>
            </a:pPr>
            <a:endParaRPr lang="en-US" sz="2000" dirty="0"/>
          </a:p>
          <a:p>
            <a:pPr lvl="1"/>
            <a:r>
              <a:rPr lang="en-US" dirty="0"/>
              <a:t>If the student meets all the conditions for CARES Act relief, it </a:t>
            </a:r>
            <a:r>
              <a:rPr lang="en-US" b="1" u="sng" dirty="0"/>
              <a:t>must not </a:t>
            </a:r>
            <a:r>
              <a:rPr lang="en-US" dirty="0"/>
              <a:t>make returns under the R2T4 process</a:t>
            </a:r>
          </a:p>
          <a:p>
            <a:pPr lvl="1"/>
            <a:endParaRPr lang="en-US" dirty="0"/>
          </a:p>
          <a:p>
            <a:pPr lvl="1"/>
            <a:r>
              <a:rPr lang="en-US" dirty="0"/>
              <a:t>If there is any doubt that the students written attestation for the withdrawal is COVID-19 related, it may require any additional documentation reasonably necessary to determine the accuracy of that attestation. </a:t>
            </a:r>
          </a:p>
          <a:p>
            <a:pPr marL="0" indent="0">
              <a:buNone/>
            </a:pPr>
            <a:endParaRPr lang="en-US" sz="2000" dirty="0"/>
          </a:p>
        </p:txBody>
      </p:sp>
      <p:sp>
        <p:nvSpPr>
          <p:cNvPr id="4" name="Footer Placeholder 3"/>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Fall Conference  November 7-10, 2021</a:t>
            </a:r>
          </a:p>
        </p:txBody>
      </p:sp>
      <p:sp>
        <p:nvSpPr>
          <p:cNvPr id="5" name="Slide Number Placeholder 4"/>
          <p:cNvSpPr>
            <a:spLocks noGrp="1"/>
          </p:cNvSpPr>
          <p:nvPr>
            <p:ph type="sldNum" sz="quarter" idx="12"/>
          </p:nvPr>
        </p:nvSpPr>
        <p:spPr>
          <a:xfrm>
            <a:off x="8610600" y="6356350"/>
            <a:ext cx="2743200" cy="365125"/>
          </a:xfrm>
        </p:spPr>
        <p:txBody>
          <a:bodyPr>
            <a:normAutofit/>
          </a:bodyPr>
          <a:lstStyle/>
          <a:p>
            <a:pPr>
              <a:spcAft>
                <a:spcPts val="600"/>
              </a:spcAft>
            </a:pPr>
            <a:fld id="{1304E4F6-5DBB-467A-B1C4-2E27796DE4FB}" type="slidenum">
              <a:rPr lang="en-US" smtClean="0"/>
              <a:pPr>
                <a:spcAft>
                  <a:spcPts val="600"/>
                </a:spcAft>
              </a:pPr>
              <a:t>56</a:t>
            </a:fld>
            <a:endParaRPr lang="en-US"/>
          </a:p>
        </p:txBody>
      </p:sp>
      <p:sp>
        <p:nvSpPr>
          <p:cNvPr id="17" name="Content Placeholder 2">
            <a:extLst>
              <a:ext uri="{FF2B5EF4-FFF2-40B4-BE49-F238E27FC236}">
                <a16:creationId xmlns:a16="http://schemas.microsoft.com/office/drawing/2014/main" id="{F78A7E11-55B9-4096-BC9F-49EAD961BEE4}"/>
              </a:ext>
            </a:extLst>
          </p:cNvPr>
          <p:cNvSpPr txBox="1">
            <a:spLocks/>
          </p:cNvSpPr>
          <p:nvPr/>
        </p:nvSpPr>
        <p:spPr>
          <a:xfrm>
            <a:off x="-3047" y="-9"/>
            <a:ext cx="12191997" cy="2194570"/>
          </a:xfrm>
          <a:prstGeom prst="rect">
            <a:avLst/>
          </a:prstGeom>
          <a:solidFill>
            <a:schemeClr val="accent1">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sz="3600" dirty="0"/>
              <a:t>Is the R2T4 waiver under the CARES Act mandatory or may an institution opt to continue returning funds to the Title IV programs even for those students, whose withdrawals are COVID-19 related?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97222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80">
                                          <p:stCondLst>
                                            <p:cond delay="0"/>
                                          </p:stCondLst>
                                        </p:cTn>
                                        <p:tgtEl>
                                          <p:spTgt spid="4100"/>
                                        </p:tgtEl>
                                      </p:cBhvr>
                                    </p:animEffect>
                                    <p:anim calcmode="lin" valueType="num">
                                      <p:cBhvr>
                                        <p:cTn id="8"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0"/>
                                        </p:tgtEl>
                                      </p:cBhvr>
                                      <p:to x="100000" y="60000"/>
                                    </p:animScale>
                                    <p:animScale>
                                      <p:cBhvr>
                                        <p:cTn id="14" dur="166" decel="50000">
                                          <p:stCondLst>
                                            <p:cond delay="676"/>
                                          </p:stCondLst>
                                        </p:cTn>
                                        <p:tgtEl>
                                          <p:spTgt spid="4100"/>
                                        </p:tgtEl>
                                      </p:cBhvr>
                                      <p:to x="100000" y="100000"/>
                                    </p:animScale>
                                    <p:animScale>
                                      <p:cBhvr>
                                        <p:cTn id="15" dur="26">
                                          <p:stCondLst>
                                            <p:cond delay="1312"/>
                                          </p:stCondLst>
                                        </p:cTn>
                                        <p:tgtEl>
                                          <p:spTgt spid="4100"/>
                                        </p:tgtEl>
                                      </p:cBhvr>
                                      <p:to x="100000" y="80000"/>
                                    </p:animScale>
                                    <p:animScale>
                                      <p:cBhvr>
                                        <p:cTn id="16" dur="166" decel="50000">
                                          <p:stCondLst>
                                            <p:cond delay="1338"/>
                                          </p:stCondLst>
                                        </p:cTn>
                                        <p:tgtEl>
                                          <p:spTgt spid="4100"/>
                                        </p:tgtEl>
                                      </p:cBhvr>
                                      <p:to x="100000" y="100000"/>
                                    </p:animScale>
                                    <p:animScale>
                                      <p:cBhvr>
                                        <p:cTn id="17" dur="26">
                                          <p:stCondLst>
                                            <p:cond delay="1642"/>
                                          </p:stCondLst>
                                        </p:cTn>
                                        <p:tgtEl>
                                          <p:spTgt spid="4100"/>
                                        </p:tgtEl>
                                      </p:cBhvr>
                                      <p:to x="100000" y="90000"/>
                                    </p:animScale>
                                    <p:animScale>
                                      <p:cBhvr>
                                        <p:cTn id="18" dur="166" decel="50000">
                                          <p:stCondLst>
                                            <p:cond delay="1668"/>
                                          </p:stCondLst>
                                        </p:cTn>
                                        <p:tgtEl>
                                          <p:spTgt spid="4100"/>
                                        </p:tgtEl>
                                      </p:cBhvr>
                                      <p:to x="100000" y="100000"/>
                                    </p:animScale>
                                    <p:animScale>
                                      <p:cBhvr>
                                        <p:cTn id="19" dur="26">
                                          <p:stCondLst>
                                            <p:cond delay="1808"/>
                                          </p:stCondLst>
                                        </p:cTn>
                                        <p:tgtEl>
                                          <p:spTgt spid="4100"/>
                                        </p:tgtEl>
                                      </p:cBhvr>
                                      <p:to x="100000" y="95000"/>
                                    </p:animScale>
                                    <p:animScale>
                                      <p:cBhvr>
                                        <p:cTn id="20"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57</a:t>
            </a:fld>
            <a:endParaRPr lang="en-US"/>
          </a:p>
        </p:txBody>
      </p:sp>
      <p:sp>
        <p:nvSpPr>
          <p:cNvPr id="6" name="Title 1"/>
          <p:cNvSpPr>
            <a:spLocks noGrp="1"/>
          </p:cNvSpPr>
          <p:nvPr>
            <p:ph type="title"/>
          </p:nvPr>
        </p:nvSpPr>
        <p:spPr>
          <a:xfrm>
            <a:off x="418575" y="353742"/>
            <a:ext cx="11353800" cy="1325563"/>
          </a:xfrm>
        </p:spPr>
        <p:txBody>
          <a:bodyPr vert="horz" lIns="91440" tIns="45720" rIns="91440" bIns="45720" rtlCol="0" anchor="ctr">
            <a:normAutofit/>
          </a:bodyPr>
          <a:lstStyle/>
          <a:p>
            <a:pPr algn="ctr"/>
            <a:r>
              <a:rPr lang="en-US" sz="5400" b="1" dirty="0">
                <a:solidFill>
                  <a:srgbClr val="00659E"/>
                </a:solidFill>
                <a:latin typeface="Gill Sans MT" panose="020B0502020104020203" pitchFamily="34" charset="0"/>
                <a:cs typeface="Aharoni" panose="02010803020104030203" pitchFamily="2" charset="-79"/>
              </a:rPr>
              <a:t>Resources</a:t>
            </a:r>
          </a:p>
        </p:txBody>
      </p:sp>
      <p:sp>
        <p:nvSpPr>
          <p:cNvPr id="7" name="Rectangle 6"/>
          <p:cNvSpPr/>
          <p:nvPr/>
        </p:nvSpPr>
        <p:spPr>
          <a:xfrm>
            <a:off x="1085998" y="1536174"/>
            <a:ext cx="8134285" cy="4154984"/>
          </a:xfrm>
          <a:prstGeom prst="rect">
            <a:avLst/>
          </a:prstGeom>
        </p:spPr>
        <p:txBody>
          <a:bodyPr wrap="square">
            <a:spAutoFit/>
          </a:bodyPr>
          <a:lstStyle/>
          <a:p>
            <a:pPr marL="173038" indent="-173038">
              <a:buFont typeface="Arial" panose="020B0604020202020204" pitchFamily="34" charset="0"/>
              <a:buChar char="•"/>
            </a:pPr>
            <a:r>
              <a:rPr lang="en-US" sz="2200" dirty="0">
                <a:ea typeface="Tw Cen MT" charset="0"/>
                <a:cs typeface="Tw Cen MT" charset="0"/>
              </a:rPr>
              <a:t>NASFAA Training May 19, 2021</a:t>
            </a:r>
          </a:p>
          <a:p>
            <a:pPr marL="630238" lvl="1" indent="-173038">
              <a:buFont typeface="Arial" panose="020B0604020202020204" pitchFamily="34" charset="0"/>
              <a:buChar char="•"/>
            </a:pPr>
            <a:r>
              <a:rPr lang="en-US" sz="2200" dirty="0">
                <a:ea typeface="Tw Cen MT" charset="0"/>
                <a:cs typeface="Tw Cen MT" charset="0"/>
              </a:rPr>
              <a:t>Changes are coming to R2T4 and Modules</a:t>
            </a:r>
          </a:p>
          <a:p>
            <a:pPr marL="630238" lvl="1" indent="-173038">
              <a:buFont typeface="Arial" panose="020B0604020202020204" pitchFamily="34" charset="0"/>
              <a:buChar char="•"/>
            </a:pPr>
            <a:endParaRPr lang="en-US" sz="2200" dirty="0">
              <a:ea typeface="Tw Cen MT" charset="0"/>
              <a:cs typeface="Tw Cen MT" charset="0"/>
            </a:endParaRPr>
          </a:p>
          <a:p>
            <a:pPr marL="173038" indent="-173038">
              <a:buFont typeface="Arial" panose="020B0604020202020204" pitchFamily="34" charset="0"/>
              <a:buChar char="•"/>
            </a:pPr>
            <a:r>
              <a:rPr lang="en-US" sz="2200" dirty="0">
                <a:ea typeface="Tw Cen MT" charset="0"/>
                <a:cs typeface="Tw Cen MT" charset="0"/>
              </a:rPr>
              <a:t>FSA 2020 Training Conference December 2020</a:t>
            </a:r>
          </a:p>
          <a:p>
            <a:pPr marL="630238" lvl="1" indent="-173038">
              <a:buFont typeface="Arial" panose="020B0604020202020204" pitchFamily="34" charset="0"/>
              <a:buChar char="•"/>
            </a:pPr>
            <a:r>
              <a:rPr lang="en-US" sz="2200" dirty="0">
                <a:ea typeface="Tw Cen MT" charset="0"/>
                <a:cs typeface="Tw Cen MT" charset="0"/>
              </a:rPr>
              <a:t>Session #18--R2T4 Resources and Q&amp;A</a:t>
            </a:r>
          </a:p>
          <a:p>
            <a:pPr marL="630238" lvl="1" indent="-173038">
              <a:buFont typeface="Arial" panose="020B0604020202020204" pitchFamily="34" charset="0"/>
              <a:buChar char="•"/>
            </a:pPr>
            <a:r>
              <a:rPr lang="en-US" sz="2200" dirty="0">
                <a:ea typeface="Tw Cen MT" charset="0"/>
                <a:cs typeface="Tw Cen MT" charset="0"/>
              </a:rPr>
              <a:t>General Session #5– COVID-19 Higher Education Policy</a:t>
            </a:r>
          </a:p>
          <a:p>
            <a:pPr lvl="1"/>
            <a:endParaRPr lang="en-US" sz="2200" dirty="0">
              <a:ea typeface="Tw Cen MT" charset="0"/>
              <a:cs typeface="Tw Cen MT" charset="0"/>
            </a:endParaRPr>
          </a:p>
          <a:p>
            <a:pPr marL="225425" lvl="1" indent="-225425">
              <a:buFont typeface="Arial" panose="020B0604020202020204" pitchFamily="34" charset="0"/>
              <a:buChar char="•"/>
            </a:pPr>
            <a:r>
              <a:rPr lang="en-US" sz="2200" dirty="0">
                <a:latin typeface="Tw Cen MT" charset="0"/>
                <a:ea typeface="Tw Cen MT" charset="0"/>
                <a:cs typeface="Tw Cen MT" charset="0"/>
              </a:rPr>
              <a:t>FSA Handbook, Volume 5, Chapter 2</a:t>
            </a:r>
          </a:p>
          <a:p>
            <a:pPr marL="225425" lvl="1" indent="-225425">
              <a:buFont typeface="Arial" panose="020B0604020202020204" pitchFamily="34" charset="0"/>
              <a:buChar char="•"/>
            </a:pPr>
            <a:endParaRPr lang="en-US" sz="2200" dirty="0">
              <a:ea typeface="Tw Cen MT" charset="0"/>
              <a:cs typeface="Tw Cen MT" charset="0"/>
            </a:endParaRPr>
          </a:p>
          <a:p>
            <a:pPr marL="173038" indent="-173038">
              <a:buFont typeface="Arial" panose="020B0604020202020204" pitchFamily="34" charset="0"/>
              <a:buChar char="•"/>
            </a:pPr>
            <a:r>
              <a:rPr lang="en-US" sz="2200" dirty="0">
                <a:effectLst/>
                <a:ea typeface="Times New Roman" panose="02020603050405020304" pitchFamily="18" charset="0"/>
              </a:rPr>
              <a:t>The </a:t>
            </a:r>
            <a:r>
              <a:rPr lang="en-US" sz="2200" u="sng" dirty="0">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CARES Act</a:t>
            </a:r>
            <a:r>
              <a:rPr lang="en-US" sz="2200" dirty="0">
                <a:effectLst/>
                <a:ea typeface="Times New Roman" panose="02020603050405020304" pitchFamily="18" charset="0"/>
              </a:rPr>
              <a:t> </a:t>
            </a:r>
          </a:p>
          <a:p>
            <a:pPr marL="173038" indent="-173038">
              <a:buFont typeface="Arial" panose="020B0604020202020204" pitchFamily="34" charset="0"/>
              <a:buChar char="•"/>
            </a:pPr>
            <a:endParaRPr lang="en-US" sz="2200" dirty="0">
              <a:effectLst/>
              <a:ea typeface="Times New Roman" panose="02020603050405020304" pitchFamily="18" charset="0"/>
            </a:endParaRPr>
          </a:p>
          <a:p>
            <a:pPr marL="173038" indent="-173038">
              <a:buFont typeface="Arial" panose="020B0604020202020204" pitchFamily="34" charset="0"/>
              <a:buChar char="•"/>
            </a:pPr>
            <a:r>
              <a:rPr lang="en-US" sz="2200" u="sng" dirty="0">
                <a:solidFill>
                  <a:srgbClr val="0563C1"/>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May 15, 2020</a:t>
            </a:r>
            <a:r>
              <a:rPr lang="en-US" sz="2200" u="sng"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 Electronic Announcement</a:t>
            </a:r>
            <a:endParaRPr lang="en-US" sz="2200" dirty="0">
              <a:ea typeface="Tw Cen MT" charset="0"/>
              <a:cs typeface="Tw Cen MT" charset="0"/>
            </a:endParaRPr>
          </a:p>
        </p:txBody>
      </p:sp>
      <p:sp>
        <p:nvSpPr>
          <p:cNvPr id="8" name="Footer Placeholder 4">
            <a:extLst>
              <a:ext uri="{FF2B5EF4-FFF2-40B4-BE49-F238E27FC236}">
                <a16:creationId xmlns:a16="http://schemas.microsoft.com/office/drawing/2014/main" id="{DCB5BFF2-5C55-4107-A066-526FC4F4C4B5}"/>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6100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b="1" kern="1200" dirty="0">
                <a:solidFill>
                  <a:srgbClr val="00659E"/>
                </a:solidFill>
                <a:latin typeface="Gill Sans MT" panose="020B0502020104020203" pitchFamily="34" charset="0"/>
              </a:rPr>
              <a:t>Questions?</a:t>
            </a:r>
          </a:p>
        </p:txBody>
      </p:sp>
      <p:pic>
        <p:nvPicPr>
          <p:cNvPr id="1026" name="Picture 2" descr="What is a question mark? | TheSchoolRun">
            <a:extLst>
              <a:ext uri="{FF2B5EF4-FFF2-40B4-BE49-F238E27FC236}">
                <a16:creationId xmlns:a16="http://schemas.microsoft.com/office/drawing/2014/main" id="{6318818D-5EB8-4F6A-BAC4-56A08D500F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910802"/>
            <a:ext cx="12192000" cy="4947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Question Marks - Rules and Examples">
            <a:extLst>
              <a:ext uri="{FF2B5EF4-FFF2-40B4-BE49-F238E27FC236}">
                <a16:creationId xmlns:a16="http://schemas.microsoft.com/office/drawing/2014/main" id="{02735B8E-8E45-4909-9D79-C3BE76774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223" y="91440"/>
            <a:ext cx="25050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87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134">
            <a:extLst>
              <a:ext uri="{FF2B5EF4-FFF2-40B4-BE49-F238E27FC236}">
                <a16:creationId xmlns:a16="http://schemas.microsoft.com/office/drawing/2014/main" id="{4845A0EE-C4C8-4AE1-B3C6-1261368AC0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305744" y="490451"/>
            <a:ext cx="4997775" cy="5578816"/>
          </a:xfrm>
        </p:spPr>
        <p:txBody>
          <a:bodyPr vert="horz" lIns="91440" tIns="45720" rIns="91440" bIns="45720" rtlCol="0" anchor="ctr">
            <a:normAutofit/>
          </a:bodyPr>
          <a:lstStyle/>
          <a:p>
            <a:pPr algn="ctr"/>
            <a:r>
              <a:rPr lang="en-US" sz="3700" b="1" kern="1200" dirty="0">
                <a:solidFill>
                  <a:srgbClr val="FFFFFF"/>
                </a:solidFill>
                <a:latin typeface="+mj-lt"/>
                <a:ea typeface="+mj-ea"/>
                <a:cs typeface="+mj-cs"/>
              </a:rPr>
              <a:t>Thank you!!</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Lori Felumlee </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University of North Carolina at Wilmington </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hlinkClick r:id="rId3"/>
              </a:rPr>
              <a:t>FelumleeL@uncw.edu</a:t>
            </a:r>
            <a:r>
              <a:rPr lang="en-US" sz="3700" b="1" kern="1200" dirty="0">
                <a:solidFill>
                  <a:srgbClr val="FFFFFF"/>
                </a:solidFill>
                <a:latin typeface="+mj-lt"/>
                <a:ea typeface="+mj-ea"/>
                <a:cs typeface="+mj-cs"/>
              </a:rPr>
              <a:t> </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910-962-7390</a:t>
            </a:r>
            <a:br>
              <a:rPr lang="en-US" sz="3700" b="1" kern="1200" dirty="0">
                <a:solidFill>
                  <a:srgbClr val="FFFFFF"/>
                </a:solidFill>
                <a:latin typeface="+mj-lt"/>
                <a:ea typeface="+mj-ea"/>
                <a:cs typeface="+mj-cs"/>
              </a:rPr>
            </a:br>
            <a:endParaRPr lang="en-US" sz="3700" b="1" kern="1200" dirty="0">
              <a:solidFill>
                <a:srgbClr val="FFFFFF"/>
              </a:solidFill>
              <a:latin typeface="+mj-lt"/>
              <a:ea typeface="+mj-ea"/>
              <a:cs typeface="+mj-cs"/>
            </a:endParaRPr>
          </a:p>
        </p:txBody>
      </p:sp>
      <p:pic>
        <p:nvPicPr>
          <p:cNvPr id="2050" name="Picture 2" descr="UNCW Logo PNG Transparent &amp; SVG Vector - Freebie Supply">
            <a:extLst>
              <a:ext uri="{FF2B5EF4-FFF2-40B4-BE49-F238E27FC236}">
                <a16:creationId xmlns:a16="http://schemas.microsoft.com/office/drawing/2014/main" id="{6514DB41-1C81-44F3-859B-88D36DDC007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6000" y="1384822"/>
            <a:ext cx="5459470" cy="408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57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80">
                                          <p:stCondLst>
                                            <p:cond delay="0"/>
                                          </p:stCondLst>
                                        </p:cTn>
                                        <p:tgtEl>
                                          <p:spTgt spid="2050"/>
                                        </p:tgtEl>
                                      </p:cBhvr>
                                    </p:animEffect>
                                    <p:anim calcmode="lin" valueType="num">
                                      <p:cBhvr>
                                        <p:cTn id="16"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0"/>
                                        </p:tgtEl>
                                      </p:cBhvr>
                                      <p:to x="100000" y="60000"/>
                                    </p:animScale>
                                    <p:animScale>
                                      <p:cBhvr>
                                        <p:cTn id="22" dur="166" decel="50000">
                                          <p:stCondLst>
                                            <p:cond delay="676"/>
                                          </p:stCondLst>
                                        </p:cTn>
                                        <p:tgtEl>
                                          <p:spTgt spid="2050"/>
                                        </p:tgtEl>
                                      </p:cBhvr>
                                      <p:to x="100000" y="100000"/>
                                    </p:animScale>
                                    <p:animScale>
                                      <p:cBhvr>
                                        <p:cTn id="23" dur="26">
                                          <p:stCondLst>
                                            <p:cond delay="1312"/>
                                          </p:stCondLst>
                                        </p:cTn>
                                        <p:tgtEl>
                                          <p:spTgt spid="2050"/>
                                        </p:tgtEl>
                                      </p:cBhvr>
                                      <p:to x="100000" y="80000"/>
                                    </p:animScale>
                                    <p:animScale>
                                      <p:cBhvr>
                                        <p:cTn id="24" dur="166" decel="50000">
                                          <p:stCondLst>
                                            <p:cond delay="1338"/>
                                          </p:stCondLst>
                                        </p:cTn>
                                        <p:tgtEl>
                                          <p:spTgt spid="2050"/>
                                        </p:tgtEl>
                                      </p:cBhvr>
                                      <p:to x="100000" y="100000"/>
                                    </p:animScale>
                                    <p:animScale>
                                      <p:cBhvr>
                                        <p:cTn id="25" dur="26">
                                          <p:stCondLst>
                                            <p:cond delay="1642"/>
                                          </p:stCondLst>
                                        </p:cTn>
                                        <p:tgtEl>
                                          <p:spTgt spid="2050"/>
                                        </p:tgtEl>
                                      </p:cBhvr>
                                      <p:to x="100000" y="90000"/>
                                    </p:animScale>
                                    <p:animScale>
                                      <p:cBhvr>
                                        <p:cTn id="26" dur="166" decel="50000">
                                          <p:stCondLst>
                                            <p:cond delay="1668"/>
                                          </p:stCondLst>
                                        </p:cTn>
                                        <p:tgtEl>
                                          <p:spTgt spid="2050"/>
                                        </p:tgtEl>
                                      </p:cBhvr>
                                      <p:to x="100000" y="100000"/>
                                    </p:animScale>
                                    <p:animScale>
                                      <p:cBhvr>
                                        <p:cTn id="27" dur="26">
                                          <p:stCondLst>
                                            <p:cond delay="1808"/>
                                          </p:stCondLst>
                                        </p:cTn>
                                        <p:tgtEl>
                                          <p:spTgt spid="2050"/>
                                        </p:tgtEl>
                                      </p:cBhvr>
                                      <p:to x="100000" y="95000"/>
                                    </p:animScale>
                                    <p:animScale>
                                      <p:cBhvr>
                                        <p:cTn id="28"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Withdrawals Defined</a:t>
            </a:r>
          </a:p>
        </p:txBody>
      </p:sp>
      <p:sp>
        <p:nvSpPr>
          <p:cNvPr id="4" name="Slide Number Placeholder 3"/>
          <p:cNvSpPr>
            <a:spLocks noGrp="1"/>
          </p:cNvSpPr>
          <p:nvPr>
            <p:ph type="sldNum" sz="quarter" idx="12"/>
          </p:nvPr>
        </p:nvSpPr>
        <p:spPr/>
        <p:txBody>
          <a:bodyPr/>
          <a:lstStyle/>
          <a:p>
            <a:fld id="{1304E4F6-5DBB-467A-B1C4-2E27796DE4FB}" type="slidenum">
              <a:rPr lang="en-US" smtClean="0"/>
              <a:t>6</a:t>
            </a:fld>
            <a:endParaRPr lang="en-US"/>
          </a:p>
        </p:txBody>
      </p:sp>
      <p:sp>
        <p:nvSpPr>
          <p:cNvPr id="10" name="Rectangle 9"/>
          <p:cNvSpPr/>
          <p:nvPr/>
        </p:nvSpPr>
        <p:spPr>
          <a:xfrm>
            <a:off x="1949724" y="2344843"/>
            <a:ext cx="7989831" cy="531196"/>
          </a:xfrm>
          <a:prstGeom prst="rect">
            <a:avLst/>
          </a:prstGeom>
          <a:solidFill>
            <a:srgbClr val="95B3D7"/>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a:solidFill>
                  <a:srgbClr val="000000"/>
                </a:solidFill>
                <a:cs typeface="Arial" panose="020B0604020202020204" pitchFamily="34" charset="0"/>
              </a:rPr>
              <a:t>Semester</a:t>
            </a:r>
            <a:endParaRPr lang="en-US" b="1" dirty="0">
              <a:solidFill>
                <a:srgbClr val="000000"/>
              </a:solidFill>
              <a:cs typeface="Arial" panose="020B0604020202020204" pitchFamily="34" charset="0"/>
            </a:endParaRPr>
          </a:p>
        </p:txBody>
      </p:sp>
      <p:sp>
        <p:nvSpPr>
          <p:cNvPr id="11" name="Rectangle 10"/>
          <p:cNvSpPr/>
          <p:nvPr/>
        </p:nvSpPr>
        <p:spPr>
          <a:xfrm>
            <a:off x="1949725" y="2347512"/>
            <a:ext cx="7989831"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2" name="Rectangle 11"/>
          <p:cNvSpPr/>
          <p:nvPr/>
        </p:nvSpPr>
        <p:spPr>
          <a:xfrm>
            <a:off x="4533904" y="2344843"/>
            <a:ext cx="5405652" cy="531196"/>
          </a:xfrm>
          <a:prstGeom prst="rect">
            <a:avLst/>
          </a:prstGeom>
          <a:solidFill>
            <a:srgbClr val="FF9999"/>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15" name="Down Arrow 14"/>
          <p:cNvSpPr/>
          <p:nvPr/>
        </p:nvSpPr>
        <p:spPr>
          <a:xfrm flipV="1">
            <a:off x="4357592" y="2915588"/>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61817" y="2476064"/>
            <a:ext cx="2113977" cy="553998"/>
          </a:xfrm>
          <a:prstGeom prst="rect">
            <a:avLst/>
          </a:prstGeom>
          <a:solidFill>
            <a:schemeClr val="accent4">
              <a:lumMod val="60000"/>
              <a:lumOff val="40000"/>
            </a:schemeClr>
          </a:solidFill>
          <a:ln w="25400">
            <a:solidFill>
              <a:schemeClr val="tx1"/>
            </a:solidFill>
            <a:prstDash val="dash"/>
          </a:ln>
        </p:spPr>
        <p:txBody>
          <a:bodyPr wrap="none">
            <a:spAutoFit/>
          </a:bodyPr>
          <a:lstStyle/>
          <a:p>
            <a:pPr algn="ctr" defTabSz="457189" fontAlgn="base">
              <a:spcBef>
                <a:spcPct val="0"/>
              </a:spcBef>
              <a:spcAft>
                <a:spcPct val="0"/>
              </a:spcAft>
              <a:defRPr/>
            </a:pPr>
            <a:r>
              <a:rPr lang="en-US" sz="3000" b="1" dirty="0">
                <a:solidFill>
                  <a:srgbClr val="C00000"/>
                </a:solidFill>
                <a:latin typeface="Gill Sans MT" panose="020B0502020104020203" pitchFamily="34" charset="0"/>
                <a:cs typeface="Arial" panose="020B0604020202020204" pitchFamily="34" charset="0"/>
              </a:rPr>
              <a:t>All F’s, etc.</a:t>
            </a:r>
          </a:p>
        </p:txBody>
      </p:sp>
      <p:sp>
        <p:nvSpPr>
          <p:cNvPr id="19" name="TextBox 18"/>
          <p:cNvSpPr txBox="1"/>
          <p:nvPr/>
        </p:nvSpPr>
        <p:spPr>
          <a:xfrm>
            <a:off x="1198798" y="1728788"/>
            <a:ext cx="2428322" cy="584775"/>
          </a:xfrm>
          <a:prstGeom prst="rect">
            <a:avLst/>
          </a:prstGeom>
          <a:noFill/>
        </p:spPr>
        <p:txBody>
          <a:bodyPr wrap="square" rtlCol="0">
            <a:spAutoFit/>
          </a:bodyPr>
          <a:lstStyle/>
          <a:p>
            <a:r>
              <a:rPr lang="en-US" sz="3200" b="1" dirty="0">
                <a:solidFill>
                  <a:schemeClr val="accent1">
                    <a:lumMod val="50000"/>
                  </a:schemeClr>
                </a:solidFill>
                <a:latin typeface="Aharoni" panose="02010803020104030203" pitchFamily="2" charset="-79"/>
                <a:cs typeface="Aharoni" panose="02010803020104030203" pitchFamily="2" charset="-79"/>
              </a:rPr>
              <a:t>Unofficial:</a:t>
            </a:r>
          </a:p>
        </p:txBody>
      </p:sp>
      <p:sp>
        <p:nvSpPr>
          <p:cNvPr id="16" name="TextBox 15"/>
          <p:cNvSpPr txBox="1"/>
          <p:nvPr/>
        </p:nvSpPr>
        <p:spPr>
          <a:xfrm>
            <a:off x="4211074" y="3176851"/>
            <a:ext cx="631372" cy="370114"/>
          </a:xfrm>
          <a:prstGeom prst="rect">
            <a:avLst/>
          </a:prstGeom>
          <a:noFill/>
        </p:spPr>
        <p:txBody>
          <a:bodyPr wrap="square" rtlCol="0">
            <a:spAutoFit/>
          </a:bodyPr>
          <a:lstStyle/>
          <a:p>
            <a:pPr algn="ctr"/>
            <a:r>
              <a:rPr lang="en-US" b="1" dirty="0"/>
              <a:t>LDA</a:t>
            </a:r>
          </a:p>
        </p:txBody>
      </p:sp>
      <p:sp>
        <p:nvSpPr>
          <p:cNvPr id="20" name="Footer Placeholder 4">
            <a:extLst>
              <a:ext uri="{FF2B5EF4-FFF2-40B4-BE49-F238E27FC236}">
                <a16:creationId xmlns:a16="http://schemas.microsoft.com/office/drawing/2014/main" id="{C3EB3F63-AF45-4F91-843F-E4B3C836ED69}"/>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
        <p:nvSpPr>
          <p:cNvPr id="13" name="Down Arrow 14">
            <a:extLst>
              <a:ext uri="{FF2B5EF4-FFF2-40B4-BE49-F238E27FC236}">
                <a16:creationId xmlns:a16="http://schemas.microsoft.com/office/drawing/2014/main" id="{85ADBCA8-19FA-48C3-AF53-C4CE1475F159}"/>
              </a:ext>
            </a:extLst>
          </p:cNvPr>
          <p:cNvSpPr/>
          <p:nvPr/>
        </p:nvSpPr>
        <p:spPr>
          <a:xfrm flipV="1">
            <a:off x="5989994" y="2907318"/>
            <a:ext cx="352623" cy="21583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80DF403-ADD0-4C29-BAC5-8F63E736D309}"/>
              </a:ext>
            </a:extLst>
          </p:cNvPr>
          <p:cNvSpPr txBox="1"/>
          <p:nvPr/>
        </p:nvSpPr>
        <p:spPr>
          <a:xfrm>
            <a:off x="908039" y="4142326"/>
            <a:ext cx="5105401" cy="923330"/>
          </a:xfrm>
          <a:prstGeom prst="rect">
            <a:avLst/>
          </a:prstGeom>
          <a:noFill/>
        </p:spPr>
        <p:txBody>
          <a:bodyPr wrap="square" rtlCol="0">
            <a:spAutoFit/>
          </a:bodyPr>
          <a:lstStyle/>
          <a:p>
            <a:pPr algn="r"/>
            <a:r>
              <a:rPr lang="en-US" dirty="0"/>
              <a:t>Schools Not Required To Take Attendance</a:t>
            </a:r>
          </a:p>
          <a:p>
            <a:pPr algn="r"/>
            <a:r>
              <a:rPr lang="en-US" dirty="0"/>
              <a:t>Can Use </a:t>
            </a:r>
            <a:r>
              <a:rPr lang="en-US" b="1" dirty="0"/>
              <a:t>Mid-Point (50%) </a:t>
            </a:r>
            <a:r>
              <a:rPr lang="en-US" dirty="0"/>
              <a:t>for Unofficial WD’s</a:t>
            </a:r>
          </a:p>
          <a:p>
            <a:pPr algn="r"/>
            <a:r>
              <a:rPr lang="en-US" i="1" dirty="0"/>
              <a:t>(Be Mindful of State and System Policies)</a:t>
            </a:r>
          </a:p>
        </p:txBody>
      </p:sp>
      <p:cxnSp>
        <p:nvCxnSpPr>
          <p:cNvPr id="18" name="Straight Connector 17">
            <a:extLst>
              <a:ext uri="{FF2B5EF4-FFF2-40B4-BE49-F238E27FC236}">
                <a16:creationId xmlns:a16="http://schemas.microsoft.com/office/drawing/2014/main" id="{6B46543B-C26D-4D07-83A2-D0BBA5564494}"/>
              </a:ext>
            </a:extLst>
          </p:cNvPr>
          <p:cNvCxnSpPr>
            <a:cxnSpLocks/>
          </p:cNvCxnSpPr>
          <p:nvPr/>
        </p:nvCxnSpPr>
        <p:spPr>
          <a:xfrm>
            <a:off x="6877352" y="1941591"/>
            <a:ext cx="0" cy="3541820"/>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178D576C-0D35-4392-8CE2-C288AA6ECC0F}"/>
              </a:ext>
            </a:extLst>
          </p:cNvPr>
          <p:cNvSpPr txBox="1"/>
          <p:nvPr/>
        </p:nvSpPr>
        <p:spPr>
          <a:xfrm rot="5400000">
            <a:off x="6568107" y="3496839"/>
            <a:ext cx="1128835" cy="369332"/>
          </a:xfrm>
          <a:prstGeom prst="rect">
            <a:avLst/>
          </a:prstGeom>
          <a:noFill/>
        </p:spPr>
        <p:txBody>
          <a:bodyPr wrap="none" rtlCol="0">
            <a:spAutoFit/>
          </a:bodyPr>
          <a:lstStyle/>
          <a:p>
            <a:pPr algn="ctr"/>
            <a:r>
              <a:rPr lang="en-US" dirty="0"/>
              <a:t>60% Mark</a:t>
            </a:r>
          </a:p>
        </p:txBody>
      </p:sp>
      <p:sp>
        <p:nvSpPr>
          <p:cNvPr id="23" name="Rectangle 22">
            <a:extLst>
              <a:ext uri="{FF2B5EF4-FFF2-40B4-BE49-F238E27FC236}">
                <a16:creationId xmlns:a16="http://schemas.microsoft.com/office/drawing/2014/main" id="{069EFE27-DADF-450D-9378-370E84AC28F5}"/>
              </a:ext>
            </a:extLst>
          </p:cNvPr>
          <p:cNvSpPr/>
          <p:nvPr/>
        </p:nvSpPr>
        <p:spPr>
          <a:xfrm>
            <a:off x="4539614" y="2347215"/>
            <a:ext cx="1626691" cy="531196"/>
          </a:xfrm>
          <a:prstGeom prst="rect">
            <a:avLst/>
          </a:prstGeom>
          <a:solidFill>
            <a:schemeClr val="accent6">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Tree>
    <p:extLst>
      <p:ext uri="{BB962C8B-B14F-4D97-AF65-F5344CB8AC3E}">
        <p14:creationId xmlns:p14="http://schemas.microsoft.com/office/powerpoint/2010/main" val="2943681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out)">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1"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1" animBg="1"/>
      <p:bldP spid="15" grpId="0" animBg="1"/>
      <p:bldP spid="15" grpId="1" animBg="1"/>
      <p:bldP spid="17" grpId="0" animBg="1"/>
      <p:bldP spid="16" grpId="0"/>
      <p:bldP spid="16" grpId="1"/>
      <p:bldP spid="13" grpId="0" animBg="1"/>
      <p:bldP spid="14"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7</a:t>
            </a:fld>
            <a:endParaRPr lang="en-US"/>
          </a:p>
        </p:txBody>
      </p:sp>
      <p:sp>
        <p:nvSpPr>
          <p:cNvPr id="6"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Applicable Deadlines</a:t>
            </a:r>
          </a:p>
        </p:txBody>
      </p:sp>
      <p:sp>
        <p:nvSpPr>
          <p:cNvPr id="7" name="Rectangle 6"/>
          <p:cNvSpPr/>
          <p:nvPr/>
        </p:nvSpPr>
        <p:spPr>
          <a:xfrm>
            <a:off x="457200" y="1690688"/>
            <a:ext cx="11480800" cy="46166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14 Days</a:t>
            </a:r>
            <a:r>
              <a:rPr lang="en-US" sz="2400" dirty="0">
                <a:latin typeface="Tw Cen MT" charset="0"/>
                <a:ea typeface="Tw Cen MT" charset="0"/>
                <a:cs typeface="Tw Cen MT" charset="0"/>
              </a:rPr>
              <a:t>	For Schools Required to Take Attendance, Determination Date (DD)</a:t>
            </a:r>
          </a:p>
        </p:txBody>
      </p:sp>
      <p:sp>
        <p:nvSpPr>
          <p:cNvPr id="2" name="Rectangle 1"/>
          <p:cNvSpPr/>
          <p:nvPr/>
        </p:nvSpPr>
        <p:spPr>
          <a:xfrm>
            <a:off x="457199" y="2833546"/>
            <a:ext cx="11480801" cy="98488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30 Days</a:t>
            </a:r>
            <a:r>
              <a:rPr lang="en-US" sz="2400" dirty="0">
                <a:latin typeface="Tw Cen MT" charset="0"/>
                <a:ea typeface="Tw Cen MT" charset="0"/>
                <a:cs typeface="Tw Cen MT" charset="0"/>
              </a:rPr>
              <a:t>	Complete R2T4 Calculation (From DD)</a:t>
            </a:r>
          </a:p>
          <a:p>
            <a:pPr>
              <a:spcAft>
                <a:spcPts val="1200"/>
              </a:spcAft>
            </a:pPr>
            <a:r>
              <a:rPr lang="en-US" sz="2400" b="1" dirty="0">
                <a:latin typeface="Tw Cen MT" charset="0"/>
                <a:ea typeface="Tw Cen MT" charset="0"/>
                <a:cs typeface="Tw Cen MT" charset="0"/>
              </a:rPr>
              <a:t>30 Days</a:t>
            </a:r>
            <a:r>
              <a:rPr lang="en-US" sz="2400" dirty="0">
                <a:latin typeface="Tw Cen MT" charset="0"/>
                <a:ea typeface="Tw Cen MT" charset="0"/>
                <a:cs typeface="Tw Cen MT" charset="0"/>
              </a:rPr>
              <a:t>	Offer Loans from Post-Withdrawal Disbursement (From DD) </a:t>
            </a:r>
          </a:p>
        </p:txBody>
      </p:sp>
      <p:sp>
        <p:nvSpPr>
          <p:cNvPr id="9" name="Rectangle 8"/>
          <p:cNvSpPr/>
          <p:nvPr/>
        </p:nvSpPr>
        <p:spPr>
          <a:xfrm>
            <a:off x="457200" y="3928195"/>
            <a:ext cx="10896600" cy="98488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45 Days</a:t>
            </a:r>
            <a:r>
              <a:rPr lang="en-US" sz="2400" dirty="0">
                <a:latin typeface="Tw Cen MT" charset="0"/>
                <a:ea typeface="Tw Cen MT" charset="0"/>
                <a:cs typeface="Tw Cen MT" charset="0"/>
              </a:rPr>
              <a:t>	Return Title Funds (From DD)</a:t>
            </a:r>
          </a:p>
          <a:p>
            <a:pPr>
              <a:spcAft>
                <a:spcPts val="1200"/>
              </a:spcAft>
            </a:pPr>
            <a:r>
              <a:rPr lang="en-US" sz="2400" b="1" dirty="0">
                <a:latin typeface="Tw Cen MT" charset="0"/>
                <a:ea typeface="Tw Cen MT" charset="0"/>
                <a:cs typeface="Tw Cen MT" charset="0"/>
              </a:rPr>
              <a:t>45 Days</a:t>
            </a:r>
            <a:r>
              <a:rPr lang="en-US" sz="2400" dirty="0">
                <a:latin typeface="Tw Cen MT" charset="0"/>
                <a:ea typeface="Tw Cen MT" charset="0"/>
                <a:cs typeface="Tw Cen MT" charset="0"/>
              </a:rPr>
              <a:t>	Disburse Grants from Post-Withdrawal Disbursement (From DD)</a:t>
            </a:r>
          </a:p>
        </p:txBody>
      </p:sp>
      <p:sp>
        <p:nvSpPr>
          <p:cNvPr id="10" name="Rectangle 9"/>
          <p:cNvSpPr/>
          <p:nvPr/>
        </p:nvSpPr>
        <p:spPr>
          <a:xfrm>
            <a:off x="457200" y="5022844"/>
            <a:ext cx="10896600" cy="46166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180 Days</a:t>
            </a:r>
            <a:r>
              <a:rPr lang="en-US" sz="2400" dirty="0">
                <a:latin typeface="Tw Cen MT" charset="0"/>
                <a:ea typeface="Tw Cen MT" charset="0"/>
                <a:cs typeface="Tw Cen MT" charset="0"/>
              </a:rPr>
              <a:t>	Disburse Loans from Post-Withdrawal Disbursement (From DD)</a:t>
            </a:r>
          </a:p>
        </p:txBody>
      </p:sp>
      <p:sp>
        <p:nvSpPr>
          <p:cNvPr id="11" name="Rectangle 10"/>
          <p:cNvSpPr/>
          <p:nvPr/>
        </p:nvSpPr>
        <p:spPr>
          <a:xfrm>
            <a:off x="457199" y="2262117"/>
            <a:ext cx="11299373" cy="46166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30 Days</a:t>
            </a:r>
            <a:r>
              <a:rPr lang="en-US" sz="2400" dirty="0">
                <a:latin typeface="Tw Cen MT" charset="0"/>
                <a:ea typeface="Tw Cen MT" charset="0"/>
                <a:cs typeface="Tw Cen MT" charset="0"/>
              </a:rPr>
              <a:t>	If NOT Required to Take Attendance, DD for Unofficial WDs (from End of Term)</a:t>
            </a:r>
          </a:p>
        </p:txBody>
      </p:sp>
      <p:sp>
        <p:nvSpPr>
          <p:cNvPr id="12" name="Footer Placeholder 4">
            <a:extLst>
              <a:ext uri="{FF2B5EF4-FFF2-40B4-BE49-F238E27FC236}">
                <a16:creationId xmlns:a16="http://schemas.microsoft.com/office/drawing/2014/main" id="{27AE2145-0C25-4B4D-89F1-2C62F06445D4}"/>
              </a:ext>
            </a:extLst>
          </p:cNvPr>
          <p:cNvSpPr>
            <a:spLocks noGrp="1"/>
          </p:cNvSpPr>
          <p:nvPr>
            <p:ph type="ftr" sz="quarter" idx="11"/>
          </p:nvPr>
        </p:nvSpPr>
        <p:spPr>
          <a:xfrm>
            <a:off x="4038600" y="6356350"/>
            <a:ext cx="4114800" cy="365125"/>
          </a:xfrm>
        </p:spPr>
        <p:txBody>
          <a:bodyPr/>
          <a:lstStyle/>
          <a:p>
            <a:r>
              <a:rPr lang="en-US" dirty="0"/>
              <a:t>Fall Conference  November 7-10, 2021</a:t>
            </a:r>
          </a:p>
        </p:txBody>
      </p:sp>
    </p:spTree>
    <p:extLst>
      <p:ext uri="{BB962C8B-B14F-4D97-AF65-F5344CB8AC3E}">
        <p14:creationId xmlns:p14="http://schemas.microsoft.com/office/powerpoint/2010/main" val="2671154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6525-A798-4955-8969-FFB19E79C4F7}"/>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A28E632-F1CF-4929-86E8-EFECCFFC75C9}"/>
              </a:ext>
            </a:extLst>
          </p:cNvPr>
          <p:cNvSpPr>
            <a:spLocks noGrp="1"/>
          </p:cNvSpPr>
          <p:nvPr>
            <p:ph type="ftr" sz="quarter" idx="11"/>
          </p:nvPr>
        </p:nvSpPr>
        <p:spPr/>
        <p:txBody>
          <a:bodyPr/>
          <a:lstStyle/>
          <a:p>
            <a:r>
              <a:rPr lang="en-US"/>
              <a:t>Fall Conference    November 4-7, 2018</a:t>
            </a:r>
            <a:endParaRPr lang="en-US" dirty="0"/>
          </a:p>
        </p:txBody>
      </p:sp>
      <p:sp>
        <p:nvSpPr>
          <p:cNvPr id="5" name="Slide Number Placeholder 4">
            <a:extLst>
              <a:ext uri="{FF2B5EF4-FFF2-40B4-BE49-F238E27FC236}">
                <a16:creationId xmlns:a16="http://schemas.microsoft.com/office/drawing/2014/main" id="{F110F031-5C9F-48CB-8B17-B7D661ABD3E2}"/>
              </a:ext>
            </a:extLst>
          </p:cNvPr>
          <p:cNvSpPr>
            <a:spLocks noGrp="1"/>
          </p:cNvSpPr>
          <p:nvPr>
            <p:ph type="sldNum" sz="quarter" idx="12"/>
          </p:nvPr>
        </p:nvSpPr>
        <p:spPr/>
        <p:txBody>
          <a:bodyPr/>
          <a:lstStyle/>
          <a:p>
            <a:fld id="{1304E4F6-5DBB-467A-B1C4-2E27796DE4FB}" type="slidenum">
              <a:rPr lang="en-US" smtClean="0"/>
              <a:t>8</a:t>
            </a:fld>
            <a:endParaRPr lang="en-US"/>
          </a:p>
        </p:txBody>
      </p:sp>
      <p:pic>
        <p:nvPicPr>
          <p:cNvPr id="15" name="Content Placeholder 14" descr="A picture containing indoor, table, sitting, fruit&#10;&#10;Description automatically generated">
            <a:extLst>
              <a:ext uri="{FF2B5EF4-FFF2-40B4-BE49-F238E27FC236}">
                <a16:creationId xmlns:a16="http://schemas.microsoft.com/office/drawing/2014/main" id="{4E06BA37-4A51-412E-A73D-15BC09E6B7E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72" b="5405"/>
          <a:stretch/>
        </p:blipFill>
        <p:spPr>
          <a:xfrm>
            <a:off x="0" y="1"/>
            <a:ext cx="12192000" cy="6858000"/>
          </a:xfrm>
        </p:spPr>
      </p:pic>
      <p:sp>
        <p:nvSpPr>
          <p:cNvPr id="16" name="TextBox 15">
            <a:extLst>
              <a:ext uri="{FF2B5EF4-FFF2-40B4-BE49-F238E27FC236}">
                <a16:creationId xmlns:a16="http://schemas.microsoft.com/office/drawing/2014/main" id="{6B007C07-DC58-4A36-916E-700A5491B017}"/>
              </a:ext>
            </a:extLst>
          </p:cNvPr>
          <p:cNvSpPr txBox="1"/>
          <p:nvPr/>
        </p:nvSpPr>
        <p:spPr>
          <a:xfrm>
            <a:off x="1039030" y="628233"/>
            <a:ext cx="5179751" cy="1862048"/>
          </a:xfrm>
          <a:prstGeom prst="rect">
            <a:avLst/>
          </a:prstGeom>
          <a:noFill/>
        </p:spPr>
        <p:txBody>
          <a:bodyPr wrap="none" rtlCol="0">
            <a:spAutoFit/>
          </a:bodyPr>
          <a:lstStyle/>
          <a:p>
            <a:pPr algn="ctr"/>
            <a:r>
              <a:rPr lang="en-US" sz="11500" dirty="0">
                <a:solidFill>
                  <a:schemeClr val="bg1"/>
                </a:solidFill>
                <a:latin typeface="Tw Cen MT Condensed Extra Bold" panose="020B0803020202020204" pitchFamily="34" charset="0"/>
                <a:ea typeface="UD Digi Kyokasho N-B" panose="020B0400000000000000" pitchFamily="18" charset="-128"/>
              </a:rPr>
              <a:t>What if’s</a:t>
            </a:r>
            <a:endParaRPr lang="en-US" sz="8800" dirty="0">
              <a:solidFill>
                <a:schemeClr val="bg1"/>
              </a:solidFill>
              <a:latin typeface="Tw Cen MT Condensed Extra Bold" panose="020B0803020202020204" pitchFamily="34" charset="0"/>
              <a:ea typeface="UD Digi Kyokasho N-B" panose="020B0400000000000000" pitchFamily="18" charset="-128"/>
            </a:endParaRPr>
          </a:p>
        </p:txBody>
      </p:sp>
    </p:spTree>
    <p:extLst>
      <p:ext uri="{BB962C8B-B14F-4D97-AF65-F5344CB8AC3E}">
        <p14:creationId xmlns:p14="http://schemas.microsoft.com/office/powerpoint/2010/main" val="2730431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on a bench&#10;&#10;Description automatically generated">
            <a:extLst>
              <a:ext uri="{FF2B5EF4-FFF2-40B4-BE49-F238E27FC236}">
                <a16:creationId xmlns:a16="http://schemas.microsoft.com/office/drawing/2014/main" id="{58DE1B0F-8DDC-4484-98C7-02874463881F}"/>
              </a:ext>
            </a:extLst>
          </p:cNvPr>
          <p:cNvPicPr>
            <a:picLocks noChangeAspect="1"/>
          </p:cNvPicPr>
          <p:nvPr/>
        </p:nvPicPr>
        <p:blipFill rotWithShape="1">
          <a:blip r:embed="rId2">
            <a:extLst>
              <a:ext uri="{28A0092B-C50C-407E-A947-70E740481C1C}">
                <a14:useLocalDpi xmlns:a14="http://schemas.microsoft.com/office/drawing/2010/main" val="0"/>
              </a:ext>
            </a:extLst>
          </a:blip>
          <a:srcRect t="31976" b="30476"/>
          <a:stretch/>
        </p:blipFill>
        <p:spPr>
          <a:xfrm>
            <a:off x="20" y="10"/>
            <a:ext cx="12191980" cy="6857990"/>
          </a:xfrm>
          <a:prstGeom prst="rect">
            <a:avLst/>
          </a:prstGeom>
        </p:spPr>
      </p:pic>
      <p:sp>
        <p:nvSpPr>
          <p:cNvPr id="5" name="Slide Number Placeholder 4">
            <a:extLst>
              <a:ext uri="{FF2B5EF4-FFF2-40B4-BE49-F238E27FC236}">
                <a16:creationId xmlns:a16="http://schemas.microsoft.com/office/drawing/2014/main" id="{F28F162D-0EC3-4C93-9164-3BD8347DF9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1304E4F6-5DBB-467A-B1C4-2E27796DE4FB}" type="slidenum">
              <a:rPr lang="en-US">
                <a:solidFill>
                  <a:srgbClr val="FFFFFF"/>
                </a:solidFill>
              </a:rPr>
              <a:pPr defTabSz="914400">
                <a:spcAft>
                  <a:spcPts val="600"/>
                </a:spcAft>
              </a:pPr>
              <a:t>9</a:t>
            </a:fld>
            <a:endParaRPr lang="en-US">
              <a:solidFill>
                <a:srgbClr val="FFFFFF"/>
              </a:solidFill>
            </a:endParaRPr>
          </a:p>
        </p:txBody>
      </p:sp>
      <p:sp>
        <p:nvSpPr>
          <p:cNvPr id="8" name="TextBox 7">
            <a:extLst>
              <a:ext uri="{FF2B5EF4-FFF2-40B4-BE49-F238E27FC236}">
                <a16:creationId xmlns:a16="http://schemas.microsoft.com/office/drawing/2014/main" id="{A2002F77-B401-429B-986D-AFCEA0DA978C}"/>
              </a:ext>
            </a:extLst>
          </p:cNvPr>
          <p:cNvSpPr txBox="1"/>
          <p:nvPr/>
        </p:nvSpPr>
        <p:spPr>
          <a:xfrm>
            <a:off x="291256" y="321076"/>
            <a:ext cx="6115050" cy="4278220"/>
          </a:xfrm>
          <a:prstGeom prst="roundRect">
            <a:avLst>
              <a:gd name="adj" fmla="val 11206"/>
            </a:avLst>
          </a:prstGeom>
          <a:solidFill>
            <a:schemeClr val="bg1">
              <a:alpha val="72000"/>
            </a:schemeClr>
          </a:solidFill>
        </p:spPr>
        <p:txBody>
          <a:bodyPr wrap="square" rtlCol="0">
            <a:noAutofit/>
          </a:bodyPr>
          <a:lstStyle/>
          <a:p>
            <a:r>
              <a:rPr lang="en-US" sz="2500" b="1" dirty="0">
                <a:latin typeface="Gill Sans MT" panose="020B0502020104020203" pitchFamily="34" charset="0"/>
                <a:ea typeface="Tahoma" panose="020B0604030504040204" pitchFamily="34" charset="0"/>
                <a:cs typeface="Tahoma" panose="020B0604030504040204" pitchFamily="34" charset="0"/>
              </a:rPr>
              <a:t>Charles</a:t>
            </a:r>
            <a:r>
              <a:rPr lang="en-US" sz="2500" dirty="0">
                <a:latin typeface="Gill Sans MT" panose="020B0502020104020203" pitchFamily="34" charset="0"/>
                <a:ea typeface="Tahoma" panose="020B0604030504040204" pitchFamily="34" charset="0"/>
                <a:cs typeface="Tahoma" panose="020B0604030504040204" pitchFamily="34" charset="0"/>
              </a:rPr>
              <a:t> begins attendance in the Fall semester.  This is his first semester taking classes in his Education major.  By the fourth week, he realizes that teaching is not his cup of tea. He is considering taking the rest of this semester off to find a new major.</a:t>
            </a:r>
          </a:p>
          <a:p>
            <a:endParaRPr lang="en-US" sz="2500" dirty="0">
              <a:latin typeface="Gill Sans MT" panose="020B0502020104020203" pitchFamily="34" charset="0"/>
              <a:ea typeface="Tahoma" panose="020B0604030504040204" pitchFamily="34" charset="0"/>
              <a:cs typeface="Tahoma" panose="020B0604030504040204" pitchFamily="34" charset="0"/>
            </a:endParaRPr>
          </a:p>
          <a:p>
            <a:r>
              <a:rPr lang="en-US" sz="2500" dirty="0">
                <a:latin typeface="Gill Sans MT" panose="020B0502020104020203" pitchFamily="34" charset="0"/>
                <a:ea typeface="Tahoma" panose="020B0604030504040204" pitchFamily="34" charset="0"/>
                <a:cs typeface="Tahoma" panose="020B0604030504040204" pitchFamily="34" charset="0"/>
              </a:rPr>
              <a:t>He withdraws through the school’s online portal on September 30</a:t>
            </a:r>
            <a:r>
              <a:rPr lang="en-US" sz="2500" baseline="30000" dirty="0">
                <a:latin typeface="Gill Sans MT" panose="020B0502020104020203" pitchFamily="34" charset="0"/>
                <a:ea typeface="Tahoma" panose="020B0604030504040204" pitchFamily="34" charset="0"/>
                <a:cs typeface="Tahoma" panose="020B0604030504040204" pitchFamily="34" charset="0"/>
              </a:rPr>
              <a:t>th.</a:t>
            </a:r>
            <a:endParaRPr lang="en-US" sz="2500" dirty="0">
              <a:latin typeface="Gill Sans MT" panose="020B0502020104020203"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791FBC34-8404-4B1E-B7CB-891401957D73}"/>
              </a:ext>
            </a:extLst>
          </p:cNvPr>
          <p:cNvSpPr txBox="1"/>
          <p:nvPr/>
        </p:nvSpPr>
        <p:spPr>
          <a:xfrm>
            <a:off x="1751426" y="5748167"/>
            <a:ext cx="2882914" cy="578882"/>
          </a:xfrm>
          <a:prstGeom prst="roundRect">
            <a:avLst/>
          </a:prstGeom>
          <a:solidFill>
            <a:schemeClr val="accent2"/>
          </a:solidFill>
          <a:ln>
            <a:solidFill>
              <a:schemeClr val="tx1"/>
            </a:solidFill>
          </a:ln>
        </p:spPr>
        <p:txBody>
          <a:bodyPr wrap="none" rtlCol="0">
            <a:spAutoFit/>
          </a:bodyPr>
          <a:lstStyle/>
          <a:p>
            <a:r>
              <a:rPr lang="en-US" sz="2800" dirty="0">
                <a:latin typeface="Gill Sans MT" panose="020B0502020104020203" pitchFamily="34" charset="0"/>
              </a:rPr>
              <a:t>Withdrawal Date?</a:t>
            </a:r>
          </a:p>
        </p:txBody>
      </p:sp>
      <p:sp>
        <p:nvSpPr>
          <p:cNvPr id="6" name="TextBox 5">
            <a:extLst>
              <a:ext uri="{FF2B5EF4-FFF2-40B4-BE49-F238E27FC236}">
                <a16:creationId xmlns:a16="http://schemas.microsoft.com/office/drawing/2014/main" id="{6EE67EEF-BF46-43AA-94D3-2D98856CA9AA}"/>
              </a:ext>
            </a:extLst>
          </p:cNvPr>
          <p:cNvSpPr txBox="1"/>
          <p:nvPr/>
        </p:nvSpPr>
        <p:spPr>
          <a:xfrm>
            <a:off x="1350861" y="4884290"/>
            <a:ext cx="3684044" cy="578882"/>
          </a:xfrm>
          <a:prstGeom prst="roundRect">
            <a:avLst/>
          </a:prstGeom>
          <a:solidFill>
            <a:schemeClr val="accent2"/>
          </a:solidFill>
          <a:ln>
            <a:solidFill>
              <a:schemeClr val="tx1"/>
            </a:solidFill>
          </a:ln>
        </p:spPr>
        <p:txBody>
          <a:bodyPr wrap="none" rtlCol="0">
            <a:spAutoFit/>
          </a:bodyPr>
          <a:lstStyle/>
          <a:p>
            <a:r>
              <a:rPr lang="en-US" sz="2800" dirty="0">
                <a:latin typeface="Gill Sans MT" panose="020B0502020104020203" pitchFamily="34" charset="0"/>
              </a:rPr>
              <a:t>Date of Determination?</a:t>
            </a:r>
          </a:p>
        </p:txBody>
      </p:sp>
    </p:spTree>
    <p:extLst>
      <p:ext uri="{BB962C8B-B14F-4D97-AF65-F5344CB8AC3E}">
        <p14:creationId xmlns:p14="http://schemas.microsoft.com/office/powerpoint/2010/main" val="329666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3146</TotalTime>
  <Words>4324</Words>
  <Application>Microsoft Office PowerPoint</Application>
  <PresentationFormat>Widescreen</PresentationFormat>
  <Paragraphs>632</Paragraphs>
  <Slides>59</Slides>
  <Notes>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59</vt:i4>
      </vt:variant>
    </vt:vector>
  </HeadingPairs>
  <TitlesOfParts>
    <vt:vector size="76" baseType="lpstr">
      <vt:lpstr>Agency FB</vt:lpstr>
      <vt:lpstr>Aharoni</vt:lpstr>
      <vt:lpstr>Arabic Typesetting</vt:lpstr>
      <vt:lpstr>Arial</vt:lpstr>
      <vt:lpstr>Arial Black</vt:lpstr>
      <vt:lpstr>Arial,Bold</vt:lpstr>
      <vt:lpstr>Calibri</vt:lpstr>
      <vt:lpstr>Calibri Light</vt:lpstr>
      <vt:lpstr>Corbel</vt:lpstr>
      <vt:lpstr>Gill Sans MT</vt:lpstr>
      <vt:lpstr>Tahoma</vt:lpstr>
      <vt:lpstr>Times New Roman</vt:lpstr>
      <vt:lpstr>Tw Cen MT</vt:lpstr>
      <vt:lpstr>Tw Cen MT Condensed Extra Bold</vt:lpstr>
      <vt:lpstr>UD Digi Kyokasho N-B</vt:lpstr>
      <vt:lpstr>Wingdings</vt:lpstr>
      <vt:lpstr>Office Theme</vt:lpstr>
      <vt:lpstr>R2T4: Return of Title IV Funds</vt:lpstr>
      <vt:lpstr>Agenda</vt:lpstr>
      <vt:lpstr>R2T4 - Definitions</vt:lpstr>
      <vt:lpstr>R2T4 - Definitions (cont’d)</vt:lpstr>
      <vt:lpstr>Withdrawals Defined</vt:lpstr>
      <vt:lpstr>Withdrawals Defined</vt:lpstr>
      <vt:lpstr>Applicable Deadlines</vt:lpstr>
      <vt:lpstr>PowerPoint Presentation</vt:lpstr>
      <vt:lpstr>PowerPoint Presentation</vt:lpstr>
      <vt:lpstr>PowerPoint Presentation</vt:lpstr>
      <vt:lpstr>PowerPoint Presentation</vt:lpstr>
      <vt:lpstr>PowerPoint Presentation</vt:lpstr>
      <vt:lpstr>Is It a Withdrawal?</vt:lpstr>
      <vt:lpstr>Is It a Withdrawal?</vt:lpstr>
      <vt:lpstr>PowerPoint Presentation</vt:lpstr>
      <vt:lpstr>PowerPoint Presentation</vt:lpstr>
      <vt:lpstr>PowerPoint Presentation</vt:lpstr>
      <vt:lpstr>PowerPoint Presentation</vt:lpstr>
      <vt:lpstr>PWD Loan Notifications</vt:lpstr>
      <vt:lpstr>Practical Do’s and Don’ts</vt:lpstr>
      <vt:lpstr>Practical Do’s and Don’ts</vt:lpstr>
      <vt:lpstr>Case Study – Julia</vt:lpstr>
      <vt:lpstr>Case Study – Julia</vt:lpstr>
      <vt:lpstr>Case Study – Annette</vt:lpstr>
      <vt:lpstr>Case Study – Annette</vt:lpstr>
      <vt:lpstr>Title IV-Eligible Coursework</vt:lpstr>
      <vt:lpstr>PowerPoint Presentation</vt:lpstr>
      <vt:lpstr>PowerPoint Presentation</vt:lpstr>
      <vt:lpstr>Full Term vs Modular WD’s</vt:lpstr>
      <vt:lpstr>Modules Defined (cont’d)</vt:lpstr>
      <vt:lpstr>PowerPoint Presentation</vt:lpstr>
      <vt:lpstr>Successful completion and Full-Term Courses </vt:lpstr>
      <vt:lpstr>Successful completion and Full-Term Courses </vt:lpstr>
      <vt:lpstr>Successful Completion defined as… </vt:lpstr>
      <vt:lpstr>Enrollment Confirmation</vt:lpstr>
      <vt:lpstr>Successful Completion of 49% or More Days </vt:lpstr>
      <vt:lpstr>Successful Completion of 49% or More Days </vt:lpstr>
      <vt:lpstr>Successful Completion of 49% or More Days </vt:lpstr>
      <vt:lpstr>Determining if it is a withdrawn </vt:lpstr>
      <vt:lpstr>Determining if it is a withdrawn </vt:lpstr>
      <vt:lpstr>Determining if it is a withdrawn </vt:lpstr>
      <vt:lpstr>Is the student considered withdrawn?</vt:lpstr>
      <vt:lpstr>Is the student considered withdrawn?</vt:lpstr>
      <vt:lpstr>Is the student considered withdrawn?</vt:lpstr>
      <vt:lpstr>Scenario– Jessica </vt:lpstr>
      <vt:lpstr>PowerPoint Presentation</vt:lpstr>
      <vt:lpstr>No R2T4 Freeze Date</vt:lpstr>
      <vt:lpstr>Using R2T4 Freeze Date</vt:lpstr>
      <vt:lpstr>Case Study – Multiple Withdrawals</vt:lpstr>
      <vt:lpstr>Case Study – R2T4 Reversal</vt:lpstr>
      <vt:lpstr>PowerPoint Presentation</vt:lpstr>
      <vt:lpstr>Withdrawal due to COVID-19</vt:lpstr>
      <vt:lpstr>Withdrawal due to COVID-19</vt:lpstr>
      <vt:lpstr>Then what do we do? </vt:lpstr>
      <vt:lpstr>Withdrawal due to COVID-19</vt:lpstr>
      <vt:lpstr>PowerPoint Presentation</vt:lpstr>
      <vt:lpstr>Resources</vt:lpstr>
      <vt:lpstr>Questions?</vt:lpstr>
      <vt:lpstr>Thank you!!  Lori Felumlee  University of North Carolina at Wilmington  FelumleeL@uncw.edu  910-962-7390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R2T4: Return of Title IV Funds</dc:title>
  <dc:creator>Sanchez, Daniel L.</dc:creator>
  <cp:lastModifiedBy>Cedric Barksdale</cp:lastModifiedBy>
  <cp:revision>203</cp:revision>
  <cp:lastPrinted>2021-11-02T20:10:57Z</cp:lastPrinted>
  <dcterms:created xsi:type="dcterms:W3CDTF">2020-02-24T19:56:17Z</dcterms:created>
  <dcterms:modified xsi:type="dcterms:W3CDTF">2021-11-05T13:18:50Z</dcterms:modified>
</cp:coreProperties>
</file>