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19"/>
  </p:notesMasterIdLst>
  <p:sldIdLst>
    <p:sldId id="263" r:id="rId5"/>
    <p:sldId id="264" r:id="rId6"/>
    <p:sldId id="265" r:id="rId7"/>
    <p:sldId id="274" r:id="rId8"/>
    <p:sldId id="272" r:id="rId9"/>
    <p:sldId id="271" r:id="rId10"/>
    <p:sldId id="270" r:id="rId11"/>
    <p:sldId id="276" r:id="rId12"/>
    <p:sldId id="273" r:id="rId13"/>
    <p:sldId id="275" r:id="rId14"/>
    <p:sldId id="266" r:id="rId15"/>
    <p:sldId id="26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chez, Daniel L." initials="SD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9E"/>
    <a:srgbClr val="1F4E79"/>
    <a:srgbClr val="8FA4C7"/>
    <a:srgbClr val="0323A0"/>
    <a:srgbClr val="708A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5" autoAdjust="0"/>
    <p:restoredTop sz="95701"/>
  </p:normalViewPr>
  <p:slideViewPr>
    <p:cSldViewPr snapToGrid="0">
      <p:cViewPr varScale="1">
        <p:scale>
          <a:sx n="114" d="100"/>
          <a:sy n="114" d="100"/>
        </p:scale>
        <p:origin x="792" y="114"/>
      </p:cViewPr>
      <p:guideLst>
        <p:guide pos="3840"/>
        <p:guide orient="horz" pos="2160"/>
      </p:guideLst>
    </p:cSldViewPr>
  </p:slideViewPr>
  <p:outlineViewPr>
    <p:cViewPr>
      <p:scale>
        <a:sx n="33" d="100"/>
        <a:sy n="33" d="100"/>
      </p:scale>
      <p:origin x="0" y="-4459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8" d="100"/>
          <a:sy n="58" d="100"/>
        </p:scale>
        <p:origin x="298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Koretoff" userId="800aa687-87b9-4fb4-80ed-310c7e45e609" providerId="ADAL" clId="{8A21A32E-D6D7-4451-B571-683633464A1E}"/>
    <pc:docChg chg="custSel modSld">
      <pc:chgData name="Lisa Koretoff" userId="800aa687-87b9-4fb4-80ed-310c7e45e609" providerId="ADAL" clId="{8A21A32E-D6D7-4451-B571-683633464A1E}" dt="2022-03-28T19:13:50.071" v="832" actId="20577"/>
      <pc:docMkLst>
        <pc:docMk/>
      </pc:docMkLst>
      <pc:sldChg chg="modSp">
        <pc:chgData name="Lisa Koretoff" userId="800aa687-87b9-4fb4-80ed-310c7e45e609" providerId="ADAL" clId="{8A21A32E-D6D7-4451-B571-683633464A1E}" dt="2022-03-28T19:08:38.114" v="66" actId="20577"/>
        <pc:sldMkLst>
          <pc:docMk/>
          <pc:sldMk cId="501235327" sldId="265"/>
        </pc:sldMkLst>
        <pc:spChg chg="mod">
          <ac:chgData name="Lisa Koretoff" userId="800aa687-87b9-4fb4-80ed-310c7e45e609" providerId="ADAL" clId="{8A21A32E-D6D7-4451-B571-683633464A1E}" dt="2022-03-28T19:08:38.114" v="66" actId="20577"/>
          <ac:spMkLst>
            <pc:docMk/>
            <pc:sldMk cId="501235327" sldId="265"/>
            <ac:spMk id="3" creationId="{88C79F06-5D5D-4D0F-93BD-AA6A85B1505C}"/>
          </ac:spMkLst>
        </pc:spChg>
      </pc:sldChg>
      <pc:sldChg chg="modSp">
        <pc:chgData name="Lisa Koretoff" userId="800aa687-87b9-4fb4-80ed-310c7e45e609" providerId="ADAL" clId="{8A21A32E-D6D7-4451-B571-683633464A1E}" dt="2022-03-28T19:13:50.071" v="832" actId="20577"/>
        <pc:sldMkLst>
          <pc:docMk/>
          <pc:sldMk cId="1525369350" sldId="273"/>
        </pc:sldMkLst>
        <pc:spChg chg="mod">
          <ac:chgData name="Lisa Koretoff" userId="800aa687-87b9-4fb4-80ed-310c7e45e609" providerId="ADAL" clId="{8A21A32E-D6D7-4451-B571-683633464A1E}" dt="2022-03-28T19:13:50.071" v="832" actId="20577"/>
          <ac:spMkLst>
            <pc:docMk/>
            <pc:sldMk cId="1525369350" sldId="273"/>
            <ac:spMk id="3" creationId="{88C79F06-5D5D-4D0F-93BD-AA6A85B150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4BA864-16D8-432B-A615-5B1882D82141}" type="datetimeFigureOut">
              <a:rPr lang="en-US" smtClean="0"/>
              <a:t>3/28/2022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3F23-44E9-4726-BB4D-0C64B909496C}" type="slidenum">
              <a:rPr lang="en-US" smtClean="0"/>
              <a:t>‹#›</a:t>
            </a:fld>
            <a:endParaRPr lang="en-US"/>
          </a:p>
        </p:txBody>
      </p:sp>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6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jpe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30147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409788288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396887631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04E4F6-5DBB-467A-B1C4-2E27796DE4FB}" type="slidenum">
              <a:rPr lang="en-US" smtClean="0"/>
              <a:t>‹#›</a:t>
            </a:fld>
            <a:endParaRPr lang="en-US"/>
          </a:p>
        </p:txBody>
      </p:sp>
      <p:sp>
        <p:nvSpPr>
          <p:cNvPr id="17" name="TextBox 16"/>
          <p:cNvSpPr txBox="1"/>
          <p:nvPr userDrawn="1"/>
        </p:nvSpPr>
        <p:spPr>
          <a:xfrm>
            <a:off x="698906" y="347386"/>
            <a:ext cx="10515600" cy="1200329"/>
          </a:xfrm>
          <a:prstGeom prst="rect">
            <a:avLst/>
          </a:prstGeom>
          <a:noFill/>
        </p:spPr>
        <p:txBody>
          <a:bodyPr wrap="square" rtlCol="0">
            <a:spAutoFit/>
          </a:bodyPr>
          <a:lstStyle/>
          <a:p>
            <a:pPr algn="ctr"/>
            <a:r>
              <a:rPr lang="en-US" sz="3600" dirty="0">
                <a:solidFill>
                  <a:schemeClr val="accent5">
                    <a:lumMod val="75000"/>
                  </a:schemeClr>
                </a:solidFill>
                <a:latin typeface="Arial Black" panose="020B0A04020102020204" pitchFamily="34" charset="0"/>
                <a:cs typeface="Arabic Typesetting" panose="03020402040406030203" pitchFamily="66" charset="-78"/>
              </a:rPr>
              <a:t>NCASFAA would like to thank our Professional Affiliates!</a:t>
            </a:r>
          </a:p>
        </p:txBody>
      </p:sp>
      <p:sp>
        <p:nvSpPr>
          <p:cNvPr id="23" name="Footer Placeholder 4"/>
          <p:cNvSpPr>
            <a:spLocks noGrp="1"/>
          </p:cNvSpPr>
          <p:nvPr>
            <p:ph type="ftr" sz="quarter" idx="11"/>
          </p:nvPr>
        </p:nvSpPr>
        <p:spPr>
          <a:xfrm>
            <a:off x="3313887" y="6356349"/>
            <a:ext cx="5564222" cy="365125"/>
          </a:xfrm>
        </p:spPr>
        <p:txBody>
          <a:bodyPr/>
          <a:lstStyle/>
          <a:p>
            <a:r>
              <a:rPr lang="en-US" dirty="0"/>
              <a:t>Spring Conference    April 7 – 10, 2019</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3278" y="1965960"/>
            <a:ext cx="2087560" cy="676205"/>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2097" y="1965960"/>
            <a:ext cx="1742175" cy="918008"/>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46381" y="1965960"/>
            <a:ext cx="2415782" cy="45392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5773" y="3246120"/>
            <a:ext cx="2100453" cy="673625"/>
          </a:xfrm>
          <a:prstGeom prst="rect">
            <a:avLst/>
          </a:prstGeom>
        </p:spPr>
      </p:pic>
      <p:pic>
        <p:nvPicPr>
          <p:cNvPr id="25" name="Picture 24"/>
          <p:cNvPicPr>
            <a:picLocks noChangeAspect="1"/>
          </p:cNvPicPr>
          <p:nvPr userDrawn="1"/>
        </p:nvPicPr>
        <p:blipFill rotWithShape="1">
          <a:blip r:embed="rId6">
            <a:extLst>
              <a:ext uri="{28A0092B-C50C-407E-A947-70E740481C1C}">
                <a14:useLocalDpi xmlns:a14="http://schemas.microsoft.com/office/drawing/2010/main" val="0"/>
              </a:ext>
            </a:extLst>
          </a:blip>
          <a:srcRect l="22101" t="26567" r="21798" b="44107"/>
          <a:stretch/>
        </p:blipFill>
        <p:spPr>
          <a:xfrm>
            <a:off x="7903220" y="3246120"/>
            <a:ext cx="1620001" cy="1094595"/>
          </a:xfrm>
          <a:prstGeom prst="rect">
            <a:avLst/>
          </a:prstGeom>
        </p:spPr>
      </p:pic>
      <p:pic>
        <p:nvPicPr>
          <p:cNvPr id="26" name="Picture 2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414" y="4709160"/>
            <a:ext cx="1708134" cy="898478"/>
          </a:xfrm>
          <a:prstGeom prst="rect">
            <a:avLst/>
          </a:prstGeom>
        </p:spPr>
      </p:pic>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24736" y="4709160"/>
            <a:ext cx="2175622" cy="625533"/>
          </a:xfrm>
          <a:prstGeom prst="rect">
            <a:avLst/>
          </a:prstGeom>
        </p:spPr>
      </p:pic>
      <p:pic>
        <p:nvPicPr>
          <p:cNvPr id="28" name="Picture 2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90065" y="1965960"/>
            <a:ext cx="1434217" cy="830796"/>
          </a:xfrm>
          <a:prstGeom prst="rect">
            <a:avLst/>
          </a:prstGeom>
        </p:spPr>
      </p:pic>
      <p:pic>
        <p:nvPicPr>
          <p:cNvPr id="29" name="Picture 28"/>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741877" y="1965960"/>
            <a:ext cx="1896369" cy="530983"/>
          </a:xfrm>
          <a:prstGeom prst="rect">
            <a:avLst/>
          </a:prstGeom>
        </p:spPr>
      </p:pic>
      <p:pic>
        <p:nvPicPr>
          <p:cNvPr id="30" name="Picture 2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00476" y="4709160"/>
            <a:ext cx="1726223" cy="863112"/>
          </a:xfrm>
          <a:prstGeom prst="rect">
            <a:avLst/>
          </a:prstGeom>
        </p:spPr>
      </p:pic>
      <p:pic>
        <p:nvPicPr>
          <p:cNvPr id="31" name="Picture 30"/>
          <p:cNvPicPr>
            <a:picLocks noChangeAspect="1"/>
          </p:cNvPicPr>
          <p:nvPr userDrawn="1"/>
        </p:nvPicPr>
        <p:blipFill rotWithShape="1">
          <a:blip r:embed="rId12" cstate="print">
            <a:extLst>
              <a:ext uri="{28A0092B-C50C-407E-A947-70E740481C1C}">
                <a14:useLocalDpi xmlns:a14="http://schemas.microsoft.com/office/drawing/2010/main" val="0"/>
              </a:ext>
            </a:extLst>
          </a:blip>
          <a:srcRect l="7838" t="14834" r="8379" b="17564"/>
          <a:stretch/>
        </p:blipFill>
        <p:spPr>
          <a:xfrm>
            <a:off x="8085003" y="4709160"/>
            <a:ext cx="1776046" cy="626289"/>
          </a:xfrm>
          <a:prstGeom prst="rect">
            <a:avLst/>
          </a:prstGeom>
        </p:spPr>
      </p:pic>
      <p:pic>
        <p:nvPicPr>
          <p:cNvPr id="32" name="Picture 3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38357" y="3246120"/>
            <a:ext cx="1699889" cy="662294"/>
          </a:xfrm>
          <a:prstGeom prst="rect">
            <a:avLst/>
          </a:prstGeom>
        </p:spPr>
      </p:pic>
      <p:pic>
        <p:nvPicPr>
          <p:cNvPr id="33" name="Picture 3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36096" y="4709160"/>
            <a:ext cx="1118176" cy="1118176"/>
          </a:xfrm>
          <a:prstGeom prst="rect">
            <a:avLst/>
          </a:prstGeom>
        </p:spPr>
      </p:pic>
      <p:pic>
        <p:nvPicPr>
          <p:cNvPr id="34" name="Picture 33"/>
          <p:cNvPicPr>
            <a:picLocks noChangeAspect="1"/>
          </p:cNvPicPr>
          <p:nvPr userDrawn="1"/>
        </p:nvPicPr>
        <p:blipFill>
          <a:blip r:embed="rId15"/>
          <a:stretch>
            <a:fillRect/>
          </a:stretch>
        </p:blipFill>
        <p:spPr>
          <a:xfrm>
            <a:off x="10328329" y="4709160"/>
            <a:ext cx="1493760" cy="915679"/>
          </a:xfrm>
          <a:prstGeom prst="rect">
            <a:avLst/>
          </a:prstGeom>
        </p:spPr>
      </p:pic>
      <p:pic>
        <p:nvPicPr>
          <p:cNvPr id="35" name="Picture 34"/>
          <p:cNvPicPr>
            <a:picLocks noChangeAspect="1"/>
          </p:cNvPicPr>
          <p:nvPr userDrawn="1"/>
        </p:nvPicPr>
        <p:blipFill>
          <a:blip r:embed="rId16"/>
          <a:stretch>
            <a:fillRect/>
          </a:stretch>
        </p:blipFill>
        <p:spPr>
          <a:xfrm>
            <a:off x="83312" y="3246120"/>
            <a:ext cx="2369966" cy="1039842"/>
          </a:xfrm>
          <a:prstGeom prst="rect">
            <a:avLst/>
          </a:prstGeom>
        </p:spPr>
      </p:pic>
      <p:pic>
        <p:nvPicPr>
          <p:cNvPr id="36" name="Picture 35"/>
          <p:cNvPicPr>
            <a:picLocks noChangeAspect="1"/>
          </p:cNvPicPr>
          <p:nvPr userDrawn="1"/>
        </p:nvPicPr>
        <p:blipFill>
          <a:blip r:embed="rId17"/>
          <a:stretch>
            <a:fillRect/>
          </a:stretch>
        </p:blipFill>
        <p:spPr>
          <a:xfrm>
            <a:off x="2824063" y="3246120"/>
            <a:ext cx="1664352" cy="615749"/>
          </a:xfrm>
          <a:prstGeom prst="rect">
            <a:avLst/>
          </a:prstGeom>
        </p:spPr>
      </p:pic>
    </p:spTree>
    <p:extLst>
      <p:ext uri="{BB962C8B-B14F-4D97-AF65-F5344CB8AC3E}">
        <p14:creationId xmlns:p14="http://schemas.microsoft.com/office/powerpoint/2010/main" val="13200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357896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Spring Conference    April 7 – 10, 2019</a:t>
            </a:r>
          </a:p>
        </p:txBody>
      </p:sp>
      <p:sp>
        <p:nvSpPr>
          <p:cNvPr id="6" name="Slide Number Placeholder 5"/>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57706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Spring Conference    April 7 – 10, 2019</a:t>
            </a:r>
          </a:p>
        </p:txBody>
      </p:sp>
      <p:sp>
        <p:nvSpPr>
          <p:cNvPr id="7" name="Slide Number Placeholder 6"/>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64048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Spring Conference    April 7 – 10, 2019</a:t>
            </a:r>
          </a:p>
        </p:txBody>
      </p:sp>
      <p:sp>
        <p:nvSpPr>
          <p:cNvPr id="9" name="Slide Number Placeholder 8"/>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308592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dirty="0"/>
              <a:t>Spring Conference    April 7 – 10, 2019</a:t>
            </a:r>
          </a:p>
        </p:txBody>
      </p:sp>
      <p:sp>
        <p:nvSpPr>
          <p:cNvPr id="5" name="Slide Number Placeholder 4"/>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2051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Spring Conference    April 7 – 10, 2019</a:t>
            </a:r>
          </a:p>
        </p:txBody>
      </p:sp>
      <p:sp>
        <p:nvSpPr>
          <p:cNvPr id="4" name="Slide Number Placeholder 3"/>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376462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Spring Conference    April 7 – 10, 2019</a:t>
            </a:r>
          </a:p>
        </p:txBody>
      </p:sp>
      <p:sp>
        <p:nvSpPr>
          <p:cNvPr id="7" name="Slide Number Placeholder 6"/>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2709361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Spring Conference    April 7 – 10, 2019</a:t>
            </a:r>
          </a:p>
        </p:txBody>
      </p:sp>
      <p:sp>
        <p:nvSpPr>
          <p:cNvPr id="7" name="Slide Number Placeholder 6"/>
          <p:cNvSpPr>
            <a:spLocks noGrp="1"/>
          </p:cNvSpPr>
          <p:nvPr>
            <p:ph type="sldNum" sz="quarter" idx="12"/>
          </p:nvPr>
        </p:nvSpPr>
        <p:spPr/>
        <p:txBody>
          <a:bodyPr/>
          <a:lstStyle/>
          <a:p>
            <a:fld id="{1304E4F6-5DBB-467A-B1C4-2E27796DE4FB}" type="slidenum">
              <a:rPr lang="en-US" smtClean="0"/>
              <a:t>‹#›</a:t>
            </a:fld>
            <a:endParaRPr lang="en-US"/>
          </a:p>
        </p:txBody>
      </p:sp>
    </p:spTree>
    <p:extLst>
      <p:ext uri="{BB962C8B-B14F-4D97-AF65-F5344CB8AC3E}">
        <p14:creationId xmlns:p14="http://schemas.microsoft.com/office/powerpoint/2010/main" val="90140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AA53E-5897-428B-894C-8E74C6BB9F4E}" type="datetimeFigureOut">
              <a:rPr lang="en-US" smtClean="0"/>
              <a:t>3/28/2022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Spring Conference    April 7 – 10,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4E4F6-5DBB-467A-B1C4-2E27796DE4FB}" type="slidenum">
              <a:rPr lang="en-US" smtClean="0"/>
              <a:t>‹#›</a:t>
            </a:fld>
            <a:endParaRPr lang="en-US"/>
          </a:p>
        </p:txBody>
      </p:sp>
      <p:sp>
        <p:nvSpPr>
          <p:cNvPr id="7" name="Rectangle 6"/>
          <p:cNvSpPr/>
          <p:nvPr userDrawn="1"/>
        </p:nvSpPr>
        <p:spPr>
          <a:xfrm>
            <a:off x="0" y="0"/>
            <a:ext cx="12192000" cy="126460"/>
          </a:xfrm>
          <a:prstGeom prst="rect">
            <a:avLst/>
          </a:prstGeom>
          <a:solidFill>
            <a:srgbClr val="00659E"/>
          </a:solidFill>
          <a:ln>
            <a:solidFill>
              <a:srgbClr val="00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 y="5884018"/>
            <a:ext cx="12192000" cy="126460"/>
          </a:xfrm>
          <a:prstGeom prst="rect">
            <a:avLst/>
          </a:prstGeom>
          <a:solidFill>
            <a:srgbClr val="00659E"/>
          </a:solidFill>
          <a:ln>
            <a:solidFill>
              <a:srgbClr val="006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l="2445" t="15559" r="2378" b="21813"/>
          <a:stretch/>
        </p:blipFill>
        <p:spPr>
          <a:xfrm>
            <a:off x="0" y="6077564"/>
            <a:ext cx="2340077" cy="714560"/>
          </a:xfrm>
          <a:prstGeom prst="rect">
            <a:avLst/>
          </a:prstGeom>
        </p:spPr>
      </p:pic>
    </p:spTree>
    <p:extLst>
      <p:ext uri="{BB962C8B-B14F-4D97-AF65-F5344CB8AC3E}">
        <p14:creationId xmlns:p14="http://schemas.microsoft.com/office/powerpoint/2010/main" val="326201522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5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AB377B-321D-4A76-B436-2B92AF46E2AD}"/>
              </a:ext>
            </a:extLst>
          </p:cNvPr>
          <p:cNvSpPr>
            <a:spLocks noGrp="1"/>
          </p:cNvSpPr>
          <p:nvPr>
            <p:ph type="ctrTitle"/>
          </p:nvPr>
        </p:nvSpPr>
        <p:spPr>
          <a:xfrm>
            <a:off x="1524000" y="665163"/>
            <a:ext cx="9144000" cy="2387600"/>
          </a:xfrm>
          <a:solidFill>
            <a:schemeClr val="accent1">
              <a:lumMod val="60000"/>
              <a:lumOff val="40000"/>
            </a:schemeClr>
          </a:solidFill>
          <a:ln>
            <a:solidFill>
              <a:schemeClr val="accent1">
                <a:lumMod val="50000"/>
              </a:schemeClr>
            </a:solidFill>
          </a:ln>
        </p:spPr>
        <p:txBody>
          <a:bodyPr>
            <a:normAutofit/>
          </a:bodyPr>
          <a:lstStyle/>
          <a:p>
            <a:r>
              <a:rPr lang="en-US" sz="4800" b="1" dirty="0">
                <a:solidFill>
                  <a:schemeClr val="bg1"/>
                </a:solidFill>
              </a:rPr>
              <a:t>Higher Education Emergency Relief Fund (HEERF), Back to Reality </a:t>
            </a:r>
            <a:br>
              <a:rPr lang="en-US" sz="4800" b="1" dirty="0">
                <a:solidFill>
                  <a:schemeClr val="bg1"/>
                </a:solidFill>
              </a:rPr>
            </a:br>
            <a:r>
              <a:rPr lang="en-US" sz="4800" b="1" dirty="0">
                <a:solidFill>
                  <a:schemeClr val="bg1"/>
                </a:solidFill>
              </a:rPr>
              <a:t>Roundtable Discussion</a:t>
            </a:r>
          </a:p>
        </p:txBody>
      </p:sp>
      <p:sp>
        <p:nvSpPr>
          <p:cNvPr id="7" name="Subtitle 6">
            <a:extLst>
              <a:ext uri="{FF2B5EF4-FFF2-40B4-BE49-F238E27FC236}">
                <a16:creationId xmlns:a16="http://schemas.microsoft.com/office/drawing/2014/main" id="{C7E4FEC2-9D51-426B-892A-CE65E3C1B7E6}"/>
              </a:ext>
            </a:extLst>
          </p:cNvPr>
          <p:cNvSpPr>
            <a:spLocks noGrp="1"/>
          </p:cNvSpPr>
          <p:nvPr>
            <p:ph type="subTitle" idx="1"/>
          </p:nvPr>
        </p:nvSpPr>
        <p:spPr/>
        <p:txBody>
          <a:bodyPr>
            <a:normAutofit fontScale="92500" lnSpcReduction="20000"/>
          </a:bodyPr>
          <a:lstStyle/>
          <a:p>
            <a:r>
              <a:rPr lang="en-US" sz="3000" dirty="0"/>
              <a:t>Lisa Koretoff, Director of Financial Aid</a:t>
            </a:r>
          </a:p>
          <a:p>
            <a:r>
              <a:rPr lang="en-US" i="1" dirty="0"/>
              <a:t>Guilford Technical Community College</a:t>
            </a:r>
          </a:p>
          <a:p>
            <a:r>
              <a:rPr lang="en-US" sz="3000" dirty="0"/>
              <a:t>Sharon J. Oliver, Director of Financial Aid </a:t>
            </a:r>
          </a:p>
          <a:p>
            <a:r>
              <a:rPr lang="en-US" i="1" dirty="0"/>
              <a:t>North Carolina Central University</a:t>
            </a:r>
          </a:p>
        </p:txBody>
      </p:sp>
      <p:sp>
        <p:nvSpPr>
          <p:cNvPr id="4" name="Footer Placeholder 3">
            <a:extLst>
              <a:ext uri="{FF2B5EF4-FFF2-40B4-BE49-F238E27FC236}">
                <a16:creationId xmlns:a16="http://schemas.microsoft.com/office/drawing/2014/main" id="{57E6E849-B8E9-4115-AEBA-F6C7565831C4}"/>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4E406ACE-C573-472C-BF99-8A88DA081440}"/>
              </a:ext>
            </a:extLst>
          </p:cNvPr>
          <p:cNvSpPr>
            <a:spLocks noGrp="1"/>
          </p:cNvSpPr>
          <p:nvPr>
            <p:ph type="sldNum" sz="quarter" idx="12"/>
          </p:nvPr>
        </p:nvSpPr>
        <p:spPr/>
        <p:txBody>
          <a:bodyPr/>
          <a:lstStyle/>
          <a:p>
            <a:fld id="{1304E4F6-5DBB-467A-B1C4-2E27796DE4FB}" type="slidenum">
              <a:rPr lang="en-US" smtClean="0"/>
              <a:t>1</a:t>
            </a:fld>
            <a:endParaRPr lang="en-US"/>
          </a:p>
        </p:txBody>
      </p:sp>
    </p:spTree>
    <p:extLst>
      <p:ext uri="{BB962C8B-B14F-4D97-AF65-F5344CB8AC3E}">
        <p14:creationId xmlns:p14="http://schemas.microsoft.com/office/powerpoint/2010/main" val="591105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HEERF Return to Reality - NCCU</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a:xfrm>
            <a:off x="856891" y="1627217"/>
            <a:ext cx="10515600" cy="4351338"/>
          </a:xfrm>
        </p:spPr>
        <p:txBody>
          <a:bodyPr/>
          <a:lstStyle/>
          <a:p>
            <a:pPr fontAlgn="base"/>
            <a:r>
              <a:rPr lang="en-US" dirty="0"/>
              <a:t>Emergency Aid Funding Depleted Notification Issued Spring 2022  ​</a:t>
            </a:r>
          </a:p>
          <a:p>
            <a:pPr lvl="1" fontAlgn="base"/>
            <a:r>
              <a:rPr lang="en-US" dirty="0"/>
              <a:t>Fund disseminated in two disbursements​</a:t>
            </a:r>
          </a:p>
          <a:p>
            <a:pPr lvl="1" fontAlgn="base"/>
            <a:r>
              <a:rPr lang="en-US" dirty="0"/>
              <a:t>Encouraged to reserve and save funds ​</a:t>
            </a:r>
          </a:p>
          <a:p>
            <a:pPr fontAlgn="base"/>
            <a:r>
              <a:rPr lang="en-US" dirty="0"/>
              <a:t>Reduce the amount of support for direct cost​</a:t>
            </a:r>
          </a:p>
          <a:p>
            <a:pPr lvl="1" fontAlgn="base"/>
            <a:r>
              <a:rPr lang="en-US" dirty="0"/>
              <a:t>establish a fund maximum of $5000​</a:t>
            </a:r>
          </a:p>
          <a:p>
            <a:pPr fontAlgn="base"/>
            <a:r>
              <a:rPr lang="en-US" dirty="0"/>
              <a:t>Limit support to special populations ​</a:t>
            </a:r>
          </a:p>
          <a:p>
            <a:pPr lvl="1" fontAlgn="base"/>
            <a:r>
              <a:rPr lang="en-US" dirty="0"/>
              <a:t>prospective graduates​</a:t>
            </a:r>
          </a:p>
          <a:p>
            <a:pPr lvl="1" fontAlgn="base"/>
            <a:r>
              <a:rPr lang="en-US" dirty="0"/>
              <a:t>time to degree – earn 30 credit hours annually</a:t>
            </a:r>
          </a:p>
          <a:p>
            <a:pPr fontAlgn="base"/>
            <a:r>
              <a:rPr lang="en-US" dirty="0"/>
              <a:t>Increase Scholarship Webinars and PJ Sessions</a:t>
            </a:r>
          </a:p>
          <a:p>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10</a:t>
            </a:fld>
            <a:endParaRPr lang="en-US"/>
          </a:p>
        </p:txBody>
      </p:sp>
    </p:spTree>
    <p:extLst>
      <p:ext uri="{BB962C8B-B14F-4D97-AF65-F5344CB8AC3E}">
        <p14:creationId xmlns:p14="http://schemas.microsoft.com/office/powerpoint/2010/main" val="597014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304E4F6-5DBB-467A-B1C4-2E27796DE4FB}" type="slidenum">
              <a:rPr lang="en-US" smtClean="0"/>
              <a:t>11</a:t>
            </a:fld>
            <a:endParaRPr lang="en-US"/>
          </a:p>
        </p:txBody>
      </p:sp>
      <p:sp>
        <p:nvSpPr>
          <p:cNvPr id="4" name="TextBox 3">
            <a:extLst>
              <a:ext uri="{FF2B5EF4-FFF2-40B4-BE49-F238E27FC236}">
                <a16:creationId xmlns:a16="http://schemas.microsoft.com/office/drawing/2014/main" id="{D9CCF990-778E-4A40-ACF5-F2AA76A9CD32}"/>
              </a:ext>
            </a:extLst>
          </p:cNvPr>
          <p:cNvSpPr txBox="1"/>
          <p:nvPr/>
        </p:nvSpPr>
        <p:spPr>
          <a:xfrm>
            <a:off x="1096153" y="337206"/>
            <a:ext cx="10501745" cy="1908215"/>
          </a:xfrm>
          <a:prstGeom prst="rect">
            <a:avLst/>
          </a:prstGeom>
          <a:noFill/>
        </p:spPr>
        <p:txBody>
          <a:bodyPr wrap="square" rtlCol="0">
            <a:spAutoFit/>
          </a:bodyPr>
          <a:lstStyle/>
          <a:p>
            <a:pPr algn="ctr"/>
            <a:endParaRPr lang="en-US" sz="3200" b="1" dirty="0">
              <a:solidFill>
                <a:srgbClr val="0070C0"/>
              </a:solidFill>
              <a:latin typeface="+mj-lt"/>
            </a:endParaRPr>
          </a:p>
          <a:p>
            <a:pPr algn="ctr"/>
            <a:r>
              <a:rPr lang="en-US" sz="5400" b="1" dirty="0">
                <a:solidFill>
                  <a:schemeClr val="bg2">
                    <a:lumMod val="50000"/>
                  </a:schemeClr>
                </a:solidFill>
                <a:latin typeface="+mj-lt"/>
              </a:rPr>
              <a:t>Platinum Level Supporters</a:t>
            </a:r>
          </a:p>
          <a:p>
            <a:pPr algn="ctr"/>
            <a:endParaRPr lang="en-US" sz="3200" b="1" dirty="0">
              <a:solidFill>
                <a:srgbClr val="0070C0"/>
              </a:solidFill>
            </a:endParaRPr>
          </a:p>
        </p:txBody>
      </p:sp>
      <p:pic>
        <p:nvPicPr>
          <p:cNvPr id="8" name="Picture 7">
            <a:extLst>
              <a:ext uri="{FF2B5EF4-FFF2-40B4-BE49-F238E27FC236}">
                <a16:creationId xmlns:a16="http://schemas.microsoft.com/office/drawing/2014/main" id="{6CF3A62E-1633-4778-B651-068E7C6FE6C6}"/>
              </a:ext>
            </a:extLst>
          </p:cNvPr>
          <p:cNvPicPr>
            <a:picLocks noChangeAspect="1"/>
          </p:cNvPicPr>
          <p:nvPr/>
        </p:nvPicPr>
        <p:blipFill>
          <a:blip r:embed="rId2"/>
          <a:stretch>
            <a:fillRect/>
          </a:stretch>
        </p:blipFill>
        <p:spPr>
          <a:xfrm>
            <a:off x="594102" y="1974602"/>
            <a:ext cx="4638025" cy="1908215"/>
          </a:xfrm>
          <a:prstGeom prst="rect">
            <a:avLst/>
          </a:prstGeom>
        </p:spPr>
      </p:pic>
      <p:pic>
        <p:nvPicPr>
          <p:cNvPr id="10" name="Picture 9">
            <a:extLst>
              <a:ext uri="{FF2B5EF4-FFF2-40B4-BE49-F238E27FC236}">
                <a16:creationId xmlns:a16="http://schemas.microsoft.com/office/drawing/2014/main" id="{A8087A73-7ECA-4294-9074-AE1EC9EFE257}"/>
              </a:ext>
            </a:extLst>
          </p:cNvPr>
          <p:cNvPicPr>
            <a:picLocks noChangeAspect="1"/>
          </p:cNvPicPr>
          <p:nvPr/>
        </p:nvPicPr>
        <p:blipFill rotWithShape="1">
          <a:blip r:embed="rId3"/>
          <a:srcRect t="36534" b="31037"/>
          <a:stretch/>
        </p:blipFill>
        <p:spPr>
          <a:xfrm>
            <a:off x="2611667" y="3929290"/>
            <a:ext cx="5514239" cy="1788213"/>
          </a:xfrm>
          <a:prstGeom prst="rect">
            <a:avLst/>
          </a:prstGeom>
        </p:spPr>
      </p:pic>
      <p:pic>
        <p:nvPicPr>
          <p:cNvPr id="11" name="Picture 10">
            <a:extLst>
              <a:ext uri="{FF2B5EF4-FFF2-40B4-BE49-F238E27FC236}">
                <a16:creationId xmlns:a16="http://schemas.microsoft.com/office/drawing/2014/main" id="{03FCFC86-11C4-479A-88D5-FEC9F236F5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7025" y="2308937"/>
            <a:ext cx="4354970" cy="1239543"/>
          </a:xfrm>
          <a:prstGeom prst="rect">
            <a:avLst/>
          </a:prstGeom>
        </p:spPr>
      </p:pic>
      <p:sp>
        <p:nvSpPr>
          <p:cNvPr id="12" name="Footer Placeholder 3">
            <a:extLst>
              <a:ext uri="{FF2B5EF4-FFF2-40B4-BE49-F238E27FC236}">
                <a16:creationId xmlns:a16="http://schemas.microsoft.com/office/drawing/2014/main" id="{43647B72-C479-4EEC-AC1A-A774201E9B3B}"/>
              </a:ext>
            </a:extLst>
          </p:cNvPr>
          <p:cNvSpPr>
            <a:spLocks noGrp="1"/>
          </p:cNvSpPr>
          <p:nvPr>
            <p:ph type="ftr" sz="quarter" idx="11"/>
          </p:nvPr>
        </p:nvSpPr>
        <p:spPr>
          <a:xfrm>
            <a:off x="4038600" y="6356350"/>
            <a:ext cx="4114800" cy="365125"/>
          </a:xfrm>
        </p:spPr>
        <p:txBody>
          <a:bodyPr/>
          <a:lstStyle/>
          <a:p>
            <a:r>
              <a:rPr lang="en-US" dirty="0"/>
              <a:t>Spring Conference    April 3 – 6, 2022</a:t>
            </a:r>
          </a:p>
        </p:txBody>
      </p:sp>
    </p:spTree>
    <p:extLst>
      <p:ext uri="{BB962C8B-B14F-4D97-AF65-F5344CB8AC3E}">
        <p14:creationId xmlns:p14="http://schemas.microsoft.com/office/powerpoint/2010/main" val="1774180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746" y="263236"/>
            <a:ext cx="9144000" cy="1066800"/>
          </a:xfrm>
        </p:spPr>
        <p:txBody>
          <a:bodyPr>
            <a:normAutofit/>
          </a:bodyPr>
          <a:lstStyle/>
          <a:p>
            <a:r>
              <a:rPr lang="en-US" sz="5400" b="1" dirty="0">
                <a:solidFill>
                  <a:schemeClr val="bg2">
                    <a:lumMod val="50000"/>
                  </a:schemeClr>
                </a:solidFill>
              </a:rPr>
              <a:t>Gold Level Supporters</a:t>
            </a:r>
          </a:p>
        </p:txBody>
      </p:sp>
      <p:sp>
        <p:nvSpPr>
          <p:cNvPr id="5" name="Slide Number Placeholder 4"/>
          <p:cNvSpPr>
            <a:spLocks noGrp="1"/>
          </p:cNvSpPr>
          <p:nvPr>
            <p:ph type="sldNum" sz="quarter" idx="12"/>
          </p:nvPr>
        </p:nvSpPr>
        <p:spPr/>
        <p:txBody>
          <a:bodyPr/>
          <a:lstStyle/>
          <a:p>
            <a:fld id="{1304E4F6-5DBB-467A-B1C4-2E27796DE4FB}" type="slidenum">
              <a:rPr lang="en-US" smtClean="0"/>
              <a:t>12</a:t>
            </a:fld>
            <a:endParaRPr lang="en-US"/>
          </a:p>
        </p:txBody>
      </p:sp>
      <p:pic>
        <p:nvPicPr>
          <p:cNvPr id="6" name="Picture 5">
            <a:extLst>
              <a:ext uri="{FF2B5EF4-FFF2-40B4-BE49-F238E27FC236}">
                <a16:creationId xmlns:a16="http://schemas.microsoft.com/office/drawing/2014/main" id="{0130EF54-8BDB-4C62-8676-B5EA01E1D9F7}"/>
              </a:ext>
            </a:extLst>
          </p:cNvPr>
          <p:cNvPicPr>
            <a:picLocks noChangeAspect="1"/>
          </p:cNvPicPr>
          <p:nvPr/>
        </p:nvPicPr>
        <p:blipFill>
          <a:blip r:embed="rId2"/>
          <a:stretch>
            <a:fillRect/>
          </a:stretch>
        </p:blipFill>
        <p:spPr>
          <a:xfrm>
            <a:off x="2177335" y="4710473"/>
            <a:ext cx="3333927" cy="617394"/>
          </a:xfrm>
          <a:prstGeom prst="rect">
            <a:avLst/>
          </a:prstGeom>
        </p:spPr>
      </p:pic>
      <p:pic>
        <p:nvPicPr>
          <p:cNvPr id="10" name="Picture 9">
            <a:extLst>
              <a:ext uri="{FF2B5EF4-FFF2-40B4-BE49-F238E27FC236}">
                <a16:creationId xmlns:a16="http://schemas.microsoft.com/office/drawing/2014/main" id="{BF9C7434-A01E-4C53-BA0E-6725EDD7CD29}"/>
              </a:ext>
            </a:extLst>
          </p:cNvPr>
          <p:cNvPicPr>
            <a:picLocks noChangeAspect="1"/>
          </p:cNvPicPr>
          <p:nvPr/>
        </p:nvPicPr>
        <p:blipFill>
          <a:blip r:embed="rId3"/>
          <a:stretch>
            <a:fillRect/>
          </a:stretch>
        </p:blipFill>
        <p:spPr>
          <a:xfrm>
            <a:off x="3844299" y="1718284"/>
            <a:ext cx="3777273" cy="861218"/>
          </a:xfrm>
          <a:prstGeom prst="rect">
            <a:avLst/>
          </a:prstGeom>
        </p:spPr>
      </p:pic>
      <p:pic>
        <p:nvPicPr>
          <p:cNvPr id="12" name="Picture 11">
            <a:extLst>
              <a:ext uri="{FF2B5EF4-FFF2-40B4-BE49-F238E27FC236}">
                <a16:creationId xmlns:a16="http://schemas.microsoft.com/office/drawing/2014/main" id="{307364E6-2CC2-4DD4-B32F-42E58B936BF7}"/>
              </a:ext>
            </a:extLst>
          </p:cNvPr>
          <p:cNvPicPr>
            <a:picLocks noChangeAspect="1"/>
          </p:cNvPicPr>
          <p:nvPr/>
        </p:nvPicPr>
        <p:blipFill>
          <a:blip r:embed="rId4"/>
          <a:stretch>
            <a:fillRect/>
          </a:stretch>
        </p:blipFill>
        <p:spPr>
          <a:xfrm>
            <a:off x="570453" y="3116201"/>
            <a:ext cx="2892301" cy="994951"/>
          </a:xfrm>
          <a:prstGeom prst="rect">
            <a:avLst/>
          </a:prstGeom>
        </p:spPr>
      </p:pic>
      <p:pic>
        <p:nvPicPr>
          <p:cNvPr id="14" name="Picture 13">
            <a:extLst>
              <a:ext uri="{FF2B5EF4-FFF2-40B4-BE49-F238E27FC236}">
                <a16:creationId xmlns:a16="http://schemas.microsoft.com/office/drawing/2014/main" id="{A9E1E5E6-8A61-4BF5-9768-CEB2446714C1}"/>
              </a:ext>
            </a:extLst>
          </p:cNvPr>
          <p:cNvPicPr>
            <a:picLocks noChangeAspect="1"/>
          </p:cNvPicPr>
          <p:nvPr/>
        </p:nvPicPr>
        <p:blipFill>
          <a:blip r:embed="rId5"/>
          <a:stretch>
            <a:fillRect/>
          </a:stretch>
        </p:blipFill>
        <p:spPr>
          <a:xfrm>
            <a:off x="6779682" y="4070253"/>
            <a:ext cx="1217301" cy="1770619"/>
          </a:xfrm>
          <a:prstGeom prst="rect">
            <a:avLst/>
          </a:prstGeom>
        </p:spPr>
      </p:pic>
      <p:pic>
        <p:nvPicPr>
          <p:cNvPr id="15" name="Picture 14">
            <a:extLst>
              <a:ext uri="{FF2B5EF4-FFF2-40B4-BE49-F238E27FC236}">
                <a16:creationId xmlns:a16="http://schemas.microsoft.com/office/drawing/2014/main" id="{85CCE432-C7AE-4159-B07D-3C6C86AC10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8314" y="1843272"/>
            <a:ext cx="2795016" cy="454152"/>
          </a:xfrm>
          <a:prstGeom prst="rect">
            <a:avLst/>
          </a:prstGeom>
        </p:spPr>
      </p:pic>
      <p:pic>
        <p:nvPicPr>
          <p:cNvPr id="17" name="Picture 16">
            <a:extLst>
              <a:ext uri="{FF2B5EF4-FFF2-40B4-BE49-F238E27FC236}">
                <a16:creationId xmlns:a16="http://schemas.microsoft.com/office/drawing/2014/main" id="{F6613EFC-3AFE-40D4-B447-E6216D96B0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5943" y="3285799"/>
            <a:ext cx="3250521" cy="557394"/>
          </a:xfrm>
          <a:prstGeom prst="rect">
            <a:avLst/>
          </a:prstGeom>
        </p:spPr>
      </p:pic>
      <p:pic>
        <p:nvPicPr>
          <p:cNvPr id="19" name="Picture 18">
            <a:extLst>
              <a:ext uri="{FF2B5EF4-FFF2-40B4-BE49-F238E27FC236}">
                <a16:creationId xmlns:a16="http://schemas.microsoft.com/office/drawing/2014/main" id="{B6A2F3CF-3236-4CBB-94C6-589F2C45B9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404" y="1141201"/>
            <a:ext cx="2068887" cy="1404142"/>
          </a:xfrm>
          <a:prstGeom prst="rect">
            <a:avLst/>
          </a:prstGeom>
        </p:spPr>
      </p:pic>
      <p:pic>
        <p:nvPicPr>
          <p:cNvPr id="21" name="Picture 20">
            <a:extLst>
              <a:ext uri="{FF2B5EF4-FFF2-40B4-BE49-F238E27FC236}">
                <a16:creationId xmlns:a16="http://schemas.microsoft.com/office/drawing/2014/main" id="{93589652-7841-4CB9-B56B-2985EDCFBA63}"/>
              </a:ext>
            </a:extLst>
          </p:cNvPr>
          <p:cNvPicPr>
            <a:picLocks noChangeAspect="1"/>
          </p:cNvPicPr>
          <p:nvPr/>
        </p:nvPicPr>
        <p:blipFill>
          <a:blip r:embed="rId9"/>
          <a:stretch>
            <a:fillRect/>
          </a:stretch>
        </p:blipFill>
        <p:spPr>
          <a:xfrm>
            <a:off x="4434844" y="2488440"/>
            <a:ext cx="2345877" cy="1622712"/>
          </a:xfrm>
          <a:prstGeom prst="rect">
            <a:avLst/>
          </a:prstGeom>
        </p:spPr>
      </p:pic>
      <p:sp>
        <p:nvSpPr>
          <p:cNvPr id="22" name="Footer Placeholder 3">
            <a:extLst>
              <a:ext uri="{FF2B5EF4-FFF2-40B4-BE49-F238E27FC236}">
                <a16:creationId xmlns:a16="http://schemas.microsoft.com/office/drawing/2014/main" id="{6A3DE1C9-508E-4680-AA05-19538E6B1ED6}"/>
              </a:ext>
            </a:extLst>
          </p:cNvPr>
          <p:cNvSpPr>
            <a:spLocks noGrp="1"/>
          </p:cNvSpPr>
          <p:nvPr>
            <p:ph type="ftr" sz="quarter" idx="11"/>
          </p:nvPr>
        </p:nvSpPr>
        <p:spPr>
          <a:xfrm>
            <a:off x="4038600" y="6356350"/>
            <a:ext cx="4114800" cy="365125"/>
          </a:xfrm>
        </p:spPr>
        <p:txBody>
          <a:bodyPr/>
          <a:lstStyle/>
          <a:p>
            <a:r>
              <a:rPr lang="en-US" dirty="0"/>
              <a:t>Spring Conference    April 3 – 6, 2022</a:t>
            </a:r>
          </a:p>
        </p:txBody>
      </p:sp>
    </p:spTree>
    <p:extLst>
      <p:ext uri="{BB962C8B-B14F-4D97-AF65-F5344CB8AC3E}">
        <p14:creationId xmlns:p14="http://schemas.microsoft.com/office/powerpoint/2010/main" val="50829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EE9958D-CBB3-4C1D-A53D-E4289E946DA8}"/>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E4732A23-B3D0-4A24-B6C1-2D49656137C0}"/>
              </a:ext>
            </a:extLst>
          </p:cNvPr>
          <p:cNvSpPr>
            <a:spLocks noGrp="1"/>
          </p:cNvSpPr>
          <p:nvPr>
            <p:ph type="sldNum" sz="quarter" idx="12"/>
          </p:nvPr>
        </p:nvSpPr>
        <p:spPr/>
        <p:txBody>
          <a:bodyPr/>
          <a:lstStyle/>
          <a:p>
            <a:fld id="{1304E4F6-5DBB-467A-B1C4-2E27796DE4FB}" type="slidenum">
              <a:rPr lang="en-US" smtClean="0"/>
              <a:t>13</a:t>
            </a:fld>
            <a:endParaRPr lang="en-US"/>
          </a:p>
        </p:txBody>
      </p:sp>
      <p:pic>
        <p:nvPicPr>
          <p:cNvPr id="6" name="Content Placeholder 5">
            <a:extLst>
              <a:ext uri="{FF2B5EF4-FFF2-40B4-BE49-F238E27FC236}">
                <a16:creationId xmlns:a16="http://schemas.microsoft.com/office/drawing/2014/main" id="{150D3813-44F5-4064-BECA-60CA4AEA511F}"/>
              </a:ext>
            </a:extLst>
          </p:cNvPr>
          <p:cNvPicPr>
            <a:picLocks noGrp="1" noChangeAspect="1"/>
          </p:cNvPicPr>
          <p:nvPr>
            <p:ph idx="1"/>
          </p:nvPr>
        </p:nvPicPr>
        <p:blipFill>
          <a:blip r:embed="rId2"/>
          <a:stretch>
            <a:fillRect/>
          </a:stretch>
        </p:blipFill>
        <p:spPr>
          <a:xfrm>
            <a:off x="7066493" y="2987123"/>
            <a:ext cx="2776302" cy="1237480"/>
          </a:xfrm>
          <a:prstGeom prst="rect">
            <a:avLst/>
          </a:prstGeom>
        </p:spPr>
      </p:pic>
      <p:sp>
        <p:nvSpPr>
          <p:cNvPr id="7" name="Title 1">
            <a:extLst>
              <a:ext uri="{FF2B5EF4-FFF2-40B4-BE49-F238E27FC236}">
                <a16:creationId xmlns:a16="http://schemas.microsoft.com/office/drawing/2014/main" id="{99B93FEF-9457-46E2-9291-DB1E215A9F07}"/>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bg2">
                    <a:lumMod val="50000"/>
                  </a:schemeClr>
                </a:solidFill>
              </a:rPr>
              <a:t>Silver Level Supporters</a:t>
            </a:r>
          </a:p>
        </p:txBody>
      </p:sp>
      <p:pic>
        <p:nvPicPr>
          <p:cNvPr id="9" name="Picture 8">
            <a:extLst>
              <a:ext uri="{FF2B5EF4-FFF2-40B4-BE49-F238E27FC236}">
                <a16:creationId xmlns:a16="http://schemas.microsoft.com/office/drawing/2014/main" id="{E7919ABD-EDC8-4B9B-9361-01B4F0CEC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863" y="1550371"/>
            <a:ext cx="4351257" cy="870251"/>
          </a:xfrm>
          <a:prstGeom prst="rect">
            <a:avLst/>
          </a:prstGeom>
        </p:spPr>
      </p:pic>
      <p:pic>
        <p:nvPicPr>
          <p:cNvPr id="11" name="Picture 10">
            <a:extLst>
              <a:ext uri="{FF2B5EF4-FFF2-40B4-BE49-F238E27FC236}">
                <a16:creationId xmlns:a16="http://schemas.microsoft.com/office/drawing/2014/main" id="{C1D7EF7D-3E81-49D2-A0C2-1E444263AA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6533" y="3124817"/>
            <a:ext cx="3145536" cy="688086"/>
          </a:xfrm>
          <a:prstGeom prst="rect">
            <a:avLst/>
          </a:prstGeom>
        </p:spPr>
      </p:pic>
      <p:pic>
        <p:nvPicPr>
          <p:cNvPr id="13" name="Picture 12">
            <a:extLst>
              <a:ext uri="{FF2B5EF4-FFF2-40B4-BE49-F238E27FC236}">
                <a16:creationId xmlns:a16="http://schemas.microsoft.com/office/drawing/2014/main" id="{B03E1BAE-A8A0-4955-BF57-2311616A360B}"/>
              </a:ext>
            </a:extLst>
          </p:cNvPr>
          <p:cNvPicPr>
            <a:picLocks noChangeAspect="1"/>
          </p:cNvPicPr>
          <p:nvPr/>
        </p:nvPicPr>
        <p:blipFill rotWithShape="1">
          <a:blip r:embed="rId5">
            <a:extLst>
              <a:ext uri="{28A0092B-C50C-407E-A947-70E740481C1C}">
                <a14:useLocalDpi xmlns:a14="http://schemas.microsoft.com/office/drawing/2010/main" val="0"/>
              </a:ext>
            </a:extLst>
          </a:blip>
          <a:srcRect l="-2045" t="15962" r="2045" b="11629"/>
          <a:stretch/>
        </p:blipFill>
        <p:spPr>
          <a:xfrm>
            <a:off x="6648841" y="4707644"/>
            <a:ext cx="3333359" cy="1165664"/>
          </a:xfrm>
          <a:prstGeom prst="rect">
            <a:avLst/>
          </a:prstGeom>
        </p:spPr>
      </p:pic>
      <p:pic>
        <p:nvPicPr>
          <p:cNvPr id="1027" name="Picture 3" descr="f8cb5676-702d-4df1-bc83-e44584609fa3">
            <a:extLst>
              <a:ext uri="{FF2B5EF4-FFF2-40B4-BE49-F238E27FC236}">
                <a16:creationId xmlns:a16="http://schemas.microsoft.com/office/drawing/2014/main" id="{AE98AC95-6AB9-4B2E-91D1-1DFF7889AF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078" y="4528127"/>
            <a:ext cx="3634446" cy="101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CB831B2-40BA-4F24-8CE8-08F99BAE37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3553" y="1402827"/>
            <a:ext cx="2966299" cy="1584296"/>
          </a:xfrm>
          <a:prstGeom prst="rect">
            <a:avLst/>
          </a:prstGeom>
        </p:spPr>
      </p:pic>
    </p:spTree>
    <p:extLst>
      <p:ext uri="{BB962C8B-B14F-4D97-AF65-F5344CB8AC3E}">
        <p14:creationId xmlns:p14="http://schemas.microsoft.com/office/powerpoint/2010/main" val="112559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B567D48-54A6-4A30-912C-1B0167549230}"/>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EB5F092C-B23B-47F9-A406-7EE13C999F02}"/>
              </a:ext>
            </a:extLst>
          </p:cNvPr>
          <p:cNvSpPr>
            <a:spLocks noGrp="1"/>
          </p:cNvSpPr>
          <p:nvPr>
            <p:ph type="sldNum" sz="quarter" idx="12"/>
          </p:nvPr>
        </p:nvSpPr>
        <p:spPr/>
        <p:txBody>
          <a:bodyPr/>
          <a:lstStyle/>
          <a:p>
            <a:fld id="{1304E4F6-5DBB-467A-B1C4-2E27796DE4FB}" type="slidenum">
              <a:rPr lang="en-US" smtClean="0"/>
              <a:t>14</a:t>
            </a:fld>
            <a:endParaRPr lang="en-US"/>
          </a:p>
        </p:txBody>
      </p:sp>
      <p:sp>
        <p:nvSpPr>
          <p:cNvPr id="6" name="Title 1">
            <a:extLst>
              <a:ext uri="{FF2B5EF4-FFF2-40B4-BE49-F238E27FC236}">
                <a16:creationId xmlns:a16="http://schemas.microsoft.com/office/drawing/2014/main" id="{A5C32161-915D-4702-8775-1B563EF5C73A}"/>
              </a:ext>
            </a:extLst>
          </p:cNvPr>
          <p:cNvSpPr>
            <a:spLocks noGrp="1"/>
          </p:cNvSpPr>
          <p:nvPr>
            <p:ph type="title"/>
          </p:nvPr>
        </p:nvSpPr>
        <p:spPr>
          <a:xfrm>
            <a:off x="838200" y="365125"/>
            <a:ext cx="10515600" cy="1325563"/>
          </a:xfrm>
        </p:spPr>
        <p:txBody>
          <a:bodyPr>
            <a:normAutofit/>
          </a:bodyPr>
          <a:lstStyle/>
          <a:p>
            <a:pPr algn="ctr"/>
            <a:r>
              <a:rPr lang="en-US" sz="5400" b="1" dirty="0">
                <a:solidFill>
                  <a:schemeClr val="bg2">
                    <a:lumMod val="50000"/>
                  </a:schemeClr>
                </a:solidFill>
              </a:rPr>
              <a:t>Bronze Level Supporters</a:t>
            </a:r>
          </a:p>
        </p:txBody>
      </p:sp>
      <p:pic>
        <p:nvPicPr>
          <p:cNvPr id="8" name="Picture 7">
            <a:extLst>
              <a:ext uri="{FF2B5EF4-FFF2-40B4-BE49-F238E27FC236}">
                <a16:creationId xmlns:a16="http://schemas.microsoft.com/office/drawing/2014/main" id="{DD47D04A-F1E3-493C-95FE-D9A6D74394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7245" y="2347523"/>
            <a:ext cx="3228613" cy="1532704"/>
          </a:xfrm>
          <a:prstGeom prst="rect">
            <a:avLst/>
          </a:prstGeom>
        </p:spPr>
      </p:pic>
    </p:spTree>
    <p:extLst>
      <p:ext uri="{BB962C8B-B14F-4D97-AF65-F5344CB8AC3E}">
        <p14:creationId xmlns:p14="http://schemas.microsoft.com/office/powerpoint/2010/main" val="120161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03E6-60FF-4AE9-869A-ADE17D1BB6FD}"/>
              </a:ext>
            </a:extLst>
          </p:cNvPr>
          <p:cNvSpPr>
            <a:spLocks noGrp="1"/>
          </p:cNvSpPr>
          <p:nvPr>
            <p:ph type="title"/>
          </p:nvPr>
        </p:nvSpPr>
        <p:spPr/>
        <p:txBody>
          <a:bodyPr/>
          <a:lstStyle/>
          <a:p>
            <a:pPr algn="ctr"/>
            <a:r>
              <a:rPr lang="en-US" b="1" dirty="0"/>
              <a:t>Agenda</a:t>
            </a:r>
          </a:p>
        </p:txBody>
      </p:sp>
      <p:sp>
        <p:nvSpPr>
          <p:cNvPr id="3" name="Content Placeholder 2">
            <a:extLst>
              <a:ext uri="{FF2B5EF4-FFF2-40B4-BE49-F238E27FC236}">
                <a16:creationId xmlns:a16="http://schemas.microsoft.com/office/drawing/2014/main" id="{9B3E5C88-B0D9-4511-8725-A13A8838BC96}"/>
              </a:ext>
            </a:extLst>
          </p:cNvPr>
          <p:cNvSpPr>
            <a:spLocks noGrp="1"/>
          </p:cNvSpPr>
          <p:nvPr>
            <p:ph idx="1"/>
          </p:nvPr>
        </p:nvSpPr>
        <p:spPr>
          <a:xfrm>
            <a:off x="838200" y="1825625"/>
            <a:ext cx="10515600" cy="3151817"/>
          </a:xfrm>
        </p:spPr>
        <p:txBody>
          <a:bodyPr/>
          <a:lstStyle/>
          <a:p>
            <a:r>
              <a:rPr lang="en-US" dirty="0"/>
              <a:t>Campus Funding Initiatives</a:t>
            </a:r>
          </a:p>
          <a:p>
            <a:r>
              <a:rPr lang="en-US" dirty="0"/>
              <a:t>Roundtable Discussion</a:t>
            </a:r>
          </a:p>
          <a:p>
            <a:pPr lvl="1"/>
            <a:r>
              <a:rPr lang="en-US" dirty="0"/>
              <a:t>General</a:t>
            </a:r>
          </a:p>
          <a:p>
            <a:pPr lvl="1"/>
            <a:r>
              <a:rPr lang="en-US" dirty="0"/>
              <a:t>Administrative</a:t>
            </a:r>
          </a:p>
          <a:p>
            <a:pPr lvl="1"/>
            <a:r>
              <a:rPr lang="en-US" dirty="0"/>
              <a:t>Funding</a:t>
            </a:r>
          </a:p>
          <a:p>
            <a:pPr lvl="1"/>
            <a:r>
              <a:rPr lang="en-US" dirty="0"/>
              <a:t>Reporting</a:t>
            </a:r>
          </a:p>
          <a:p>
            <a:r>
              <a:rPr lang="en-US" dirty="0"/>
              <a:t>HEERF Return to Reality</a:t>
            </a:r>
          </a:p>
          <a:p>
            <a:pPr marL="0" indent="0">
              <a:buNone/>
            </a:pPr>
            <a:endParaRPr lang="en-US" dirty="0"/>
          </a:p>
        </p:txBody>
      </p:sp>
      <p:sp>
        <p:nvSpPr>
          <p:cNvPr id="4" name="Footer Placeholder 3">
            <a:extLst>
              <a:ext uri="{FF2B5EF4-FFF2-40B4-BE49-F238E27FC236}">
                <a16:creationId xmlns:a16="http://schemas.microsoft.com/office/drawing/2014/main" id="{82AC586B-FCA7-4862-9660-094166117AD5}"/>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01971B76-DD04-4AFD-8EF6-4F4360A71A81}"/>
              </a:ext>
            </a:extLst>
          </p:cNvPr>
          <p:cNvSpPr>
            <a:spLocks noGrp="1"/>
          </p:cNvSpPr>
          <p:nvPr>
            <p:ph type="sldNum" sz="quarter" idx="12"/>
          </p:nvPr>
        </p:nvSpPr>
        <p:spPr/>
        <p:txBody>
          <a:bodyPr/>
          <a:lstStyle/>
          <a:p>
            <a:fld id="{1304E4F6-5DBB-467A-B1C4-2E27796DE4FB}" type="slidenum">
              <a:rPr lang="en-US" smtClean="0"/>
              <a:t>2</a:t>
            </a:fld>
            <a:endParaRPr lang="en-US"/>
          </a:p>
        </p:txBody>
      </p:sp>
    </p:spTree>
    <p:extLst>
      <p:ext uri="{BB962C8B-B14F-4D97-AF65-F5344CB8AC3E}">
        <p14:creationId xmlns:p14="http://schemas.microsoft.com/office/powerpoint/2010/main" val="245543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Campus Funding Initiatives - GTCC</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lstStyle/>
          <a:p>
            <a:r>
              <a:rPr lang="en-US" b="1" dirty="0"/>
              <a:t>Emergency Aid – Direct Payments to All Enrolled Students (CU and CE) – no application required</a:t>
            </a:r>
          </a:p>
          <a:p>
            <a:pPr fontAlgn="base"/>
            <a:r>
              <a:rPr lang="en-US" b="1" dirty="0"/>
              <a:t>HEERF Retention and Graduation Financial Resources and Support</a:t>
            </a:r>
            <a:r>
              <a:rPr lang="en-US" dirty="0"/>
              <a:t> ​</a:t>
            </a:r>
          </a:p>
          <a:p>
            <a:pPr lvl="1" fontAlgn="base"/>
            <a:r>
              <a:rPr lang="en-US" dirty="0"/>
              <a:t>Technology – Laptop giveaway, hotspots</a:t>
            </a:r>
          </a:p>
          <a:p>
            <a:pPr lvl="1" fontAlgn="base"/>
            <a:r>
              <a:rPr lang="en-US" dirty="0"/>
              <a:t>Waived Fees (Summer 2020 through Fall 2022)​</a:t>
            </a:r>
          </a:p>
          <a:p>
            <a:pPr lvl="1" fontAlgn="base"/>
            <a:r>
              <a:rPr lang="en-US" dirty="0"/>
              <a:t>Expanded </a:t>
            </a:r>
            <a:r>
              <a:rPr lang="en-US" dirty="0" err="1"/>
              <a:t>WiFi</a:t>
            </a:r>
            <a:r>
              <a:rPr lang="en-US" dirty="0"/>
              <a:t> access throughout campus and parking lots ​</a:t>
            </a:r>
          </a:p>
          <a:p>
            <a:pPr lvl="1" fontAlgn="base"/>
            <a:r>
              <a:rPr lang="en-US" dirty="0"/>
              <a:t>Campus Store Discount</a:t>
            </a:r>
          </a:p>
          <a:p>
            <a:pPr lvl="1" fontAlgn="base"/>
            <a:r>
              <a:rPr lang="en-US" dirty="0"/>
              <a:t>Student Account Balances​</a:t>
            </a:r>
          </a:p>
          <a:p>
            <a:pPr lvl="1" fontAlgn="base"/>
            <a:r>
              <a:rPr lang="en-US" dirty="0"/>
              <a:t>Vaccination Awards via </a:t>
            </a:r>
            <a:r>
              <a:rPr lang="en-US" dirty="0" err="1"/>
              <a:t>Castlebranch</a:t>
            </a:r>
            <a:r>
              <a:rPr lang="en-US" dirty="0"/>
              <a:t> verification​</a:t>
            </a:r>
          </a:p>
          <a:p>
            <a:pPr lvl="1" fontAlgn="base"/>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3</a:t>
            </a:fld>
            <a:endParaRPr lang="en-US"/>
          </a:p>
        </p:txBody>
      </p:sp>
    </p:spTree>
    <p:extLst>
      <p:ext uri="{BB962C8B-B14F-4D97-AF65-F5344CB8AC3E}">
        <p14:creationId xmlns:p14="http://schemas.microsoft.com/office/powerpoint/2010/main" val="501235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Campus Funding Initiatives - NCCU</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normAutofit/>
          </a:bodyPr>
          <a:lstStyle/>
          <a:p>
            <a:r>
              <a:rPr lang="en-US" b="1" dirty="0"/>
              <a:t>Emergency Aid – Direct Payments to Students</a:t>
            </a:r>
          </a:p>
          <a:p>
            <a:pPr fontAlgn="base"/>
            <a:r>
              <a:rPr lang="en-US" b="1" dirty="0"/>
              <a:t>HEERF Retention and Graduation Financial Resources and Support</a:t>
            </a:r>
            <a:r>
              <a:rPr lang="en-US" dirty="0"/>
              <a:t> ​</a:t>
            </a:r>
          </a:p>
          <a:p>
            <a:pPr lvl="1" fontAlgn="base"/>
            <a:r>
              <a:rPr lang="en-US" dirty="0"/>
              <a:t>Technology – Laptop Bundle (Laptop and Headset Bundle) ​</a:t>
            </a:r>
          </a:p>
          <a:p>
            <a:pPr lvl="1" fontAlgn="base"/>
            <a:r>
              <a:rPr lang="en-US" dirty="0"/>
              <a:t>Free Summer Tuition and Fees (Summer 2021 and 2022)​</a:t>
            </a:r>
          </a:p>
          <a:p>
            <a:pPr lvl="1" fontAlgn="base"/>
            <a:r>
              <a:rPr lang="en-US" dirty="0"/>
              <a:t>Housing Allowance ​</a:t>
            </a:r>
          </a:p>
          <a:p>
            <a:pPr lvl="1" fontAlgn="base"/>
            <a:r>
              <a:rPr lang="en-US" dirty="0"/>
              <a:t>Book Grant ​</a:t>
            </a:r>
          </a:p>
          <a:p>
            <a:pPr lvl="1" fontAlgn="base"/>
            <a:r>
              <a:rPr lang="en-US" dirty="0"/>
              <a:t>Student Account Balances​</a:t>
            </a:r>
          </a:p>
          <a:p>
            <a:pPr lvl="1" fontAlgn="base"/>
            <a:r>
              <a:rPr lang="en-US" dirty="0"/>
              <a:t>Vaccination Tuition and Fees Scholarships​</a:t>
            </a:r>
          </a:p>
          <a:p>
            <a:pPr lvl="1" fontAlgn="base"/>
            <a:r>
              <a:rPr lang="en-US" dirty="0"/>
              <a:t>Loan Cancellations for Graduates</a:t>
            </a:r>
          </a:p>
          <a:p>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4</a:t>
            </a:fld>
            <a:endParaRPr lang="en-US"/>
          </a:p>
        </p:txBody>
      </p:sp>
      <p:sp>
        <p:nvSpPr>
          <p:cNvPr id="6" name="AutoShape 2" descr="data:image/jpg;base64,%20/9j/4AAQSkZJRgABAQEAYABgAAD/2wBDAAUDBAQEAwUEBAQFBQUGBwwIBwcHBw8LCwkMEQ8SEhEPERETFhwXExQaFRERGCEYGh0dHx8fExciJCIeJBweHx7/2wBDAQUFBQcGBw4ICA4eFBEUHh4eHh4eHh4eHh4eHh4eHh4eHh4eHh4eHh4eHh4eHh4eHh4eHh4eHh4eHh4eHh4eHh7/wAARCAGuAa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lBoFUSIPSg9etLRQAmKU0HpSUALSc80uOKCeMD0oAB0pKAfXrQKADFKM8UZoHTigAHSkP86dyBzTaAA9PalFIf1oB5oAKTPNKBlulAUjqCPqKEA3NKT69KMZoPOaYC9BR3zSLuwcg49aBSAdSH2o4zS7WwflOPWgBO1BoNJht3Tj1oAWkPPSlIPoaheZA22MNK/8AdQZ/+sKAJT+tRSyRx/6xgCeg6k/hSeXcSHLN5S/3U5b8/wDD86ekKRAlEwT1Pc/U0wIQ08n3YxEP7z8n8qetvHuDsTK4OQz84PsOgqXHHvQvA70AHR6UmgjP1pG4GaADtQaEDE/4UrDHUYoAYevWhmPFKRz60h4FAAOmcmm54+tAHGR1o2tnpQAAZNKQQODSgEdqVVoAj25I4xTj34pzLwKOPWgBq+4p2DS4FL6DrQAw57A4p3UjPFLz9MUzduz/AFoAGwCaaDSDGD3o285PcUAPT3qeNABnqaqr1z2qZZMCgY+Rfl9KquPm4qSaZVQ+YwVfUmoPNLcpDKy+uAM/maBFz/GjHNGc0tIBOcilNJ3pc0AFIRzSmjuKAA0mKdSHvQAh6Yo7UhPNANACnFA6ikPtSj7woA+dfhB4r8QX37QniLS9U169m0u3F6Ut5psxRhJAAcHpgUzxv8QPFXxH8dw+Dvhjez2ljbyZuNShJXeBwXLdox2/vGvLbjR/EfiH4zeJNC8Ms63V9e3UMzBtqiHzMvuPZeBn16V6H+zJ4kj8G+LNT+HviOxisL+4uMRzsuGMqjHls3cEcr9feuaMm9D6/EYanTvXik5KKtH9Wup6l8SINR8IfAzVhZ65qNxqNra7v7QllJmZ8jLZ7fTtVL9mfXtQ1T4VSarr+p3F5LHdz757h9xCLg9fQVsftDf8ka8Sf9ev/swrzn4KQXNz+y74jt7MMbh1vljC9SdvQVo9Jr0PJpRVTAty3c1r6owdU8d/EX4ueMLnQ/ANxJpmkwZPmI/l/u84Ekr4zz2Ufl1qxL4N+PXgzULS60nX5NZSWZUZY7hpUUk/8tEcD5fUjpWh+xVd2H9m+IbEMgvzNHLg/eaLbgY9gc/nX0TJIkaBndUGQMscAk9BShHmXM2b4zF/U6zw9OmuVd1ueL/tQ654k0H4daLdWeqS6dqT3iR3Mlk5QMfKYsBnnbkVZvvihb+DPgt4e1bUrg6hrt/p0bW8Mj5eaQrzI/8Asjue/Ssz9s3/AJJ9pP8A2Ex/6LevC7rQvGWl6DoHxD1ayF5piSRR2yXHzqsSY8sMvZGwQP8A69TKTjJ2N8Fg6WIwtN1LL3n8+yPfvgJo3jzVpD4z8aeIdU8i4Jks9NMpVCD/ABsvZf7q/jXtPasDwB4p0vxl4WtNe0tgI5V2yRZ5hkH3kP0/lW9W0VZaHhYypOpWfMrW6djxX9oP4saj4Yv7fwj4TjD65cqpkm27zCG4VVXu5/QY9a49fhl8drix/tqTxdIl+R5gtW1BxJ64yBsB9s496y/Ec0Ok/tdrea98tt/aETq7j5QrRAIfoDgfhX1QHnlx5aCJT/E/JP4Vmo87dz1a1b6hSpRpRT5ldtq9/I8N+A/xa1q+8QyeB/HQK6rGXWC4kXY7Ogy0cnbOASD3xWD+0n4n8VWvxP0vR/DfiG/0+O6tokVIpSkZkd9ob9RzWN4kMOqftcWY0ZvtHl6lbiZ0xgtGAZTx7A/lUn7V0d3L8ZNFjsH2Xj2sC27ZxtkMnyn88VLb5WvM7aOHpfXITUUuaF7dEzXb4b/tAOpVvHClT1H9pyf/ABFdT4tj8aeDf2cL0atrkp8QW8wJvIJyzBWmGAGIB+6cdK5U+Ev2ksf8jN/5Op/8RXb/ABwh1KD9nCeDWZfN1KO3tVu33Z3Sh13HPfnNUlo9znqTc6tKLlCScl8KPLfAmhfG7xl4ch17SPG0y2kruiie/dXypweApr0/4P8AhH4q6H4sa88Z+JRqWmG1dBD9saX94SMHBUe9eR/Czw/8Z9Q8G2914L1v7JozSSCKP7SqYYN83BU9/evcfglpPxI0v+1P+Fgap9uL7Psn79ZNvXd0UY7UqavbcvM6jjGcVKFtrJe9/wAOeizDzI3jYsoZSuVOCM+h7Gvmy28WeLPhh8aRpHivXNQ1PQLs7YpLmQsPJc/LIPdTwfoa+lTuJ5FeZftF+DbXxT8Prq8bbHfaTG11bykdgPnQ+xA/MCtaidrroeRl1WEajp1VeMtPTsznP2lfiNqOmtYeDvCV5Kmr3rJJLNat86oT8iKR3Y8/THrXcaPPP8OvhS2p+L9Wu9TvLaHz7uSaTezSN0iX8SFH5145+yX4Wi8Qa9e+NdXma7l01lgtllO4iQr98k/3VwB/9avRP2tILmX4Rytb7ikV/C82P7nzDn/gRWs4ydnM761GlCtTwMejXM+7Z5lpF98X/jLfXV5pOq/2Lo8MhVdkrRQp/sgqCztjqaTU9W+L3wZ1W1m1vUW1rSJ32/PKZYZPVcsAyNjp/WvWf2XLzTrn4P6dBZlPOtpJUu1HUSFicn6qV/Kq/wC1dd6fB8Irm3u2T7RcXMS2qk/MXDZJH0GaXL7vNfU2WKTxf1X2a5L2tbX1v+JofEPxZ/aXwH1DxZ4dvJrYzWSzQSxtiSJtwBGexByKqfsw6xq2ufDM3us6hcX9z9tlTzZ33NtGMDPpXC+F7W7T9jnVPORsSJPLED/zz83OfpwTXU/sgTQyfCyaFJAZYdQl3r3XOCP0qlJua9Dnr0IUsJVjFbTtfyOd/ag8TeItC8aeGrXR9avrCGeImWOCTaHPmgc+vFaH7WXiLXvD+j+H5dE1e8055ppBK1vJtLgIDg1y/wC1tIk3xJ8LWkTB5khXcg6jdKMfnWr+2mMaJ4aB4/fy5/74FTJv3jqwtOF8Jdb8xlWfgv4+zaVBqtp4xkmWSETRRjUm3sCMgYK4z+Ndf+zd8Tdd8T3uo+F/FDCfUbGMyRzlQrsqttdXxwSCRzXnl98YPiz4f8NWUV1olvptm8Kw2tzLYsNwC8FSTgnHNd5+y74DvNMt7jxzqtzDNcavDi3WJw2EZtzMxHGSQOO2KUPiXKPGwthpyxCj/d5d7num75vWlfg0wU4dOfwrpPlwzSg96b2HalAxQAhPP1NGABTmUU0mgA6duvWgtuWoXuVI2wqZj/s/d/PpTWjmkH7yXaP7kfH60APeeNG2lsseigZY/hTc3EnHEK+p+Zv8B+tSRokfCIqjvgdfr61EbgMcQqZT/s/d/OgByQRo5bBd8/eY5NK9zBG22SaMN6FwKZ5cjj99Icf3U4H4nrU0SoibUUKPQDFAE2D2py+9HelPSlcANJS+1AoASg9aD1FL1FABSZ5opT2oAbzmj+dL/KgjvQA3nNOXqPSvPPi98VtE+HaQW9xby3+p3Kb4rSJguE6bmY/dGenBJrz/AEP9pmwe9SHXvCt3p8DnHmwzeaVHqVKqSPofwqHOKdmzupZdiatP2kIXRsfDH4Z+JvD3xr1nxdqC2n9m3huvKKTBn/eSBlyvbgVY+P3wmuPGlxaa94baG2123YJIWfyxMg5B3dmU9DXa/ETxzZ+D/A6eK2spr62dogkany2IkGQfmHH0Iryk/tPaTnP/AAiOoH/t6X/4mplyJcrZ20Hj69RYilG7Wn3dGmzu9Z0Dxr4j+CN74b1uKy/4SKW3+z70nBjmwRhyexI6+9S/APwfq3gvwD/YmuLb/aTdSykRSB1Kt05qp8Ifi9ZfETXLrSrXQ7nT2t7fzzJLKHB+YLjge9ZWl/HvQrjx9/wit5pVxYj7W1p9skmUxhwSASMZAJwPbNNOOkrmU6WLcZ0OTrzNLp+Jzfjj4HeItK8Uv4n+GGqCzldzJ9mM3lPETyQjdCp/un6VnN8NPjb40u7aHxl4i+x2MEgcMbhSVIP3lSMAFvQn86+hfFGs2Ph3QLzW9TlEdraRGSQ9zjoo9ycAe5rgfhJ8YLH4h69c6Ta6Jc2DW9v55eSZXBGcYwBScI3sa0sdjJUnUUU1H7TWq+ZD8d/AGveL/AekaDotwt3dWVwjyTXkoRpAIyu4nGCSTXV+G/Ckf/CrNP8ACHiG3imVdOS1ukU7lyBg4PseQa4Tx78fNN8JeL9Q8OzeHLy7ksnVGlS4VQ2VDcAj3rCP7T+lKCf+ER1A/wDbyv8A8TTcoJ7ijhcwqUYxjDRO62vr8zQ+EPw68ffDnxvdx28tnfeF7qQrIDcASbf4ZQv94dCO4/CvdF5Ncj4h8e6N4f8AANt4w1bzIba5hjkigX5pHd1yEHTJ/TivI4/2nkW6DyeCrhbHdjzBefNj1+5tz7Z/GmnGCsZzoYvMJOpyXa0b22/U7X4ufCWx+IekWl/b3K2OuQwgJcOCyzKRnbJ369D2rziLwV+0TbWQ0GDXH+wBfLWQX6cJ6ByN4HtmvWrX4naL/wAKkl8c6fa3V1a2cYSS3YeXJvBAIyeOM9RkV58f2n9I/wChR1Af9vSf/E1ElC92zpwbx/J7ONNSUX1tozrPgf8AB+38BySaxqt0moa7MhXzFB2QKeoXPJJ7tWT8Y/hl4n8VfFPRPEmlLZmxshB5vmzBW+STccDvxTPCn7RGm+IPEum6JH4YvoHvrlLdZWuFIQscZIxWh8Sfjrp/gvxfdeHZ/D13eSW6oxljnVQ24Z6EU/c5fIlQzFYrmcbzafbbbuevHtXG/Gnw3qPiz4c6joOkCE3lwY/LEr7V+VwTk/QV5gf2ntJ/6FHUP/Alf/ia9C8R/Eq10X4XWHjx9KnlgvEhYWolAdfM6ZbGOKvnjJM41gcXhqkJOGrem25N8DfC+qeDvh1aaFrAhF5FNK7eS+9cM5I5+ldxgV8/f8NPaTj/AJFLUP8AwKT/AOJrv/hZ8WvDXj6aSysVuLLUY03m1uMZZe5Ug4YdPf2pRnHRJjxeCxicq1WG+rPQayfGWm3GreENX0u02G4u7SSGIMcDcRgZPatcVw3jn4gXPh7xXp/hvTvDF7rl/e2r3CJbzKhCqSD976Zq5NJanHQpznNcm61+4yP2b/AeveAvDup2OvLbCa5ullj8iUONoQDn8RXo2uabZaxpdzpepQLcWd1EYpo26Mp/r71wM/xI8T2cLXGofCrxHDaoMyyRSxysq9ztGM12PhTxFpPinQoNa0a48+0mBAJGGVh1Vh2I9KmPLblR0YtV5Tdep1e6tv8AK54Be/Bv4keCdbnvfhvr2+1l/h84RybeyurfK+PX+VSad8GPiF4z1yDUfiZrxFtFjMYnEkhXuqhflTPc17b8OvFcPjPQZdWgs5LRI7yW12O4YkxnBOR61neMfiJa6LrS+HNH0m88ReIHXebGzwPKXs0jnhB+dR7OG/Q7lmOMcnDlXOtG7K/37HTNoelt4bPh1bRF0w232XyF4Aj24x+VfPL/AAX+J3g3Wbmb4eeIlNnMeP8ASBC5XsHVvlYj1r0e7+IvjLQk+2eKfhlf2unDmS4sL1LsxD1ZVA4/Gu71LXra08IXPiWOGWa2hsWvFjI2O6hC2MHoSB3qpKMjmo1cThNFZqXo03/meMfDf4J+ID4zi8X/ABE1ZL67gkEscAmMrPIPul26YHYD0rof2kvh94g8fadpEGgLal7SWR5fOlCDDLgYr0fwjrUfiPwvpuuxQNbx30CzrEzZKA9iRWb498XQ+E4NLmnsZboahqEdioRwuwueGOeoFHJHlH9cxUsVGf2o6JdEVfEfgq18TfDOPwpqyqJVtI0SRefKmReGB9j+lcl8APCXjzwRBd6H4gFlNozkyWzxXAZonzyAP7rdfY/Wu28a+Itd0O6gh0nwbqGvpIhZ5LaZEEZBxg7q422+LGvXGvXegw/DPWZNStI1luLcXce6NW+6Tx3ofKmmFL6zOhKEUnF67rTz30PVcMaVuK5nQ/EmqXPhzU9X1jwve6K9mjyLbTyqzTKqFsgjp0xTvAHi228XeErHxBHayWi3e/bAzb3G1yvb6Vd0cEqM4ptrROx0nbrTJJVRdzsFA9aiJuJeiiBfU8t/gP1p8VuiN5mNz92bk0zITzpZCBDGcH+N+B+XU0ht95/fMZR/dPC/l/jmppHSMbpHCj1JqMvNKf3Mewf35Bj8h1/lQA7cqoSxVFHc9qi853Y+THvz/G3C08W6bg8hMrerdvoOlSE8igCEwbx+/kMh/u9F/Lv+NSx/KcbcDHpSkikHJoAVsKD60q9KRgWGDjrQvAoAnoIpRSHPakAetGaWgc0AApaQUtADTQelLRQA0UueKMUEcUAfNP7TXhfxJafETT/Hmm6Y2qWMMUJdRGZFieMnh1HOwjBz061Ppfxu+H/ieW1s/HXg6K0kilVkuFjEscbg5BIwGAz9a6X4x/FTxd4D8bW6p4YM/hwRAPOwP79zySrjhCvTB6815H8YfiJ4f+JVtY2Hh7wXJb6y1wGNyFRpZBgjYNgy2SQefSueTUW7M+qwlGeIpU41YaJaSTtZeZ7R+1NPBdfBOS6tZkmgmureSORDlWU5IIPpivJfhr8ZfD3hXwXYaFfeCI9SuLbfvuS0YL7nLDqhPGcde1dv8XNJvPD/AOyrpekam3+l2zWyzAnO1izHb+GcfhXE/DP4zeEfC3gqw0LUvB39o3Vtv33OITv3OWH3hngHFEn729gwdBSwbgoOaU3s7fM9y+CXjjSPHdrf6hpnhuLRTaTJC+3YTIGGeqqOOK+W7nwtf+KvHnjCHS8td2Jub1Ih1lCSgFR74Yke4xX0n8Fvit4f8ceILrR9G8NvpDQwfaXbMYVwGC4wg6/NXmv7PBU/tD+KhkH91d8Z/wCm6U5Wkoq5GFc8JOvJR5Wkmk9Tlbrxl4r+LGneGPh5AjCaNgt3NnibbwJH9Aq5J9TXQ/slWwsvit4hsg5cW9pJEGI67ZcZ/SvdvB/w78P+F/FOteIdNh23OqOGII4gXqyp6Atya8Q/ZbZT8aPFWGB/dT9D/wBNzRyNSVyni6dbDVoUY2ikn829f8jn/iD4gtfC/wC0zquuXunDUoLa4UvbEgB8wqO4I7+ldnYfH7wpd31vaD4cQqZpVjDFoTjJxn/V1xfj/wARaf4X/ac1TXNSsRqFtbXCl7b5fnzCo/i4712I/aJ8Cody/D8gjkELbgj9KlSs3qb1cP7SnTfsXL3VqnY7T9qHwdq/ibwLaLoFq1xLptwZTawjBeMrg7V7kYHA7ZxXmfg340aXpHh+28IeNfA0cltaxC3dkiAYqOMtG4+96nIr1X4ofEDxPpvw+0fxN4R8PyXa3wS4nZ180W8RAO1lXk56ZHAryvxp8dfC/ivwjdabqngcSapLAY45HdGWGQjAdWI3DB5xVzaTumceAp1alBU50+aKb2dmme++Abjwb4g8G2r+F4bZ9HRfKSFY8eUR1RlPcZ7565rxT9sqwtrHTPDn2a3tYQ0txkxQLGx+VOu0DNdX+yL4d1bRfBGoX2pwzW0eo3KyW0MqlTsVSN+D03Z/Sue/bbZV0rwzkgfvrnr/ALqUTd6dzHBU40s0UIyuk3+R7J4DsdH/AOEV0ORdNsY7kWMDBjbIr52D5gcZ/EV82/GTWrfw7+0vJrl3Yi/gszDJJbHGJB5ZGOQR39K+n/BaRyeCNDV1Vl/s+DgjP8Ar5d+MmsWfhn9pWTWLu1F9b2Zhke3ZgfMHlkY+b696KvwoeUXliqitfSX5nVR/tCeFJJkjHw3hG5gv34e5/wCuddd+1OI1+DDCGNYo/tVsVRVACjPQAVyX/DQ3gTj/AIt9g/7tv/hW7+0FrkHiP9ne11+CB7aG/ltZkjcglAW4BI4pc14vU1eHdPE0ZKk4Lm6u9zI+DfxD+GGh/DfTNM8QT2Y1GFX85X05pW5YkfNsOePeuW+EptfEH7Sjaz4UsJLXRopZZyoTaqRmMryBwNzEECt7wB8H/DnjD4H22p21sYPENxE7RXXmsVLqxwCucYOMfjU37Kviy20nUb/4eazawWOpiZmhcoFkkdfvRuepI6j2zSV7x5jeo6UYYidC7lqmm9r9Uj6NPSvH/H2saVoX7QnhjUNZvoLG0XRrlWmmbCgksAM+9ew49a8n8XWdnfftI+F7a+tbe6hbRbljFNGrqSC2Dg8VvPY8LA255c23K/yN+++Lnw8s7Z518T2V0yj5YbbdLI59AoHU1nfALSdSsPDWr6lqNlJp41jU5b63s5Bh4Ym+7kdieuKf8Tvh+tzYW2v+DbKz0zxJozm4szbwrGs4H3onAAByOmf610Pw48YWPjTwumqWy+TcoTFe2rH57eYfeQj69KlX5tS58iwzdFOzavfpbb7+5yH7Os/2X4V6ndbdwh1S+kx67TnH6VJ+zXZrN4Jn8VXJ83VNevJri6nP3iBIVVc+gwTj3o/ZoCSfDe9jYB1bWbxWHYjcM1j+DNaT4R6ne+DvFvm22gy3T3GjaqULQ7XOTE5H3SD/AFpR0SbOisnOVenD4m0/VK9/0Z1/iL4seDNB1i60jUri/W5tm2ShLGR1zj1Awal8ReINL8UfBrXda0eVpbKfSrry2dChOI2B4NV/FPxU8B2ekTrF4gtr+4niZILaxzNLKxGAAq/WsDwhpeoaL+zFfWOq2klpdDSbx2ik4ZQyuRkdjim3ra5jGhGMIz5XF8yWvXv0RT+GHxR0nSvh5oWnTeHfFk721msbSW+ktJGxGeVbPI96y/iz480/xQfC9jaaN4hsnTXraQyX+ntBGQGxgMTyfavTfgzIqfCXwwzSKq/2enJP1rmf2iJvM07wptVgP+EjtcM/AJz6dalp8m5vTnS+uNKGt3rf18j1eT7x+teTeFZP+MjvGTRL5v8AxK7QfKRj869Ukt90h89zKc/dPC/l3/GvL/CZUftI+M1GONLs+PStJbo4cL8FX/D+qPQtWt5brSbyGaTar28ilE9Cp6muU/Z8gW3+D3h5VVQWgdjgcnMj11+tahaWGnXdzdF2jgheWVY13MEVST+grmvhVeaTqfw/0qfw21zFo6xtFbiYDziFYg7uw5Bp/aITf1eStpdfkzrZpI48BjyegHJP0FIDcSjgCFfU8t+XQfrSxRxxg7FwT1PUn6nvTwPfNM5hkcMaNuwWfP3mOTUvX86Sl4oAMcc01m5pGbJ9KByaAE6jFKvWuN8ffE/wR4Gjf+3tcgS5A4tIT5s59tg6fjivnT4hftUa5feZaeC9Lj0qDkC7usSTEeoX7q/jmk2janQnU2R9WeI9f0bw7YPqGu6paadar1luJQg+gz1PsOa8a1v9qX4fWOoSW1lY6xqcS/8ALxFGqIx9gxBx7kCvj3xFr+t+I9QbUNe1W81K6bP7y4lLEewHQD2GBWZU853QwMUveZ+qRpQaDikqjyxGpRmkA5NA6ZoAd2poPNLSEcZoAd2opBnFKKAA0d80fxUjc0ARzRxzIY5o0kRhgqwBB/CqFhp2gWN2y2FjplrdEbmEMaJIfcgc1fn8wwyeSQJdh2E9N2OP1rzTwKfCcZ0631O0P/CWrcH7QZIZDcefk5YnH3PQ/dximkPmaVkejSJZ6hb7ZEt7uAnowDqSDj6ZBqoNH0JpGjGm6b5igEqIEyAe5GK8vutW1LTfCumWNjd3GmzPJfTCXzhEjkTPtTmNyzHqFGM+tXptY1ySC61CF2tr240vS2M0cA3B5JCH6j3PB6U+USqNbHpVrp9hZyGS0sba3cjBaKJVJHpwKW3sbGCdp4bO3imf70iRAMc9ckV521x4msL64lPiDULuKw1yCySKWJMTQyBCxchcnG84I6Yrp/H+q3egW1prcMjvZ20xS9gUZ3o42q3rlX2/gTRYfO2dL3qtbWFjazPNb2dvDK/3njiClvqRXnus6prNgNNtdd8QXmjq+nG4a5ghDGW6LE+UTtPCggBe9VtU8Ya9Y6VeLqUstlqc+i289nCsJ5nJIk2jHXGCR2osLnsekT6VpdxK00+m2csjH5neBST+OKZ/YujY/wCQRYf+A6f4VieGJNXvPFWtSXepT/YrOaOK3tdgCHdAjMxOMnknH41y/jPxFqFr4m8QWsfiK7sZLOK3fTbSKAOtxKyZKE7TnJxxx1zRyle0klueoRxxxxiKONURRgKowAPTFUf7C0Rrv7WdI083IOfN+zJv/PGa4661DxUbjxNew3E4fTrONrWwWMFDM0IZs8ZbBzgetZOma34ln0S5aDWhKrXtnFHPHKLiWIyPiQE+WoxjnGDijlJU2tj1j2H4Cqs9tp+oxqZoLW8RSdpdVkAPQ4rgLG48S2uqh5dev7qG18QLp3lSxJiWBlUlmIXJILcH2qDR/ENxo0GnNezNaWM8uqI2IMKZVl/dA4HUjdj1osClY9PjVERURVVVGAAMACql1pem3MxmuNOtJpD1eSFWY/iRXmb6t4qvNAF5HrF7azW/h1dQKpCuZZw78NkdMKAQK6nwVcawuvX1jqOpXF9CbK3u0aZFBjeQHcq4A+X0HaiwKbT0N/8AsPRv+gTYZ/690/wp02l2UkAtxbQrCP8All5YMfH+yeK4J9d8Sv8AEV7H7ZFbol+sUdpLNtWW32glhH5ZLE8ndu4IxSaVqHiRW03ULjV7u4S+a/hkt3iUJGI1kMbDAyDlRyeuaOUbqN9T0G3X7HEIVtY44l6eQuFH/Ae1RG30U3i3JgsftRy4covmHHU568etcG2oa5aeFfD9xq3iG9t4dSbzNQv0hXdbDy8oi/KdoJHLEHn61DZTX+qXWlXV801wRaakkN0YvLeeIbAjsB0JH50couZnpySJJGskTrIjDKspyCPUGkaC3a5S4MMZnQFVkKjcoPUA9a8hiu/E9t4fQafql1ax6b4es7qKFIlw8h4KtlTkYHI4rT1PWfEulWOu28Oo3V40L2ciT3CKkkMcoPmkELjAxwcHGaLCUj1AVXhtrW3kkMEEMTzHc5RQpc+p9a860rUPEmoW2kWn9uMkV3qc0P2u1kWZzAIWYAuUAJDDG7HpVaC41OfWPCN7qmtX8JSa7tHkWMASssgCB/l6uBgnjpxijlDmPTbeOzs9ttCsEBclhGgC7vU47+9Pu7e1vIGt7q3iuImHzRyoGU/ga4H4j3ccPivQpzqlzp0KQXKS3dugYx5C8biCFz61Ss/FOrW9jo9zrl9PFbXdneKsggZTNIrfuGOBkMyjIGBnNHKPm1udzZaH4b0i483T9E0y0nPe3tUVz/3yM1cuW328hufKhttp8wzYPy98g8AfX8q80+3+JLnSzcQateWT2/h6G/IjhX97PufIbIzyAMgVU8fazfXVnrdrfavdWcn2OH7Hp8dvmO6R0UuxOMnknnI24o5QdRyd2z1ixhsYlMdv5TGHCEKQdnfGB936cVLPbwXG37RDFKEbcu9Q20juM9DXl2q6nqumx+IJ9LDxJNrECz3IbYI4jCuW3lWxyAN2Diuo8F3WpXPhCS+1a4XUXjMrRG3ff5sa/d52rubgjOMHANDQKWp1L3KElYQZX/2eg+p6VVWzBuXuZFjjlcAOYlwzAdAW6n9K8o0vxR4jaz1cQanJMjaX9qgPmCZraXzAu3IjQA4blOcY61s6tqXiHSI9XsW1i9mt4bqz3X7Qq0ttDKMysuBggHpwcZo5RKR6Gv2aRZLdPJO35ZI1wcZHQj3FLbwQ20Kw28McMY6IihQPwFcX8LZFm1LxNcJfT6hE93F5V1NHtaZRGOegB+oHNdxQNO4o60cUcDmszxDr+i+H7Fr7XNUtNOtlHL3EoQH6Z6n6UhpNuyNT+tMlkihgaaaRIokGWd2Cqo9STwK+dfiJ+1Do1istr4L0t9UnXIF3dgxwA+oT7zfjtr5y8efEvxt43lY+INduJYM5W1iPlwL9EXj86lzR1wwVR/FofXXxD/aF+H/hXzbeyun1/UEyPJscFFP+1IeB+GTXzj8Q/wBoTx/4rEltZ3a6Bp75HkWBIkYejS/eP4bR7V5GBgcUlQ5NndTwtOHS7FlkkllaWV2d2OWZjkk+5plKetJSNwooooGfqj/Wg8D3r5O+Hn7VV9bmK08caOt3HwDfWA2uPdozwfwP4V9E+CPiB4P8bW6yeHNdtbuTGWty2yZfqh5/LNaRmmeNWwlWj8SOozgUAik+naiqOYXqaOv0oGQe3NAxg9aQB9KWgDigUAIaT3pTzmmjvTQATxR+NCnikPc+1AAxyKOnekyOtJu4xigCp/a2mDVRpP8AaFr9vI3C280eZjGfu9enNUppfDHiCQo91p+oHTpPMdRMGELDuwBx278cVjXHh3VZPGFxfWkkVnY3O77UyzFjMDFsB8sj5XHHzKRwKxdL+H1/Hpd5YXdwFkOnPYwXH2ppAwLA/wCr2javAyMnqaqwrs7yw17Rb6MTWer2NxGZhCGjnVgZD0Xr1PYUtxrmj2yNJc6rZQortGzPOoAdcFl69RkZFcvdaL4ju9HgY2OhWd/aX0FzBFAzCOYRgjDtgYyDx1xUem+D79tQsrzVvsEpi1e41GWNMsg8yMKoXI5II70WC7Ovj1fSn1M6ZHqVo18F3fZxMpkxjP3evSiNdLtdVuZEa3ivp41luPnAd0T5QxGeg6ZrjtN8F3tt4sN9PMZ7MajJfxObtlKs2Tt8vbgkZxnPIqz8SNLvtSvNMi0mK4W7lZ7aa4RP3aWsgxKGbPB4DD3FKwX0OkuNf0O3a1WfWLCI3YDW2+4UeaD0K88j3qzLqFhCZfMvbePyWVZd0gGxn+6D6E5GPWuL8R+EdSmvdQj0mDSpbLUrKOzY3YO+zVF2goAPmGOccc81Hq3hLXmuru0sprGTT7t7KSSad2Eqm3K5GAMHcFznNAXZ28Gp6dcXsllBf20tzHnfCkoZ1wcHIHIwSKZJq+lx6omlyalarfuMpbmVRI30XrWf4V0P+yLjV7iRYDNqGoSXO9B8xRsbVJ9sH8656bwXeP4xn1BpTPYz6hHfH/S2jMTKBxsCncQV4ORxxQB1ttrujXF+1jb6tYzXSqWMKTqXAHU4B7UxvEWhCylvv7Y0/wCywkLJN9oXYpIyATnGSK5yw8G3Fs+mS7rQTWl9eXErqvLLMrgDOOvzDP0qNPB97YeGvDtvp0WnS3ujMZHgmBWG4dlIJJA4YZyCRRoGpv3XiSxhurCK3K3kd9BNNFPDICm2Ndx575ptn4s0ObS7C8utQtNPa9hjmjhuJ1VwH+7/ACP5Vh6T4N1C2mtLiWazRw19LNDCCI42uFwEj/2R3/Gqv/CA3baRPZzPZSyv4fi0yN2XO2RWYlunTkflRoGp2dtrej3Ntc3Vvq1lLBakrcSLOpWIjqGOcCmt4g0P+z49Q/tmwFnISqTG4UIxAyQDnqAOlcprPge6uodTjtZre2+0w2PlqmVBeDkhiBwD60/S/BlxHJp9xdLEGj1Nr25jluDcbv3RQclR82SD07UaBdm7c+LdAgvdMtW1O3Y6mGNrIsqmNwPfPc8D34rQ1fUdK06GM6tfWlqkjbIzPIE3N6DPeuRtvBl5aXGj3EC6bIbG/upWjkU7fJmcsNvHDLnp0zWj480PUtWNnLpIiju7ffsuGnKNEWAHTBV145UjnigNTTudZ0izvY7M67YRTuwRLeaddxJAIAGc9CPzFPn1LSYtTi02+1e1F9L9y2eZVZvTCZya4bU/DOv6jqfiK1Wz0zyNQe3jkvLhSHULEgLxgDnnOBkYNWdc8J6k95qFrHJpz2OpXMVw95LuN3Bs28IAOT8vByMZNFguzrdE8QaTqmo3+mWF1E9xp8nlTRBlyMAZIAP3ecZ9QRUdn4p0W61PUtPXUIFuNNbFwryKMcAlhz0GcE9jxVDw9o9/p/iHWrtYrKO11CcTxyBf34O0AqRjGMjPXvWdfeC7q4uvEqo1gsWrKjxXDIfOR1VQUbAwUO3Jwe9Ars6K18R6VfWM1/p+p2MtnBnzrkzrsj+vPH44qlYeJtCu5dQle/t3tLFYma8edfIYSDIx2Hp9awbzwbrWpxX95dxaRY3ckdskVrBlreTyJN4MhwM7unTgUS+FPEkkWr3Stp1lc6jc20r29pIUUpGPmTfjgnj5gO1OyC7O3s9W0y9EDWeoWtwtyrGExyhvMC/e24647+lQQa9Y3Orw6basZ2ltmuUmiIaIqrhSMg9cmuCuvC2taT4ZjtrJXfWW1WSezkgJlSBJQFcSOcHGCTn1ArttK0VdLvLBLaGIW1pYfZFkLHf1U4xjGDjJOetLQdzZ6EDrQMn2plxLHDE800iQxINzyOwVVHqSeBXkXj/9oXwD4aaS1sLttfv148qyP7tT7yHj8s0m7GkKcpu0Uev+3WuR8d/EzwV4KV11zWoRcgZFnB+9nb/gI6f8CxXyb4++PPjzxTvt7W9XQ7BsjybElXI/2pPvH8MV5a7s8jPI7O7HLMxySfUmsnVXQ9WhlTetR/cfQHxA/ab1zUDJa+ENNj0mA5AubjEk5HqB91f1rwjxFrmsa9fNfa1qV1qFyxP7yeQsR9OwHsKq4zTJEA6ms3JyPUp4anSXuIqzHEZqCpbhgeFqLFUtjGo7yCkpcUEUyBppKdimmgQ2iiigRNkin211cWlylzazS286HKyRuVYH2IqNd3tQRurA9K10e2/Dz9pLxz4dWK21hk8RWK8bbpts4HtKOT/wIGvo74d/Hf4f+MPLt11E6RqD4H2W/wARkn0V/ut+ea+C4o6srFkYI4qlWaMamVU66vaz8j9PEZXUOrBlYZUg5BHsaU9cV8AfD/4p+OfBTImk61LLaA82l0fNiI9ADyPwr6G8BftLeGtU8u18WWcmiXJwDcR5ltyfU/xL+v1rWNaMjyMTk+Io6xXMvL/I9570nc1S0bV9N1myS+0q/tr62cZSWCQOpH1FXq1PKaadmJ7UjcDNHekfgZ60xCryM0hoFDdaAGjOO1Ddc0Y4o5xQAmO44pDnPzUq9acRmgBg6jNKOT7Ufhz60SvHDA8ssiRxxgs7scBQOpJ7CgBf8a5rxl4/8G+Dv+Rk8SadpznpFJKDIfoo5r5o/aG/acmae48N/Da48qJCY7jVwPmc9CIfQf7XU9vU/KGpajd3l293eXE11cSEtLLK5Z2PqSeTSuB+hMv7TXweRyv/AAkF25B6rp0xB/8AHa0NK/aE+EOpOI4/F0NsT/z9QSQj82GK+ENJ+HPxA1S8tbOx8Ha3NLdwiaD/AER1V4yMh9xAUA+pNZV5oHiCy1GXTbzQ9SgvYc+ZbvauHUDqSMZxSuwP1E0LxFoGvQrLout6fqCHobe4V/0BrT6Hnivyf0++vNPuRNZXU9rOp+/FIUYH6jmvYfh3+0j8RPCzRwXmoLrtiuAYb8b2A9nHzD86dwufoB1o615D8K/2gvBHjgw2dxM2h6q+ALa7ceXI3oknQ/Q4P1r13dz14pgHelBGcU0ZzQvvQAvekfoKXHBqF5l3bIwZXHUL2+p6CgCbtUck0cbbeWf+6vJqMLNIf30m0f3I/wCp/wD1VMkaRrtRQo9qAISLiXq3kp6Dlvz6D9aWKKOMEqvJ6k8k/jU+M+wphAHSgBMfzp2QCaapOOmaOTwKYDyc+tIeDzXD/ED4qeB/A0bf25rkP2tRlbK3/ezt/wABH3fq2BXzr8Qf2pvEWqeZaeDtNi0W3+6LmfEtwR6gfdX9frUtpG1OhOpsj6w8S+ItD8N2LX2u6raadbgZ3Tyhc/QdT+FeE+Pv2oNItRLa+C9LfUpugu7sGOEH1Cfeb8dtfJ+ta3rGv6i1/rep3eo3THJkuJS5/DPT8KLbpWU6j6HrYbLobz1Ol8dfETxr40uGbxBrtzPBnK2sZ8uBPoi8ficmuPK7vuxsD9K0XjRjyKZ5aj1qLnoqgoq0dirHI0ZAZTUolzUu1T2FK8agLxUM1UWkQtPtU9vc1HhpG+aQEegNWHh3dDx6EUeWsa8DmqukS4yb1Kbqobb0HamMrL16VPMuRSIdy81SOdxVyuKWnyRFeV5FR1Rm1YWm06g0CIyKbUpFN20CsSIOBmnomW/GkUdqtRJXO3Y9ilC7HxJVkL6imxrU1ZHowjZCAUki8U8UGguxf8LeItf8L3ovNA1a70+bqTDIQr/7y9G/EV714A/aev7fy7XxppC3aDAN5ZDZIPdkPB/DFfOuKNtXGpKOxx4jAUMQv3kfn1P0I8E+PfCPjKASeHtatrmTGWt2OyZPqh5/EZFdJg4Oa/NOGWa1nS4tppIZkOUkjYqyn1BHSvVfAv7RXjrwzsttXaPxFYLxtujidR7SDk/8CB+tdEK6fxHz2LyKVP3qTuuzPtbpQc4ryv4efHv4e+LzHbHUjo2oPgfZdQwmT6K/3T+depqVeNXRgysMhgcgj1BroTT2PCqU503aSsH8s0tI/WlWgzE6GlHrR3qK6uLe1hM11cQ28QBJeVwi4HuaAJQduS2AB1NfE/7WHx8bxJNceCPB10yaLE5S+vEODeMOqKf+eYP/AH19K9d+P/xu8NW3hHVPDXhTVI9S1i+tpLf7Rbv+5tQw2sxfu2CcAd+a+KR4esx/x96rEvPKqwrKVaK0ud9HLMTWXNGNl3bS/Mp+DvD+s+MvE9n4c0C0e6vruQKqqOFHdmPZQOSa+3PAP7KHw90GWwv9akv9cv4FVpUll22zyDr8gGSuexNfNPgLx1P4B06az8LavZ6a8/8Ar7uG0V7mUZ6GRgSB7DA/Hmp7/wCKmu6hK8l94x8R3mFLMq3joMewyBWft+0WdX9kcivUrQXzv+R+iAVYYAqhY40AVVAwqgcAewqjcaxo1t89zq+nwEcEyXKLgenJr84X8a3WoSJbySX1ynPmJc374jH95mIIA6GoNU17TYtRlhsbWW8thjy5gCN+QM9ffNDrzX2SKGCwlR2da3/brPr74lfDH4DeONUbVb3XdH0vUHP72bT9Uhi84+rLnBPvxXzJ8afg4fBtwdR8K+ILHxRoLtgPbXMclxAT/C6KSSP9ofjXIvrMEi/8ge4x678Cq8t5byD/AJBF2PdX/wAKSrS6xNqmV4dfDWv8pf5GLFLNaXDRyK0ciMVeNxggjsR2NfUv7MPxu1C01PT/AAh4ou2u9Lu2WCyupWzJayHhUY90J4GenHavmC4gsnk8xoL2Ek8k4IrqfCN54ftGhEjySyqwfdISiqwORgD/ABqpVeVXscdHLXVq+z9pGPm3b9Ln6Y/dByQMd6gM27iBTJ6t0Ufj3/CvJPhb8YdJ8RNb2HiPZZ3rgCKbdm2lPbH90/XP1r2Lj8PatYVIzV4mWMwVfBz5K0bP8H5oiWFpFzcSFv8AZXhf8TUiqqoFVQFA4AGKUnjFKq81ZyCAc0tKDWV4l8Q6F4ZsTfa/q1pp0AGd08gUt9B1P4UDSb0Rp96juJYbeF555o4YkBZ5JGCqo9STwK+c/iD+1LpVsktr4J0l9QlGQLy8BjiB9Qg+Zv0r568dfETxl41m3+INcuLiHOVtoz5cCfRBx+Jyfepc0jtpYCpP4tEfWPxC/aI8B+FxLb6ZO/iG+Xjy7M/ugfeQ8flmvnP4j/H74geLFkt7e+GhWDgjyLAlWI9Gk+8fwxXlbDA2+ppJfuCoc2z0KeDp0+l2QSl5N0juzOxyzMckn1J70yM4NTEYJHbqKhcbTxSRrOPKyTowqxFLt61URumaf94gCk0VCbWxfWVj0NOhYyMV54qoiuuOfpUgaRWDKpz7VLj2OiNR/aLqJ82PepJ16VUgudxw6spp89zxwMkevSpsbqceW9xom2uVY0TS7htFUWZmJZvm74FTqclfSq5Tn9rfQef4qiQ/PxUp/i+tRwrul9qZPUlxxUVwo27u+cGpxyTTJF3RNSW4SV0VKXmkozVmIoxmnYX0quW+apFk4pkcxNb9yatx+c33VAFVrNflUmrqzBR8xArkb1Pfor3btibp0PzZAqWOQnrTVuI24EgJ9CKTPPHB70mbxfZljdTXY4zRGCRTZRtWpN3sQnzXOA2BUqQ/3mJqIvgdcCojdqCQqH8TzVK/Q5nKEX7xbaPbyjHP1qvP869OaI7kMdvIPoakk5GaHoO8ZL3THnX5jn1ruPh58W/Hngd0TR9cmks1PNldfvYT7bT938CDXF3a/OagGa2izyK1NSbUkfZfw6/ah8M6v5dr4usZdDujhTcR5ltmPqf4k/EEe9e76Lq+l61YJf6PqFrf2rjKy28odSPwr8w0HFdJ4F1nxLourLceGdUvtPnX5maCQhW/3l6H8av23L8RwzyhVnajo30Pur40fETTfh74WkvJZIn1WdCthbMcl3/vEf3R3/KvhXxPqniDxhrEuoeINcv7+eUks0spEaj+6qDgD2q9458W3uta3LqHiC8k1bVpPlIU8IB0UY4A9gKxY18SXQ/0ewitkPQsMHH4/wCFYTrTlrsjtw+WYah7k4upPqopu3l2K50OxCALG8hJwPmOB+FSv4Zs9mflT8TU/wDYfiST/WX6xA9l6fpTf+EZuZD/AKRq8jHp1JrHn/vnqrCXXu4P7+Vf5hb+GbKPDPEj+mTV6LwyLhWNmLO3OMK8kPmbfUgZxn65qjJ4RVeTqDk+uM1HJ4d1C2I8nUZgO2HIpc+t1M0+p2hy1MEnHykr/kjVufA8L2y2sF4tvBkNJtjy8rD+8xPTPYACr/8AwjMIAHnnAA4CiuaVPEtpzFqEjjOcMc/zq1a+JtdsiBdWMVwB1IGD+n+FTKNWW0kzqwtbK8LpPCyp366yX3psl1G31DSXLf2Sk0HaRBuI+uelQ2l7qt4T9nsrdIwOd/H8q29M8YaTdvsnMtk5/v8AzL+dbMthDcRebblG3ch4iOf6GsZTlDScdT1sPhsPi/fwde8eytdfr96MGGCZl3XSxqoH3VHBrL1DRtJuJSqwTJKe8Q4q5qf9qafNmZfNgz98DBQe4qGaf7YGEYA2jdlT0NVByXvJmGKpUai9lVhdro1/X4EMFrrnhpvOtma80/7zxnqo+nY+4r6U+BXxkMNnbafrVw9zpbYSK4Y5ktT/AHW9V/lXkXgZjf2KPIMkDac+1Vr62Twx4ut5VXy9M1T5JFHCpL6+3/66cMRJydviX4nDisnoUqEZNt4eVrp7wb2lF9FfRo++YJI54Y5oGWSNwGR1OQQe+a43x78UvA/gpGXWtbha7AyLO2Pmzn/gI6fU4FfMni7xF42tvBT6TpXiG8tLC3yzwwttLIeoDDkAdcCvEN7O/myMzyMTvZjksfUnvXpUsSqsbxPkcbw9UwNd06stOluqPoLx/wDtQeItUEtr4Q0+PRbflftM2Jbgj1H8K/r9a8M1zV9V1y/a+1jUbrULlzlpbiUuf16VnR8TOvbrT6pttlUqNOmvdREgwjD3p46U2LlnHbdT+hpFrYik+8KH+6KdJ2pG6CgFuNljyOOo5FQMuRV0j/61QyR/xL+IqIyOqvRv7yKZXDYqWD74olAPNNjbYwNa9Dzrcsi9BJtfaelXY0jbG5cj+8OtZoCyj5WwanieaMbcq1SdkJLqXGjiVeC7fXjFZd3Jvl8tOg/Wp7m6bZjPPoKqQLk7j1poirNP3YjlGyUxnoR+tSQZyFPUcVBct+/z7VPbOGb3xzQZR3sEjctipYF2pn2qJF3SGpJDgbRSNI9x0XQn3qRR8tNVcIBTu1ItFKVdshFMPSrF4vIaqzfdNUjnmrNkR60lFFUYM0bUMIRgc4pY4iTmTmpLIZQVZFuD3Ncbdj6WnS5oplVLaJSNzZ9qnhTnG7cO3tUy2qg5JJp4VV4FJtm8KKXQfGvFDpkcinJ0obpSOmyKEse19zAn09KYViJJKjP1rQ470nlx5+6KLs53STKXlRswbbz6ipHXCVaCKBgDFRTLQP2aSMq9XnNUq0L3kAd6oYraB5OIVpj4zxXV+EYJ7y0ktLLMbSNuuLj/AJ5oOgHqx5rndJspL67WJMgAbnbGdqjqa9N0PyLa3jsrO3EcIXnP3j6k+prnxNTlVluelk+FnWq8zdorR+fkv1fy32rWul2dgm21gRcfxnlm9yalZQy7yfmFWrplXdjnAq/H4UvriNiupWUfy72UrISg9SAvHWuKKlN3PqatShhIqNrLy/4By11cyTSCND07AZpttAZGDPyM9+a7O38A3cDyNJfwny+JCLW4O3jPOI/TmpdO8IIftLLqnmiGdbeXyrCc+XIxwqnKjnPFacktkjihjcPJ80pfgzlPJUy7gu4D1ouhGQBwOK7e18DyXOyQSa26zM6IY9NQAshYMPmlGOVbr6GqEPgmO+1C8s4W8QtPZorzx/Y4FZQys46zdSqsfwoVCXUVTN8Mk7M4mVohkcE4zVdPJmlCeTu/Cuh8YaDb6HZ2rW8GprJcvKge6WPB8ttjY2M3RgetYMc0NlEWeTfKemelNx5XYKWIhWjz30K2o6HZzn5ocH1HUVlR/wBseGZPtFnIZrIffRuR+I7fUVqQXUt1d7mdyueg4FXy6sNrbSp4K561anKPuy1Rx1cDRxD9rSfJNbSWj/4KL+ga1Z65bFJQu/HzRnqKzdU0ua31IQ2sQWFz/rMcMP8AGue1Ozk0DUYdS09sWztwM/dbuh9j2r0LwbqcerOMKGUAEg84NZ1Kfs1zw+E7suzB42bweM0rR6r7S7r9STwnHHpWoJpLk75ovPic9HGcMPqP61s+NdDOs+Fr2PkzRp5sB7715H+FYnxIiubG50jxFbKfKs5TDPj+FXIwfpkY/GvRNMKXWmR3CbSjoG/CuZtxlGoj0aqhWpVcJJabfJrT+vI534fTRa/4OtribDuFME4Pcjj+VeMeIbBtK1y+09sjyZWC59B0/TFeq/C+WPTvEPiLQFP7uOcyRDP8Oc8fgRXKfG6yFt4rhvlA2XUKtkDqRwf6V6GHtGs4rZ6nymOc6+XUqtT4oe6/lo/xRwg5uAf9mpj1qFR/pAHoKkmbbGx9q7z55bEduc7/AK1Kw6GoLbhiPap2+5xR1FHYjPzOPSlYZNKg4p2ORSbKirtAoyn0o6+xpV4c+9OIrI9ZRuiFoY2OSvPtVeWHbnHSr2KCAe1UpNGVTCxmttTOIZQCKUeYT3xV0xrg5UUqKPSq9ocywOurKjR7U5zk+tPI24xUlz2+tI/NNSuZVqahKyKc3Lg1LaMclc8f1qKT75p1v9/8avocifvFtBhyfSljG5txpT93jvQ3C46etSbocp3N7CnA81GjYTkYHYU7OP8AePagpMbdDcmR2qk/3DV9+EFUZxtyvvTRlUIaKktoZrm4S3toZJ5nOEjjQszH2Ar03RPgD8U9W06O+h8Oi2jk+6l3cJDJj12scgVZxynGO7OFsumPetBWwKzrXaASuSD0qz5mBXA9z66i0ok7vgVH5iIpLsAajRizfNTpolkHvQauTtdD0uFYcEY9qbLdxx43n8Kr+Rt4VgtSLGqn5iM0WIU52JhMkyZQ0LIQcHrSxKi/dA/CmzruoLu7XJQ9MkPFV4mboalNIFO6KNyB5hzzgZqi6t3GM1pTL+9J9qfoNn/aXiO2tGGY925/90cn9BWidkedVpuUklu3ZG1pFuNJ0IzSL/pN2AcEfdTsPx611GhqzafHI3JKjJrlPE94brVjFD9wHaMenoK67SMDTooVzgKMmuCtdrmfU+py3li5UobR09X1Yy9UssnykAjg19A3uv6KDZC11e0hENnCtyvnAF28q4jIx/F8zRkjtwa8A1eXy1jROo5z71M/inXYYAx1e5HsDjH4AVVCr7O5lm+X/XHHW3Lf8T1ubxPpEmvCdb7dZzSh/JnuSSR9mlGGYf7cgGfoO1Z2hanp39r6jfT6o8MK6/PePaxqxe4j3b0I4wVyo5z1xXnPg34hajY639pvzqOpLwsaifaV+YE8nsRwfoK7nVPi9dJNA1vbS2yxAq+y45kBk34bjkDkD2NdHtVpdngvL6yvGlC60V7r9UdNfeJfDLG7ghuDHG0zv9pEErCTMs7hGAHBBkUcd35qfRNSsdF8W6hrytc3kd7LBJ5Q0+bKIkMyMrZQDOXHTNeb658SLTV7Ge1/sGFFeaWYg3L5LSSLISe55QY9hXG6lqUk00sytJBG7bkTzmIQemTyamVezVi6OTOpF8943Wuqd9u3od18cb61v9D0e1sbe9ga3urndLLA8ayLI2/5dyjuTnvXjs1s0bEMv/AmNaVzfPJhWmZ8HjJJpjiO4T5lycdxUSm27s9KhhKdOkqad2v8yjBsUkeYT7JWhYWckjb1yi9if/r1lXcTwvu8zA9FrW0e+gaEKEbevdjUyvbQ2w/Lz8s9CeW1hvrWbTZm3CVflburjoR+NZ/wr1L7F4mGnXHy+dmMg/wuD0/MVpGcJOshkHDdB6Vymsq2meKTdxEgvIlyvtuOf54rSgudSpvqeZnsnhZUcfT3pys/R9PzXzPf7izg1KyuNOnUGK4jMbcdM9/61W8O+dp/hOGwuSDPA32d8eobGfyqbwpI9zYRXch+WQCRfoRmsbStSmvJJ1ki2htQbyyD95fmP9K893SsfZSUJzU49V/wTAs5hYfG2Rei3MSZHrmMf4VP8erX/RdLuAvG50Ht0OKyfGbG0+LOl3A43CD/ANnX+ldd8SNPvPEGiCwsYlku4JBIgZtuRjBxmuyDtUpvukfMSg5YPFx6RnJ/LSR4fF/rWamXjZKoO5ya6GXwb4os1PnaPct6mPD/AMiawbyyvre6P2qzuIMf89ImX+Yr1bHx3tIuOjK4IDc9fSrUTh1K96quu5sihHwcHg090JNxZbwRTl+8Khjl5w351LH1/CoktDqoNOaFbrmn00dadWSPWQUUUUxjT6UtIOtOpAQz/eUe9I1EpzKvtRIOK0ieXiH77Ks4/eD3pqZyadJ/Ce+cUQj5/m7Vp0OFr3i0p2qPakZse/pTD8zbieKfGvOQPxNSbIcFbIJ5P8qeuF69a7fwD8KfHXjQo+k6NJHZseb26/dQ49QTy3/AQa+hPAX7M3hvSTHdeK76TW7kYPkRZigB9/4mqlFsxq4ulS3ep8s+GfDfiDxRqC2eg6Rd6hL/AHYYyQPcnoB7k17l4B/ZX1C8ZLzxvq62UZOfsViQ8h9mkPyj8AfrX1Lo+labotmmn6TYW1jbL0it4wi/jjqfc1bJ5FaKFjyq2YTnpHRHJ+Bvh54O8EwCPw7oVraydGuGXfM/uXbmusPJqJpkU7F3SSf3V5/P0/GoyLtud8Se2N361ocLbbuz8zNNk3KYz1FXcZrHtpPJmDdu/wBK10YHkGvNmtT9AwtRShbsDSiPlhxVdrp5DhBkegq4qqw5FV1RbeU7QB/WpRrUU++g1I7hs4j/AFpxhucA7R+dWVuODuT8qcbn5cbB+dVdjUI23KTLdRjJXH40sNxNJldpx61NLIZDjP4CpoYdqc4A96TEou+j0IoV6k9akCk9Onr2qxp1ld6heLZ6bZz3ty5wscUZZifoK9l8B/s4+L9dMVz4kuI9As2wTGw8y4I/3Bwv4n8KFBy2RFbFUsPG83Y8Bv5/LuNqsWJAGB0zXT+HNP1PRLaW91TT7qye6gJthLEUZ07sAeSOCM19reAPgx4B8GyJc2OjJe6gv/L7fYllz6jPyr/wECvKf2mLpG+LVhbR4zDo7bxjplwRV4iHJSZwZVjViswjGO2r1/yPltruWe9ZY7eXJbqUPFej2kyw2cMakGQqN5HODWhM23O2NAT/ALIqrclmkOOAeRivNnUU7aH2mFwjw3NeV2/IpajIr7PL3O2OcKeKzbyOeaIR+VJjvxgVoytIpwCahMjYOTnHPX/P50o6GtS0r3M2xtri1l3rbkH19Klu47iWMrsfOeRkDFWtzHHJx+X/AOoU2TOCST14IH8h/wDqqru5g4pR5ehUtlkggMZh2E85DDJqC5+0SZCkLx65NSyvlto6+gP8zTGOBtHXH3V6fnVIwlJNcvQpGzmY/NKSf96nRW8sbfLIuf8AeNTE5JU8/wCyvSmn0Lf8BSruzDlgnoiQ+YV2vMo/Emo7ezjWfzPMZifVeKQb1GflQfrT4/mOcFz6seKWxejabRPfB0jidXKqZFXCtjPPfis7x/J/o9ncBPmeORC+OuMEVc1WQiTTIGRAWkZ8g+gqPxvaTjRrVpI8os2FbnHzDH9Kui7TicucQdTBV1Hol+jPS/hzeSXPgiBYiDKsLKg9OuKPC8bfYbESD5gjyN9cgf1NZPwSuGbQUGSzL79OnFdJpMYV2TH3FC9OhyT/AFFceIVpyXme/ks/aYKjL+6vyX+Rwfxff7P4y0mdTz5EZ/KX/wCvXrEMaSQxXKkFtuc+nHSvG/jjIf8AhILFxz5cA/8ARgNejjUGOj2kcTMpmiDNt9MVt9mk/wCtzy6cbzzCn8/vgdAklS7gwIYAg9jXIw6jdRY2ylh6NzV+311BxPEV/wBpTkflXuWPyY0LvQtCvP8Aj50ewlJ7mBc/mBmsa8+HfhC6JP8AZjQH1hmZf55Fbtrf2tx/qplJ9CcGrQakWqs1szgbv4R6LJk2uqXsHoHVX/wrJu/hPqMKM1lq1tckDhHQoW9vSvVg4pd4pNXN6eNrU3dM+bLy1uLO6ktbqJopo22ujDkGoa9X+MOhrcWKa3bRjzoMLPgfeTsfw/ka8oFc8o8rPr8FiViaSmvmLRRRUnUIKD0opH6UCexD/wAtRSv0phYCUA+lbPh3wz4h8UXi2Xh7R7zUpjxiGMlV+rdB+NaRPIrySk2zn+oPsaktbe4urhbe0t5Z55GwkUSF3Y+wHJr6T+Hf7K9/OI7rxxrC2aE7jZWBDyH2aQ/KPwB+tfRHgjwB4P8ABdusPh3Q7WzcjDTld8z+7O3JrZRZ5NXGwi/d1Pkz4d/s5+OfEXl3WsRp4fsWw2brmZh7Rj+uK+i/h98C/APhHy7g6f8A2xqC4P2m/AcA+qp90fqfevUm9ep/nTW6FjwKtRSOCpjKtTS9kNVVX5VAUAYAHQU4ce/NQGYMSsKmQ9z0UfjR5DSczuXX+4vC/j61RzCvOm7bEpmfvt6fiaYI5X/10m0f3Izj8z1/lU6hQAAAo7Yp3XjtQBGirGoVVCqPQYAqOTzA3y9KmOfwqN/vdqYH5cVbsp8ERMeOx9KruuDTe9cTSaPsoScJXN2M0sqh15FV4HO0A+lW0IbjvWGx7MJKSKZiZejkCniFurvtHv1r07wF8HPG/ixo5INMOnWknIur4GNceqr94/l+Ne/+A/2c/BuheXda+0uvXgOSJfkgB/3RyfxNaxpykeZisww2HbTld9lr/wAA+WfBXgvxH4quhb+G9Dur5s4aULiNP95z8o/E1774E/ZmjBju/G2rmQ8E2diSB9GkPP5AfWvovT7O1sbVLWxtYLa3jG1IoYwiL9AOKsN1GPyreNCK31PCxGd1qmlNcq/H7zE8JeEfDfhO1+y+HtHtbBMcuifO31Y8mtwdaAOAKTHOK2SsePKTk7yd2Ar5C+NV8L74+a18+5ba0SHJ7c9P0r6y1q+h0nRr3U5iBFaQPMxPTCqTXxC8EPiTxLrGuapLOJbiRAwWQrnK7u3+9j8K4cfJKCTPq+EaEp4mU49Lf5/oLNLGGLFwOD1PtVaW4tjKP3yHA/vCqVvY6MfFU9m1rvght1YrLIzZYk88mpfEGmaXLAkNjptvCGPzSKOcfWvLstD9CU6kk2ktPN/5FS8uYfNc+amPrVd721VSPOQk+9QywS27eW+m6fOnTPlDdUph0tR/yDLRWx3irRJHM3Uu9UvW4w39pwPOTjk5bP8A+uobm+hwR5g5Prz/APWqrq11axoLe2sbMOf4hCMj9KWSKG206EPbW7uV3ZaNScmrUUc0qkm3FNaDBcRd3UDPQH+tNa9h/vr/ALqnFPtNvls8lvbeWPWBf8KrXF7atkR6XaY9TEKpK5hJtJPmQ/7bF/eCj0WiO4ibKiRYx+tVVuYsnbp1n/36FKqrcOES0tkJ/uxgVXKjJTk9nctiSNTyQ3uxpyXULSANJkY6DpVjS9OsGuJVurZH2hR0wM85rSk0zQgP+PGH8OtQ3E6Y0asle6Rkamsb6hp0iqwAV+3fFaviNXuPAd4wBJt2WVc9RhhWdq8Vtb3Fg1vAiZLrnk9BWyR9o8H6yowD9kkPbsM/0pX+FlShzxrRfVP/ANJJPgdc/wDH3AOqOSuPTJ/+tXoel8F5MHOSx/KvJPgncbdWuY+mUBHPXgV6mZvI0qWTPzOSF5rLGq1VmnCc+fK4X6XX4s8n+L7STapHMwwklu5T32vXp3g23F54Wt78fMfsYUZPTA5rh/jBbKtjpE68hHeByP8AaA/qK3/Ad5Ivgm0WOU8wlXHuKuT/AHNN9mY4aEv7UxtK/wAUU/wJ2ao2bNIW/GmFq9o/JxSec1bttXvrXASYso/hfkVRZqikagDp7TxNC2Fuo2iP95eRWxbXlvcJugmSQexrzpzzmmJLJE4eJ2RuxU4NAHpN0sdxbSW8yho5FKsD3BrwbxJpcmj6zcWL52o2Y2P8Snoa9EsvE15BhLlROnr0aszx/wDYtc0tb+zYfa7UfOjDDFO/1x1qKkbo9XKcV7Gryy2l+Z55R2p9rb3N5cpbWttLcTyHCRxIWZj7AcmvYfh/+zr448ReXc6yI/D1i2D/AKQN07D2QdPxNYKLex9NWxVOir1HY8aruPAXwn8c+NSkmk6PJDZseb27/dQgexPLf8BBr6z+H3wN8A+EQlwNN/te/Tn7TfgPg/7KfdH616eoVUCqoAHQDoBW0aPc8XEZ5pajH5v/ACPAfAX7MHhbS2ivvFl5Lrt2uD5CZit1P0+834n8K9x0rTNN0aySx0ixtrG2QYEUEYRf061fPKjtUTssa73ZVX1JrZRS2PBrV6lV3mxR054oYqF3EhQOSTUJmklGIY8L/ffgfl1oSBeDMxlYf3ug+gpmIvnGT/j3TcP77cL/APX/AA/Ohbfdhp2Mv+z0UfhU+6g/SgYwICOuAOABS8KBxxSj8qB0z+lMBimnMOR2+lQ3Nxb2kElzd3EVvAg3PJKwVVHqSeBXkHxA/aI8E+HfMt9GaTxBfLkYtztgU+7nr+FTKSjua0cPUrO1ONz2VeQfQGub1fx34L0e9ax1LxRpFrcoMtFJdKGX6jPFfH3jv44eOvFqvB/aP9k2Df8ALtYkpkejP94/pXmbuSxYnJPJJ5JrJ1ux7NHI21erK3oVb63AXcq85qLTNM1DU7+Ox02xuL25cgLFBGXY/gK+svAn7MMI8u68bat5p4JsrE4X6NIef++QPrXvPhLwj4Z8J2gtfDui2enpjlooxvb6t1P51Mabe5ti8yoRf7vV/gfKHw+/Zn8XayIrrxLcReH7Q4JjYeZcEf7o4X8TX0T4A+D/AIE8FiOXT9KW8vk/5fb3EsufVc8L+AFegnNNPXp0rWNOMTya+YV62jdl2RA//H1EO+1uKmJz16VHKM3MfrtapMdO1WcIgG0/LTuh5pO3rSjk/hQAZwfagUtNbrQBwX7Qlw0Hwi1qFGw12I7Tg44kkVT+hr5P0iWOOK9uGGA12+1SfoAP0r6i/aUXd8NiNxCfbYXfB5+Ulh+oFfJ+jP50EXXbvllIPfk15ePd5WP0DhCl7OjKr1b/ACS/zOcl1K7XxdqMdrGXkZEJBGflXNdBbX4eNJBgqw5G3p7Vl+E9ravr9xs3P8qBgeg5JFR3EjQXbRHcqS8r83Q1hJJux9Bh5yhD2l73b+WrN4wCYNNbsSO6sOlY2pfu0LOuGx6U6DUpLOJlYkvxjJ61Xu4NW1R7wvbi2SxjZpvNyuCozt/3j0x6ketKEJX0KxmMoxh7zszEYmS6Df7QrV1FgWjUngAd6zbKGTzAzcY+tGqXDPOdp4BrVq7POjPlg2+pPf3O5BaxdB94+tJZWDSjc3C+9P0qxa4jlutrGGFlErgZCk9M/XFT394D+7h+WNeAKTutEaQUZpzm7+Q17GIfxY98VZ0yCNJScjgcVlRCSeQLuYmuksrRbayLyZY44B9aibsjpwsVOXMloilBIPMnccHzcdfYf40+ScZBzzVCKRtjY43St2/D+lMLYbnp60+XUzdUm1mQGKwfdyLhlz65WtzTju8OasmeDZy8/wDADXOavj7DBIO1yv8AI1vaF5t3o2pWduoaeS2dUB4HINJ7IqOtSS7r9Dn/AIQyeXr7YDDcvTPT5RXqUrNK0VuvJZz/ADzXknwwZY/E8CkkozBfQgFK9lsYUbUZmix5cZ2J/X+lTj1apfyI4KnzZfy9pP8AQ5X4lafcSeFLzKbvs7LOMdtp5P5E0/4XvZyaBDa3RkRzvK5U4Iz2Ndzf2cd3pV1azbSk8Lxt9CMVwXwqu4xpl1pl1zNYSNjNYwk3Rt2Z6tWlGObKptzwa+ad/wAmXi3J7c0wtTHkyxPfNVL2+tbRN91cxQr/ALbgV9Atj8VkrSaLTNUTNmsoeINLY/LcMw/vCNsfnirulatpMkzNJNE+2MlEkyAzdgf89qCSVj+VRSN3FWpGhuR8kaxS9gv3X+g7GqLtQAxzVaXrUzmoHPNAH17+znY+DpfAFlqnh3RLKyvCvk3zqu6XzV+9ljlsHqBnHNenN2P518kfsx+NP+Eb8bDRrybbp2sYiO48JN/A34/d/EV9bTSRxj52wT0Uck/Qd6pBOUpu8ndjlBxSSOkYzIwUfrTM3En3QIV9W5b8ug/zxTkhjVt3LP3djk0yRm6aVf3SeWP7z9fwFIkKhwzZkcfxNzj6dh+FWDgAD86a3GefyoAMcYNNY46c07tRg56ZoCwg6e9OA49TXAfEH4veA/BIeLVNajnvVHFlZ4lmz6EDhfxIr55+IH7TnirWBJaeFbSLQLQ8CY4luGH1+6v4DPvUSqRidmHwNav8K07s+rPFfinw54UsWvPEWs2mnRYyBNIAzf7q9TXgPj39qWxi8y08D6O90/QXt8pVB7iMcn8SK+Y9V1K+1e+e+1S9ub+6c5aWeQuxP1NVg/OAQKxlWb2Pbw+T0oa1Hc6bxr468XeMpzL4i1u6u1zlId2yJP8AdRflH865V4S38dTA+xP1pRWLkz140oJcqWgRZSIKT0pCxzTj0NQFiDVx1Qp6aH6iHrQBzQfypMc12HwQvamnO7FPPfikXp6UARTwpMBuByOhBwRUW24T7rCZR2fhvzqyeuKTHB9aAIFuI5MK26OT+64wT9PX8Kn28DHWq+pXdjY2El1qdzbW1qgy8lw4VAPcnivE/H37Rng/w+723hnz9eulOCV+W3B/3zyfwpNpbmtOjOq7QVz3THvivO/iB8YvAng3zIb3Vlvr9cj7HY4lkB9GI+VfxOfavlD4gfGTx74z8yG51ZrGwbP+h2OYlI9GP3m/PHtXnQznnr3rN1Ox6dHK761H8j27x18bNS+Iwm0waVHpel2x82NVffK7YIG5unQngCuU0RDD4fNwysGdAqDr7kiuW8OKvlXxLFcIrDHcjP8AjW7byXT2OGI+zxw7VHbp+leZiXzT+4+7yWnGhhkku/5mN4Llw2q3GUO66x83fitTU7eK6gJTDDrlRnB9awPCbMNLvcZybtz19quWuoNb3A3g4/iUng1E4+82jrwdWKoRjLZ/5gksckmy8YRi1UyPLszkKMjj1JxW1ba6mpzXP2dPLfUgtmwDdcxtvP8AwOUxt/wAelZuoXFtJpl99mg+cwjcevG9d35Lk1zrSJayx3EbbHj5Vx0z1zn6iuinU5YpW3Pnc1ourim+bSKVvvuWHdscNwfenaTaxT6rF9oUPEBJIyno21GbB/KjVnjkcaja7TbXRLAA/wCrfqyfgensRVqBmtdMadvlluYzHAvcIThn9um0euTSS5XqdVWtGrSbi9Xt6m4LePTZ7qwhJ+zX0MtzEDwfJEQaJj/32fxQ1yLqzybc9T0zXR+AbzUrvxdGJXinaOwaF558BY4ljCBQOn3cL+PrVS2s4LG4kmvphIVchIlPLkd/YU6rVlJGeU81VzhN6q1/u/4Bd0LTo4086Rc/hmpNVu4wrIhH0BzVS+1SVo/mHlqfuqBWZ5pkPJyM+9cqi27s+inXjCPs6aKmnymSPc56yyY/76NaP7lkILfTmsOyP+jLgnksf1NTkMfmyfpWzieRSrNRWhZ1njRSw52Txn8M4/rXQeAJwuqIpGRIu3HrXNaixbQLsHqCjA/RhV7wtcNFfwPnHzDmpkvcZ10alsVF+S/NmT4XZdP8ZtATkQ3Pl/Ta5X/CvdtIjHlmTPy726d+a8Fuh9n+I9yu483Rb8SwP9a920qdY7L5mH3j396jH68r8ieD37KGIpfyzf8Al+hc1Kbbb7IxyxwfpXmGlJ/ZfxH1WzHyxTxFx+Wf8a7+XU7ZWY7lbb1JPSvO/El5G/jq21C3zLEbdo5mj/hPI6/jWGGi25R7o9fOa1PDxo4iTS5Zrfs9GZeteILi5uHtNKbZEhw9x/eP+z7e9c/FZ3V/eNHYQG8nU/vJ5W+RD7k960ILNnuI9MtztZzmR1/hTua66zgt7K2S2tkEcaDhR/M+pr31sfisndtnFzeEdfdN51S1En90KcfnWLqlh4l0Yedcx+dAOskZ3KPr3FepbqjYgggjOeoNMRwHhnxc8MqLIQygjMbn5T9PSu7jvIL6FbqA/e4de6t71574+8NLZZ1XTk2wE/vol6If7w9qj8Fa60c4hmckdDz1H+IoA9DdqgY09mz06VGxoAaHaN1eNirqQVYHBBHQ19r/AAL8YReMvAdrqEjL/aVti2v/AO8ZAOG+jDn659K+JXr0f9nLxr/wifj+K2u5dumaqRbXGTwjZ+R/wPH0NNAfZ5b6Up6dKb3+vSsXxZ4r8O+FrI3XiLWLTTo8ZAlk+d/91ep/AVQopydorU3C3TGKgu7q1s7d7m8uYreCMbnllcKqj1JPAr5t+IP7UVtD5lp4I0cztyBe3w2r9VjHJ/Eivnzxt458WeMrkzeItbubxc5WHdthT6IOPx61lKtFbHq0MorVNZ+6vxPrD4iftI+CPD3mWuh+Z4ivlyo+znZbqfeQ9f8AgIP1r5x+Ivxz+IPjDzLd9UOk6e3H2XTyYwR6M/3j+debNio26Vi6jkerSy+jR2V35kZb5yzEktySTyTUisuMrzUZHIqZFUDgVDOuKdxwZmGMU9QR6Cmr+VSKKk3SHClpAM8YJNS+Xt5kbHsOTQXcZ1U+uKgYOhwQoPcMwBqyZdoPlrt9+/51kuxZix6k1cEjCtKWlj9Uz9aKCtI3CEkgADmuw+GDqfakPPevOvH3xo8A+C2kt7zVlv8AUF/5c7HEsgPox+6v4mvnj4g/tKeMteMlr4dii8PWZyA0Z8y4I93PA/ACk5pHVRwlWrqlofV3jHxj4X8I2ZuvEWtWtgAMhGf94/sEHJr5+8f/ALUn+stPA+j56gXt+P1WMf8Asx/CvmjUby91C8e81C6nu7hzlpZpC7H8TVcH2rJ1Wz1aOXU4fFqb/i/xl4o8XXhuvEWtXd+2flR3xGnsqD5R+ArCFJmlArO56EYqOiHLUiucYbDD0NMUU7FNFGnolysbTQqWUygDpn1rrtRcRaNK24b9mMr6AdxXKeF44pJbkv8A6xQvl/XJq9fpeCyuJrpxt2kKCOprhrJOofR5fOUML63MTwe+7T7kHB/0ljWvcWhkizt5PtXO+E5W+x3Ea5/17Hiunt5zGgWUDHvzSqJqTNMDaVCKfYz7dpdPnSeVBJBuCyxN0dDww/EVU8QRQ2komhzLpdw7C2m3biB/ck9HH69RW5LpmoaxaBrQWiQLKI90t1FES5HAAZgTVi4+H3iPTvDmq32p28kenpaO8222mkUEDKHcqFB82OSw71vSg5LVHh5tXpUpPkmlJdH18v8AI4/SG0/Trxprp5ZNNnVluIlGSW2nYV9CGxz6E9qlW9a4X7XdOgeXnGcKq9Ao9AAABVKJPPsAq/KvGRIM/rXTeFtN8K3HhK61TVIpJbjTtRjWCBI5GW7jYcxuRwAD0Oc9uRVqPtPdb2PJqV/qbVWMdHsvPqw8I2bi+bXpIw9pbxOkbOSA8jAhdmOuDyTyBimyRw25MjvukPOM07xZdTLqQWO4Z4AqtB8u1REwymFHC/KRxWV5u/7x7+tYTT0XY+lwUYUoOW8pWflsOnkeaTPGM05flQKOuetRbSRx0zmnIWCHPYelI6Fu2ylpIH2WMnnK55qeQMGqvpny2sOePkFW5CO/NU9zlpq8EJO27Rr9e5gJ/I5p+iMyyQkjHIpFXfaXSesD5/I1BpB3W8EmewpdGaxdqsH5fr/wTbv/AA3HeeK21L7Y8YYxMUSHcSQAepPtSeLfEepab4kubCO8klSBVVd6jIUqDjIxnGcD2xXU6BJGbyVJFydiYz9K80+KjY8eX2OjJEf/ACGtLDv2k+WWqSMuIKf9nYR18K+WUp6tN9mSPrcsm9pJCS5ywZuCfpVabVJH+6/Geg6Vz8sh2jDU6KTHFenGEYrRH5xVrVaz5qkm35novhKFvsT30gAkmbaPZV/+v/KtgtVbw/ayw+E9NuHQhZ0Z1PqN5H9KkLc0xR2JC1MZqYW/CmFvxoGFzHHcQSQTLujkUqwPcGvHru2k0fXJrfJzDJgH1HY/livXyc9elcF8RrQLqdtdqP8AWxlG+qn/AAP6UAdVoF4t3pseGBZAAee3b/PtV1q5DwLcbLgwnGJIyPxXkfoWrriaAGuaruT1yQfapXPSoH6GgD07W/2hfHv/AAjdlo2nyW9hJFbrDNfKu+eUgY3AnheMdBn3rx/VdT1DVr173U725vblzlpZ5C7E/U1Zuo/MjK9+1ZZyDg1z1b31PqMpnTdH3VZrcDnNIR6mgnmkJrI9RiECmNTiaYaaM2Rv1qRewphUscKCT6AVNGqrjzG5/ur1/PtVWMk0mOjGTgDmpwgUfvGx/sjk1GJDjaihB7d6UfWp0OhXZJ5nGEXaPbqfxptAP0petSaRSQnWssj5j9a1SKy2++31rSBz4nofc3j/APaO8JaJ5lt4dhl1+7GQHXMduD/vHlvwH4185fE34xeP/F5aK71iSx05+PslkTEmPRiOW/E15+142cBBtpZ54JISuT7cV16niQw1CMfd38zPHytkdc1cj+ZQwqoRU9o+19p6GoqRujWhO0rMl2nFIFqxt7EUeVWNjv5SALTwtSbMUowB0oGkNC0jdKlGDTJMY4pgzQ8LJItxLdKflixuX1BzU+t6sbyEwrlVUHjPFUNGZminjEgRXbByeOlPvBbwRGGMh5COWrkqJe01PYwtSX1VKO2t/vM3wZcwwxXCyR7iZjz6Vr6jehxtjBArH8N28EdpczNIC7SEBR1HPWrD/McdKU0nNs0w85ww0Yjre8u7OUTW00kUnqp6/UdxXdeF/ifqtjMV1VpNQtJIjE1tdTSSW5BGM+XuHY8/yrM+E3hGDxx44tPDc989ilxHKxmSPeRsQtjBI9K6hvhHbajZeLLzw74hkvrbw5bxy5ms2hadiGLrgnjG08961hzpXieXjfqtSXs661/zdtzzx9Cvby5uJLV/s1krqbYtGxE+/O1FPblWHPT5Qa3LcaxpfhDTNW06PFiY5HmkwrBZmlYEOp9QidQeleuWvwh8V6d4cisrG/0e6mFnKZnE8q+STGH8tk+65wxKnHB59K5ceE/E3iz4XQ6tZ2VoILhjtefUwXeSMkN5cZAO5j1GTn6kmtJRVrW1PPw1RQqKfOnFO2va2m/zPHru6nvLt7m4kMkj9Sf0HsKEyVHrXW+Ofhl4r8ER2c3iGzihhuiVSSKYSKrgZKNjo2O1c3iOMBVyffNc8tHZn0GHcaseeLuhIAc4PSi5kjwVTHAOaQynoppsgh8hmBLHaT+lR1Ol7WRRssi2hz0CiroUsvvVaNdkaR8EYGKmiY4wOSe9Wzlp6KxZs0I8xcjBRgc/SsvQDmyh9sfzrTsztuF59qy9EJEJX+65H5NSWzLnZSh8/wBDvdKk26sPeJG/nXB/FxQnjR5MY8y3iY/gNv8ASu20kltehXnm2T+ZrnvjvbrHr+m3KD5ZbPYT7qx/+KFRhXasvQ14mj7TKpS7SX+X6nnxPv1p6N371H6Yp4Hyn6V6x+WnvHw9kXXPhZFY8G60ze8fq0ZYlh+BOfxrEnyjkHrmvXPgrpa6t+zJY6xp8SPqOg39y0iLjdLASPMU9+hyPpXnHjCxWz1Jmh+a3lAkhb1U8igpGKWppbHvTTSE4oAcTXN+Pow+lwSd45h+RBroS3pWL4x2f2KfM+75yZ+maAOe8LNs1O3IPBlA/MEf1rt2P5VxOj+X/a0Plcp9oTHP+1XZu3YUAMc96janHrTG60AMPWsy+jKybl6N1+taZ61XuI/MjZe9RON0duAxHsKqb2ejMz/gRpOO1IBIzlVXkdfalIVfvsWP91en51z2PqnNAAzHaqkn2pGVE+++4/3V5/WkZ2K7QNq+g6Uzn2FPQhtsV5WIKqNi+gpIjwKafrRH3oYoqzLCnJqRfc1CtSgVB0IkG33p42471EKeKRqmKRWbJDIrnCk+4rRPSmVSdjOrBTNNY0AwFAH0qu1nHuLfNz2zTWvvm+Rc/WpI7qNgd/yn9K7LM8pypy0K15brGA0ecd6q961PNgbKGRSD6ms+4iMb46jsR3pmFWCWsS3aTeYu0nLCp6yo2ZHDDgitKGRZE3D8RWc1Y6sPW5lyvceRQKDTGrM6SXtUNyyrET37U132jmqk0rSH2qoq5hVqqEfMt2DbbZ/dqe7GmWH/AB6nHXf/AEqUj5e1c1X42elg/wCBEzvD7fNdxseBIcCtErz/AEFZOkZGrXSdMtn9K2mYRjOcntUT3OnCe9S16XO0+BGvaf4V+KGla1rFx9lsoxKkkxUts3RlQcDnqRXvnhDx14LtrbXINc+IWm6zPrcxjFyYRblIRAwVWX2PGe+RXycNxG5jk9ge1NKhQCB+lVCq4q1jmxmVwxU+Zya0t09T7W0DW/A91qNrqFr4qsjeahaeR5a6gfLbbAEJeMnarAjAPUiuS0bwvqehfCGw0drHwzrl/pmozXKyy367LNSAyzp/eIIyRXy0sccyH5fmH50xRIpKiR1HI4ciq9vd6o5P7CcFaNTTR6rtfz8z6N/an026Xwdpmr30j2t1PqZWa2huzJaXDGEH7RGrcj0/P6185tC3fp9ak1C81C5hhiur+6uYoBtiSWVmEY9FB6UyCTKbW5rKpLmd0epl+G+r0vZSd2RmMr2/WoZ8rbTH/pm3f2q8OVxyar30TfZJWUZO0ipTOupBqLaKy42rtz071ZjASPPQ/wA6jihfdjacD2p8mT8uKpnPDRXYtjzdI3fdwKoaUNpuF9J3/wDQq1LNMTpnrnms6wINzd4/5+G/nSXUJJrkfmzsvD/PifT93R7YD8jVX9oG0VbbSbhP4ZJYz+IB/oaXzGt9T0mZOD5ZA/Ain/GNmuPCcErkEpdoxP1VhWNLStBnoZtHnynEQ7Wf5M8kT+dPI/dnFRoeMVM4xEq9+te0j8jZo6J4r8UeGbi3uPDusXWnSx78GF8A7gAwI6EEdjXpPgrW7jxR4Nmt9QlWXUdPcsrhQu+JuSMD0OT+Jrx26bCxj61t+CdcuNCv3uIduGQqdwyp9qQI7x8g4pDVGx1eDUCxVfLk6lM8fUVJPdRw8t8x9M0FFncM1S1CJdS0ja4RfMCsvGQO4z61C2sFX+VIgPQrmqp1KO2VNqHyRkbAfu5Pb29qAM/QrBrTV1jldXKqzjaOM+v610pOKx7q4j/tGxvYsbHLRMR0ORx/n2q695GPvTRj6HP8qALNNYc1VN5CT8rO5/2Vo82Z/uWsx92OKAJZW2oWwzY7KMmod0zHLWdxGn991wKlt4L+4uYokhjUM3zYOSB61pXWh6l9neZYbllQbmYRkhVHUn0FA0rs5rUGKyBc4UjoKqbxjrUlyzecxfJ5OCfSosrXK3dn19GMoU1F7oQt9aTOe1O/KkpFu42lj6mgkeopCeOKdhLQnQ56VYjXjmqYl28IMn1o824x1I/Cp5WzeNSEdy80eB8tIDRmSONdwJJx1pJSOHX1wRUo6HboK3JFG2jNLTEW4YI4/wCHJ9TSz2qSDP3T7UktxGv8QJ9qat6jHG1gPXNdup496duUiNif+en6VG9rNj5RnHTBrR3KejA0w8HINFxOjAyGBBwQQR1FOgkaNwR/+utK5gS4UH7r9j61mzRvC2GXBpnNODpu6NFXVlDZ4NMmkWMcnn0qtE22IFzgE8A0hiMnzK3Gf4uDUciudTrScdFqRySlz1poHPNTi3lZ/wDVgfTpU6WJ/jf8hV6HNyTkyXTzH9k2sf4uvoan8sgE7QV7EdKIbFWs7hYsmULuGe+P8/pVS3vHjhEykgnhkxn5vSuCqvfdj6LCNRpRUuxn20kNvrM5lkCFlGPSte32SvkOpHqGzWXclbfxBE8mYzJGAVPr6Vvyw2ZGWsbVj/e8sA/mKib2NsKn70ezZER820CmgbiRzQba2yWWFkH+xKw/rTVgjX7k92v/AANW/mKz0Ou77BGxhlyehqaZRkleO/SoWjY8fapSP9qNT/hTv3wQKtyv4w//AF6GVF2VrfkStH5kfHXFVgDGxU8U9fta/duIP+/bUx2vD95rV/T5WoCUo72Jo8k8CpbxfLsZDx0/rVIzagPutbKPZTTZ3vmgffNEVxyPL6/rRy6h7ePK1Z3L/msp4xjuMVIohmHYH2rMM6g4jy7Z5NTW8u5CQpDDqPWlymirRbsy2IvLmX0z2rF01f8ASrzjpcNW5bSrIoGeQe/WsrTo/wDSr4jp9oanF6MyxEVeHL5/kbWoP5f9lyj+FmH8jU/xKYy+B5H7LLEf/Hsf1qpqPOk2D55W4Kn8qt+OcS+Ab04IKeUfycVnD44+p1Yxc2ExK7wv/wCSnlCflUz9Aagi61ZXpt7Yr2kfj8tzQ0S20yaVTqEbvjIHOFX3NXNR0uPDrCq5Tog4DD0+voazLKTyZYpOwyGHqD1rQedo7tUDEqfuEnqvp+FIcShYs8co2sePmRu+Ks6zqhitw38bfpT4oc6sIyNolG9fr0P64NUfFttsaE4+Unmgoo2t5dNIJHztNacsxZAM1WYKVWNMBQBzT4B59zHCgzk0APlVonVWJCkhh7EV9GeFf2fPEGq2Frf/AGjSrW3uokmQvMCdrAEcfQ14BrEJa6tYIxlySePQD/8AVX3T4P8Agl8Oz4K0afVPDBkvWsInnIupgS5QE8B8CmgOT0f9ma3Ee7UPEy7v7tvHn+ZrrNL/AGdvBFqAbl9QvWHq4QfoKwvEfgb4cabpt3PafDnXLi6gjLJbx3VyPMPpuDmuDMej/J9l+DHi5ixwVi1e8Uj86UZJ7A0z6O8O/DbwXoPzad4dtPM7vMnmt+bZxXTRQQxRmOO3jRMYKqgAx6YFfN2maAJLZJYPhR8TbaRunl+IXUD/AL6kB/Sr3/CL/EacgaHoXjXSv7r33jMYX6qVfNXck7n4hfAzwB4wWSZtN/sq+bP+k2ACZPqyfdP6V84fET9m3xz4b8y60RU8RWK5bNuNs6j3Q9fwr6l+EGh+P9FsrweOvEsOsPKw+zRKA5t1HUNJtXcfwrvDjaT0qHCLO2jj61LS915n5b3dvcWdy9rd28tvcRnDxSoUdT6EHkVESCOa/SLxx4C8H+NbYweItCtrxwMLOF2TJ/uuPmH5187fET9la9gMl34H1gXUfJFlfELIPZZBwfxArKVJrY9SjmdOektGfMRU56ZpwVhW74s8LeIfCt8bHxBo95pswOFM0ZCt9G6GsqGPj5jk1k3bc9KEFN+6NiiH8XJqdYYz0yv0NIODTgSegqOY6400tLFiFsJ5E/KfwsOxqKaFoWbdyOqkdDTv4SCM5qLfJgxPkgHIpI0lZJXANzyppCR7inLn3p46cg1fMZchOtkuPnYn6VKlvCD9zP1NSu6KfmkX86ia5hX+LP0Fdep5vLCJFc2jb8w9D2JqI2txj/7Kri3kLcZI+oqQkY3KQRRqS6cJPQopLNAm2SPIHfNK11HN+7eMn61bdVdTkAjuKqTRRRgMq4J460CcZR2eg1Vx8zDn+VLkd+aXcuMlgTUe4ZoHYsxyqPUfhU32mJQC3H4VURM81KIFkXaWPWkXeXQla+WApPGw+SRd3+6eD/OrKLHpV5LqL2wltWyBxko3dgP0/WqD2CvHJH5hw6Fa6bw9Gl14RV5cGUbhMuOd4OD+lcWKXK79z2cqjKteD0a1X9fM5DxAiSXtlfIQ8crhg3sa1HYnatUL7T5XPlWjMkQcEK4+Vec5HpVtrpUI862lQjglRuH5is27pGsE4Tk5K17Ft1Ahx3qAdarHU7SSTYbhF9icVIJI3+7IGHsamzOj2kZbMmpVNRBu1PHSk0UmScEdqGUGmA05WOKnY0WpGwxVe8BNrKB/dOKvEAjmq1xGwVh61SZlVi7MrwDzIQIysbNgg461FBcTJctDIhSdeGB7j1qzpsYayi3ckDH5cVNLb+YAdwDIPlc9vb6VV1exChOUVKI63UK32iQ4wMmsq0v5Apjthl5HZ3b0yafNeS30TWtqNqA7JZQcjPotXbPTxHEERRGvv1P1o0W4XdWS9nsuv+Qt5JcrpNsZMOrXY+bGP4TWt4nbzPAF9k9YlP5EGqWvHbpVvDGf3YuEUD1461f1vafBN6jd7duPfFZp6xfmd9SDVOvC/wBj9GeU2/Kmp4vv7e2Kr2/Ab6VPbsogNwxwmMV7CPx+Rd+y3H2L7d5T/ZllERkx8u8gnb9cAmmXk3+jRuCAykY/Otq78V29x8P7DwzFpUVp5N/Je3F0ZMvcsy7UBHYKuePeuTuZ/PkWGHMhzwFGcmkwjc6S6uI/tmlzL1ZHLfkP60mvyxySAbQ2B61peB/C15r2uWa3cFxDZRhUfaP3jL1IUdifWvXvid8HV1pIr/wR4Z1DTJBGqyQM3mRyEDG7nkE9+1BZ84zz4+UAKPQVf0J0t91xKQHI4z/CPWupufgt8UVkOPC12xHTCHmul8Cfs6/EbW9Thj1rTpdIsNw8yR13Pj2X/GgDP+EPhnXPGHi9LrR/D0+trZuk09usqwjyQwOC7cKWP4+1fZLeNviwoAX4MnaOAP7fg4H5Vd8H2nw5+EXhOPSV1LTdGiA3zyXl0gmuHxyzc5J9gOO1cT8Rv2mvCmkafInhGGTXLzcFWeSF47RST3Y4J/AVSEdQPH3xTjP7z4L3eP8ApnrcB/pQ3xO8b2/zX3wZ8Vgd/s88U38jXz9e/tDfE/XpWt9KuIInbhI9N08yOPoTk16V8LP+GhPE2juL/wAQNoNqX4uNS09XunB67V42j6ikB2b/ABshthu1X4ceP9PQfed9J3KPxVq6D4ffFTwT461CfS9Bv5jqMEZlltbi2eGRVBAJwwweSOh71z6/Bn+0SH8X/EHxfrpPWIXv2aI+22PHH1rrvBXgPwj4MMn/AAjehW1jLMNss4y0sg/2nbJNUgOobCjNMPI4PelP3sGlwN3AzQIZ93ANBO4CnMMnpz/KmDltozigCtrOk6drGntZapY299buMNFPGHX8jXinj39nDwxqgkuPC9w2iXR5ELL5lux9MdV/A/hXvG7gU18E4HFTKEZfEjow+KrYd3pysfBHj74XeOvBZeTVNDaayU8Xlovmwke5HK/iBXCfam/up+VfpeemxgGDcEHoRXmPxA+CPgHxc8076b/ZV+3/AC82OI8n3X7p/KsXhl0PcocQS2rL5o+HTcMf7v5U1pvp+Vev/ED9nXxt4fMlxomzxDZLz+4G2dR7oev4E/SvHLy3uLO4e2u7eW3njO145UKsp9CDyKxcOXdHr08ZGsrwlccZfpSebUFJmlY09pI0zYp/z0P5UCzhUcsTVYXrj70Z/OpY7uFupK/Wuy7PITpdhTZx54ZhTZIJkj/dSEgdhxVhJom6Ov508HjjFF2V7OL2MzdeL/f/ACpt3NI0I3RspUg5xWo/SqWorvWOPONzUGcqbitygZcHnNSJNGeuRUZt5EA8yM47MvNOhhjZsBv1pExci1DcRf3j+VW45ogA24DPTIqtHZLkbmNbvhrwdrvii9FroOmXl/L0xDHlV+p6ChGrcoq5n+dF/wA9Fq7oNxKL/wCzWCyXElywzAiFy7eqgc5r3bwH+y3dSmO68aayLdOps7HDSH2aQ8D8Aa+hPBPgPwj4MtBD4d0S1s3Iw0+3fK/+85yT+dE6UZqzOZZu8PNSp7o+A9YE0d3LDLHLDJGxWSGVSro3oQelZ27Oeua+/wD4gfDHwV46jLa/o0b3OMLeQExTr/wNeT9DkV55D+y78P45S/8AaXiF1P8AA10mP/QM1z/VmtmdkeIYTd5xaPkJ1Rh8yhj3zzVd7O1Y7vJUH1HBr6+1L9lvwhJuNj4g1q1J+6JPLlA/8dB/WuP179lbXIY2k0PxRY3Zx8sdzC0JPtkbhS9jNGqzfCVHr+KPnJbcL9yaZfo9OCXA+7dN/wACUGu78R/Bz4oaBC1xeeEbyeFScvZss+B64QkgV55LexwXDW9zvt5kOGjlUowPuDzUOEludlLF4eXwy/EtA3wHFxEfqn/16cH1DoHtz+BqvHeQt92RT+NSrMh6MKzcfI6o1Y9JP7yTfqn/AE7n6A0rPqbLhhb4+hpFmHZuakWT/apWNk7/AGmQKNSRAiyQIo/uxk02aN5CBcTyyrjlQdoP4Crqy0rLG/J4PtSuVyK29/Ugt5YYVCxxhB2AGKupcknr1qv9nDdGBoW2dTuDdO2aTszWnOpHS2hPqcnn2lpGRz9pUj8jW/d2iTaLcQyHhoGVRnqcVz2nOb7UlSMfubbJZsdXPb8K1dRuvJhPz5Kjd9AKzkndJHoYeUZQnOWzVjzvwxoOpa5ex2mn2zyOxCk44H1NfbHwn/Zl8E6d4O01fGOnHVdXDm4nBlZYlZuiFQeQB61lfsq+Df7UVPFWoWqxW0ODDGV4eX19wv8AP6V9LZOa9SjOVRczVj8yzXCUMDNUKcuaXV7fK3l1+4881j4JfC3VrdILzwfp/loMIsa7No9tuKyh+zn8JEgMdv4a+yt1WWG4dZFPsc16yD2oPStrHkHlNr8ErDTRt0Txh4gsF7K0dtMB/wB9RZqyfh340jgMVp8YNciH8OdMtWx+O2vS92RzSE8cU7DPJX+HXjYn/iYfGHxds7tbW1so/RcinwfBvSdSy2sePvHOtr/HHJrLRofYogGK9YX8qrXNvBK25owHHR1O1h+I5osI4nRPg58MdGlEtr4P06WbqZrsG4cn1zITzXU3HhzQbiz+xz6PZS2uMeS0KmPH+7jFWGS7iUeXMs6j+GXg/wDfQ/qPxpRfImEuUeBs9XHyn8RxRYLiaVpGk6XGItN02zskHRYIVQfoKvetRpIGAIYMp6EHindT14oAYd27HYUu4KBkc0N8xqNvvDg59aYDixzTs/TNIe3vQuASKQCklulMKlU5xmpUGeelKQMc0AQbto6+9N3d8HNPYKaNrY+lMQ0ckN3pB1YnsQaXjdj0607GQSDTAYvLd657xt4D8JeMbXyvEOi2142MLNt2zJ9HHI+nSuiA56detSn7vrUvUqEpRd4uzPlX4g/suXUQlu/BOsLcKORZXx2v9FkHB/ECvC9a8B+NNG1B7DUPC+rRzp1CWrSKR6hlBBFfoypODxTlDY+bH5Vm6UXsenRzetBWlqfmxtVqY9vG3VB+VQC8IGGjH4VIt7H/ABKwp2Z63tIMiks0z8hKn86jMNwnTJ+hq4Jo2+64pQeaZLpxeqKQkuoxyrfiM1BPLNIQ2QCvAwPWtq1t7i7uEt7O3lnnkOEiiQszH0AHJr1PwX+zp448SvHc6x5Xh2wbBLXHzTkeyDp+J/CjcxquNJe9I8XgumAVXUYHGR1r0L4f/Crxr42ZJtJ0eWKyY/8AH7dqYocexIy3/AQa+qPh78C/AHg7y7iPTDrGoJj/AEvUMSYP+yn3R+Rr1FAQAFAAAwAOAKdjgnmMlpD8Tw3wD+zb4Y0kR3Pie6k1y6HJhUGO3B+nVvxP4V7TpOm6fpFmtlpdjb2VuowsUMYRf0q3k59KVvvAUzhqVp1X7zuJt/KgLk8UpxmlU8UGQ3bigdfenNuHpTRjbnvQAFaOgAAzSOwQbmYKO5JwBUZn8wjyYi/+0eF/+vQBMMj/ABrmfE/hDwT4juN+ueGNL1W5xgtJbKz/AIt2/E10Hks5BnlLf7K8L/ialRUjAVVAA6YGBQNaHlGqfs9/CjVP9b4RtLEHn/Q5Xjb8wf6Vzlx+yj8MpJQ8Fzr9sv8AcS8yP1BNe9nqOwo7+1JxTLjWqR2Z84Xv7JHhNtxsfFviG3Ofl3+VIB/46Kwbz9ka+Xd9h+IYP90Tad/Mh6+rcdPU0H6c0nCPY2jja8dpM+RYf2TvFPmqJPHenCPPzFbFyce3zVqf8MnXy27/APFwF87+DOmjb+Pz5r6lOdo9aXtyKn2UOxosxxS+2z5Ol/ZZ8Rwxs0fjazmbA2/8S8jnvn5v5Z+lc7rP7OfxOt97abfaRqiA42wz+W5HuHAwfxr7SPTk0yaKKXBZPmHRhwR+NJ0IPobQzjFw+3c+PtI+APxCWyRP7NsrT+8jXaZJ+ozWx4L/AGd9e1fUWHiwf2Vp8cg8wJKryzgHou0kAH1PPtX1LtuI/usJVHZ+G/Onx3Cs4Vsxsf4X4z9PWs1hYJ3OypxLjZQ5FZLyRFoul2Oj6Vb6XptulvaW6BI416AD+tW+MetJ360dc107Hgyk5Nyk7sU/iaGOBigdO5oxQSHamtmnnpTcjJ4oAQ7sgH8KTbznvTz0pv8AEPSgBpAxwKaEyCTz2xUvb2pjDn2oArmxhDboS8LnvEcD8uhpR9rgzuVblO5T5H/I8H8xVpe/NKeSeaAK8V5byMEyUk/uSDa35HrUrY6mmzRxyptlRXT0YZqA2zRKWtZ3j9Eb51/XkfnQBZ+7z2pB16fnVU3FxGv+kW5IHV4fmH5df51LDNHcD93Kr4PIHUfUdRQBP6ml6jjpQuec8+1JkDoaAGNlSMjI6UwE7iOamOWxx05FDLx069aYEDDng0IQFAHXNDkKcBuOmKNvIPpQIeBu7YpxpMfMOelKeTgUhjG3ZHGFpwVjyOfxp+BxgcYpo2rxmgD813tom6xrUD2UWeNwP1rtvh58L/iD4zZJNM0Z4rJjzeXg8qID1BPLfgDX0V4E/Zx8M6UI7rxPdSa3dDBMK5jt1P0+834kD2qbM+iq4vDxWu58oeGfBfiLxPeC08PaZc6hITg+VGdq/Vugr3f4efsuX7tHd+NNbFonU2ViQzn2ZzwPwBr6g0vTdP0q0Sz0uyt7O2QYWOCMIoH0FWcc00jyquMlJ+4rHOeC/A/hPwhbeR4f0W2tGxhp9u6Z/q55P8q6LjpnBPY0pHSsTxrp51DQ5HimaC6s/wDSrWZeqSIMj6g9CPQ0zklJyd2bQPJHHuM0nOOPWvNIrvULHw5pWrXWqnTpvEFwJtU1IRBhbAxkpGobIReAoJHHPc07SvGN9by2TavqKmwlivEgvGg2C7aNl8punBKluBwadiOY9Kzk8DpSNJGrrG0irI+dilhlsdcDvXBeBNW8Q61qsL3upMlrDpdrcSQi3UebLIrbstjIHGcCue8fS29l8TLS/bydVk3IPsEodJYiF4MTDgg5zjHUcmnYHI9gYgA7mAx1yelIsiGLzFdCmM7gRjH1ryXXYrex1LxBb+XcLpJ1axk1BELH9wYsyZPpuIzz61VuPsjC8+x74/BR1i3E4hJMQTyz5m0j/ln5mzOOOtFhcx7C9xCFDeapBGVwc7vpiow88nMaCMf3n6/lXI/DlbWGTxA+hx79GW4X7ABnYzBPnEZP8O78M5rk7Txb4tl0a/vhexGYWRlkiZome2l8xQAsaqGAGSCGye9Kw7nriQocPITI/Yuen0HQVNxjArzK61HxVbanLoceuPI7ajZxpdyWqbkjmjYuMAYOCvFJf+I9attcuIRrTi+tdQjtrbSGtlP2uElQZCcZyQWbcCAMdKfKHMelxzQSOESaNmOcBXBPHWpPavFLa8v9LF7qFiXS5t7LVXhYpuwwuRjg9a29Rv8Axdp82psfEU0y6etpcqps4x5vmvteM4H3QM4xyPWjlDmPTx19qU15Xb+KPFEmu3itcRxeVJdI1lJJHlI0VijKm3fu4VskkHPSqWuXviefwvdRXetXNx9r0KLUiVtkUwuJVDKu0dCPXnilYOY9hHXrTFcM7Ksill+8AckfX0rk/E2r3lj4Gtb+w1UzCWSFJdT8gMY4mbDTbAMcD2wK4ldc1Syu9Vk03VpL6C41GCGXVNscR2CE4+ZlKDJ43YxxQkHMezUnNeTSeKdaLWdvqvimHSEfTJbj7TDFHKJnWUqnzYxkrjIHU5xin3nizXmtVmv9XOh3KaZDc2tsLUN9vmYHcDuBPUAbVwRnNFg5j1VsD5mYBQOSelKNpUMpDKehFeX3niXVTq9/Z313uE1jKY7OERukLCDcUlQrvBBzzkg8Crfw9muF8Y3cd1qki+fptnNFZGFVRl8kZK4HAU8YHrzTsFz0NGVi211YqcHBzg+hpWRXUrIoZfQjNeXeINb1LTbvW5Le9jsY49VPmCIRxzTILdD8hdSrnPY8kcA103i3UtUbT/Dq6PeyWb6lexQyzPArOsbIxJKngHgUrBc6byWTmGQj/Zflf8RSifZxPGY/9ocr+debx+I/FA8Zy2KzofIvTbi0mliXzoQv3wu3eWP3sg47YrNg8X680Nu0HiI3t9c2F5Nc2X2RB9kmSPKoOM8Hsck0WDmPXvMjXDNIgU8A5GKeRk15NqXiVtVuwNPuIrq1WPTpCVhDIJnmw5wR1Ax9Kdf+IvFtvo82pSX8jQS6tLZZjjjj+zQpIwDZZSATgDccjGOM807BzI9WO31pqOjgOjK6t0KnINeU/wDCTa3Lb6dDqfiCLS7eS1nlS8ijSb7W6vtSMnG3O3khQMk8VLfpeSfs+wtbzzwTpbRuxjT5sCUFuDyOOfwosHMepN27UDjmvLdZ8UapBPceR4mKyWtvA+mwfZEP9rFhyTxnk/LhcY610njzVbyyj0mP+0TottdyMt3fCMOYSEyq/MCFyeMkUrBc6zzELNHvG4AErkZA9cUeYu4IWXceQueT+FeU6xrV1ZX95fWupTXElxplhDHfoiRAlpZfnbcpVBjqcHGaq2XiTXZbZbqeWKe8s7LUxHdCFWZjGEKEMFAPXsAD6U+UXMewMeAO+aeQOgFeTajqXi+0tb+5HiOeU2mm2+pKps4/ndzhojx936c+9dh411q80Gys9cXc9jExW9hVMlg64Qjvw+PzpWHc6Rt360pAxzkmvMNY1zX7Erb6p4hOlXEWmpdQ4tUcXs7Ft0fI6LhV2jB5zU9x4z1WEXVpdzLaam13YCC1MQLCKTy/MxxyOX57UWC56NtwOKjeK1uQsm1JB/DIjcj6MOawfAMmr39te6jql+Zla7mhggESosaJIwByBkkj+VefeFdc1Sx0vT7bTNZe7uX+1rJpf2Yf6Oq+YyyZxuznHU4OcUWC564kV1HzFN5o6bZhz+DD+ooS9CHbcwvDjuRlfzFeZ3njbVLu1B0nUkdl0iCSRkgDBLhp1RsgjqAT8varOo6xr2l3tzpF94gkhtE1RYZdWe2TdFE0PmBSMbRlvl3EcU7C5j0uKe3cARXEUm4kDa4OSOo/CnO3vz6V4pp8t7AE1TTTJeXqXWqyQypEU84rGm07enPp0Paul8CeJNWdriTWNRtr60fyViczxGVZX/gwgAwewOCOlFh8x6CVBUHHNKV4C89Khiu4WYRyM0MnZZBtP69at4z24NSMavPIHAobg+1L0zkjHtQ4GBjGKAGs3ODQu3HPWgnauQDzSHdngCgCVdu0KoCqBgADAAopPeg0AOPSkzzzR1xntR1NACfeHWkA4w3P1p2MCo55I48GRgPQdz9B3oAGjjaMxsiMhGCpAI/KkkWFUUOke1ORuUYX6elRmSaQgRxiMf3pOv5Ui28ed8hMzZ6v0H0HSgQ3zFbP2aIP23Y2r+ff8KY9jHcSx3F0Fkliz5ZAxsyMHB681cXFBPBHencYxI440KiNQp4IA4P1rJ8U+INB8K6XHda5dR2Nk8ogUmJmTcQcLhQcdD7VsP0Fcj8X/Dv/AAlXw61jR0XdO0Blt/aVPmX9Rj8aTbtoaUIwlUjGezepp+I/Evh7wvptteazqENhZzSLFCxU7WJ5AAUHjHfpT/EviDw94bigutYu4bVL6dYYT5RYzSHoMKCTXzTNcah8Y9O8P+G7SSQPoWhTXF3x965UbY1+pCqPzrc8E61J8TvGXgHTbgM8Xh2wa61EN0M6HYufc7VP/Aqy9q2es8pjTjeb2vzeS1t99j2LxL8SPAvhzWJNL1zW4LO+jVWaNoJGIBGVOQpHQ1f8JeLvC/i8Tz+HdRi1A2hCyusTKU3ZwMsAex6V4x4sGuN+0nrn9g+GdM8RXP8AZcO62vyBGq7Y8uMg85wPxr174aQ6wujzy694V0rw7etMR5FgF2yIAMMSAOck1UZNysc+JwtGlRjJbtJ7rr5bmhc+IvD9t4ntvDM95FHq11EZYbYxnMickkHGOx4z2p0/iXw/D4qh8LTX0C6xPD5yWxU7mQZ5zjHY8Zrzj9o22k0mfwx8QLVCZdD1BFuNvUwOeR9Oo/4FXmOr3Woah4ivfjbaSyNY6f4gitYFA+9aKNjN+R/8epSqNOxphsuhXpqd9Gmv+3r6L5n0sfEXh8eLl8N/a4TrckHneQIiW8vnktjAHB4JpvifxV4b8M3FjBrmpW9lLfOYrZWUneeMjgcDkdcDmvN/gZ/xVHjrxh8RCC0N1ciw09iOkSAZx+AT8zXlvxe8T+GvFnxA8SHWNQuYotMsjZaJ5MZdTcK2S5I6DII+hHpSdT3blUctjOv7LWySvbu+n9dmfVGvanp2i6Rc6lqkyW9jbJumkKkhV6dAPeqlrr3h+68JnxFb3ltLo3kmZp1TKeWvXK4zxjpivKbrxUPF37K2p6lI4a8hsPs12M8iRGUZP1GDXn1jd6v8N/AUljfNLd+GPFmjNJayAZ+y3bR8r9D/AIelN1LegqWWc8Wm7TUrW7pb28+p7tq3jr4b6cmm+ItQ1S1jXUrVkspmgkIkhVxkABeMNjqBU+ifFD4feIdXtdK0zXre8vpnxBH9nkBLY7FlwOnrXP8Aww0zTb/9nzSZL/T7O6kh0icxtNArlPvn5SRxyB09Kqfsr6Zpj/CvT9RfTbNr1bq423BgUyj94Rw2M9PehSk2iJ4bDwp1HreLtuvO3TyPQ/FeveH/AAvarq2v3EdnBI4h88ws3J6AlQcDjvxUniLxN4f8P6JHrWsajBa2DlVinILB9wyoUKCTkelS+KtCsPEvh+90PVIxJa3cRjYY5U9mHuDgj6V8+/C7w7rXiTx7H4S8U30d5pPgORhFF/z3ct+7LeoAx+gpyk07GWGw1KrTc5O3Lv6dLed9Pme8+I/E3hnQ9Fi1bXb+1s7KYK8ZuEwzkjIwhG4tjtjIqn4S8feDfF8zW+ga3bXlxGNxhKskgHqFcAke4rzbxBb2OtftUWum+KEjmsbbSxJpltPzFJIQSTg8E5zx/siof2g9N0rQvFXgvVPDdrb2PiJ9TWNY7VAjSw9yyr15wM+5FJze5tDBUpctNt80le/Rf11Z6/Z+INBvPFF3oFvdRPrFlGHuIvLIeNDjHzYxjkdDVcan4XvPGv8AYyywvr+nxG48oRsGjRwAWzjByMd6898Hssf7UnjKJ2CvJpsJjU9WA2ZxR4YYTftVeJmjYOItIijkI52tleDQpv8AEzlg4Jy8oKXzdv8AM9e8iJAAkUaj0VAKxdJ8UeGtY1zUPD2n6hb3N/Y5F3bhT8nOD1GDz1xmmfEbxFD4R8Farr0rDdbQnyQf4pTwg/P+VfKvgTxZoPhfxJ4W8R2d9dT6rPLKniFZIyqMsrcEMeuM/pmidTlaQ8Hl7xNKc9dNvXfX8vVn0vrvxB8D+F7mDSvEGr29ndLGsqRNA7bQc4I2qQKseE/iF4L8U6m2meH9ahvblYjKYlhdcICAT8ygdxWL8c9L02T4R6/qEljYzXaaeTHcmFWcDqNr4z3q38DdN0yD4Z+Hb6HTrOK7ksF8ydIFWR+TnLAZPSneXNYj2ND6r7Wz5r26Wva/Y3/FniTw54WhtLrxBfQWMU0vkwSSRkjf6AgHb9eBT/E/iDQfD+kJqOuXkMFjM6RpI6GRWZvujAB615b+1tbpf+H/AAxZuSiXGsrExHUBgBn9a8y+Imqa34e8Lf8ACrfE/mT3FhqNvPpd7j5Z7XfwM+3b05HaplU5WzqwuWQr06ck9W3deS6o+mvEmv8Ah7w9pX9o69f2lnaMAA038fGQAvVvoBWd4S8f+CPFd21noOtWt1cqpPkeWY3K9yFYAkfSvNfE1vaaz+0l4d0nxMqS6ZDpKyWEE3+qllKk9DwSWB+u0CvXU8PeGrDWTqdnpGm22ri3ZI3iiVJCn0HbOBnHtVqUmzlq4ejShHmu5SV+lv67mV4s+IfgfwvejT9c1y1trogboQjSOo7bgoOPxqLVvFPw/wBS8MReJ7/VrW60a2nXbOpdlSQ/dDKvOfYivP8A9mPS9H1rT/EOr61Z22oeIZNTkW9N1Esjxr2GGzgE5/LFXf2iNH0TSPgbqdv4esrS2tf7QjklS2A2iTzPmzjv2x26VPPK3MbPB0FXjh9b3Sb0tr2/Q9S8Q69omi6Cde1i5ig0+LY3nvGWC7sBSAATzkVVuvFnhm31nStOur+Jb7V41exUwsWmQ9MHHH4kVwP7QNxA37O8jLIhWeG0ERB++dyHj14FW7zwze6h4w+F+sRWrtb6dZP9qk7R/uBsz9WNDk76GVPC0nTU5t7yX3K6PVEXaDxxntxUWxFlLJGitgDIUA4+tTFuKaCrNnpWh541LeJRxFGB6BQM0SJGwIkRWVh8ylQc/WpC3AxUYzk7uABQABFwGCoMdMDmmxxwgEJCigndgKAM+v1pV2hvc9KcB83oKAEkjjdCskYZT1DDIqsLbyz/AKNPJCP7v3k/I1bJwOef6U1yoAoAqPNcp/roN4H8cPP5qefyzUkN1FcHbHIrEfeHQj6jqKk+bJA69qhuIYZgPNjDns3Rh9D1FMRZOMZ/yKrM/wA38X4GoHjuY+YbguP7k3P5Ec01biZRhrKUn1Qhh+eRTSA0+xppz2pWZVXJIH1qDz9+fIQyf7XRfz/wzUgWVO6onuI1YqpMj/3UGf8A9VM8l5B/pEhYf3F4X/E1Kqqg2ooVfQCgY3FxJyzCFfReW/PoKWKKOPLIvzd2PJP49adn3pAWGaAA9aQdKUnJpvf2oEOHelXjJpjfzoB60AKR1yeKQDJ9RS/eGP50oXkelMDkvAnw+0DwZqWraho/2gy6rN5s3msCEGSdiYAwuSeuaXwR8PNA8H6xrGqaR5/n6rKXlEjKVjG4ttTAGFye+egrrDzQO5zU8qN5YmrLm5pPXfztsec+M/g/oPijxVP4iutW1uzvZ40jf7HcLGu1VAH8JPb1rY+HngSw8FJeLY6nq1/9rKF/t04k2bc/dwBjrXXdTnvS+9HKr3sVPF1pU/ZuWhk+KtBsfE3hy90HUQ5tLyPy3KEBl5yGGcjIIBrKsPh/oNp8OX8Bqs7aW8LRszMPNJZtxfOMbs+3YV1SnFLmiyM41pxjyxel7/PuYXhHwlpvhfwcnhjSZrhLZEkUTMymXLkkvnGN3Pp2FR+A/BmjeDdAXR9NSSeMSvM81ztaSR2OSWIA/lXSCkoshutUle73d36nBx/C3QYdO8T6dBd6jFZeI333UCSJsibOSY/l4z75rU1DwNoWo+AIvBV8ks2nQ26QxuxHmrtHyuDjAYeuK6jB4FI3fHWjlRTxNZtPmejv8zF8N+GbDQ/B0PhW1muHs4bZ7dXkYGQq2ckkADPzHtTPh/4T03wV4ai0DS5rma2ikdw1wwL5Ztx5AA7+lbwpw+mfeiyIdWbTTe7u/UX3rmfDXgrS9A8U694is57qS61t1e5SRlKKV6bQACPxJrpe1KvvRYUZyimk9Hucj8Qvh/4d8cQwDVo54bq2Oba8tpNk0XsD3HsayvBfwm8O+HdcXXprzUtb1ZBiK61KbzGiH+yPX3Ofau/kmjjbDMCT0Uck/hUObqQnaohX1blvy6D9aOVXuaxxVaNP2ak7HG/EP4ZeHvFmpwa5PeX+karCnlre2M3luy9gfX+dWPh14F0XwVb3P9ipdXN1esGub69k3SS498dPoK61Io1fccyN/efk1KW5pcqvcTxNV0/ZuXu9jlvHXguw8Z21naa1eXv2a1uVuTDAypHKy9A4IOR+NW/F/hXRvFPhm78P6jbhLW5UKWhUK6Y5BU44IxW1k/WlXluetOyJVaouWz22Ofv/AApZX3gF/Bt1eXstm9oLRpyy+cUHGc4xnj0q/wCFtFtvD3h+w0OzeWS2soRFG0pBYgepAArT4BPagmnYTqzceVvS9/mcz4+8F6X4zh02LU5rqFdOvFu4vs7qNzr2OQeOKh+Ivw+0Dx5bWcesLPHLZyiSC4gYLIvquSD8pwOK6xscUxTzjtS5UVDEVYcvLK1tvmcv4++H3h3xpYWtvq0MyT2f/Htd28myaH6Njpx0IrN8EfCzRPC+u/282qaxq+qBDGlxf3JcxqeoAH9c13jED29aRn49QelHKr3KWKrKHs1J2POfFfwf8N61rs2uWN/q+g31yT9qfTbjyxNnqSMdT7Vs6H8OvC2keC7rwpHbTXGnXhLXX2mUu8rH+InseB0xXWfe6cUhAFLkXYJYuu4qLk7L9NjyvTPgV4Vt762e71TXNSsbR/Mt7C6ut0EZzkcAcj8q7PXvBun6z4u0TxJPc3kV1o4IgihcCJwc/eGMnr2IroDnaSOtKJCAAB+NChFdAni603zSk7/57j2Xr6UjMAeRxSZPrmh/m44qjnJMjAxTT1749Kav3l60/OCeeBQA0dSxPPSldhnFNJUk0xgMH5u9MCTjb7etMYgsMf8A6qQZ24pG47c4oEL/ABZzimlsvjGcUm45B70mBvPBGe9MBCCAWHcUYGBhj07VISPc4OKhVgBj+QoAS1VZoIribMjsit83QEjPAq1uXHUVQsriJbSFGfBEaggg8cCsLWNFtLvVb3UIYbRZZtOe3SUx/P5rHAbOM/d4zRYDrdw70h4PUfWvNdR8L6lNbxxtqP8AaAWW2c+f5YOEhdGUAptIywxkGuh1fT2urLSlW3tLqK0RlmsJ22xuSoAbgbcrg4GMfMcdqVgOpYjIHFNJz0IridI8MtDq9tfX95BN9ntY40BhEh3BnOAzDcoUMoBHJ21Dp3hWWy0ewtYdQgjulwZ5Y4QhVvKZMgqMvhmzk807CO83gAEtx/WlYrtHNefaj4cnudDt7OHT9OtHiuYpJRDIG+0BUZSx3qVySR1BPXNbGr6ebmx0lBb2lzHaAiawmbbHISuAeBtypGQMY5PtRYDqB19DSY5681xWjeGzBq9re395byi2t0RFMIkwwdm2qzDcoUEAEcnbV3ULG8l1qQwyQfYp7mC4klLHenljBULjnPHP1oA6rcNoyQPXmnoy4BJ/OvNIPC+o29ilqbq3vIFsvLEErE4kMsbumSOUOw4z0yR0qS98O3Uy2bLFarDHPPILNSjJArlNqr5ikY+VugGM8UWQXPRtw5AOeelMJH94deK4D/hF7z+0dRu4763ga7W5CNEmx0Lhdu5hywwCMfw9RTJPDd5c2kkO3SrKH7R50Vv5AljQ+WV5GAGycc9R160WQHoY+vNKOmcj3rhrXSNWh1LTL6O9t1j0+GO2WB3ZmePbiUlumST6fwLVax8O3sNi0ca2NlJHAFIjckXcgmWQO+BxwpGeT8x9KGgPQePWljxuIJrhdV0fWNTtGjF5a2LS3kl63LPsfAEQGMZwRu9M4qbV9BXUJL69+z2Ed7daSbfeF5E7dTuxnGOM+lKwzuMgdOfpSOwB7fnXKaFZ3Wm+ELnT7ZYLa+YMI2+QLkgDcfLUDjntngVkf8I5fw2FjZzx6dq1vZXErRpIzKpSSMgfeBOVYn8KAuehBvWjvXnknhG6kt5ml1mRpWSBSiu2yYxgY3Z5G05x64Gasvot0NVtryP7JI8V5JJvlYsI0aXdwpH3sdwR75FFgud2pGCFNPU4BBNcHpfh3VkMsdvFb2sJuUmSbflyRvyxbALfeGMjPqTUUPgq/mtJredLa2V7YW8v2edh9qfzFbzW9wA3JyfmNAXO7a4QsVjzK2edvQH3PSmmOaQ/vJAi/wB2P/GuLvfCutPDhjZ3txHdSSQSSthdhChWdCOT8vOCD6Hk13g96QxkUcca4RQvqe5+ppTnOaU/nSgYNADO+PekYHmlVSDzzk07oaAGAfj60fTpSjr9aQddooAUjv3pF65PNOApD93rQA1lyQabk49DTznjHrSOvU55oAYCcYOKGyQfWhRjPenAY+8eaBDFHHvSswWMsxCqoJJPp3pf4ulYfjyTXoPCeoS+GraK61ZI828En3ZOeVPI6jNMqKbaRpWF7Z6hbLc2N1FcwP8AdkiYMp/Knm5t4ZkhllRZJDiNCeWPsK+dvhRrFjH49itLa41DwrqRZ/t+iXu4xS/KSTGxHbrhhnHQmrX/AAnN/qniM2XgHT7nxNrQfbLqUylbW27EjPXjPXA9qTlFHRTwVecnHl269PvPoIuu8KxwWyR+FVLrWtKttVtNJub+3hv7sM1vA7gPKF67R3qVlbzoC3J2tnH0FeOfG3w/L4m+LPhTTLS9ksbsafdzWlwnBjmQqyE+2etNmdCmqkuWTsj16DWNMmv7zT7e+ge6sgrXcQf5odwyu70yOaytL8c+EdW1RtK03xJplzfAkeTHOCzEdQvZvwzXhGnt4u8Raf8AFVZtPltvEDW1nFcwRZDOY1Kvs/3gpI+teg/DzxL8KLybw5pej2NoNYjQJDEmnnzrWQJhzI235e4yT1NSnc3nhVBPd+npf7juNd8Z+FNAu0sdZ8QafZXTgERSzAMAemR2H1xW1BLDcQpPA6yRSKGR0OVcHoQR1FeE+G9U8F+Gdb8YWfxItYF1e61GWVXvLUym6tz/AKsRHBzxxgd6h+K+uXY8SafaW9/c6H4bbRUm0vbdvYJ5vvhSSVG392cVPtNLnR/Z3NNQjf1ez06H0CG6euaqX+pWFjLbRXt5DBLdSiG3R2w0sh6Ko7mvEJl8Q+IPFXhfR9V8S6lbG48MTXF1Jpty0QnddxV+nUgAngGuf1Sb+1PB/wAM9c8Ta7qUUSajLa3V6twyMiKxCvkDIfC43daHU8ghlibV5/cvW35H0uPmdivPHFGfmUc8DoK8js7bUNW+O+oWy+I9Vg0nS9PsbxLWKY7LhsfKGHocZb1zzXG+HPFV9c/EXQtR07VtQhTU9Xmt7rT7nU2nZI/mwHiKgRY7YJNP2nkZxy6Uk7S6J/er2PoOx1PT77z1sbuG4+zzNBOY23COQYJU47jIzVi3H7v8a85+Bqg2Hirg5Hii9/Lctegvwx6gVrB3VzkxFNUqjguhbAHcCuU1Kz8SL4gmnspnaxlvYAYmkwI41RCXX23bwy9+v16xeVPtQRmkYnFwWWuDR7iMQasuoHZ9oka9BWZfMy4h+bCEpnBAXHAp91DrUVrKum2WqqlzZSW8KzXQZ4JSx2uxLEgYI5ySMV2e3gU115pAclrVvrVx4usLiCO9GnRoEkVC20uJBzhZFxx3IbjtVK2sPEawzeTHqUUohfzvPutwmk8wFfLyx2/KG54GDiu7iPGKceTnFFxWOYgXUr66khurW5t7e5uzctHIwLJAioBHwSAXcdM9N1ZUtv4wkg1f7TbzFL0rNAsF1l4dsq5QdNmY/QnkHnmu8PSkHSi4ziF03xPJLbGxu7rT4knmaNbqTzisZVQqycktzvKgkkEDNQNpniVdIMMkupyukUAXZPl5GVpd24h1PIKZIIPTrjFd6R1PSmp0K9aYrHE3Fr4ka+lkjtr0NLZlebo7IW8oDCkPhjvHdQcknOKmFl4g/tONmS/Mv2mJlnFz/o624A3oyZ5b7w6ZyQc12Pb3px+4c8gUXCx59Bp3i5bU2t3Peyx/ZMrLFKPNDmUEo3zLnCg8gg7TjOa3rWG+/sTRlureaKdL1PMUyGRggL4LEknpg4JOM4ycV0Hb608D5epxRcDktYsdcm8XQPaSXQsSE81hMUjRAG3qAG5ZsjkjIOMH0pWGn+KY9S0lvMuiI44/tDzTkxqFDBlYbvnLfLyQT712/ejrigLHLahaa83iSxu9kk8flbbhIpGSAcNkr+8HzcqPmU/UVlR6d4lXTXXydWMZmnaNFvCswZkHlFiZD8itkY3EHGSK78ggUsR+YrSCxy3ii18UT6VbRQSK5V1MwtCyyuPLOcncvG/HQjj1qldWnjFtTuZIRKrtalYT558qL9xjj58F/Mz1XvndXd4+bjFHc/Si47Hn5sPEx06w8qK/MsNw+Eknb94pKYMp87K9G7sPbtXfNw3ShfuilPLgUXCw8Hg0o5PpTMcYFCt8wFIYrnkUBqbJ96hOQDQA/tmkLetL2P1prL06UAKPvBqU9Rn6Uxwc4zTv4fagBH6cnH400NkcU5xu4IFM+7hV6d6AHEjaMH2+tIx2jr+VIV4xTJG2j3FADskc5p2cjmmryKd1bFADX3cKvHrQ/OKf/EB2NBXLD2oAZu4GabMFkiePPDqVyPcYpWHHOMZpU5G3FAjx/TvB/iPRvGWnR6pBa+JNJjd/s97IuLizBU8bvvAc4xkr9K6jwX4autOktpBb22k2EBLQ2Fum0HIIy3qeepya7Z4xv+XApSM9afmPmlblvoV5Tm5ibGeG/DpXPeKb3XLTWrVNN01rmOaIKkq2+/y5PNTdub+EeXv9siuoC8gcYIpX449KGVCXK72ucr45vfEunSwTeGtNjvFaOQ3QEeZGwVCYPqMk4PUA1euhdW+qaU1jYwhLiZl1CRIRlV8lyCT2+cKPxrZb7u7AzSEDI4zRYr2miVtvx/4Y5rUzrT+M7Sz/ALOgn0p1E5vHgDeSFBDR5/vMxUg+gNNvZdXm8dxWM1ksmhi1Dh2td6+dk8bsHGMDuPxrqOck8HjjNIR/FgYAosNVfLpb/gnLfaPEA+IaW/8AZ6HQvswAuDAMh9rEgOORyF7Y/HFPSXUm8bSaXLp4fQ/sweMra/u0kGCcsRgkknG33yB1rowM4J9O1KBtIXvRYPa+XS3/AAfUytNa+m1DVkuIFhRJlS1l8sAumwc574bNUfDdvqkvh6V9SWCPV5JZgkxs1TZh2WNio65AVvxrpduU/GmFSEosT7R2at2/AxvCTapNo0VxrVvBa3k7NI0EabREM4Cnux4ySfWtc8/hThGCoYjJFOj3becdapOyIlLmk2f/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GuAa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lBoFUSIPSg9etLRQAmKU0HpSUALSc80uOKCeMD0oAB0pKAfXrQKADFKM8UZoHTigAHSkP86dyBzTaAA9PalFIf1oB5oAKTPNKBlulAUjqCPqKEA3NKT69KMZoPOaYC9BR3zSLuwcg49aBSAdSH2o4zS7WwflOPWgBO1BoNJht3Tj1oAWkPPSlIPoaheZA22MNK/8AdQZ/+sKAJT+tRSyRx/6xgCeg6k/hSeXcSHLN5S/3U5b8/wDD86ekKRAlEwT1Pc/U0wIQ08n3YxEP7z8n8qetvHuDsTK4OQz84PsOgqXHHvQvA70AHR6UmgjP1pG4GaADtQaEDE/4UrDHUYoAYevWhmPFKRz60h4FAAOmcmm54+tAHGR1o2tnpQAAZNKQQODSgEdqVVoAj25I4xTj34pzLwKOPWgBq+4p2DS4FL6DrQAw57A4p3UjPFLz9MUzduz/AFoAGwCaaDSDGD3o285PcUAPT3qeNABnqaqr1z2qZZMCgY+Rfl9KquPm4qSaZVQ+YwVfUmoPNLcpDKy+uAM/maBFz/GjHNGc0tIBOcilNJ3pc0AFIRzSmjuKAA0mKdSHvQAh6Yo7UhPNANACnFA6ikPtSj7woA+dfhB4r8QX37QniLS9U169m0u3F6Ut5psxRhJAAcHpgUzxv8QPFXxH8dw+Dvhjez2ljbyZuNShJXeBwXLdox2/vGvLbjR/EfiH4zeJNC8Ms63V9e3UMzBtqiHzMvuPZeBn16V6H+zJ4kj8G+LNT+HviOxisL+4uMRzsuGMqjHls3cEcr9feuaMm9D6/EYanTvXik5KKtH9Wup6l8SINR8IfAzVhZ65qNxqNra7v7QllJmZ8jLZ7fTtVL9mfXtQ1T4VSarr+p3F5LHdz757h9xCLg9fQVsftDf8ka8Sf9ev/swrzn4KQXNz+y74jt7MMbh1vljC9SdvQVo9Jr0PJpRVTAty3c1r6owdU8d/EX4ueMLnQ/ANxJpmkwZPmI/l/u84Ekr4zz2Ufl1qxL4N+PXgzULS60nX5NZSWZUZY7hpUUk/8tEcD5fUjpWh+xVd2H9m+IbEMgvzNHLg/eaLbgY9gc/nX0TJIkaBndUGQMscAk9BShHmXM2b4zF/U6zw9OmuVd1ueL/tQ654k0H4daLdWeqS6dqT3iR3Mlk5QMfKYsBnnbkVZvvihb+DPgt4e1bUrg6hrt/p0bW8Mj5eaQrzI/8Asjue/Ssz9s3/AJJ9pP8A2Ex/6LevC7rQvGWl6DoHxD1ayF5piSRR2yXHzqsSY8sMvZGwQP8A69TKTjJ2N8Fg6WIwtN1LL3n8+yPfvgJo3jzVpD4z8aeIdU8i4Jks9NMpVCD/ABsvZf7q/jXtPasDwB4p0vxl4WtNe0tgI5V2yRZ5hkH3kP0/lW9W0VZaHhYypOpWfMrW6djxX9oP4saj4Yv7fwj4TjD65cqpkm27zCG4VVXu5/QY9a49fhl8drix/tqTxdIl+R5gtW1BxJ64yBsB9s496y/Ec0Ok/tdrea98tt/aETq7j5QrRAIfoDgfhX1QHnlx5aCJT/E/JP4Vmo87dz1a1b6hSpRpRT5ldtq9/I8N+A/xa1q+8QyeB/HQK6rGXWC4kXY7Ogy0cnbOASD3xWD+0n4n8VWvxP0vR/DfiG/0+O6tokVIpSkZkd9ob9RzWN4kMOqftcWY0ZvtHl6lbiZ0xgtGAZTx7A/lUn7V0d3L8ZNFjsH2Xj2sC27ZxtkMnyn88VLb5WvM7aOHpfXITUUuaF7dEzXb4b/tAOpVvHClT1H9pyf/ABFdT4tj8aeDf2cL0atrkp8QW8wJvIJyzBWmGAGIB+6cdK5U+Ev2ksf8jN/5Op/8RXb/ABwh1KD9nCeDWZfN1KO3tVu33Z3Sh13HPfnNUlo9znqTc6tKLlCScl8KPLfAmhfG7xl4ch17SPG0y2kruiie/dXypweApr0/4P8AhH4q6H4sa88Z+JRqWmG1dBD9saX94SMHBUe9eR/Czw/8Z9Q8G2914L1v7JozSSCKP7SqYYN83BU9/evcfglpPxI0v+1P+Fgap9uL7Psn79ZNvXd0UY7UqavbcvM6jjGcVKFtrJe9/wAOeizDzI3jYsoZSuVOCM+h7Gvmy28WeLPhh8aRpHivXNQ1PQLs7YpLmQsPJc/LIPdTwfoa+lTuJ5FeZftF+DbXxT8Prq8bbHfaTG11bykdgPnQ+xA/MCtaidrroeRl1WEajp1VeMtPTsznP2lfiNqOmtYeDvCV5Kmr3rJJLNat86oT8iKR3Y8/THrXcaPPP8OvhS2p+L9Wu9TvLaHz7uSaTezSN0iX8SFH5145+yX4Wi8Qa9e+NdXma7l01lgtllO4iQr98k/3VwB/9avRP2tILmX4Rytb7ikV/C82P7nzDn/gRWs4ydnM761GlCtTwMejXM+7Z5lpF98X/jLfXV5pOq/2Lo8MhVdkrRQp/sgqCztjqaTU9W+L3wZ1W1m1vUW1rSJ32/PKZYZPVcsAyNjp/WvWf2XLzTrn4P6dBZlPOtpJUu1HUSFicn6qV/Kq/wC1dd6fB8Irm3u2T7RcXMS2qk/MXDZJH0GaXL7vNfU2WKTxf1X2a5L2tbX1v+JofEPxZ/aXwH1DxZ4dvJrYzWSzQSxtiSJtwBGexByKqfsw6xq2ufDM3us6hcX9z9tlTzZ33NtGMDPpXC+F7W7T9jnVPORsSJPLED/zz83OfpwTXU/sgTQyfCyaFJAZYdQl3r3XOCP0qlJua9Dnr0IUsJVjFbTtfyOd/ag8TeItC8aeGrXR9avrCGeImWOCTaHPmgc+vFaH7WXiLXvD+j+H5dE1e8055ppBK1vJtLgIDg1y/wC1tIk3xJ8LWkTB5khXcg6jdKMfnWr+2mMaJ4aB4/fy5/74FTJv3jqwtOF8Jdb8xlWfgv4+zaVBqtp4xkmWSETRRjUm3sCMgYK4z+Ndf+zd8Tdd8T3uo+F/FDCfUbGMyRzlQrsqttdXxwSCRzXnl98YPiz4f8NWUV1olvptm8Kw2tzLYsNwC8FSTgnHNd5+y74DvNMt7jxzqtzDNcavDi3WJw2EZtzMxHGSQOO2KUPiXKPGwthpyxCj/d5d7num75vWlfg0wU4dOfwrpPlwzSg96b2HalAxQAhPP1NGABTmUU0mgA6duvWgtuWoXuVI2wqZj/s/d/PpTWjmkH7yXaP7kfH60APeeNG2lsseigZY/hTc3EnHEK+p+Zv8B+tSRokfCIqjvgdfr61EbgMcQqZT/s/d/OgByQRo5bBd8/eY5NK9zBG22SaMN6FwKZ5cjj99Icf3U4H4nrU0SoibUUKPQDFAE2D2py+9HelPSlcANJS+1AoASg9aD1FL1FABSZ5opT2oAbzmj+dL/KgjvQA3nNOXqPSvPPi98VtE+HaQW9xby3+p3Kb4rSJguE6bmY/dGenBJrz/AEP9pmwe9SHXvCt3p8DnHmwzeaVHqVKqSPofwqHOKdmzupZdiatP2kIXRsfDH4Z+JvD3xr1nxdqC2n9m3huvKKTBn/eSBlyvbgVY+P3wmuPGlxaa94baG2123YJIWfyxMg5B3dmU9DXa/ETxzZ+D/A6eK2spr62dogkany2IkGQfmHH0Iryk/tPaTnP/AAiOoH/t6X/4mplyJcrZ20Hj69RYilG7Wn3dGmzu9Z0Dxr4j+CN74b1uKy/4SKW3+z70nBjmwRhyexI6+9S/APwfq3gvwD/YmuLb/aTdSykRSB1Kt05qp8Ifi9ZfETXLrSrXQ7nT2t7fzzJLKHB+YLjge9ZWl/HvQrjx9/wit5pVxYj7W1p9skmUxhwSASMZAJwPbNNOOkrmU6WLcZ0OTrzNLp+Jzfjj4HeItK8Uv4n+GGqCzldzJ9mM3lPETyQjdCp/un6VnN8NPjb40u7aHxl4i+x2MEgcMbhSVIP3lSMAFvQn86+hfFGs2Ph3QLzW9TlEdraRGSQ9zjoo9ycAe5rgfhJ8YLH4h69c6Ta6Jc2DW9v55eSZXBGcYwBScI3sa0sdjJUnUUU1H7TWq+ZD8d/AGveL/AekaDotwt3dWVwjyTXkoRpAIyu4nGCSTXV+G/Ckf/CrNP8ACHiG3imVdOS1ukU7lyBg4PseQa4Tx78fNN8JeL9Q8OzeHLy7ksnVGlS4VQ2VDcAj3rCP7T+lKCf+ER1A/wDbyv8A8TTcoJ7ijhcwqUYxjDRO62vr8zQ+EPw68ffDnxvdx28tnfeF7qQrIDcASbf4ZQv94dCO4/CvdF5Ncj4h8e6N4f8AANt4w1bzIba5hjkigX5pHd1yEHTJ/TivI4/2nkW6DyeCrhbHdjzBefNj1+5tz7Z/GmnGCsZzoYvMJOpyXa0b22/U7X4ufCWx+IekWl/b3K2OuQwgJcOCyzKRnbJ369D2rziLwV+0TbWQ0GDXH+wBfLWQX6cJ6ByN4HtmvWrX4naL/wAKkl8c6fa3V1a2cYSS3YeXJvBAIyeOM9RkV58f2n9I/wChR1Af9vSf/E1ElC92zpwbx/J7ONNSUX1tozrPgf8AB+38BySaxqt0moa7MhXzFB2QKeoXPJJ7tWT8Y/hl4n8VfFPRPEmlLZmxshB5vmzBW+STccDvxTPCn7RGm+IPEum6JH4YvoHvrlLdZWuFIQscZIxWh8Sfjrp/gvxfdeHZ/D13eSW6oxljnVQ24Z6EU/c5fIlQzFYrmcbzafbbbuevHtXG/Gnw3qPiz4c6joOkCE3lwY/LEr7V+VwTk/QV5gf2ntJ/6FHUP/Alf/ia9C8R/Eq10X4XWHjx9KnlgvEhYWolAdfM6ZbGOKvnjJM41gcXhqkJOGrem25N8DfC+qeDvh1aaFrAhF5FNK7eS+9cM5I5+ldxgV8/f8NPaTj/AJFLUP8AwKT/AOJrv/hZ8WvDXj6aSysVuLLUY03m1uMZZe5Ug4YdPf2pRnHRJjxeCxicq1WG+rPQayfGWm3GreENX0u02G4u7SSGIMcDcRgZPatcVw3jn4gXPh7xXp/hvTvDF7rl/e2r3CJbzKhCqSD976Zq5NJanHQpznNcm61+4yP2b/AeveAvDup2OvLbCa5ullj8iUONoQDn8RXo2uabZaxpdzpepQLcWd1EYpo26Mp/r71wM/xI8T2cLXGofCrxHDaoMyyRSxysq9ztGM12PhTxFpPinQoNa0a48+0mBAJGGVh1Vh2I9KmPLblR0YtV5Tdep1e6tv8AK54Be/Bv4keCdbnvfhvr2+1l/h84RybeyurfK+PX+VSad8GPiF4z1yDUfiZrxFtFjMYnEkhXuqhflTPc17b8OvFcPjPQZdWgs5LRI7yW12O4YkxnBOR61neMfiJa6LrS+HNH0m88ReIHXebGzwPKXs0jnhB+dR7OG/Q7lmOMcnDlXOtG7K/37HTNoelt4bPh1bRF0w232XyF4Aj24x+VfPL/AAX+J3g3Wbmb4eeIlNnMeP8ASBC5XsHVvlYj1r0e7+IvjLQk+2eKfhlf2unDmS4sL1LsxD1ZVA4/Gu71LXra08IXPiWOGWa2hsWvFjI2O6hC2MHoSB3qpKMjmo1cThNFZqXo03/meMfDf4J+ID4zi8X/ABE1ZL67gkEscAmMrPIPul26YHYD0rof2kvh94g8fadpEGgLal7SWR5fOlCDDLgYr0fwjrUfiPwvpuuxQNbx30CzrEzZKA9iRWb498XQ+E4NLmnsZboahqEdioRwuwueGOeoFHJHlH9cxUsVGf2o6JdEVfEfgq18TfDOPwpqyqJVtI0SRefKmReGB9j+lcl8APCXjzwRBd6H4gFlNozkyWzxXAZonzyAP7rdfY/Wu28a+Itd0O6gh0nwbqGvpIhZ5LaZEEZBxg7q422+LGvXGvXegw/DPWZNStI1luLcXce6NW+6Tx3ofKmmFL6zOhKEUnF67rTz30PVcMaVuK5nQ/EmqXPhzU9X1jwve6K9mjyLbTyqzTKqFsgjp0xTvAHi228XeErHxBHayWi3e/bAzb3G1yvb6Vd0cEqM4ptrROx0nbrTJJVRdzsFA9aiJuJeiiBfU8t/gP1p8VuiN5mNz92bk0zITzpZCBDGcH+N+B+XU0ht95/fMZR/dPC/l/jmppHSMbpHCj1JqMvNKf3Mewf35Bj8h1/lQA7cqoSxVFHc9qi853Y+THvz/G3C08W6bg8hMrerdvoOlSE8igCEwbx+/kMh/u9F/Lv+NSx/KcbcDHpSkikHJoAVsKD60q9KRgWGDjrQvAoAnoIpRSHPakAetGaWgc0AApaQUtADTQelLRQA0UueKMUEcUAfNP7TXhfxJafETT/Hmm6Y2qWMMUJdRGZFieMnh1HOwjBz061Ppfxu+H/ieW1s/HXg6K0kilVkuFjEscbg5BIwGAz9a6X4x/FTxd4D8bW6p4YM/hwRAPOwP79zySrjhCvTB6815H8YfiJ4f+JVtY2Hh7wXJb6y1wGNyFRpZBgjYNgy2SQefSueTUW7M+qwlGeIpU41YaJaSTtZeZ7R+1NPBdfBOS6tZkmgmureSORDlWU5IIPpivJfhr8ZfD3hXwXYaFfeCI9SuLbfvuS0YL7nLDqhPGcde1dv8XNJvPD/AOyrpekam3+l2zWyzAnO1izHb+GcfhXE/DP4zeEfC3gqw0LUvB39o3Vtv33OITv3OWH3hngHFEn729gwdBSwbgoOaU3s7fM9y+CXjjSPHdrf6hpnhuLRTaTJC+3YTIGGeqqOOK+W7nwtf+KvHnjCHS8td2Jub1Ih1lCSgFR74Yke4xX0n8Fvit4f8ceILrR9G8NvpDQwfaXbMYVwGC4wg6/NXmv7PBU/tD+KhkH91d8Z/wCm6U5Wkoq5GFc8JOvJR5Wkmk9Tlbrxl4r+LGneGPh5AjCaNgt3NnibbwJH9Aq5J9TXQ/slWwsvit4hsg5cW9pJEGI67ZcZ/SvdvB/w78P+F/FOteIdNh23OqOGII4gXqyp6Atya8Q/ZbZT8aPFWGB/dT9D/wBNzRyNSVyni6dbDVoUY2ikn829f8jn/iD4gtfC/wC0zquuXunDUoLa4UvbEgB8wqO4I7+ldnYfH7wpd31vaD4cQqZpVjDFoTjJxn/V1xfj/wARaf4X/ac1TXNSsRqFtbXCl7b5fnzCo/i4712I/aJ8Cody/D8gjkELbgj9KlSs3qb1cP7SnTfsXL3VqnY7T9qHwdq/ibwLaLoFq1xLptwZTawjBeMrg7V7kYHA7ZxXmfg340aXpHh+28IeNfA0cltaxC3dkiAYqOMtG4+96nIr1X4ofEDxPpvw+0fxN4R8PyXa3wS4nZ180W8RAO1lXk56ZHAryvxp8dfC/ivwjdabqngcSapLAY45HdGWGQjAdWI3DB5xVzaTumceAp1alBU50+aKb2dmme++Abjwb4g8G2r+F4bZ9HRfKSFY8eUR1RlPcZ7565rxT9sqwtrHTPDn2a3tYQ0txkxQLGx+VOu0DNdX+yL4d1bRfBGoX2pwzW0eo3KyW0MqlTsVSN+D03Z/Sue/bbZV0rwzkgfvrnr/ALqUTd6dzHBU40s0UIyuk3+R7J4DsdH/AOEV0ORdNsY7kWMDBjbIr52D5gcZ/EV82/GTWrfw7+0vJrl3Yi/gszDJJbHGJB5ZGOQR39K+n/BaRyeCNDV1Vl/s+DgjP8Ar5d+MmsWfhn9pWTWLu1F9b2Zhke3ZgfMHlkY+b696KvwoeUXliqitfSX5nVR/tCeFJJkjHw3hG5gv34e5/wCuddd+1OI1+DDCGNYo/tVsVRVACjPQAVyX/DQ3gTj/AIt9g/7tv/hW7+0FrkHiP9ne11+CB7aG/ltZkjcglAW4BI4pc14vU1eHdPE0ZKk4Lm6u9zI+DfxD+GGh/DfTNM8QT2Y1GFX85X05pW5YkfNsOePeuW+EptfEH7Sjaz4UsJLXRopZZyoTaqRmMryBwNzEECt7wB8H/DnjD4H22p21sYPENxE7RXXmsVLqxwCucYOMfjU37Kviy20nUb/4eazawWOpiZmhcoFkkdfvRuepI6j2zSV7x5jeo6UYYidC7lqmm9r9Uj6NPSvH/H2saVoX7QnhjUNZvoLG0XRrlWmmbCgksAM+9ew49a8n8XWdnfftI+F7a+tbe6hbRbljFNGrqSC2Dg8VvPY8LA255c23K/yN+++Lnw8s7Z518T2V0yj5YbbdLI59AoHU1nfALSdSsPDWr6lqNlJp41jU5b63s5Bh4Ym+7kdieuKf8Tvh+tzYW2v+DbKz0zxJozm4szbwrGs4H3onAAByOmf610Pw48YWPjTwumqWy+TcoTFe2rH57eYfeQj69KlX5tS58iwzdFOzavfpbb7+5yH7Os/2X4V6ndbdwh1S+kx67TnH6VJ+zXZrN4Jn8VXJ83VNevJri6nP3iBIVVc+gwTj3o/ZoCSfDe9jYB1bWbxWHYjcM1j+DNaT4R6ne+DvFvm22gy3T3GjaqULQ7XOTE5H3SD/AFpR0SbOisnOVenD4m0/VK9/0Z1/iL4seDNB1i60jUri/W5tm2ShLGR1zj1Awal8ReINL8UfBrXda0eVpbKfSrry2dChOI2B4NV/FPxU8B2ekTrF4gtr+4niZILaxzNLKxGAAq/WsDwhpeoaL+zFfWOq2klpdDSbx2ik4ZQyuRkdjim3ra5jGhGMIz5XF8yWvXv0RT+GHxR0nSvh5oWnTeHfFk721msbSW+ktJGxGeVbPI96y/iz480/xQfC9jaaN4hsnTXraQyX+ntBGQGxgMTyfavTfgzIqfCXwwzSKq/2enJP1rmf2iJvM07wptVgP+EjtcM/AJz6dalp8m5vTnS+uNKGt3rf18j1eT7x+teTeFZP+MjvGTRL5v8AxK7QfKRj869Ukt90h89zKc/dPC/l3/GvL/CZUftI+M1GONLs+PStJbo4cL8FX/D+qPQtWt5brSbyGaTar28ilE9Cp6muU/Z8gW3+D3h5VVQWgdjgcnMj11+tahaWGnXdzdF2jgheWVY13MEVST+grmvhVeaTqfw/0qfw21zFo6xtFbiYDziFYg7uw5Bp/aITf1eStpdfkzrZpI48BjyegHJP0FIDcSjgCFfU8t+XQfrSxRxxg7FwT1PUn6nvTwPfNM5hkcMaNuwWfP3mOTUvX86Sl4oAMcc01m5pGbJ9KByaAE6jFKvWuN8ffE/wR4Gjf+3tcgS5A4tIT5s59tg6fjivnT4hftUa5feZaeC9Lj0qDkC7usSTEeoX7q/jmk2janQnU2R9WeI9f0bw7YPqGu6paadar1luJQg+gz1PsOa8a1v9qX4fWOoSW1lY6xqcS/8ALxFGqIx9gxBx7kCvj3xFr+t+I9QbUNe1W81K6bP7y4lLEewHQD2GBWZU853QwMUveZ+qRpQaDikqjyxGpRmkA5NA6ZoAd2poPNLSEcZoAd2opBnFKKAA0d80fxUjc0ARzRxzIY5o0kRhgqwBB/CqFhp2gWN2y2FjplrdEbmEMaJIfcgc1fn8wwyeSQJdh2E9N2OP1rzTwKfCcZ0631O0P/CWrcH7QZIZDcefk5YnH3PQ/dximkPmaVkejSJZ6hb7ZEt7uAnowDqSDj6ZBqoNH0JpGjGm6b5igEqIEyAe5GK8vutW1LTfCumWNjd3GmzPJfTCXzhEjkTPtTmNyzHqFGM+tXptY1ySC61CF2tr240vS2M0cA3B5JCH6j3PB6U+USqNbHpVrp9hZyGS0sba3cjBaKJVJHpwKW3sbGCdp4bO3imf70iRAMc9ckV521x4msL64lPiDULuKw1yCySKWJMTQyBCxchcnG84I6Yrp/H+q3egW1prcMjvZ20xS9gUZ3o42q3rlX2/gTRYfO2dL3qtbWFjazPNb2dvDK/3njiClvqRXnus6prNgNNtdd8QXmjq+nG4a5ghDGW6LE+UTtPCggBe9VtU8Ya9Y6VeLqUstlqc+i289nCsJ5nJIk2jHXGCR2osLnsekT6VpdxK00+m2csjH5neBST+OKZ/YujY/wCQRYf+A6f4VieGJNXvPFWtSXepT/YrOaOK3tdgCHdAjMxOMnknH41y/jPxFqFr4m8QWsfiK7sZLOK3fTbSKAOtxKyZKE7TnJxxx1zRyle0klueoRxxxxiKONURRgKowAPTFUf7C0Rrv7WdI083IOfN+zJv/PGa4661DxUbjxNew3E4fTrONrWwWMFDM0IZs8ZbBzgetZOma34ln0S5aDWhKrXtnFHPHKLiWIyPiQE+WoxjnGDijlJU2tj1j2H4Cqs9tp+oxqZoLW8RSdpdVkAPQ4rgLG48S2uqh5dev7qG18QLp3lSxJiWBlUlmIXJILcH2qDR/ENxo0GnNezNaWM8uqI2IMKZVl/dA4HUjdj1osClY9PjVERURVVVGAAMACql1pem3MxmuNOtJpD1eSFWY/iRXmb6t4qvNAF5HrF7azW/h1dQKpCuZZw78NkdMKAQK6nwVcawuvX1jqOpXF9CbK3u0aZFBjeQHcq4A+X0HaiwKbT0N/8AsPRv+gTYZ/690/wp02l2UkAtxbQrCP8All5YMfH+yeK4J9d8Sv8AEV7H7ZFbol+sUdpLNtWW32glhH5ZLE8ndu4IxSaVqHiRW03ULjV7u4S+a/hkt3iUJGI1kMbDAyDlRyeuaOUbqN9T0G3X7HEIVtY44l6eQuFH/Ae1RG30U3i3JgsftRy4covmHHU568etcG2oa5aeFfD9xq3iG9t4dSbzNQv0hXdbDy8oi/KdoJHLEHn61DZTX+qXWlXV801wRaakkN0YvLeeIbAjsB0JH50couZnpySJJGskTrIjDKspyCPUGkaC3a5S4MMZnQFVkKjcoPUA9a8hiu/E9t4fQafql1ax6b4es7qKFIlw8h4KtlTkYHI4rT1PWfEulWOu28Oo3V40L2ciT3CKkkMcoPmkELjAxwcHGaLCUj1AVXhtrW3kkMEEMTzHc5RQpc+p9a860rUPEmoW2kWn9uMkV3qc0P2u1kWZzAIWYAuUAJDDG7HpVaC41OfWPCN7qmtX8JSa7tHkWMASssgCB/l6uBgnjpxijlDmPTbeOzs9ttCsEBclhGgC7vU47+9Pu7e1vIGt7q3iuImHzRyoGU/ga4H4j3ccPivQpzqlzp0KQXKS3dugYx5C8biCFz61Ss/FOrW9jo9zrl9PFbXdneKsggZTNIrfuGOBkMyjIGBnNHKPm1udzZaH4b0i483T9E0y0nPe3tUVz/3yM1cuW328hufKhttp8wzYPy98g8AfX8q80+3+JLnSzcQateWT2/h6G/IjhX97PufIbIzyAMgVU8fazfXVnrdrfavdWcn2OH7Hp8dvmO6R0UuxOMnknnI24o5QdRyd2z1ixhsYlMdv5TGHCEKQdnfGB936cVLPbwXG37RDFKEbcu9Q20juM9DXl2q6nqumx+IJ9LDxJNrECz3IbYI4jCuW3lWxyAN2Diuo8F3WpXPhCS+1a4XUXjMrRG3ff5sa/d52rubgjOMHANDQKWp1L3KElYQZX/2eg+p6VVWzBuXuZFjjlcAOYlwzAdAW6n9K8o0vxR4jaz1cQanJMjaX9qgPmCZraXzAu3IjQA4blOcY61s6tqXiHSI9XsW1i9mt4bqz3X7Qq0ttDKMysuBggHpwcZo5RKR6Gv2aRZLdPJO35ZI1wcZHQj3FLbwQ20Kw28McMY6IihQPwFcX8LZFm1LxNcJfT6hE93F5V1NHtaZRGOegB+oHNdxQNO4o60cUcDmszxDr+i+H7Fr7XNUtNOtlHL3EoQH6Z6n6UhpNuyNT+tMlkihgaaaRIokGWd2Cqo9STwK+dfiJ+1Do1istr4L0t9UnXIF3dgxwA+oT7zfjtr5y8efEvxt43lY+INduJYM5W1iPlwL9EXj86lzR1wwVR/FofXXxD/aF+H/hXzbeyun1/UEyPJscFFP+1IeB+GTXzj8Q/wBoTx/4rEltZ3a6Bp75HkWBIkYejS/eP4bR7V5GBgcUlQ5NndTwtOHS7FlkkllaWV2d2OWZjkk+5plKetJSNwooooGfqj/Wg8D3r5O+Hn7VV9bmK08caOt3HwDfWA2uPdozwfwP4V9E+CPiB4P8bW6yeHNdtbuTGWty2yZfqh5/LNaRmmeNWwlWj8SOozgUAik+naiqOYXqaOv0oGQe3NAxg9aQB9KWgDigUAIaT3pTzmmjvTQATxR+NCnikPc+1AAxyKOnekyOtJu4xigCp/a2mDVRpP8AaFr9vI3C280eZjGfu9enNUppfDHiCQo91p+oHTpPMdRMGELDuwBx278cVjXHh3VZPGFxfWkkVnY3O77UyzFjMDFsB8sj5XHHzKRwKxdL+H1/Hpd5YXdwFkOnPYwXH2ppAwLA/wCr2javAyMnqaqwrs7yw17Rb6MTWer2NxGZhCGjnVgZD0Xr1PYUtxrmj2yNJc6rZQortGzPOoAdcFl69RkZFcvdaL4ju9HgY2OhWd/aX0FzBFAzCOYRgjDtgYyDx1xUem+D79tQsrzVvsEpi1e41GWNMsg8yMKoXI5II70WC7Ovj1fSn1M6ZHqVo18F3fZxMpkxjP3evSiNdLtdVuZEa3ivp41luPnAd0T5QxGeg6ZrjtN8F3tt4sN9PMZ7MajJfxObtlKs2Tt8vbgkZxnPIqz8SNLvtSvNMi0mK4W7lZ7aa4RP3aWsgxKGbPB4DD3FKwX0OkuNf0O3a1WfWLCI3YDW2+4UeaD0K88j3qzLqFhCZfMvbePyWVZd0gGxn+6D6E5GPWuL8R+EdSmvdQj0mDSpbLUrKOzY3YO+zVF2goAPmGOccc81Hq3hLXmuru0sprGTT7t7KSSad2Eqm3K5GAMHcFznNAXZ28Gp6dcXsllBf20tzHnfCkoZ1wcHIHIwSKZJq+lx6omlyalarfuMpbmVRI30XrWf4V0P+yLjV7iRYDNqGoSXO9B8xRsbVJ9sH8656bwXeP4xn1BpTPYz6hHfH/S2jMTKBxsCncQV4ORxxQB1ttrujXF+1jb6tYzXSqWMKTqXAHU4B7UxvEWhCylvv7Y0/wCywkLJN9oXYpIyATnGSK5yw8G3Fs+mS7rQTWl9eXErqvLLMrgDOOvzDP0qNPB97YeGvDtvp0WnS3ujMZHgmBWG4dlIJJA4YZyCRRoGpv3XiSxhurCK3K3kd9BNNFPDICm2Ndx575ptn4s0ObS7C8utQtNPa9hjmjhuJ1VwH+7/ACP5Vh6T4N1C2mtLiWazRw19LNDCCI42uFwEj/2R3/Gqv/CA3baRPZzPZSyv4fi0yN2XO2RWYlunTkflRoGp2dtrej3Ntc3Vvq1lLBakrcSLOpWIjqGOcCmt4g0P+z49Q/tmwFnISqTG4UIxAyQDnqAOlcprPge6uodTjtZre2+0w2PlqmVBeDkhiBwD60/S/BlxHJp9xdLEGj1Nr25jluDcbv3RQclR82SD07UaBdm7c+LdAgvdMtW1O3Y6mGNrIsqmNwPfPc8D34rQ1fUdK06GM6tfWlqkjbIzPIE3N6DPeuRtvBl5aXGj3EC6bIbG/upWjkU7fJmcsNvHDLnp0zWj480PUtWNnLpIiju7ffsuGnKNEWAHTBV145UjnigNTTudZ0izvY7M67YRTuwRLeaddxJAIAGc9CPzFPn1LSYtTi02+1e1F9L9y2eZVZvTCZya4bU/DOv6jqfiK1Wz0zyNQe3jkvLhSHULEgLxgDnnOBkYNWdc8J6k95qFrHJpz2OpXMVw95LuN3Bs28IAOT8vByMZNFguzrdE8QaTqmo3+mWF1E9xp8nlTRBlyMAZIAP3ecZ9QRUdn4p0W61PUtPXUIFuNNbFwryKMcAlhz0GcE9jxVDw9o9/p/iHWrtYrKO11CcTxyBf34O0AqRjGMjPXvWdfeC7q4uvEqo1gsWrKjxXDIfOR1VQUbAwUO3Jwe9Ars6K18R6VfWM1/p+p2MtnBnzrkzrsj+vPH44qlYeJtCu5dQle/t3tLFYma8edfIYSDIx2Hp9awbzwbrWpxX95dxaRY3ckdskVrBlreTyJN4MhwM7unTgUS+FPEkkWr3Stp1lc6jc20r29pIUUpGPmTfjgnj5gO1OyC7O3s9W0y9EDWeoWtwtyrGExyhvMC/e24647+lQQa9Y3Orw6basZ2ltmuUmiIaIqrhSMg9cmuCuvC2taT4ZjtrJXfWW1WSezkgJlSBJQFcSOcHGCTn1ArttK0VdLvLBLaGIW1pYfZFkLHf1U4xjGDjJOetLQdzZ6EDrQMn2plxLHDE800iQxINzyOwVVHqSeBXkXj/9oXwD4aaS1sLttfv148qyP7tT7yHj8s0m7GkKcpu0Uev+3WuR8d/EzwV4KV11zWoRcgZFnB+9nb/gI6f8CxXyb4++PPjzxTvt7W9XQ7BsjybElXI/2pPvH8MV5a7s8jPI7O7HLMxySfUmsnVXQ9WhlTetR/cfQHxA/ab1zUDJa+ENNj0mA5AubjEk5HqB91f1rwjxFrmsa9fNfa1qV1qFyxP7yeQsR9OwHsKq4zTJEA6ms3JyPUp4anSXuIqzHEZqCpbhgeFqLFUtjGo7yCkpcUEUyBppKdimmgQ2iiigRNkin211cWlylzazS286HKyRuVYH2IqNd3tQRurA9K10e2/Dz9pLxz4dWK21hk8RWK8bbpts4HtKOT/wIGvo74d/Hf4f+MPLt11E6RqD4H2W/wARkn0V/ut+ea+C4o6srFkYI4qlWaMamVU66vaz8j9PEZXUOrBlYZUg5BHsaU9cV8AfD/4p+OfBTImk61LLaA82l0fNiI9ADyPwr6G8BftLeGtU8u18WWcmiXJwDcR5ltyfU/xL+v1rWNaMjyMTk+Io6xXMvL/I9570nc1S0bV9N1myS+0q/tr62cZSWCQOpH1FXq1PKaadmJ7UjcDNHekfgZ60xCryM0hoFDdaAGjOO1Ddc0Y4o5xQAmO44pDnPzUq9acRmgBg6jNKOT7Ufhz60SvHDA8ssiRxxgs7scBQOpJ7CgBf8a5rxl4/8G+Dv+Rk8SadpznpFJKDIfoo5r5o/aG/acmae48N/Da48qJCY7jVwPmc9CIfQf7XU9vU/KGpajd3l293eXE11cSEtLLK5Z2PqSeTSuB+hMv7TXweRyv/AAkF25B6rp0xB/8AHa0NK/aE+EOpOI4/F0NsT/z9QSQj82GK+ENJ+HPxA1S8tbOx8Ha3NLdwiaD/AER1V4yMh9xAUA+pNZV5oHiCy1GXTbzQ9SgvYc+ZbvauHUDqSMZxSuwP1E0LxFoGvQrLout6fqCHobe4V/0BrT6Hnivyf0++vNPuRNZXU9rOp+/FIUYH6jmvYfh3+0j8RPCzRwXmoLrtiuAYb8b2A9nHzD86dwufoB1o615D8K/2gvBHjgw2dxM2h6q+ALa7ceXI3oknQ/Q4P1r13dz14pgHelBGcU0ZzQvvQAvekfoKXHBqF5l3bIwZXHUL2+p6CgCbtUck0cbbeWf+6vJqMLNIf30m0f3I/wCp/wD1VMkaRrtRQo9qAISLiXq3kp6Dlvz6D9aWKKOMEqvJ6k8k/jU+M+wphAHSgBMfzp2QCaapOOmaOTwKYDyc+tIeDzXD/ED4qeB/A0bf25rkP2tRlbK3/ezt/wABH3fq2BXzr8Qf2pvEWqeZaeDtNi0W3+6LmfEtwR6gfdX9frUtpG1OhOpsj6w8S+ItD8N2LX2u6raadbgZ3Tyhc/QdT+FeE+Pv2oNItRLa+C9LfUpugu7sGOEH1Cfeb8dtfJ+ta3rGv6i1/rep3eo3THJkuJS5/DPT8KLbpWU6j6HrYbLobz1Ol8dfETxr40uGbxBrtzPBnK2sZ8uBPoi8ficmuPK7vuxsD9K0XjRjyKZ5aj1qLnoqgoq0dirHI0ZAZTUolzUu1T2FK8agLxUM1UWkQtPtU9vc1HhpG+aQEegNWHh3dDx6EUeWsa8DmqukS4yb1Kbqobb0HamMrL16VPMuRSIdy81SOdxVyuKWnyRFeV5FR1Rm1YWm06g0CIyKbUpFN20CsSIOBmnomW/GkUdqtRJXO3Y9ilC7HxJVkL6imxrU1ZHowjZCAUki8U8UGguxf8LeItf8L3ovNA1a70+bqTDIQr/7y9G/EV714A/aev7fy7XxppC3aDAN5ZDZIPdkPB/DFfOuKNtXGpKOxx4jAUMQv3kfn1P0I8E+PfCPjKASeHtatrmTGWt2OyZPqh5/EZFdJg4Oa/NOGWa1nS4tppIZkOUkjYqyn1BHSvVfAv7RXjrwzsttXaPxFYLxtujidR7SDk/8CB+tdEK6fxHz2LyKVP3qTuuzPtbpQc4ryv4efHv4e+LzHbHUjo2oPgfZdQwmT6K/3T+depqVeNXRgysMhgcgj1BroTT2PCqU503aSsH8s0tI/WlWgzE6GlHrR3qK6uLe1hM11cQ28QBJeVwi4HuaAJQduS2AB1NfE/7WHx8bxJNceCPB10yaLE5S+vEODeMOqKf+eYP/AH19K9d+P/xu8NW3hHVPDXhTVI9S1i+tpLf7Rbv+5tQw2sxfu2CcAd+a+KR4esx/x96rEvPKqwrKVaK0ud9HLMTWXNGNl3bS/Mp+DvD+s+MvE9n4c0C0e6vruQKqqOFHdmPZQOSa+3PAP7KHw90GWwv9akv9cv4FVpUll22zyDr8gGSuexNfNPgLx1P4B06az8LavZ6a8/8Ar7uG0V7mUZ6GRgSB7DA/Hmp7/wCKmu6hK8l94x8R3mFLMq3joMewyBWft+0WdX9kcivUrQXzv+R+iAVYYAqhY40AVVAwqgcAewqjcaxo1t89zq+nwEcEyXKLgenJr84X8a3WoSJbySX1ynPmJc374jH95mIIA6GoNU17TYtRlhsbWW8thjy5gCN+QM9ffNDrzX2SKGCwlR2da3/brPr74lfDH4DeONUbVb3XdH0vUHP72bT9Uhi84+rLnBPvxXzJ8afg4fBtwdR8K+ILHxRoLtgPbXMclxAT/C6KSSP9ofjXIvrMEi/8ge4x678Cq8t5byD/AJBF2PdX/wAKSrS6xNqmV4dfDWv8pf5GLFLNaXDRyK0ciMVeNxggjsR2NfUv7MPxu1C01PT/AAh4ou2u9Lu2WCyupWzJayHhUY90J4GenHavmC4gsnk8xoL2Ek8k4IrqfCN54ftGhEjySyqwfdISiqwORgD/ABqpVeVXscdHLXVq+z9pGPm3b9Ln6Y/dByQMd6gM27iBTJ6t0Ufj3/CvJPhb8YdJ8RNb2HiPZZ3rgCKbdm2lPbH90/XP1r2Lj8PatYVIzV4mWMwVfBz5K0bP8H5oiWFpFzcSFv8AZXhf8TUiqqoFVQFA4AGKUnjFKq81ZyCAc0tKDWV4l8Q6F4ZsTfa/q1pp0AGd08gUt9B1P4UDSb0Rp96juJYbeF555o4YkBZ5JGCqo9STwK+c/iD+1LpVsktr4J0l9QlGQLy8BjiB9Qg+Zv0r568dfETxl41m3+INcuLiHOVtoz5cCfRBx+Jyfepc0jtpYCpP4tEfWPxC/aI8B+FxLb6ZO/iG+Xjy7M/ugfeQ8flmvnP4j/H74geLFkt7e+GhWDgjyLAlWI9Gk+8fwxXlbDA2+ppJfuCoc2z0KeDp0+l2QSl5N0juzOxyzMckn1J70yM4NTEYJHbqKhcbTxSRrOPKyTowqxFLt61URumaf94gCk0VCbWxfWVj0NOhYyMV54qoiuuOfpUgaRWDKpz7VLj2OiNR/aLqJ82PepJ16VUgudxw6spp89zxwMkevSpsbqceW9xom2uVY0TS7htFUWZmJZvm74FTqclfSq5Tn9rfQef4qiQ/PxUp/i+tRwrul9qZPUlxxUVwo27u+cGpxyTTJF3RNSW4SV0VKXmkozVmIoxmnYX0quW+apFk4pkcxNb9yatx+c33VAFVrNflUmrqzBR8xArkb1Pfor3btibp0PzZAqWOQnrTVuI24EgJ9CKTPPHB70mbxfZljdTXY4zRGCRTZRtWpN3sQnzXOA2BUqQ/3mJqIvgdcCojdqCQqH8TzVK/Q5nKEX7xbaPbyjHP1qvP869OaI7kMdvIPoakk5GaHoO8ZL3THnX5jn1ruPh58W/Hngd0TR9cmks1PNldfvYT7bT938CDXF3a/OagGa2izyK1NSbUkfZfw6/ah8M6v5dr4usZdDujhTcR5ltmPqf4k/EEe9e76Lq+l61YJf6PqFrf2rjKy28odSPwr8w0HFdJ4F1nxLourLceGdUvtPnX5maCQhW/3l6H8av23L8RwzyhVnajo30Pur40fETTfh74WkvJZIn1WdCthbMcl3/vEf3R3/KvhXxPqniDxhrEuoeINcv7+eUks0spEaj+6qDgD2q9458W3uta3LqHiC8k1bVpPlIU8IB0UY4A9gKxY18SXQ/0ewitkPQsMHH4/wCFYTrTlrsjtw+WYah7k4upPqopu3l2K50OxCALG8hJwPmOB+FSv4Zs9mflT8TU/wDYfiST/WX6xA9l6fpTf+EZuZD/AKRq8jHp1JrHn/vnqrCXXu4P7+Vf5hb+GbKPDPEj+mTV6LwyLhWNmLO3OMK8kPmbfUgZxn65qjJ4RVeTqDk+uM1HJ4d1C2I8nUZgO2HIpc+t1M0+p2hy1MEnHykr/kjVufA8L2y2sF4tvBkNJtjy8rD+8xPTPYACr/8AwjMIAHnnAA4CiuaVPEtpzFqEjjOcMc/zq1a+JtdsiBdWMVwB1IGD+n+FTKNWW0kzqwtbK8LpPCyp366yX3psl1G31DSXLf2Sk0HaRBuI+uelQ2l7qt4T9nsrdIwOd/H8q29M8YaTdvsnMtk5/v8AzL+dbMthDcRebblG3ch4iOf6GsZTlDScdT1sPhsPi/fwde8eytdfr96MGGCZl3XSxqoH3VHBrL1DRtJuJSqwTJKe8Q4q5qf9qafNmZfNgz98DBQe4qGaf7YGEYA2jdlT0NVByXvJmGKpUai9lVhdro1/X4EMFrrnhpvOtma80/7zxnqo+nY+4r6U+BXxkMNnbafrVw9zpbYSK4Y5ktT/AHW9V/lXkXgZjf2KPIMkDac+1Vr62Twx4ut5VXy9M1T5JFHCpL6+3/66cMRJydviX4nDisnoUqEZNt4eVrp7wb2lF9FfRo++YJI54Y5oGWSNwGR1OQQe+a43x78UvA/gpGXWtbha7AyLO2Pmzn/gI6fU4FfMni7xF42tvBT6TpXiG8tLC3yzwwttLIeoDDkAdcCvEN7O/myMzyMTvZjksfUnvXpUsSqsbxPkcbw9UwNd06stOluqPoLx/wDtQeItUEtr4Q0+PRbflftM2Jbgj1H8K/r9a8M1zV9V1y/a+1jUbrULlzlpbiUuf16VnR8TOvbrT6pttlUqNOmvdREgwjD3p46U2LlnHbdT+hpFrYik+8KH+6KdJ2pG6CgFuNljyOOo5FQMuRV0j/61QyR/xL+IqIyOqvRv7yKZXDYqWD74olAPNNjbYwNa9Dzrcsi9BJtfaelXY0jbG5cj+8OtZoCyj5WwanieaMbcq1SdkJLqXGjiVeC7fXjFZd3Jvl8tOg/Wp7m6bZjPPoKqQLk7j1poirNP3YjlGyUxnoR+tSQZyFPUcVBct+/z7VPbOGb3xzQZR3sEjctipYF2pn2qJF3SGpJDgbRSNI9x0XQn3qRR8tNVcIBTu1ItFKVdshFMPSrF4vIaqzfdNUjnmrNkR60lFFUYM0bUMIRgc4pY4iTmTmpLIZQVZFuD3Ncbdj6WnS5oplVLaJSNzZ9qnhTnG7cO3tUy2qg5JJp4VV4FJtm8KKXQfGvFDpkcinJ0obpSOmyKEse19zAn09KYViJJKjP1rQ470nlx5+6KLs53STKXlRswbbz6ipHXCVaCKBgDFRTLQP2aSMq9XnNUq0L3kAd6oYraB5OIVpj4zxXV+EYJ7y0ktLLMbSNuuLj/AJ5oOgHqx5rndJspL67WJMgAbnbGdqjqa9N0PyLa3jsrO3EcIXnP3j6k+prnxNTlVluelk+FnWq8zdorR+fkv1fy32rWul2dgm21gRcfxnlm9yalZQy7yfmFWrplXdjnAq/H4UvriNiupWUfy72UrISg9SAvHWuKKlN3PqatShhIqNrLy/4By11cyTSCND07AZpttAZGDPyM9+a7O38A3cDyNJfwny+JCLW4O3jPOI/TmpdO8IIftLLqnmiGdbeXyrCc+XIxwqnKjnPFacktkjihjcPJ80pfgzlPJUy7gu4D1ouhGQBwOK7e18DyXOyQSa26zM6IY9NQAshYMPmlGOVbr6GqEPgmO+1C8s4W8QtPZorzx/Y4FZQys46zdSqsfwoVCXUVTN8Mk7M4mVohkcE4zVdPJmlCeTu/Cuh8YaDb6HZ2rW8GprJcvKge6WPB8ttjY2M3RgetYMc0NlEWeTfKemelNx5XYKWIhWjz30K2o6HZzn5ocH1HUVlR/wBseGZPtFnIZrIffRuR+I7fUVqQXUt1d7mdyueg4FXy6sNrbSp4K561anKPuy1Rx1cDRxD9rSfJNbSWj/4KL+ga1Z65bFJQu/HzRnqKzdU0ua31IQ2sQWFz/rMcMP8AGue1Ozk0DUYdS09sWztwM/dbuh9j2r0LwbqcerOMKGUAEg84NZ1Kfs1zw+E7suzB42bweM0rR6r7S7r9STwnHHpWoJpLk75ovPic9HGcMPqP61s+NdDOs+Fr2PkzRp5sB7715H+FYnxIiubG50jxFbKfKs5TDPj+FXIwfpkY/GvRNMKXWmR3CbSjoG/CuZtxlGoj0aqhWpVcJJabfJrT+vI534fTRa/4OtribDuFME4Pcjj+VeMeIbBtK1y+09sjyZWC59B0/TFeq/C+WPTvEPiLQFP7uOcyRDP8Oc8fgRXKfG6yFt4rhvlA2XUKtkDqRwf6V6GHtGs4rZ6nymOc6+XUqtT4oe6/lo/xRwg5uAf9mpj1qFR/pAHoKkmbbGx9q7z55bEduc7/AK1Kw6GoLbhiPap2+5xR1FHYjPzOPSlYZNKg4p2ORSbKirtAoyn0o6+xpV4c+9OIrI9ZRuiFoY2OSvPtVeWHbnHSr2KCAe1UpNGVTCxmttTOIZQCKUeYT3xV0xrg5UUqKPSq9ocywOurKjR7U5zk+tPI24xUlz2+tI/NNSuZVqahKyKc3Lg1LaMclc8f1qKT75p1v9/8avocifvFtBhyfSljG5txpT93jvQ3C46etSbocp3N7CnA81GjYTkYHYU7OP8AePagpMbdDcmR2qk/3DV9+EFUZxtyvvTRlUIaKktoZrm4S3toZJ5nOEjjQszH2Ar03RPgD8U9W06O+h8Oi2jk+6l3cJDJj12scgVZxynGO7OFsumPetBWwKzrXaASuSD0qz5mBXA9z66i0ok7vgVH5iIpLsAajRizfNTpolkHvQauTtdD0uFYcEY9qbLdxx43n8Kr+Rt4VgtSLGqn5iM0WIU52JhMkyZQ0LIQcHrSxKi/dA/CmzruoLu7XJQ9MkPFV4mboalNIFO6KNyB5hzzgZqi6t3GM1pTL+9J9qfoNn/aXiO2tGGY925/90cn9BWidkedVpuUklu3ZG1pFuNJ0IzSL/pN2AcEfdTsPx611GhqzafHI3JKjJrlPE94brVjFD9wHaMenoK67SMDTooVzgKMmuCtdrmfU+py3li5UobR09X1Yy9UssnykAjg19A3uv6KDZC11e0hENnCtyvnAF28q4jIx/F8zRkjtwa8A1eXy1jROo5z71M/inXYYAx1e5HsDjH4AVVCr7O5lm+X/XHHW3Lf8T1ubxPpEmvCdb7dZzSh/JnuSSR9mlGGYf7cgGfoO1Z2hanp39r6jfT6o8MK6/PePaxqxe4j3b0I4wVyo5z1xXnPg34hajY639pvzqOpLwsaifaV+YE8nsRwfoK7nVPi9dJNA1vbS2yxAq+y45kBk34bjkDkD2NdHtVpdngvL6yvGlC60V7r9UdNfeJfDLG7ghuDHG0zv9pEErCTMs7hGAHBBkUcd35qfRNSsdF8W6hrytc3kd7LBJ5Q0+bKIkMyMrZQDOXHTNeb658SLTV7Ge1/sGFFeaWYg3L5LSSLISe55QY9hXG6lqUk00sytJBG7bkTzmIQemTyamVezVi6OTOpF8943Wuqd9u3od18cb61v9D0e1sbe9ga3urndLLA8ayLI2/5dyjuTnvXjs1s0bEMv/AmNaVzfPJhWmZ8HjJJpjiO4T5lycdxUSm27s9KhhKdOkqad2v8yjBsUkeYT7JWhYWckjb1yi9if/r1lXcTwvu8zA9FrW0e+gaEKEbevdjUyvbQ2w/Lz8s9CeW1hvrWbTZm3CVflburjoR+NZ/wr1L7F4mGnXHy+dmMg/wuD0/MVpGcJOshkHDdB6Vymsq2meKTdxEgvIlyvtuOf54rSgudSpvqeZnsnhZUcfT3pys/R9PzXzPf7izg1KyuNOnUGK4jMbcdM9/61W8O+dp/hOGwuSDPA32d8eobGfyqbwpI9zYRXch+WQCRfoRmsbStSmvJJ1ki2htQbyyD95fmP9K893SsfZSUJzU49V/wTAs5hYfG2Rei3MSZHrmMf4VP8erX/RdLuAvG50Ht0OKyfGbG0+LOl3A43CD/ANnX+ldd8SNPvPEGiCwsYlku4JBIgZtuRjBxmuyDtUpvukfMSg5YPFx6RnJ/LSR4fF/rWamXjZKoO5ya6GXwb4os1PnaPct6mPD/AMiawbyyvre6P2qzuIMf89ImX+Yr1bHx3tIuOjK4IDc9fSrUTh1K96quu5sihHwcHg090JNxZbwRTl+8Khjl5w351LH1/CoktDqoNOaFbrmn00dadWSPWQUUUUxjT6UtIOtOpAQz/eUe9I1EpzKvtRIOK0ieXiH77Ks4/eD3pqZyadJ/Ce+cUQj5/m7Vp0OFr3i0p2qPakZse/pTD8zbieKfGvOQPxNSbIcFbIJ5P8qeuF69a7fwD8KfHXjQo+k6NJHZseb26/dQ49QTy3/AQa+hPAX7M3hvSTHdeK76TW7kYPkRZigB9/4mqlFsxq4ulS3ep8s+GfDfiDxRqC2eg6Rd6hL/AHYYyQPcnoB7k17l4B/ZX1C8ZLzxvq62UZOfsViQ8h9mkPyj8AfrX1Lo+labotmmn6TYW1jbL0it4wi/jjqfc1bJ5FaKFjyq2YTnpHRHJ+Bvh54O8EwCPw7oVraydGuGXfM/uXbmusPJqJpkU7F3SSf3V5/P0/GoyLtud8Se2N361ocLbbuz8zNNk3KYz1FXcZrHtpPJmDdu/wBK10YHkGvNmtT9AwtRShbsDSiPlhxVdrp5DhBkegq4qqw5FV1RbeU7QB/WpRrUU++g1I7hs4j/AFpxhucA7R+dWVuODuT8qcbn5cbB+dVdjUI23KTLdRjJXH40sNxNJldpx61NLIZDjP4CpoYdqc4A96TEou+j0IoV6k9akCk9Onr2qxp1ld6heLZ6bZz3ty5wscUZZifoK9l8B/s4+L9dMVz4kuI9As2wTGw8y4I/3Bwv4n8KFBy2RFbFUsPG83Y8Bv5/LuNqsWJAGB0zXT+HNP1PRLaW91TT7qye6gJthLEUZ07sAeSOCM19reAPgx4B8GyJc2OjJe6gv/L7fYllz6jPyr/wECvKf2mLpG+LVhbR4zDo7bxjplwRV4iHJSZwZVjViswjGO2r1/yPltruWe9ZY7eXJbqUPFej2kyw2cMakGQqN5HODWhM23O2NAT/ALIqrclmkOOAeRivNnUU7aH2mFwjw3NeV2/IpajIr7PL3O2OcKeKzbyOeaIR+VJjvxgVoytIpwCahMjYOTnHPX/P50o6GtS0r3M2xtri1l3rbkH19Klu47iWMrsfOeRkDFWtzHHJx+X/AOoU2TOCST14IH8h/wDqqru5g4pR5ehUtlkggMZh2E85DDJqC5+0SZCkLx65NSyvlto6+gP8zTGOBtHXH3V6fnVIwlJNcvQpGzmY/NKSf96nRW8sbfLIuf8AeNTE5JU8/wCyvSmn0Lf8BSruzDlgnoiQ+YV2vMo/Emo7ezjWfzPMZifVeKQb1GflQfrT4/mOcFz6seKWxejabRPfB0jidXKqZFXCtjPPfis7x/J/o9ncBPmeORC+OuMEVc1WQiTTIGRAWkZ8g+gqPxvaTjRrVpI8os2FbnHzDH9Kui7TicucQdTBV1Hol+jPS/hzeSXPgiBYiDKsLKg9OuKPC8bfYbESD5gjyN9cgf1NZPwSuGbQUGSzL79OnFdJpMYV2TH3FC9OhyT/AFFceIVpyXme/ks/aYKjL+6vyX+Rwfxff7P4y0mdTz5EZ/KX/wCvXrEMaSQxXKkFtuc+nHSvG/jjIf8AhILFxz5cA/8ARgNejjUGOj2kcTMpmiDNt9MVt9mk/wCtzy6cbzzCn8/vgdAklS7gwIYAg9jXIw6jdRY2ylh6NzV+311BxPEV/wBpTkflXuWPyY0LvQtCvP8Aj50ewlJ7mBc/mBmsa8+HfhC6JP8AZjQH1hmZf55Fbtrf2tx/qplJ9CcGrQakWqs1szgbv4R6LJk2uqXsHoHVX/wrJu/hPqMKM1lq1tckDhHQoW9vSvVg4pd4pNXN6eNrU3dM+bLy1uLO6ktbqJopo22ujDkGoa9X+MOhrcWKa3bRjzoMLPgfeTsfw/ka8oFc8o8rPr8FiViaSmvmLRRRUnUIKD0opH6UCexD/wAtRSv0phYCUA+lbPh3wz4h8UXi2Xh7R7zUpjxiGMlV+rdB+NaRPIrySk2zn+oPsaktbe4urhbe0t5Z55GwkUSF3Y+wHJr6T+Hf7K9/OI7rxxrC2aE7jZWBDyH2aQ/KPwB+tfRHgjwB4P8ABdusPh3Q7WzcjDTld8z+7O3JrZRZ5NXGwi/d1Pkz4d/s5+OfEXl3WsRp4fsWw2brmZh7Rj+uK+i/h98C/APhHy7g6f8A2xqC4P2m/AcA+qp90fqfevUm9ep/nTW6FjwKtRSOCpjKtTS9kNVVX5VAUAYAHQU4ce/NQGYMSsKmQ9z0UfjR5DSczuXX+4vC/j61RzCvOm7bEpmfvt6fiaYI5X/10m0f3Izj8z1/lU6hQAAAo7Yp3XjtQBGirGoVVCqPQYAqOTzA3y9KmOfwqN/vdqYH5cVbsp8ERMeOx9KruuDTe9cTSaPsoScJXN2M0sqh15FV4HO0A+lW0IbjvWGx7MJKSKZiZejkCniFurvtHv1r07wF8HPG/ixo5INMOnWknIur4GNceqr94/l+Ne/+A/2c/BuheXda+0uvXgOSJfkgB/3RyfxNaxpykeZisww2HbTld9lr/wAA+WfBXgvxH4quhb+G9Dur5s4aULiNP95z8o/E1774E/ZmjBju/G2rmQ8E2diSB9GkPP5AfWvovT7O1sbVLWxtYLa3jG1IoYwiL9AOKsN1GPyreNCK31PCxGd1qmlNcq/H7zE8JeEfDfhO1+y+HtHtbBMcuifO31Y8mtwdaAOAKTHOK2SsePKTk7yd2Ar5C+NV8L74+a18+5ba0SHJ7c9P0r6y1q+h0nRr3U5iBFaQPMxPTCqTXxC8EPiTxLrGuapLOJbiRAwWQrnK7u3+9j8K4cfJKCTPq+EaEp4mU49Lf5/oLNLGGLFwOD1PtVaW4tjKP3yHA/vCqVvY6MfFU9m1rvght1YrLIzZYk88mpfEGmaXLAkNjptvCGPzSKOcfWvLstD9CU6kk2ktPN/5FS8uYfNc+amPrVd721VSPOQk+9QywS27eW+m6fOnTPlDdUph0tR/yDLRWx3irRJHM3Uu9UvW4w39pwPOTjk5bP8A+uobm+hwR5g5Prz/APWqrq11axoLe2sbMOf4hCMj9KWSKG206EPbW7uV3ZaNScmrUUc0qkm3FNaDBcRd3UDPQH+tNa9h/vr/ALqnFPtNvls8lvbeWPWBf8KrXF7atkR6XaY9TEKpK5hJtJPmQ/7bF/eCj0WiO4ibKiRYx+tVVuYsnbp1n/36FKqrcOES0tkJ/uxgVXKjJTk9nctiSNTyQ3uxpyXULSANJkY6DpVjS9OsGuJVurZH2hR0wM85rSk0zQgP+PGH8OtQ3E6Y0asle6Rkamsb6hp0iqwAV+3fFaviNXuPAd4wBJt2WVc9RhhWdq8Vtb3Fg1vAiZLrnk9BWyR9o8H6yowD9kkPbsM/0pX+FlShzxrRfVP/ANJJPgdc/wDH3AOqOSuPTJ/+tXoel8F5MHOSx/KvJPgncbdWuY+mUBHPXgV6mZvI0qWTPzOSF5rLGq1VmnCc+fK4X6XX4s8n+L7STapHMwwklu5T32vXp3g23F54Wt78fMfsYUZPTA5rh/jBbKtjpE68hHeByP8AaA/qK3/Ad5Ivgm0WOU8wlXHuKuT/AHNN9mY4aEv7UxtK/wAUU/wJ2ao2bNIW/GmFq9o/JxSec1bttXvrXASYso/hfkVRZqikagDp7TxNC2Fuo2iP95eRWxbXlvcJugmSQexrzpzzmmJLJE4eJ2RuxU4NAHpN0sdxbSW8yho5FKsD3BrwbxJpcmj6zcWL52o2Y2P8Snoa9EsvE15BhLlROnr0aszx/wDYtc0tb+zYfa7UfOjDDFO/1x1qKkbo9XKcV7Gryy2l+Z55R2p9rb3N5cpbWttLcTyHCRxIWZj7AcmvYfh/+zr448ReXc6yI/D1i2D/AKQN07D2QdPxNYKLex9NWxVOir1HY8aruPAXwn8c+NSkmk6PJDZseb27/dQgexPLf8BBr6z+H3wN8A+EQlwNN/te/Tn7TfgPg/7KfdH616eoVUCqoAHQDoBW0aPc8XEZ5pajH5v/ACPAfAX7MHhbS2ivvFl5Lrt2uD5CZit1P0+834n8K9x0rTNN0aySx0ixtrG2QYEUEYRf061fPKjtUTssa73ZVX1JrZRS2PBrV6lV3mxR054oYqF3EhQOSTUJmklGIY8L/ffgfl1oSBeDMxlYf3ug+gpmIvnGT/j3TcP77cL/APX/AA/Ohbfdhp2Mv+z0UfhU+6g/SgYwICOuAOABS8KBxxSj8qB0z+lMBimnMOR2+lQ3Nxb2kElzd3EVvAg3PJKwVVHqSeBXkHxA/aI8E+HfMt9GaTxBfLkYtztgU+7nr+FTKSjua0cPUrO1ONz2VeQfQGub1fx34L0e9ax1LxRpFrcoMtFJdKGX6jPFfH3jv44eOvFqvB/aP9k2Df8ALtYkpkejP94/pXmbuSxYnJPJJ5JrJ1ux7NHI21erK3oVb63AXcq85qLTNM1DU7+Ox02xuL25cgLFBGXY/gK+svAn7MMI8u68bat5p4JsrE4X6NIef++QPrXvPhLwj4Z8J2gtfDui2enpjlooxvb6t1P51Mabe5ti8yoRf7vV/gfKHw+/Zn8XayIrrxLcReH7Q4JjYeZcEf7o4X8TX0T4A+D/AIE8FiOXT9KW8vk/5fb3EsufVc8L+AFegnNNPXp0rWNOMTya+YV62jdl2RA//H1EO+1uKmJz16VHKM3MfrtapMdO1WcIgG0/LTuh5pO3rSjk/hQAZwfagUtNbrQBwX7Qlw0Hwi1qFGw12I7Tg44kkVT+hr5P0iWOOK9uGGA12+1SfoAP0r6i/aUXd8NiNxCfbYXfB5+Ulh+oFfJ+jP50EXXbvllIPfk15ePd5WP0DhCl7OjKr1b/ACS/zOcl1K7XxdqMdrGXkZEJBGflXNdBbX4eNJBgqw5G3p7Vl+E9ravr9xs3P8qBgeg5JFR3EjQXbRHcqS8r83Q1hJJux9Bh5yhD2l73b+WrN4wCYNNbsSO6sOlY2pfu0LOuGx6U6DUpLOJlYkvxjJ61Xu4NW1R7wvbi2SxjZpvNyuCozt/3j0x6ketKEJX0KxmMoxh7zszEYmS6Df7QrV1FgWjUngAd6zbKGTzAzcY+tGqXDPOdp4BrVq7POjPlg2+pPf3O5BaxdB94+tJZWDSjc3C+9P0qxa4jlutrGGFlErgZCk9M/XFT394D+7h+WNeAKTutEaQUZpzm7+Q17GIfxY98VZ0yCNJScjgcVlRCSeQLuYmuksrRbayLyZY44B9aibsjpwsVOXMloilBIPMnccHzcdfYf40+ScZBzzVCKRtjY43St2/D+lMLYbnp60+XUzdUm1mQGKwfdyLhlz65WtzTju8OasmeDZy8/wDADXOavj7DBIO1yv8AI1vaF5t3o2pWduoaeS2dUB4HINJ7IqOtSS7r9Dn/AIQyeXr7YDDcvTPT5RXqUrNK0VuvJZz/ADzXknwwZY/E8CkkozBfQgFK9lsYUbUZmix5cZ2J/X+lTj1apfyI4KnzZfy9pP8AQ5X4lafcSeFLzKbvs7LOMdtp5P5E0/4XvZyaBDa3RkRzvK5U4Iz2Ndzf2cd3pV1azbSk8Lxt9CMVwXwqu4xpl1pl1zNYSNjNYwk3Rt2Z6tWlGObKptzwa+ad/wAmXi3J7c0wtTHkyxPfNVL2+tbRN91cxQr/ALbgV9Atj8VkrSaLTNUTNmsoeINLY/LcMw/vCNsfnirulatpMkzNJNE+2MlEkyAzdgf89qCSVj+VRSN3FWpGhuR8kaxS9gv3X+g7GqLtQAxzVaXrUzmoHPNAH17+znY+DpfAFlqnh3RLKyvCvk3zqu6XzV+9ljlsHqBnHNenN2P518kfsx+NP+Eb8bDRrybbp2sYiO48JN/A34/d/EV9bTSRxj52wT0Uck/Qd6pBOUpu8ndjlBxSSOkYzIwUfrTM3En3QIV9W5b8ug/zxTkhjVt3LP3djk0yRm6aVf3SeWP7z9fwFIkKhwzZkcfxNzj6dh+FWDgAD86a3GefyoAMcYNNY46c07tRg56ZoCwg6e9OA49TXAfEH4veA/BIeLVNajnvVHFlZ4lmz6EDhfxIr55+IH7TnirWBJaeFbSLQLQ8CY4luGH1+6v4DPvUSqRidmHwNav8K07s+rPFfinw54UsWvPEWs2mnRYyBNIAzf7q9TXgPj39qWxi8y08D6O90/QXt8pVB7iMcn8SK+Y9V1K+1e+e+1S9ub+6c5aWeQuxP1NVg/OAQKxlWb2Pbw+T0oa1Hc6bxr468XeMpzL4i1u6u1zlId2yJP8AdRflH865V4S38dTA+xP1pRWLkz140oJcqWgRZSIKT0pCxzTj0NQFiDVx1Qp6aH6iHrQBzQfypMc12HwQvamnO7FPPfikXp6UARTwpMBuByOhBwRUW24T7rCZR2fhvzqyeuKTHB9aAIFuI5MK26OT+64wT9PX8Kn28DHWq+pXdjY2El1qdzbW1qgy8lw4VAPcnivE/H37Rng/w+723hnz9eulOCV+W3B/3zyfwpNpbmtOjOq7QVz3THvivO/iB8YvAng3zIb3Vlvr9cj7HY4lkB9GI+VfxOfavlD4gfGTx74z8yG51ZrGwbP+h2OYlI9GP3m/PHtXnQznnr3rN1Ox6dHK761H8j27x18bNS+Iwm0waVHpel2x82NVffK7YIG5unQngCuU0RDD4fNwysGdAqDr7kiuW8OKvlXxLFcIrDHcjP8AjW7byXT2OGI+zxw7VHbp+leZiXzT+4+7yWnGhhkku/5mN4Llw2q3GUO66x83fitTU7eK6gJTDDrlRnB9awPCbMNLvcZybtz19quWuoNb3A3g4/iUng1E4+82jrwdWKoRjLZ/5gksckmy8YRi1UyPLszkKMjj1JxW1ba6mpzXP2dPLfUgtmwDdcxtvP8AwOUxt/wAelZuoXFtJpl99mg+cwjcevG9d35Lk1zrSJayx3EbbHj5Vx0z1zn6iuinU5YpW3Pnc1ourim+bSKVvvuWHdscNwfenaTaxT6rF9oUPEBJIyno21GbB/KjVnjkcaja7TbXRLAA/wCrfqyfgensRVqBmtdMadvlluYzHAvcIThn9um0euTSS5XqdVWtGrSbi9Xt6m4LePTZ7qwhJ+zX0MtzEDwfJEQaJj/32fxQ1yLqzybc9T0zXR+AbzUrvxdGJXinaOwaF558BY4ljCBQOn3cL+PrVS2s4LG4kmvphIVchIlPLkd/YU6rVlJGeU81VzhN6q1/u/4Bd0LTo4086Rc/hmpNVu4wrIhH0BzVS+1SVo/mHlqfuqBWZ5pkPJyM+9cqi27s+inXjCPs6aKmnymSPc56yyY/76NaP7lkILfTmsOyP+jLgnksf1NTkMfmyfpWzieRSrNRWhZ1njRSw52Txn8M4/rXQeAJwuqIpGRIu3HrXNaixbQLsHqCjA/RhV7wtcNFfwPnHzDmpkvcZ10alsVF+S/NmT4XZdP8ZtATkQ3Pl/Ta5X/CvdtIjHlmTPy726d+a8Fuh9n+I9yu483Rb8SwP9a920qdY7L5mH3j396jH68r8ieD37KGIpfyzf8Al+hc1Kbbb7IxyxwfpXmGlJ/ZfxH1WzHyxTxFx+Wf8a7+XU7ZWY7lbb1JPSvO/El5G/jq21C3zLEbdo5mj/hPI6/jWGGi25R7o9fOa1PDxo4iTS5Zrfs9GZeteILi5uHtNKbZEhw9x/eP+z7e9c/FZ3V/eNHYQG8nU/vJ5W+RD7k960ILNnuI9MtztZzmR1/hTua66zgt7K2S2tkEcaDhR/M+pr31sfisndtnFzeEdfdN51S1En90KcfnWLqlh4l0Yedcx+dAOskZ3KPr3FepbqjYgggjOeoNMRwHhnxc8MqLIQygjMbn5T9PSu7jvIL6FbqA/e4de6t71574+8NLZZ1XTk2wE/vol6If7w9qj8Fa60c4hmckdDz1H+IoA9DdqgY09mz06VGxoAaHaN1eNirqQVYHBBHQ19r/AAL8YReMvAdrqEjL/aVti2v/AO8ZAOG+jDn659K+JXr0f9nLxr/wifj+K2u5dumaqRbXGTwjZ+R/wPH0NNAfZ5b6Up6dKb3+vSsXxZ4r8O+FrI3XiLWLTTo8ZAlk+d/91ep/AVQopydorU3C3TGKgu7q1s7d7m8uYreCMbnllcKqj1JPAr5t+IP7UVtD5lp4I0cztyBe3w2r9VjHJ/Eivnzxt458WeMrkzeItbubxc5WHdthT6IOPx61lKtFbHq0MorVNZ+6vxPrD4iftI+CPD3mWuh+Z4ivlyo+znZbqfeQ9f8AgIP1r5x+Ivxz+IPjDzLd9UOk6e3H2XTyYwR6M/3j+debNio26Vi6jkerSy+jR2V35kZb5yzEktySTyTUisuMrzUZHIqZFUDgVDOuKdxwZmGMU9QR6Cmr+VSKKk3SHClpAM8YJNS+Xt5kbHsOTQXcZ1U+uKgYOhwQoPcMwBqyZdoPlrt9+/51kuxZix6k1cEjCtKWlj9Uz9aKCtI3CEkgADmuw+GDqfakPPevOvH3xo8A+C2kt7zVlv8AUF/5c7HEsgPox+6v4mvnj4g/tKeMteMlr4dii8PWZyA0Z8y4I93PA/ACk5pHVRwlWrqlofV3jHxj4X8I2ZuvEWtWtgAMhGf94/sEHJr5+8f/ALUn+stPA+j56gXt+P1WMf8Asx/CvmjUby91C8e81C6nu7hzlpZpC7H8TVcH2rJ1Wz1aOXU4fFqb/i/xl4o8XXhuvEWtXd+2flR3xGnsqD5R+ArCFJmlArO56EYqOiHLUiucYbDD0NMUU7FNFGnolysbTQqWUygDpn1rrtRcRaNK24b9mMr6AdxXKeF44pJbkv8A6xQvl/XJq9fpeCyuJrpxt2kKCOprhrJOofR5fOUML63MTwe+7T7kHB/0ljWvcWhkizt5PtXO+E5W+x3Ea5/17Hiunt5zGgWUDHvzSqJqTNMDaVCKfYz7dpdPnSeVBJBuCyxN0dDww/EVU8QRQ2komhzLpdw7C2m3biB/ck9HH69RW5LpmoaxaBrQWiQLKI90t1FES5HAAZgTVi4+H3iPTvDmq32p28kenpaO8222mkUEDKHcqFB82OSw71vSg5LVHh5tXpUpPkmlJdH18v8AI4/SG0/Trxprp5ZNNnVluIlGSW2nYV9CGxz6E9qlW9a4X7XdOgeXnGcKq9Ao9AAABVKJPPsAq/KvGRIM/rXTeFtN8K3HhK61TVIpJbjTtRjWCBI5GW7jYcxuRwAD0Oc9uRVqPtPdb2PJqV/qbVWMdHsvPqw8I2bi+bXpIw9pbxOkbOSA8jAhdmOuDyTyBimyRw25MjvukPOM07xZdTLqQWO4Z4AqtB8u1REwymFHC/KRxWV5u/7x7+tYTT0XY+lwUYUoOW8pWflsOnkeaTPGM05flQKOuetRbSRx0zmnIWCHPYelI6Fu2ylpIH2WMnnK55qeQMGqvpny2sOePkFW5CO/NU9zlpq8EJO27Rr9e5gJ/I5p+iMyyQkjHIpFXfaXSesD5/I1BpB3W8EmewpdGaxdqsH5fr/wTbv/AA3HeeK21L7Y8YYxMUSHcSQAepPtSeLfEepab4kubCO8klSBVVd6jIUqDjIxnGcD2xXU6BJGbyVJFydiYz9K80+KjY8eX2OjJEf/ACGtLDv2k+WWqSMuIKf9nYR18K+WUp6tN9mSPrcsm9pJCS5ywZuCfpVabVJH+6/Geg6Vz8sh2jDU6KTHFenGEYrRH5xVrVaz5qkm35novhKFvsT30gAkmbaPZV/+v/KtgtVbw/ayw+E9NuHQhZ0Z1PqN5H9KkLc0xR2JC1MZqYW/CmFvxoGFzHHcQSQTLujkUqwPcGvHru2k0fXJrfJzDJgH1HY/livXyc9elcF8RrQLqdtdqP8AWxlG+qn/AAP6UAdVoF4t3pseGBZAAee3b/PtV1q5DwLcbLgwnGJIyPxXkfoWrriaAGuaruT1yQfapXPSoH6GgD07W/2hfHv/AAjdlo2nyW9hJFbrDNfKu+eUgY3AnheMdBn3rx/VdT1DVr173U725vblzlpZ5C7E/U1Zuo/MjK9+1ZZyDg1z1b31PqMpnTdH3VZrcDnNIR6mgnmkJrI9RiECmNTiaYaaM2Rv1qRewphUscKCT6AVNGqrjzG5/ur1/PtVWMk0mOjGTgDmpwgUfvGx/sjk1GJDjaihB7d6UfWp0OhXZJ5nGEXaPbqfxptAP0petSaRSQnWssj5j9a1SKy2++31rSBz4nofc3j/APaO8JaJ5lt4dhl1+7GQHXMduD/vHlvwH4185fE34xeP/F5aK71iSx05+PslkTEmPRiOW/E15+142cBBtpZ54JISuT7cV16niQw1CMfd38zPHytkdc1cj+ZQwqoRU9o+19p6GoqRujWhO0rMl2nFIFqxt7EUeVWNjv5SALTwtSbMUowB0oGkNC0jdKlGDTJMY4pgzQ8LJItxLdKflixuX1BzU+t6sbyEwrlVUHjPFUNGZminjEgRXbByeOlPvBbwRGGMh5COWrkqJe01PYwtSX1VKO2t/vM3wZcwwxXCyR7iZjz6Vr6jehxtjBArH8N28EdpczNIC7SEBR1HPWrD/McdKU0nNs0w85ww0Yjre8u7OUTW00kUnqp6/UdxXdeF/ifqtjMV1VpNQtJIjE1tdTSSW5BGM+XuHY8/yrM+E3hGDxx44tPDc989ilxHKxmSPeRsQtjBI9K6hvhHbajZeLLzw74hkvrbw5bxy5ms2hadiGLrgnjG08961hzpXieXjfqtSXs661/zdtzzx9Cvby5uJLV/s1krqbYtGxE+/O1FPblWHPT5Qa3LcaxpfhDTNW06PFiY5HmkwrBZmlYEOp9QidQeleuWvwh8V6d4cisrG/0e6mFnKZnE8q+STGH8tk+65wxKnHB59K5ceE/E3iz4XQ6tZ2VoILhjtefUwXeSMkN5cZAO5j1GTn6kmtJRVrW1PPw1RQqKfOnFO2va2m/zPHru6nvLt7m4kMkj9Sf0HsKEyVHrXW+Ofhl4r8ER2c3iGzihhuiVSSKYSKrgZKNjo2O1c3iOMBVyffNc8tHZn0GHcaseeLuhIAc4PSi5kjwVTHAOaQynoppsgh8hmBLHaT+lR1Ol7WRRssi2hz0CiroUsvvVaNdkaR8EYGKmiY4wOSe9Wzlp6KxZs0I8xcjBRgc/SsvQDmyh9sfzrTsztuF59qy9EJEJX+65H5NSWzLnZSh8/wBDvdKk26sPeJG/nXB/FxQnjR5MY8y3iY/gNv8ASu20kltehXnm2T+ZrnvjvbrHr+m3KD5ZbPYT7qx/+KFRhXasvQ14mj7TKpS7SX+X6nnxPv1p6N371H6Yp4Hyn6V6x+WnvHw9kXXPhZFY8G60ze8fq0ZYlh+BOfxrEnyjkHrmvXPgrpa6t+zJY6xp8SPqOg39y0iLjdLASPMU9+hyPpXnHjCxWz1Jmh+a3lAkhb1U8igpGKWppbHvTTSE4oAcTXN+Pow+lwSd45h+RBroS3pWL4x2f2KfM+75yZ+maAOe8LNs1O3IPBlA/MEf1rt2P5VxOj+X/a0Plcp9oTHP+1XZu3YUAMc96janHrTG60AMPWsy+jKybl6N1+taZ61XuI/MjZe9RON0duAxHsKqb2ejMz/gRpOO1IBIzlVXkdfalIVfvsWP91en51z2PqnNAAzHaqkn2pGVE+++4/3V5/WkZ2K7QNq+g6Uzn2FPQhtsV5WIKqNi+gpIjwKafrRH3oYoqzLCnJqRfc1CtSgVB0IkG33p42471EKeKRqmKRWbJDIrnCk+4rRPSmVSdjOrBTNNY0AwFAH0qu1nHuLfNz2zTWvvm+Rc/WpI7qNgd/yn9K7LM8pypy0K15brGA0ecd6q961PNgbKGRSD6ms+4iMb46jsR3pmFWCWsS3aTeYu0nLCp6yo2ZHDDgitKGRZE3D8RWc1Y6sPW5lyvceRQKDTGrM6SXtUNyyrET37U132jmqk0rSH2qoq5hVqqEfMt2DbbZ/dqe7GmWH/AB6nHXf/AEqUj5e1c1X42elg/wCBEzvD7fNdxseBIcCtErz/AEFZOkZGrXSdMtn9K2mYRjOcntUT3OnCe9S16XO0+BGvaf4V+KGla1rFx9lsoxKkkxUts3RlQcDnqRXvnhDx14LtrbXINc+IWm6zPrcxjFyYRblIRAwVWX2PGe+RXycNxG5jk9ge1NKhQCB+lVCq4q1jmxmVwxU+Zya0t09T7W0DW/A91qNrqFr4qsjeahaeR5a6gfLbbAEJeMnarAjAPUiuS0bwvqehfCGw0drHwzrl/pmozXKyy367LNSAyzp/eIIyRXy0sccyH5fmH50xRIpKiR1HI4ciq9vd6o5P7CcFaNTTR6rtfz8z6N/an026Xwdpmr30j2t1PqZWa2huzJaXDGEH7RGrcj0/P6185tC3fp9ak1C81C5hhiur+6uYoBtiSWVmEY9FB6UyCTKbW5rKpLmd0epl+G+r0vZSd2RmMr2/WoZ8rbTH/pm3f2q8OVxyar30TfZJWUZO0ipTOupBqLaKy42rtz071ZjASPPQ/wA6jihfdjacD2p8mT8uKpnPDRXYtjzdI3fdwKoaUNpuF9J3/wDQq1LNMTpnrnms6wINzd4/5+G/nSXUJJrkfmzsvD/PifT93R7YD8jVX9oG0VbbSbhP4ZJYz+IB/oaXzGt9T0mZOD5ZA/Ain/GNmuPCcErkEpdoxP1VhWNLStBnoZtHnynEQ7Wf5M8kT+dPI/dnFRoeMVM4xEq9+te0j8jZo6J4r8UeGbi3uPDusXWnSx78GF8A7gAwI6EEdjXpPgrW7jxR4Nmt9QlWXUdPcsrhQu+JuSMD0OT+Jrx26bCxj61t+CdcuNCv3uIduGQqdwyp9qQI7x8g4pDVGx1eDUCxVfLk6lM8fUVJPdRw8t8x9M0FFncM1S1CJdS0ja4RfMCsvGQO4z61C2sFX+VIgPQrmqp1KO2VNqHyRkbAfu5Pb29qAM/QrBrTV1jldXKqzjaOM+v610pOKx7q4j/tGxvYsbHLRMR0ORx/n2q695GPvTRj6HP8qALNNYc1VN5CT8rO5/2Vo82Z/uWsx92OKAJZW2oWwzY7KMmod0zHLWdxGn991wKlt4L+4uYokhjUM3zYOSB61pXWh6l9neZYbllQbmYRkhVHUn0FA0rs5rUGKyBc4UjoKqbxjrUlyzecxfJ5OCfSosrXK3dn19GMoU1F7oQt9aTOe1O/KkpFu42lj6mgkeopCeOKdhLQnQ56VYjXjmqYl28IMn1o824x1I/Cp5WzeNSEdy80eB8tIDRmSONdwJJx1pJSOHX1wRUo6HboK3JFG2jNLTEW4YI4/wCHJ9TSz2qSDP3T7UktxGv8QJ9qat6jHG1gPXNdup496duUiNif+en6VG9rNj5RnHTBrR3KejA0w8HINFxOjAyGBBwQQR1FOgkaNwR/+utK5gS4UH7r9j61mzRvC2GXBpnNODpu6NFXVlDZ4NMmkWMcnn0qtE22IFzgE8A0hiMnzK3Gf4uDUciudTrScdFqRySlz1poHPNTi3lZ/wDVgfTpU6WJ/jf8hV6HNyTkyXTzH9k2sf4uvoan8sgE7QV7EdKIbFWs7hYsmULuGe+P8/pVS3vHjhEykgnhkxn5vSuCqvfdj6LCNRpRUuxn20kNvrM5lkCFlGPSte32SvkOpHqGzWXclbfxBE8mYzJGAVPr6Vvyw2ZGWsbVj/e8sA/mKib2NsKn70ezZER820CmgbiRzQba2yWWFkH+xKw/rTVgjX7k92v/AANW/mKz0Ou77BGxhlyehqaZRkleO/SoWjY8fapSP9qNT/hTv3wQKtyv4w//AF6GVF2VrfkStH5kfHXFVgDGxU8U9fta/duIP+/bUx2vD95rV/T5WoCUo72Jo8k8CpbxfLsZDx0/rVIzagPutbKPZTTZ3vmgffNEVxyPL6/rRy6h7ePK1Z3L/msp4xjuMVIohmHYH2rMM6g4jy7Z5NTW8u5CQpDDqPWlymirRbsy2IvLmX0z2rF01f8ASrzjpcNW5bSrIoGeQe/WsrTo/wDSr4jp9oanF6MyxEVeHL5/kbWoP5f9lyj+FmH8jU/xKYy+B5H7LLEf/Hsf1qpqPOk2D55W4Kn8qt+OcS+Ab04IKeUfycVnD44+p1Yxc2ExK7wv/wCSnlCflUz9Aagi61ZXpt7Yr2kfj8tzQ0S20yaVTqEbvjIHOFX3NXNR0uPDrCq5Tog4DD0+voazLKTyZYpOwyGHqD1rQedo7tUDEqfuEnqvp+FIcShYs8co2sePmRu+Ks6zqhitw38bfpT4oc6sIyNolG9fr0P64NUfFttsaE4+Unmgoo2t5dNIJHztNacsxZAM1WYKVWNMBQBzT4B59zHCgzk0APlVonVWJCkhh7EV9GeFf2fPEGq2Frf/AGjSrW3uokmQvMCdrAEcfQ14BrEJa6tYIxlySePQD/8AVX3T4P8Agl8Oz4K0afVPDBkvWsInnIupgS5QE8B8CmgOT0f9ma3Ee7UPEy7v7tvHn+ZrrNL/AGdvBFqAbl9QvWHq4QfoKwvEfgb4cabpt3PafDnXLi6gjLJbx3VyPMPpuDmuDMej/J9l+DHi5ixwVi1e8Uj86UZJ7A0z6O8O/DbwXoPzad4dtPM7vMnmt+bZxXTRQQxRmOO3jRMYKqgAx6YFfN2maAJLZJYPhR8TbaRunl+IXUD/AL6kB/Sr3/CL/EacgaHoXjXSv7r33jMYX6qVfNXck7n4hfAzwB4wWSZtN/sq+bP+k2ACZPqyfdP6V84fET9m3xz4b8y60RU8RWK5bNuNs6j3Q9fwr6l+EGh+P9FsrweOvEsOsPKw+zRKA5t1HUNJtXcfwrvDjaT0qHCLO2jj61LS915n5b3dvcWdy9rd28tvcRnDxSoUdT6EHkVESCOa/SLxx4C8H+NbYweItCtrxwMLOF2TJ/uuPmH5187fET9la9gMl34H1gXUfJFlfELIPZZBwfxArKVJrY9SjmdOektGfMRU56ZpwVhW74s8LeIfCt8bHxBo95pswOFM0ZCt9G6GsqGPj5jk1k3bc9KEFN+6NiiH8XJqdYYz0yv0NIODTgSegqOY6400tLFiFsJ5E/KfwsOxqKaFoWbdyOqkdDTv4SCM5qLfJgxPkgHIpI0lZJXANzyppCR7inLn3p46cg1fMZchOtkuPnYn6VKlvCD9zP1NSu6KfmkX86ia5hX+LP0Fdep5vLCJFc2jb8w9D2JqI2txj/7Kri3kLcZI+oqQkY3KQRRqS6cJPQopLNAm2SPIHfNK11HN+7eMn61bdVdTkAjuKqTRRRgMq4J460CcZR2eg1Vx8zDn+VLkd+aXcuMlgTUe4ZoHYsxyqPUfhU32mJQC3H4VURM81KIFkXaWPWkXeXQla+WApPGw+SRd3+6eD/OrKLHpV5LqL2wltWyBxko3dgP0/WqD2CvHJH5hw6Fa6bw9Gl14RV5cGUbhMuOd4OD+lcWKXK79z2cqjKteD0a1X9fM5DxAiSXtlfIQ8crhg3sa1HYnatUL7T5XPlWjMkQcEK4+Vec5HpVtrpUI862lQjglRuH5is27pGsE4Tk5K17Ft1Ahx3qAdarHU7SSTYbhF9icVIJI3+7IGHsamzOj2kZbMmpVNRBu1PHSk0UmScEdqGUGmA05WOKnY0WpGwxVe8BNrKB/dOKvEAjmq1xGwVh61SZlVi7MrwDzIQIysbNgg461FBcTJctDIhSdeGB7j1qzpsYayi3ckDH5cVNLb+YAdwDIPlc9vb6VV1exChOUVKI63UK32iQ4wMmsq0v5Apjthl5HZ3b0yafNeS30TWtqNqA7JZQcjPotXbPTxHEERRGvv1P1o0W4XdWS9nsuv+Qt5JcrpNsZMOrXY+bGP4TWt4nbzPAF9k9YlP5EGqWvHbpVvDGf3YuEUD1461f1vafBN6jd7duPfFZp6xfmd9SDVOvC/wBj9GeU2/Kmp4vv7e2Kr2/Ab6VPbsogNwxwmMV7CPx+Rd+y3H2L7d5T/ZllERkx8u8gnb9cAmmXk3+jRuCAykY/Otq78V29x8P7DwzFpUVp5N/Je3F0ZMvcsy7UBHYKuePeuTuZ/PkWGHMhzwFGcmkwjc6S6uI/tmlzL1ZHLfkP60mvyxySAbQ2B61peB/C15r2uWa3cFxDZRhUfaP3jL1IUdifWvXvid8HV1pIr/wR4Z1DTJBGqyQM3mRyEDG7nkE9+1BZ84zz4+UAKPQVf0J0t91xKQHI4z/CPWupufgt8UVkOPC12xHTCHmul8Cfs6/EbW9Thj1rTpdIsNw8yR13Pj2X/GgDP+EPhnXPGHi9LrR/D0+trZuk09usqwjyQwOC7cKWP4+1fZLeNviwoAX4MnaOAP7fg4H5Vd8H2nw5+EXhOPSV1LTdGiA3zyXl0gmuHxyzc5J9gOO1cT8Rv2mvCmkafInhGGTXLzcFWeSF47RST3Y4J/AVSEdQPH3xTjP7z4L3eP8ApnrcB/pQ3xO8b2/zX3wZ8Vgd/s88U38jXz9e/tDfE/XpWt9KuIInbhI9N08yOPoTk16V8LP+GhPE2juL/wAQNoNqX4uNS09XunB67V42j6ikB2b/ABshthu1X4ceP9PQfed9J3KPxVq6D4ffFTwT461CfS9Bv5jqMEZlltbi2eGRVBAJwwweSOh71z6/Bn+0SH8X/EHxfrpPWIXv2aI+22PHH1rrvBXgPwj4MMn/AAjehW1jLMNss4y0sg/2nbJNUgOobCjNMPI4PelP3sGlwN3AzQIZ93ANBO4CnMMnpz/KmDltozigCtrOk6drGntZapY299buMNFPGHX8jXinj39nDwxqgkuPC9w2iXR5ELL5lux9MdV/A/hXvG7gU18E4HFTKEZfEjow+KrYd3pysfBHj74XeOvBZeTVNDaayU8Xlovmwke5HK/iBXCfam/up+VfpeemxgGDcEHoRXmPxA+CPgHxc8076b/ZV+3/AC82OI8n3X7p/KsXhl0PcocQS2rL5o+HTcMf7v5U1pvp+Vev/ED9nXxt4fMlxomzxDZLz+4G2dR7oev4E/SvHLy3uLO4e2u7eW3njO145UKsp9CDyKxcOXdHr08ZGsrwlccZfpSebUFJmlY09pI0zYp/z0P5UCzhUcsTVYXrj70Z/OpY7uFupK/Wuy7PITpdhTZx54ZhTZIJkj/dSEgdhxVhJom6Ov508HjjFF2V7OL2MzdeL/f/ACpt3NI0I3RspUg5xWo/SqWorvWOPONzUGcqbitygZcHnNSJNGeuRUZt5EA8yM47MvNOhhjZsBv1pExci1DcRf3j+VW45ogA24DPTIqtHZLkbmNbvhrwdrvii9FroOmXl/L0xDHlV+p6ChGrcoq5n+dF/wA9Fq7oNxKL/wCzWCyXElywzAiFy7eqgc5r3bwH+y3dSmO68aayLdOps7HDSH2aQ8D8Aa+hPBPgPwj4MtBD4d0S1s3Iw0+3fK/+85yT+dE6UZqzOZZu8PNSp7o+A9YE0d3LDLHLDJGxWSGVSro3oQelZ27Oeua+/wD4gfDHwV46jLa/o0b3OMLeQExTr/wNeT9DkV55D+y78P45S/8AaXiF1P8AA10mP/QM1z/VmtmdkeIYTd5xaPkJ1Rh8yhj3zzVd7O1Y7vJUH1HBr6+1L9lvwhJuNj4g1q1J+6JPLlA/8dB/WuP179lbXIY2k0PxRY3Zx8sdzC0JPtkbhS9jNGqzfCVHr+KPnJbcL9yaZfo9OCXA+7dN/wACUGu78R/Bz4oaBC1xeeEbyeFScvZss+B64QkgV55LexwXDW9zvt5kOGjlUowPuDzUOEludlLF4eXwy/EtA3wHFxEfqn/16cH1DoHtz+BqvHeQt92RT+NSrMh6MKzcfI6o1Y9JP7yTfqn/AE7n6A0rPqbLhhb4+hpFmHZuakWT/apWNk7/AGmQKNSRAiyQIo/uxk02aN5CBcTyyrjlQdoP4Crqy0rLG/J4PtSuVyK29/Ugt5YYVCxxhB2AGKupcknr1qv9nDdGBoW2dTuDdO2aTszWnOpHS2hPqcnn2lpGRz9pUj8jW/d2iTaLcQyHhoGVRnqcVz2nOb7UlSMfubbJZsdXPb8K1dRuvJhPz5Kjd9AKzkndJHoYeUZQnOWzVjzvwxoOpa5ex2mn2zyOxCk44H1NfbHwn/Zl8E6d4O01fGOnHVdXDm4nBlZYlZuiFQeQB61lfsq+Df7UVPFWoWqxW0ODDGV4eX19wv8AP6V9LZOa9SjOVRczVj8yzXCUMDNUKcuaXV7fK3l1+4881j4JfC3VrdILzwfp/loMIsa7No9tuKyh+zn8JEgMdv4a+yt1WWG4dZFPsc16yD2oPStrHkHlNr8ErDTRt0Txh4gsF7K0dtMB/wB9RZqyfh340jgMVp8YNciH8OdMtWx+O2vS92RzSE8cU7DPJX+HXjYn/iYfGHxds7tbW1so/RcinwfBvSdSy2sePvHOtr/HHJrLRofYogGK9YX8qrXNvBK25owHHR1O1h+I5osI4nRPg58MdGlEtr4P06WbqZrsG4cn1zITzXU3HhzQbiz+xz6PZS2uMeS0KmPH+7jFWGS7iUeXMs6j+GXg/wDfQ/qPxpRfImEuUeBs9XHyn8RxRYLiaVpGk6XGItN02zskHRYIVQfoKvetRpIGAIYMp6EHindT14oAYd27HYUu4KBkc0N8xqNvvDg59aYDixzTs/TNIe3vQuASKQCklulMKlU5xmpUGeelKQMc0AQbto6+9N3d8HNPYKaNrY+lMQ0ckN3pB1YnsQaXjdj0607GQSDTAYvLd657xt4D8JeMbXyvEOi2142MLNt2zJ9HHI+nSuiA56detSn7vrUvUqEpRd4uzPlX4g/suXUQlu/BOsLcKORZXx2v9FkHB/ECvC9a8B+NNG1B7DUPC+rRzp1CWrSKR6hlBBFfoypODxTlDY+bH5Vm6UXsenRzetBWlqfmxtVqY9vG3VB+VQC8IGGjH4VIt7H/ABKwp2Z63tIMiks0z8hKn86jMNwnTJ+hq4Jo2+64pQeaZLpxeqKQkuoxyrfiM1BPLNIQ2QCvAwPWtq1t7i7uEt7O3lnnkOEiiQszH0AHJr1PwX+zp448SvHc6x5Xh2wbBLXHzTkeyDp+J/CjcxquNJe9I8XgumAVXUYHGR1r0L4f/Crxr42ZJtJ0eWKyY/8AH7dqYocexIy3/AQa+qPh78C/AHg7y7iPTDrGoJj/AEvUMSYP+yn3R+Rr1FAQAFAAAwAOAKdjgnmMlpD8Tw3wD+zb4Y0kR3Pie6k1y6HJhUGO3B+nVvxP4V7TpOm6fpFmtlpdjb2VuowsUMYRf0q3k59KVvvAUzhqVp1X7zuJt/KgLk8UpxmlU8UGQ3bigdfenNuHpTRjbnvQAFaOgAAzSOwQbmYKO5JwBUZn8wjyYi/+0eF/+vQBMMj/ABrmfE/hDwT4juN+ueGNL1W5xgtJbKz/AIt2/E10Hks5BnlLf7K8L/ialRUjAVVAA6YGBQNaHlGqfs9/CjVP9b4RtLEHn/Q5Xjb8wf6Vzlx+yj8MpJQ8Fzr9sv8AcS8yP1BNe9nqOwo7+1JxTLjWqR2Z84Xv7JHhNtxsfFviG3Ofl3+VIB/46Kwbz9ka+Xd9h+IYP90Tad/Mh6+rcdPU0H6c0nCPY2jja8dpM+RYf2TvFPmqJPHenCPPzFbFyce3zVqf8MnXy27/APFwF87+DOmjb+Pz5r6lOdo9aXtyKn2UOxosxxS+2z5Ol/ZZ8Rwxs0fjazmbA2/8S8jnvn5v5Z+lc7rP7OfxOt97abfaRqiA42wz+W5HuHAwfxr7SPTk0yaKKXBZPmHRhwR+NJ0IPobQzjFw+3c+PtI+APxCWyRP7NsrT+8jXaZJ+ozWx4L/AGd9e1fUWHiwf2Vp8cg8wJKryzgHou0kAH1PPtX1LtuI/usJVHZ+G/Onx3Cs4Vsxsf4X4z9PWs1hYJ3OypxLjZQ5FZLyRFoul2Oj6Vb6XptulvaW6BI416AD+tW+MetJ360dc107Hgyk5Nyk7sU/iaGOBigdO5oxQSHamtmnnpTcjJ4oAQ7sgH8KTbznvTz0pv8AEPSgBpAxwKaEyCTz2xUvb2pjDn2oArmxhDboS8LnvEcD8uhpR9rgzuVblO5T5H/I8H8xVpe/NKeSeaAK8V5byMEyUk/uSDa35HrUrY6mmzRxyptlRXT0YZqA2zRKWtZ3j9Eb51/XkfnQBZ+7z2pB16fnVU3FxGv+kW5IHV4fmH5df51LDNHcD93Kr4PIHUfUdRQBP6ml6jjpQuec8+1JkDoaAGNlSMjI6UwE7iOamOWxx05FDLx069aYEDDng0IQFAHXNDkKcBuOmKNvIPpQIeBu7YpxpMfMOelKeTgUhjG3ZHGFpwVjyOfxp+BxgcYpo2rxmgD813tom6xrUD2UWeNwP1rtvh58L/iD4zZJNM0Z4rJjzeXg8qID1BPLfgDX0V4E/Zx8M6UI7rxPdSa3dDBMK5jt1P0+834kD2qbM+iq4vDxWu58oeGfBfiLxPeC08PaZc6hITg+VGdq/Vugr3f4efsuX7tHd+NNbFonU2ViQzn2ZzwPwBr6g0vTdP0q0Sz0uyt7O2QYWOCMIoH0FWcc00jyquMlJ+4rHOeC/A/hPwhbeR4f0W2tGxhp9u6Z/q55P8q6LjpnBPY0pHSsTxrp51DQ5HimaC6s/wDSrWZeqSIMj6g9CPQ0zklJyd2bQPJHHuM0nOOPWvNIrvULHw5pWrXWqnTpvEFwJtU1IRBhbAxkpGobIReAoJHHPc07SvGN9by2TavqKmwlivEgvGg2C7aNl8punBKluBwadiOY9Kzk8DpSNJGrrG0irI+dilhlsdcDvXBeBNW8Q61qsL3upMlrDpdrcSQi3UebLIrbstjIHGcCue8fS29l8TLS/bydVk3IPsEodJYiF4MTDgg5zjHUcmnYHI9gYgA7mAx1yelIsiGLzFdCmM7gRjH1ryXXYrex1LxBb+XcLpJ1axk1BELH9wYsyZPpuIzz61VuPsjC8+x74/BR1i3E4hJMQTyz5m0j/ln5mzOOOtFhcx7C9xCFDeapBGVwc7vpiow88nMaCMf3n6/lXI/DlbWGTxA+hx79GW4X7ABnYzBPnEZP8O78M5rk7Txb4tl0a/vhexGYWRlkiZome2l8xQAsaqGAGSCGye9Kw7nriQocPITI/Yuen0HQVNxjArzK61HxVbanLoceuPI7ajZxpdyWqbkjmjYuMAYOCvFJf+I9attcuIRrTi+tdQjtrbSGtlP2uElQZCcZyQWbcCAMdKfKHMelxzQSOESaNmOcBXBPHWpPavFLa8v9LF7qFiXS5t7LVXhYpuwwuRjg9a29Rv8Axdp82psfEU0y6etpcqps4x5vmvteM4H3QM4xyPWjlDmPTx19qU15Xb+KPFEmu3itcRxeVJdI1lJJHlI0VijKm3fu4VskkHPSqWuXviefwvdRXetXNx9r0KLUiVtkUwuJVDKu0dCPXnilYOY9hHXrTFcM7Ksill+8AckfX0rk/E2r3lj4Gtb+w1UzCWSFJdT8gMY4mbDTbAMcD2wK4ldc1Syu9Vk03VpL6C41GCGXVNscR2CE4+ZlKDJ43YxxQkHMezUnNeTSeKdaLWdvqvimHSEfTJbj7TDFHKJnWUqnzYxkrjIHU5xin3nizXmtVmv9XOh3KaZDc2tsLUN9vmYHcDuBPUAbVwRnNFg5j1VsD5mYBQOSelKNpUMpDKehFeX3niXVTq9/Z313uE1jKY7OERukLCDcUlQrvBBzzkg8Crfw9muF8Y3cd1qki+fptnNFZGFVRl8kZK4HAU8YHrzTsFz0NGVi211YqcHBzg+hpWRXUrIoZfQjNeXeINb1LTbvW5Le9jsY49VPmCIRxzTILdD8hdSrnPY8kcA103i3UtUbT/Dq6PeyWb6lexQyzPArOsbIxJKngHgUrBc6byWTmGQj/Zflf8RSifZxPGY/9ocr+debx+I/FA8Zy2KzofIvTbi0mliXzoQv3wu3eWP3sg47YrNg8X680Nu0HiI3t9c2F5Nc2X2RB9kmSPKoOM8Hsck0WDmPXvMjXDNIgU8A5GKeRk15NqXiVtVuwNPuIrq1WPTpCVhDIJnmw5wR1Ax9Kdf+IvFtvo82pSX8jQS6tLZZjjjj+zQpIwDZZSATgDccjGOM807BzI9WO31pqOjgOjK6t0KnINeU/wDCTa3Lb6dDqfiCLS7eS1nlS8ijSb7W6vtSMnG3O3khQMk8VLfpeSfs+wtbzzwTpbRuxjT5sCUFuDyOOfwosHMepN27UDjmvLdZ8UapBPceR4mKyWtvA+mwfZEP9rFhyTxnk/LhcY610njzVbyyj0mP+0TottdyMt3fCMOYSEyq/MCFyeMkUrBc6zzELNHvG4AErkZA9cUeYu4IWXceQueT+FeU6xrV1ZX95fWupTXElxplhDHfoiRAlpZfnbcpVBjqcHGaq2XiTXZbZbqeWKe8s7LUxHdCFWZjGEKEMFAPXsAD6U+UXMewMeAO+aeQOgFeTajqXi+0tb+5HiOeU2mm2+pKps4/ndzhojx936c+9dh411q80Gys9cXc9jExW9hVMlg64Qjvw+PzpWHc6Rt360pAxzkmvMNY1zX7Erb6p4hOlXEWmpdQ4tUcXs7Ft0fI6LhV2jB5zU9x4z1WEXVpdzLaam13YCC1MQLCKTy/MxxyOX57UWC56NtwOKjeK1uQsm1JB/DIjcj6MOawfAMmr39te6jql+Zla7mhggESosaJIwByBkkj+VefeFdc1Sx0vT7bTNZe7uX+1rJpf2Yf6Oq+YyyZxuznHU4OcUWC564kV1HzFN5o6bZhz+DD+ooS9CHbcwvDjuRlfzFeZ3njbVLu1B0nUkdl0iCSRkgDBLhp1RsgjqAT8varOo6xr2l3tzpF94gkhtE1RYZdWe2TdFE0PmBSMbRlvl3EcU7C5j0uKe3cARXEUm4kDa4OSOo/CnO3vz6V4pp8t7AE1TTTJeXqXWqyQypEU84rGm07enPp0Paul8CeJNWdriTWNRtr60fyViczxGVZX/gwgAwewOCOlFh8x6CVBUHHNKV4C89Khiu4WYRyM0MnZZBtP69at4z24NSMavPIHAobg+1L0zkjHtQ4GBjGKAGs3ODQu3HPWgnauQDzSHdngCgCVdu0KoCqBgADAAopPeg0AOPSkzzzR1xntR1NACfeHWkA4w3P1p2MCo55I48GRgPQdz9B3oAGjjaMxsiMhGCpAI/KkkWFUUOke1ORuUYX6elRmSaQgRxiMf3pOv5Ui28ed8hMzZ6v0H0HSgQ3zFbP2aIP23Y2r+ff8KY9jHcSx3F0Fkliz5ZAxsyMHB681cXFBPBHencYxI440KiNQp4IA4P1rJ8U+INB8K6XHda5dR2Nk8ogUmJmTcQcLhQcdD7VsP0Fcj8X/Dv/AAlXw61jR0XdO0Blt/aVPmX9Rj8aTbtoaUIwlUjGezepp+I/Evh7wvptteazqENhZzSLFCxU7WJ5AAUHjHfpT/EviDw94bigutYu4bVL6dYYT5RYzSHoMKCTXzTNcah8Y9O8P+G7SSQPoWhTXF3x965UbY1+pCqPzrc8E61J8TvGXgHTbgM8Xh2wa61EN0M6HYufc7VP/Aqy9q2es8pjTjeb2vzeS1t99j2LxL8SPAvhzWJNL1zW4LO+jVWaNoJGIBGVOQpHQ1f8JeLvC/i8Tz+HdRi1A2hCyusTKU3ZwMsAex6V4x4sGuN+0nrn9g+GdM8RXP8AZcO62vyBGq7Y8uMg85wPxr174aQ6wujzy694V0rw7etMR5FgF2yIAMMSAOck1UZNysc+JwtGlRjJbtJ7rr5bmhc+IvD9t4ntvDM95FHq11EZYbYxnMickkHGOx4z2p0/iXw/D4qh8LTX0C6xPD5yWxU7mQZ5zjHY8Zrzj9o22k0mfwx8QLVCZdD1BFuNvUwOeR9Oo/4FXmOr3Woah4ivfjbaSyNY6f4gitYFA+9aKNjN+R/8epSqNOxphsuhXpqd9Gmv+3r6L5n0sfEXh8eLl8N/a4TrckHneQIiW8vnktjAHB4JpvifxV4b8M3FjBrmpW9lLfOYrZWUneeMjgcDkdcDmvN/gZ/xVHjrxh8RCC0N1ciw09iOkSAZx+AT8zXlvxe8T+GvFnxA8SHWNQuYotMsjZaJ5MZdTcK2S5I6DII+hHpSdT3blUctjOv7LWySvbu+n9dmfVGvanp2i6Rc6lqkyW9jbJumkKkhV6dAPeqlrr3h+68JnxFb3ltLo3kmZp1TKeWvXK4zxjpivKbrxUPF37K2p6lI4a8hsPs12M8iRGUZP1GDXn1jd6v8N/AUljfNLd+GPFmjNJayAZ+y3bR8r9D/AIelN1LegqWWc8Wm7TUrW7pb28+p7tq3jr4b6cmm+ItQ1S1jXUrVkspmgkIkhVxkABeMNjqBU+ifFD4feIdXtdK0zXre8vpnxBH9nkBLY7FlwOnrXP8Aww0zTb/9nzSZL/T7O6kh0icxtNArlPvn5SRxyB09Kqfsr6Zpj/CvT9RfTbNr1bq423BgUyj94Rw2M9PehSk2iJ4bDwp1HreLtuvO3TyPQ/FeveH/AAvarq2v3EdnBI4h88ws3J6AlQcDjvxUniLxN4f8P6JHrWsajBa2DlVinILB9wyoUKCTkelS+KtCsPEvh+90PVIxJa3cRjYY5U9mHuDgj6V8+/C7w7rXiTx7H4S8U30d5pPgORhFF/z3ct+7LeoAx+gpyk07GWGw1KrTc5O3Lv6dLed9Pme8+I/E3hnQ9Fi1bXb+1s7KYK8ZuEwzkjIwhG4tjtjIqn4S8feDfF8zW+ga3bXlxGNxhKskgHqFcAke4rzbxBb2OtftUWum+KEjmsbbSxJpltPzFJIQSTg8E5zx/siof2g9N0rQvFXgvVPDdrb2PiJ9TWNY7VAjSw9yyr15wM+5FJze5tDBUpctNt80le/Rf11Z6/Z+INBvPFF3oFvdRPrFlGHuIvLIeNDjHzYxjkdDVcan4XvPGv8AYyywvr+nxG48oRsGjRwAWzjByMd6898Hssf7UnjKJ2CvJpsJjU9WA2ZxR4YYTftVeJmjYOItIijkI52tleDQpv8AEzlg4Jy8oKXzdv8AM9e8iJAAkUaj0VAKxdJ8UeGtY1zUPD2n6hb3N/Y5F3bhT8nOD1GDz1xmmfEbxFD4R8Farr0rDdbQnyQf4pTwg/P+VfKvgTxZoPhfxJ4W8R2d9dT6rPLKniFZIyqMsrcEMeuM/pmidTlaQ8Hl7xNKc9dNvXfX8vVn0vrvxB8D+F7mDSvEGr29ndLGsqRNA7bQc4I2qQKseE/iF4L8U6m2meH9ahvblYjKYlhdcICAT8ygdxWL8c9L02T4R6/qEljYzXaaeTHcmFWcDqNr4z3q38DdN0yD4Z+Hb6HTrOK7ksF8ydIFWR+TnLAZPSneXNYj2ND6r7Wz5r26Wva/Y3/FniTw54WhtLrxBfQWMU0vkwSSRkjf6AgHb9eBT/E/iDQfD+kJqOuXkMFjM6RpI6GRWZvujAB615b+1tbpf+H/AAxZuSiXGsrExHUBgBn9a8y+Imqa34e8Lf8ACrfE/mT3FhqNvPpd7j5Z7XfwM+3b05HaplU5WzqwuWQr06ck9W3deS6o+mvEmv8Ah7w9pX9o69f2lnaMAA038fGQAvVvoBWd4S8f+CPFd21noOtWt1cqpPkeWY3K9yFYAkfSvNfE1vaaz+0l4d0nxMqS6ZDpKyWEE3+qllKk9DwSWB+u0CvXU8PeGrDWTqdnpGm22ri3ZI3iiVJCn0HbOBnHtVqUmzlq4ejShHmu5SV+lv67mV4s+IfgfwvejT9c1y1trogboQjSOo7bgoOPxqLVvFPw/wBS8MReJ7/VrW60a2nXbOpdlSQ/dDKvOfYivP8A9mPS9H1rT/EOr61Z22oeIZNTkW9N1Esjxr2GGzgE5/LFXf2iNH0TSPgbqdv4esrS2tf7QjklS2A2iTzPmzjv2x26VPPK3MbPB0FXjh9b3Sb0tr2/Q9S8Q69omi6Cde1i5ig0+LY3nvGWC7sBSAATzkVVuvFnhm31nStOur+Jb7V41exUwsWmQ9MHHH4kVwP7QNxA37O8jLIhWeG0ERB++dyHj14FW7zwze6h4w+F+sRWrtb6dZP9qk7R/uBsz9WNDk76GVPC0nTU5t7yX3K6PVEXaDxxntxUWxFlLJGitgDIUA4+tTFuKaCrNnpWh541LeJRxFGB6BQM0SJGwIkRWVh8ylQc/WpC3AxUYzk7uABQABFwGCoMdMDmmxxwgEJCigndgKAM+v1pV2hvc9KcB83oKAEkjjdCskYZT1DDIqsLbyz/AKNPJCP7v3k/I1bJwOef6U1yoAoAqPNcp/roN4H8cPP5qefyzUkN1FcHbHIrEfeHQj6jqKk+bJA69qhuIYZgPNjDns3Rh9D1FMRZOMZ/yKrM/wA38X4GoHjuY+YbguP7k3P5Ec01biZRhrKUn1Qhh+eRTSA0+xppz2pWZVXJIH1qDz9+fIQyf7XRfz/wzUgWVO6onuI1YqpMj/3UGf8A9VM8l5B/pEhYf3F4X/E1Kqqg2ooVfQCgY3FxJyzCFfReW/PoKWKKOPLIvzd2PJP49adn3pAWGaAA9aQdKUnJpvf2oEOHelXjJpjfzoB60AKR1yeKQDJ9RS/eGP50oXkelMDkvAnw+0DwZqWraho/2gy6rN5s3msCEGSdiYAwuSeuaXwR8PNA8H6xrGqaR5/n6rKXlEjKVjG4ttTAGFye+egrrDzQO5zU8qN5YmrLm5pPXfztsec+M/g/oPijxVP4iutW1uzvZ40jf7HcLGu1VAH8JPb1rY+HngSw8FJeLY6nq1/9rKF/t04k2bc/dwBjrXXdTnvS+9HKr3sVPF1pU/ZuWhk+KtBsfE3hy90HUQ5tLyPy3KEBl5yGGcjIIBrKsPh/oNp8OX8Bqs7aW8LRszMPNJZtxfOMbs+3YV1SnFLmiyM41pxjyxel7/PuYXhHwlpvhfwcnhjSZrhLZEkUTMymXLkkvnGN3Pp2FR+A/BmjeDdAXR9NSSeMSvM81ztaSR2OSWIA/lXSCkoshutUle73d36nBx/C3QYdO8T6dBd6jFZeI333UCSJsibOSY/l4z75rU1DwNoWo+AIvBV8ks2nQ26QxuxHmrtHyuDjAYeuK6jB4FI3fHWjlRTxNZtPmejv8zF8N+GbDQ/B0PhW1muHs4bZ7dXkYGQq2ckkADPzHtTPh/4T03wV4ai0DS5rma2ikdw1wwL5Ztx5AA7+lbwpw+mfeiyIdWbTTe7u/UX3rmfDXgrS9A8U694is57qS61t1e5SRlKKV6bQACPxJrpe1KvvRYUZyimk9Hucj8Qvh/4d8cQwDVo54bq2Oba8tpNk0XsD3HsayvBfwm8O+HdcXXprzUtb1ZBiK61KbzGiH+yPX3Ofau/kmjjbDMCT0Uck/hUObqQnaohX1blvy6D9aOVXuaxxVaNP2ak7HG/EP4ZeHvFmpwa5PeX+karCnlre2M3luy9gfX+dWPh14F0XwVb3P9ipdXN1esGub69k3SS498dPoK61Io1fccyN/efk1KW5pcqvcTxNV0/ZuXu9jlvHXguw8Z21naa1eXv2a1uVuTDAypHKy9A4IOR+NW/F/hXRvFPhm78P6jbhLW5UKWhUK6Y5BU44IxW1k/WlXluetOyJVaouWz22Ofv/AApZX3gF/Bt1eXstm9oLRpyy+cUHGc4xnj0q/wCFtFtvD3h+w0OzeWS2soRFG0pBYgepAArT4BPagmnYTqzceVvS9/mcz4+8F6X4zh02LU5rqFdOvFu4vs7qNzr2OQeOKh+Ivw+0Dx5bWcesLPHLZyiSC4gYLIvquSD8pwOK6xscUxTzjtS5UVDEVYcvLK1tvmcv4++H3h3xpYWtvq0MyT2f/Htd28myaH6Njpx0IrN8EfCzRPC+u/282qaxq+qBDGlxf3JcxqeoAH9c13jED29aRn49QelHKr3KWKrKHs1J2POfFfwf8N61rs2uWN/q+g31yT9qfTbjyxNnqSMdT7Vs6H8OvC2keC7rwpHbTXGnXhLXX2mUu8rH+InseB0xXWfe6cUhAFLkXYJYuu4qLk7L9NjyvTPgV4Vt762e71TXNSsbR/Mt7C6ut0EZzkcAcj8q7PXvBun6z4u0TxJPc3kV1o4IgihcCJwc/eGMnr2IroDnaSOtKJCAAB+NChFdAni603zSk7/57j2Xr6UjMAeRxSZPrmh/m44qjnJMjAxTT1749Kav3l60/OCeeBQA0dSxPPSldhnFNJUk0xgMH5u9MCTjb7etMYgsMf8A6qQZ24pG47c4oEL/ABZzimlsvjGcUm45B70mBvPBGe9MBCCAWHcUYGBhj07VISPc4OKhVgBj+QoAS1VZoIribMjsit83QEjPAq1uXHUVQsriJbSFGfBEaggg8cCsLWNFtLvVb3UIYbRZZtOe3SUx/P5rHAbOM/d4zRYDrdw70h4PUfWvNdR8L6lNbxxtqP8AaAWW2c+f5YOEhdGUAptIywxkGuh1fT2urLSlW3tLqK0RlmsJ22xuSoAbgbcrg4GMfMcdqVgOpYjIHFNJz0IridI8MtDq9tfX95BN9ntY40BhEh3BnOAzDcoUMoBHJ21Dp3hWWy0ewtYdQgjulwZ5Y4QhVvKZMgqMvhmzk807CO83gAEtx/WlYrtHNefaj4cnudDt7OHT9OtHiuYpJRDIG+0BUZSx3qVySR1BPXNbGr6ebmx0lBb2lzHaAiawmbbHISuAeBtypGQMY5PtRYDqB19DSY5681xWjeGzBq9re395byi2t0RFMIkwwdm2qzDcoUEAEcnbV3ULG8l1qQwyQfYp7mC4klLHenljBULjnPHP1oA6rcNoyQPXmnoy4BJ/OvNIPC+o29ilqbq3vIFsvLEErE4kMsbumSOUOw4z0yR0qS98O3Uy2bLFarDHPPILNSjJArlNqr5ikY+VugGM8UWQXPRtw5AOeelMJH94deK4D/hF7z+0dRu4763ga7W5CNEmx0Lhdu5hywwCMfw9RTJPDd5c2kkO3SrKH7R50Vv5AljQ+WV5GAGycc9R160WQHoY+vNKOmcj3rhrXSNWh1LTL6O9t1j0+GO2WB3ZmePbiUlumST6fwLVax8O3sNi0ca2NlJHAFIjckXcgmWQO+BxwpGeT8x9KGgPQePWljxuIJrhdV0fWNTtGjF5a2LS3kl63LPsfAEQGMZwRu9M4qbV9BXUJL69+z2Ed7daSbfeF5E7dTuxnGOM+lKwzuMgdOfpSOwB7fnXKaFZ3Wm+ELnT7ZYLa+YMI2+QLkgDcfLUDjntngVkf8I5fw2FjZzx6dq1vZXErRpIzKpSSMgfeBOVYn8KAuehBvWjvXnknhG6kt5ml1mRpWSBSiu2yYxgY3Z5G05x64Gasvot0NVtryP7JI8V5JJvlYsI0aXdwpH3sdwR75FFgud2pGCFNPU4BBNcHpfh3VkMsdvFb2sJuUmSbflyRvyxbALfeGMjPqTUUPgq/mtJredLa2V7YW8v2edh9qfzFbzW9wA3JyfmNAXO7a4QsVjzK2edvQH3PSmmOaQ/vJAi/wB2P/GuLvfCutPDhjZ3txHdSSQSSthdhChWdCOT8vOCD6Hk13g96QxkUcca4RQvqe5+ppTnOaU/nSgYNADO+PekYHmlVSDzzk07oaAGAfj60fTpSjr9aQddooAUjv3pF65PNOApD93rQA1lyQabk49DTznjHrSOvU55oAYCcYOKGyQfWhRjPenAY+8eaBDFHHvSswWMsxCqoJJPp3pf4ulYfjyTXoPCeoS+GraK61ZI828En3ZOeVPI6jNMqKbaRpWF7Z6hbLc2N1FcwP8AdkiYMp/Knm5t4ZkhllRZJDiNCeWPsK+dvhRrFjH49itLa41DwrqRZ/t+iXu4xS/KSTGxHbrhhnHQmrX/AAnN/qniM2XgHT7nxNrQfbLqUylbW27EjPXjPXA9qTlFHRTwVecnHl269PvPoIuu8KxwWyR+FVLrWtKttVtNJub+3hv7sM1vA7gPKF67R3qVlbzoC3J2tnH0FeOfG3w/L4m+LPhTTLS9ksbsafdzWlwnBjmQqyE+2etNmdCmqkuWTsj16DWNMmv7zT7e+ge6sgrXcQf5odwyu70yOaytL8c+EdW1RtK03xJplzfAkeTHOCzEdQvZvwzXhGnt4u8Raf8AFVZtPltvEDW1nFcwRZDOY1Kvs/3gpI+teg/DzxL8KLybw5pej2NoNYjQJDEmnnzrWQJhzI235e4yT1NSnc3nhVBPd+npf7juNd8Z+FNAu0sdZ8QafZXTgERSzAMAemR2H1xW1BLDcQpPA6yRSKGR0OVcHoQR1FeE+G9U8F+Gdb8YWfxItYF1e61GWVXvLUym6tz/AKsRHBzxxgd6h+K+uXY8SafaW9/c6H4bbRUm0vbdvYJ5vvhSSVG392cVPtNLnR/Z3NNQjf1ez06H0CG6euaqX+pWFjLbRXt5DBLdSiG3R2w0sh6Ko7mvEJl8Q+IPFXhfR9V8S6lbG48MTXF1Jpty0QnddxV+nUgAngGuf1Sb+1PB/wAM9c8Ta7qUUSajLa3V6twyMiKxCvkDIfC43daHU8ghlibV5/cvW35H0uPmdivPHFGfmUc8DoK8js7bUNW+O+oWy+I9Vg0nS9PsbxLWKY7LhsfKGHocZb1zzXG+HPFV9c/EXQtR07VtQhTU9Xmt7rT7nU2nZI/mwHiKgRY7YJNP2nkZxy6Uk7S6J/er2PoOx1PT77z1sbuG4+zzNBOY23COQYJU47jIzVi3H7v8a85+Bqg2Hirg5Hii9/Lctegvwx6gVrB3VzkxFNUqjguhbAHcCuU1Kz8SL4gmnspnaxlvYAYmkwI41RCXX23bwy9+v16xeVPtQRmkYnFwWWuDR7iMQasuoHZ9oka9BWZfMy4h+bCEpnBAXHAp91DrUVrKum2WqqlzZSW8KzXQZ4JSx2uxLEgYI5ySMV2e3gU115pAclrVvrVx4usLiCO9GnRoEkVC20uJBzhZFxx3IbjtVK2sPEawzeTHqUUohfzvPutwmk8wFfLyx2/KG54GDiu7iPGKceTnFFxWOYgXUr66khurW5t7e5uzctHIwLJAioBHwSAXcdM9N1ZUtv4wkg1f7TbzFL0rNAsF1l4dsq5QdNmY/QnkHnmu8PSkHSi4ziF03xPJLbGxu7rT4knmaNbqTzisZVQqycktzvKgkkEDNQNpniVdIMMkupyukUAXZPl5GVpd24h1PIKZIIPTrjFd6R1PSmp0K9aYrHE3Fr4ka+lkjtr0NLZlebo7IW8oDCkPhjvHdQcknOKmFl4g/tONmS/Mv2mJlnFz/o624A3oyZ5b7w6ZyQc12Pb3px+4c8gUXCx59Bp3i5bU2t3Peyx/ZMrLFKPNDmUEo3zLnCg8gg7TjOa3rWG+/sTRlureaKdL1PMUyGRggL4LEknpg4JOM4ycV0Hb608D5epxRcDktYsdcm8XQPaSXQsSE81hMUjRAG3qAG5ZsjkjIOMH0pWGn+KY9S0lvMuiI44/tDzTkxqFDBlYbvnLfLyQT712/ejrigLHLahaa83iSxu9kk8flbbhIpGSAcNkr+8HzcqPmU/UVlR6d4lXTXXydWMZmnaNFvCswZkHlFiZD8itkY3EHGSK78ggUsR+YrSCxy3ii18UT6VbRQSK5V1MwtCyyuPLOcncvG/HQjj1qldWnjFtTuZIRKrtalYT558qL9xjj58F/Mz1XvndXd4+bjFHc/Si47Hn5sPEx06w8qK/MsNw+Eknb94pKYMp87K9G7sPbtXfNw3ShfuilPLgUXCw8Hg0o5PpTMcYFCt8wFIYrnkUBqbJ96hOQDQA/tmkLetL2P1prL06UAKPvBqU9Rn6Uxwc4zTv4fagBH6cnH400NkcU5xu4IFM+7hV6d6AHEjaMH2+tIx2jr+VIV4xTJG2j3FADskc5p2cjmmryKd1bFADX3cKvHrQ/OKf/EB2NBXLD2oAZu4GabMFkiePPDqVyPcYpWHHOMZpU5G3FAjx/TvB/iPRvGWnR6pBa+JNJjd/s97IuLizBU8bvvAc4xkr9K6jwX4autOktpBb22k2EBLQ2Fum0HIIy3qeepya7Z4xv+XApSM9afmPmlblvoV5Tm5ibGeG/DpXPeKb3XLTWrVNN01rmOaIKkq2+/y5PNTdub+EeXv9siuoC8gcYIpX449KGVCXK72ucr45vfEunSwTeGtNjvFaOQ3QEeZGwVCYPqMk4PUA1euhdW+qaU1jYwhLiZl1CRIRlV8lyCT2+cKPxrZb7u7AzSEDI4zRYr2miVtvx/4Y5rUzrT+M7Sz/ALOgn0p1E5vHgDeSFBDR5/vMxUg+gNNvZdXm8dxWM1ksmhi1Dh2td6+dk8bsHGMDuPxrqOck8HjjNIR/FgYAosNVfLpb/gnLfaPEA+IaW/8AZ6HQvswAuDAMh9rEgOORyF7Y/HFPSXUm8bSaXLp4fQ/sweMra/u0kGCcsRgkknG33yB1rowM4J9O1KBtIXvRYPa+XS3/AAfUytNa+m1DVkuIFhRJlS1l8sAumwc574bNUfDdvqkvh6V9SWCPV5JZgkxs1TZh2WNio65AVvxrpduU/GmFSEosT7R2at2/AxvCTapNo0VxrVvBa3k7NI0EabREM4Cnux4ySfWtc8/hThGCoYjJFOj3becdapOyIlLmk2f/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g;base64,%20/9j/4AAQSkZJRgABAQEAYABgAAD/2wBDAAUDBAQEAwUEBAQFBQUGBwwIBwcHBw8LCwkMEQ8SEhEPERETFhwXExQaFRERGCEYGh0dHx8fExciJCIeJBweHx7/2wBDAQUFBQcGBw4ICA4eFBEUHh4eHh4eHh4eHh4eHh4eHh4eHh4eHh4eHh4eHh4eHh4eHh4eHh4eHh4eHh4eHh4eHh7/wAARCAGuAa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Ao+lBoFUSIPSg9etLRQAmKU0HpSUALSc80uOKCeMD0oAB0pKAfXrQKADFKM8UZoHTigAHSkP86dyBzTaAA9PalFIf1oB5oAKTPNKBlulAUjqCPqKEA3NKT69KMZoPOaYC9BR3zSLuwcg49aBSAdSH2o4zS7WwflOPWgBO1BoNJht3Tj1oAWkPPSlIPoaheZA22MNK/8AdQZ/+sKAJT+tRSyRx/6xgCeg6k/hSeXcSHLN5S/3U5b8/wDD86ekKRAlEwT1Pc/U0wIQ08n3YxEP7z8n8qetvHuDsTK4OQz84PsOgqXHHvQvA70AHR6UmgjP1pG4GaADtQaEDE/4UrDHUYoAYevWhmPFKRz60h4FAAOmcmm54+tAHGR1o2tnpQAAZNKQQODSgEdqVVoAj25I4xTj34pzLwKOPWgBq+4p2DS4FL6DrQAw57A4p3UjPFLz9MUzduz/AFoAGwCaaDSDGD3o285PcUAPT3qeNABnqaqr1z2qZZMCgY+Rfl9KquPm4qSaZVQ+YwVfUmoPNLcpDKy+uAM/maBFz/GjHNGc0tIBOcilNJ3pc0AFIRzSmjuKAA0mKdSHvQAh6Yo7UhPNANACnFA6ikPtSj7woA+dfhB4r8QX37QniLS9U169m0u3F6Ut5psxRhJAAcHpgUzxv8QPFXxH8dw+Dvhjez2ljbyZuNShJXeBwXLdox2/vGvLbjR/EfiH4zeJNC8Ms63V9e3UMzBtqiHzMvuPZeBn16V6H+zJ4kj8G+LNT+HviOxisL+4uMRzsuGMqjHls3cEcr9feuaMm9D6/EYanTvXik5KKtH9Wup6l8SINR8IfAzVhZ65qNxqNra7v7QllJmZ8jLZ7fTtVL9mfXtQ1T4VSarr+p3F5LHdz757h9xCLg9fQVsftDf8ka8Sf9ev/swrzn4KQXNz+y74jt7MMbh1vljC9SdvQVo9Jr0PJpRVTAty3c1r6owdU8d/EX4ueMLnQ/ANxJpmkwZPmI/l/u84Ekr4zz2Ufl1qxL4N+PXgzULS60nX5NZSWZUZY7hpUUk/8tEcD5fUjpWh+xVd2H9m+IbEMgvzNHLg/eaLbgY9gc/nX0TJIkaBndUGQMscAk9BShHmXM2b4zF/U6zw9OmuVd1ueL/tQ654k0H4daLdWeqS6dqT3iR3Mlk5QMfKYsBnnbkVZvvihb+DPgt4e1bUrg6hrt/p0bW8Mj5eaQrzI/8Asjue/Ssz9s3/AJJ9pP8A2Ex/6LevC7rQvGWl6DoHxD1ayF5piSRR2yXHzqsSY8sMvZGwQP8A69TKTjJ2N8Fg6WIwtN1LL3n8+yPfvgJo3jzVpD4z8aeIdU8i4Jks9NMpVCD/ABsvZf7q/jXtPasDwB4p0vxl4WtNe0tgI5V2yRZ5hkH3kP0/lW9W0VZaHhYypOpWfMrW6djxX9oP4saj4Yv7fwj4TjD65cqpkm27zCG4VVXu5/QY9a49fhl8drix/tqTxdIl+R5gtW1BxJ64yBsB9s496y/Ec0Ok/tdrea98tt/aETq7j5QrRAIfoDgfhX1QHnlx5aCJT/E/JP4Vmo87dz1a1b6hSpRpRT5ldtq9/I8N+A/xa1q+8QyeB/HQK6rGXWC4kXY7Ogy0cnbOASD3xWD+0n4n8VWvxP0vR/DfiG/0+O6tokVIpSkZkd9ob9RzWN4kMOqftcWY0ZvtHl6lbiZ0xgtGAZTx7A/lUn7V0d3L8ZNFjsH2Xj2sC27ZxtkMnyn88VLb5WvM7aOHpfXITUUuaF7dEzXb4b/tAOpVvHClT1H9pyf/ABFdT4tj8aeDf2cL0atrkp8QW8wJvIJyzBWmGAGIB+6cdK5U+Ev2ksf8jN/5Op/8RXb/ABwh1KD9nCeDWZfN1KO3tVu33Z3Sh13HPfnNUlo9znqTc6tKLlCScl8KPLfAmhfG7xl4ch17SPG0y2kruiie/dXypweApr0/4P8AhH4q6H4sa88Z+JRqWmG1dBD9saX94SMHBUe9eR/Czw/8Z9Q8G2914L1v7JozSSCKP7SqYYN83BU9/evcfglpPxI0v+1P+Fgap9uL7Psn79ZNvXd0UY7UqavbcvM6jjGcVKFtrJe9/wAOeizDzI3jYsoZSuVOCM+h7Gvmy28WeLPhh8aRpHivXNQ1PQLs7YpLmQsPJc/LIPdTwfoa+lTuJ5FeZftF+DbXxT8Prq8bbHfaTG11bykdgPnQ+xA/MCtaidrroeRl1WEajp1VeMtPTsznP2lfiNqOmtYeDvCV5Kmr3rJJLNat86oT8iKR3Y8/THrXcaPPP8OvhS2p+L9Wu9TvLaHz7uSaTezSN0iX8SFH5145+yX4Wi8Qa9e+NdXma7l01lgtllO4iQr98k/3VwB/9avRP2tILmX4Rytb7ikV/C82P7nzDn/gRWs4ydnM761GlCtTwMejXM+7Z5lpF98X/jLfXV5pOq/2Lo8MhVdkrRQp/sgqCztjqaTU9W+L3wZ1W1m1vUW1rSJ32/PKZYZPVcsAyNjp/WvWf2XLzTrn4P6dBZlPOtpJUu1HUSFicn6qV/Kq/wC1dd6fB8Irm3u2T7RcXMS2qk/MXDZJH0GaXL7vNfU2WKTxf1X2a5L2tbX1v+JofEPxZ/aXwH1DxZ4dvJrYzWSzQSxtiSJtwBGexByKqfsw6xq2ufDM3us6hcX9z9tlTzZ33NtGMDPpXC+F7W7T9jnVPORsSJPLED/zz83OfpwTXU/sgTQyfCyaFJAZYdQl3r3XOCP0qlJua9Dnr0IUsJVjFbTtfyOd/ag8TeItC8aeGrXR9avrCGeImWOCTaHPmgc+vFaH7WXiLXvD+j+H5dE1e8055ppBK1vJtLgIDg1y/wC1tIk3xJ8LWkTB5khXcg6jdKMfnWr+2mMaJ4aB4/fy5/74FTJv3jqwtOF8Jdb8xlWfgv4+zaVBqtp4xkmWSETRRjUm3sCMgYK4z+Ndf+zd8Tdd8T3uo+F/FDCfUbGMyRzlQrsqttdXxwSCRzXnl98YPiz4f8NWUV1olvptm8Kw2tzLYsNwC8FSTgnHNd5+y74DvNMt7jxzqtzDNcavDi3WJw2EZtzMxHGSQOO2KUPiXKPGwthpyxCj/d5d7num75vWlfg0wU4dOfwrpPlwzSg96b2HalAxQAhPP1NGABTmUU0mgA6duvWgtuWoXuVI2wqZj/s/d/PpTWjmkH7yXaP7kfH60APeeNG2lsseigZY/hTc3EnHEK+p+Zv8B+tSRokfCIqjvgdfr61EbgMcQqZT/s/d/OgByQRo5bBd8/eY5NK9zBG22SaMN6FwKZ5cjj99Icf3U4H4nrU0SoibUUKPQDFAE2D2py+9HelPSlcANJS+1AoASg9aD1FL1FABSZ5opT2oAbzmj+dL/KgjvQA3nNOXqPSvPPi98VtE+HaQW9xby3+p3Kb4rSJguE6bmY/dGenBJrz/AEP9pmwe9SHXvCt3p8DnHmwzeaVHqVKqSPofwqHOKdmzupZdiatP2kIXRsfDH4Z+JvD3xr1nxdqC2n9m3huvKKTBn/eSBlyvbgVY+P3wmuPGlxaa94baG2123YJIWfyxMg5B3dmU9DXa/ETxzZ+D/A6eK2spr62dogkany2IkGQfmHH0Iryk/tPaTnP/AAiOoH/t6X/4mplyJcrZ20Hj69RYilG7Wn3dGmzu9Z0Dxr4j+CN74b1uKy/4SKW3+z70nBjmwRhyexI6+9S/APwfq3gvwD/YmuLb/aTdSykRSB1Kt05qp8Ifi9ZfETXLrSrXQ7nT2t7fzzJLKHB+YLjge9ZWl/HvQrjx9/wit5pVxYj7W1p9skmUxhwSASMZAJwPbNNOOkrmU6WLcZ0OTrzNLp+Jzfjj4HeItK8Uv4n+GGqCzldzJ9mM3lPETyQjdCp/un6VnN8NPjb40u7aHxl4i+x2MEgcMbhSVIP3lSMAFvQn86+hfFGs2Ph3QLzW9TlEdraRGSQ9zjoo9ycAe5rgfhJ8YLH4h69c6Ta6Jc2DW9v55eSZXBGcYwBScI3sa0sdjJUnUUU1H7TWq+ZD8d/AGveL/AekaDotwt3dWVwjyTXkoRpAIyu4nGCSTXV+G/Ckf/CrNP8ACHiG3imVdOS1ukU7lyBg4PseQa4Tx78fNN8JeL9Q8OzeHLy7ksnVGlS4VQ2VDcAj3rCP7T+lKCf+ER1A/wDbyv8A8TTcoJ7ijhcwqUYxjDRO62vr8zQ+EPw68ffDnxvdx28tnfeF7qQrIDcASbf4ZQv94dCO4/CvdF5Ncj4h8e6N4f8AANt4w1bzIba5hjkigX5pHd1yEHTJ/TivI4/2nkW6DyeCrhbHdjzBefNj1+5tz7Z/GmnGCsZzoYvMJOpyXa0b22/U7X4ufCWx+IekWl/b3K2OuQwgJcOCyzKRnbJ369D2rziLwV+0TbWQ0GDXH+wBfLWQX6cJ6ByN4HtmvWrX4naL/wAKkl8c6fa3V1a2cYSS3YeXJvBAIyeOM9RkV58f2n9I/wChR1Af9vSf/E1ElC92zpwbx/J7ONNSUX1tozrPgf8AB+38BySaxqt0moa7MhXzFB2QKeoXPJJ7tWT8Y/hl4n8VfFPRPEmlLZmxshB5vmzBW+STccDvxTPCn7RGm+IPEum6JH4YvoHvrlLdZWuFIQscZIxWh8Sfjrp/gvxfdeHZ/D13eSW6oxljnVQ24Z6EU/c5fIlQzFYrmcbzafbbbuevHtXG/Gnw3qPiz4c6joOkCE3lwY/LEr7V+VwTk/QV5gf2ntJ/6FHUP/Alf/ia9C8R/Eq10X4XWHjx9KnlgvEhYWolAdfM6ZbGOKvnjJM41gcXhqkJOGrem25N8DfC+qeDvh1aaFrAhF5FNK7eS+9cM5I5+ldxgV8/f8NPaTj/AJFLUP8AwKT/AOJrv/hZ8WvDXj6aSysVuLLUY03m1uMZZe5Ug4YdPf2pRnHRJjxeCxicq1WG+rPQayfGWm3GreENX0u02G4u7SSGIMcDcRgZPatcVw3jn4gXPh7xXp/hvTvDF7rl/e2r3CJbzKhCqSD976Zq5NJanHQpznNcm61+4yP2b/AeveAvDup2OvLbCa5ullj8iUONoQDn8RXo2uabZaxpdzpepQLcWd1EYpo26Mp/r71wM/xI8T2cLXGofCrxHDaoMyyRSxysq9ztGM12PhTxFpPinQoNa0a48+0mBAJGGVh1Vh2I9KmPLblR0YtV5Tdep1e6tv8AK54Be/Bv4keCdbnvfhvr2+1l/h84RybeyurfK+PX+VSad8GPiF4z1yDUfiZrxFtFjMYnEkhXuqhflTPc17b8OvFcPjPQZdWgs5LRI7yW12O4YkxnBOR61neMfiJa6LrS+HNH0m88ReIHXebGzwPKXs0jnhB+dR7OG/Q7lmOMcnDlXOtG7K/37HTNoelt4bPh1bRF0w232XyF4Aj24x+VfPL/AAX+J3g3Wbmb4eeIlNnMeP8ASBC5XsHVvlYj1r0e7+IvjLQk+2eKfhlf2unDmS4sL1LsxD1ZVA4/Gu71LXra08IXPiWOGWa2hsWvFjI2O6hC2MHoSB3qpKMjmo1cThNFZqXo03/meMfDf4J+ID4zi8X/ABE1ZL67gkEscAmMrPIPul26YHYD0rof2kvh94g8fadpEGgLal7SWR5fOlCDDLgYr0fwjrUfiPwvpuuxQNbx30CzrEzZKA9iRWb498XQ+E4NLmnsZboahqEdioRwuwueGOeoFHJHlH9cxUsVGf2o6JdEVfEfgq18TfDOPwpqyqJVtI0SRefKmReGB9j+lcl8APCXjzwRBd6H4gFlNozkyWzxXAZonzyAP7rdfY/Wu28a+Itd0O6gh0nwbqGvpIhZ5LaZEEZBxg7q422+LGvXGvXegw/DPWZNStI1luLcXce6NW+6Tx3ofKmmFL6zOhKEUnF67rTz30PVcMaVuK5nQ/EmqXPhzU9X1jwve6K9mjyLbTyqzTKqFsgjp0xTvAHi228XeErHxBHayWi3e/bAzb3G1yvb6Vd0cEqM4ptrROx0nbrTJJVRdzsFA9aiJuJeiiBfU8t/gP1p8VuiN5mNz92bk0zITzpZCBDGcH+N+B+XU0ht95/fMZR/dPC/l/jmppHSMbpHCj1JqMvNKf3Mewf35Bj8h1/lQA7cqoSxVFHc9qi853Y+THvz/G3C08W6bg8hMrerdvoOlSE8igCEwbx+/kMh/u9F/Lv+NSx/KcbcDHpSkikHJoAVsKD60q9KRgWGDjrQvAoAnoIpRSHPakAetGaWgc0AApaQUtADTQelLRQA0UueKMUEcUAfNP7TXhfxJafETT/Hmm6Y2qWMMUJdRGZFieMnh1HOwjBz061Ppfxu+H/ieW1s/HXg6K0kilVkuFjEscbg5BIwGAz9a6X4x/FTxd4D8bW6p4YM/hwRAPOwP79zySrjhCvTB6815H8YfiJ4f+JVtY2Hh7wXJb6y1wGNyFRpZBgjYNgy2SQefSueTUW7M+qwlGeIpU41YaJaSTtZeZ7R+1NPBdfBOS6tZkmgmureSORDlWU5IIPpivJfhr8ZfD3hXwXYaFfeCI9SuLbfvuS0YL7nLDqhPGcde1dv8XNJvPD/AOyrpekam3+l2zWyzAnO1izHb+GcfhXE/DP4zeEfC3gqw0LUvB39o3Vtv33OITv3OWH3hngHFEn729gwdBSwbgoOaU3s7fM9y+CXjjSPHdrf6hpnhuLRTaTJC+3YTIGGeqqOOK+W7nwtf+KvHnjCHS8td2Jub1Ih1lCSgFR74Yke4xX0n8Fvit4f8ceILrR9G8NvpDQwfaXbMYVwGC4wg6/NXmv7PBU/tD+KhkH91d8Z/wCm6U5Wkoq5GFc8JOvJR5Wkmk9Tlbrxl4r+LGneGPh5AjCaNgt3NnibbwJH9Aq5J9TXQ/slWwsvit4hsg5cW9pJEGI67ZcZ/SvdvB/w78P+F/FOteIdNh23OqOGII4gXqyp6Atya8Q/ZbZT8aPFWGB/dT9D/wBNzRyNSVyni6dbDVoUY2ikn829f8jn/iD4gtfC/wC0zquuXunDUoLa4UvbEgB8wqO4I7+ldnYfH7wpd31vaD4cQqZpVjDFoTjJxn/V1xfj/wARaf4X/ac1TXNSsRqFtbXCl7b5fnzCo/i4712I/aJ8Cody/D8gjkELbgj9KlSs3qb1cP7SnTfsXL3VqnY7T9qHwdq/ibwLaLoFq1xLptwZTawjBeMrg7V7kYHA7ZxXmfg340aXpHh+28IeNfA0cltaxC3dkiAYqOMtG4+96nIr1X4ofEDxPpvw+0fxN4R8PyXa3wS4nZ180W8RAO1lXk56ZHAryvxp8dfC/ivwjdabqngcSapLAY45HdGWGQjAdWI3DB5xVzaTumceAp1alBU50+aKb2dmme++Abjwb4g8G2r+F4bZ9HRfKSFY8eUR1RlPcZ7565rxT9sqwtrHTPDn2a3tYQ0txkxQLGx+VOu0DNdX+yL4d1bRfBGoX2pwzW0eo3KyW0MqlTsVSN+D03Z/Sue/bbZV0rwzkgfvrnr/ALqUTd6dzHBU40s0UIyuk3+R7J4DsdH/AOEV0ORdNsY7kWMDBjbIr52D5gcZ/EV82/GTWrfw7+0vJrl3Yi/gszDJJbHGJB5ZGOQR39K+n/BaRyeCNDV1Vl/s+DgjP8Ar5d+MmsWfhn9pWTWLu1F9b2Zhke3ZgfMHlkY+b696KvwoeUXliqitfSX5nVR/tCeFJJkjHw3hG5gv34e5/wCuddd+1OI1+DDCGNYo/tVsVRVACjPQAVyX/DQ3gTj/AIt9g/7tv/hW7+0FrkHiP9ne11+CB7aG/ltZkjcglAW4BI4pc14vU1eHdPE0ZKk4Lm6u9zI+DfxD+GGh/DfTNM8QT2Y1GFX85X05pW5YkfNsOePeuW+EptfEH7Sjaz4UsJLXRopZZyoTaqRmMryBwNzEECt7wB8H/DnjD4H22p21sYPENxE7RXXmsVLqxwCucYOMfjU37Kviy20nUb/4eazawWOpiZmhcoFkkdfvRuepI6j2zSV7x5jeo6UYYidC7lqmm9r9Uj6NPSvH/H2saVoX7QnhjUNZvoLG0XRrlWmmbCgksAM+9ew49a8n8XWdnfftI+F7a+tbe6hbRbljFNGrqSC2Dg8VvPY8LA255c23K/yN+++Lnw8s7Z518T2V0yj5YbbdLI59AoHU1nfALSdSsPDWr6lqNlJp41jU5b63s5Bh4Ym+7kdieuKf8Tvh+tzYW2v+DbKz0zxJozm4szbwrGs4H3onAAByOmf610Pw48YWPjTwumqWy+TcoTFe2rH57eYfeQj69KlX5tS58iwzdFOzavfpbb7+5yH7Os/2X4V6ndbdwh1S+kx67TnH6VJ+zXZrN4Jn8VXJ83VNevJri6nP3iBIVVc+gwTj3o/ZoCSfDe9jYB1bWbxWHYjcM1j+DNaT4R6ne+DvFvm22gy3T3GjaqULQ7XOTE5H3SD/AFpR0SbOisnOVenD4m0/VK9/0Z1/iL4seDNB1i60jUri/W5tm2ShLGR1zj1Awal8ReINL8UfBrXda0eVpbKfSrry2dChOI2B4NV/FPxU8B2ekTrF4gtr+4niZILaxzNLKxGAAq/WsDwhpeoaL+zFfWOq2klpdDSbx2ik4ZQyuRkdjim3ra5jGhGMIz5XF8yWvXv0RT+GHxR0nSvh5oWnTeHfFk721msbSW+ktJGxGeVbPI96y/iz480/xQfC9jaaN4hsnTXraQyX+ntBGQGxgMTyfavTfgzIqfCXwwzSKq/2enJP1rmf2iJvM07wptVgP+EjtcM/AJz6dalp8m5vTnS+uNKGt3rf18j1eT7x+teTeFZP+MjvGTRL5v8AxK7QfKRj869Ukt90h89zKc/dPC/l3/GvL/CZUftI+M1GONLs+PStJbo4cL8FX/D+qPQtWt5brSbyGaTar28ilE9Cp6muU/Z8gW3+D3h5VVQWgdjgcnMj11+tahaWGnXdzdF2jgheWVY13MEVST+grmvhVeaTqfw/0qfw21zFo6xtFbiYDziFYg7uw5Bp/aITf1eStpdfkzrZpI48BjyegHJP0FIDcSjgCFfU8t+XQfrSxRxxg7FwT1PUn6nvTwPfNM5hkcMaNuwWfP3mOTUvX86Sl4oAMcc01m5pGbJ9KByaAE6jFKvWuN8ffE/wR4Gjf+3tcgS5A4tIT5s59tg6fjivnT4hftUa5feZaeC9Lj0qDkC7usSTEeoX7q/jmk2janQnU2R9WeI9f0bw7YPqGu6paadar1luJQg+gz1PsOa8a1v9qX4fWOoSW1lY6xqcS/8ALxFGqIx9gxBx7kCvj3xFr+t+I9QbUNe1W81K6bP7y4lLEewHQD2GBWZU853QwMUveZ+qRpQaDikqjyxGpRmkA5NA6ZoAd2poPNLSEcZoAd2opBnFKKAA0d80fxUjc0ARzRxzIY5o0kRhgqwBB/CqFhp2gWN2y2FjplrdEbmEMaJIfcgc1fn8wwyeSQJdh2E9N2OP1rzTwKfCcZ0631O0P/CWrcH7QZIZDcefk5YnH3PQ/dximkPmaVkejSJZ6hb7ZEt7uAnowDqSDj6ZBqoNH0JpGjGm6b5igEqIEyAe5GK8vutW1LTfCumWNjd3GmzPJfTCXzhEjkTPtTmNyzHqFGM+tXptY1ySC61CF2tr240vS2M0cA3B5JCH6j3PB6U+USqNbHpVrp9hZyGS0sba3cjBaKJVJHpwKW3sbGCdp4bO3imf70iRAMc9ckV521x4msL64lPiDULuKw1yCySKWJMTQyBCxchcnG84I6Yrp/H+q3egW1prcMjvZ20xS9gUZ3o42q3rlX2/gTRYfO2dL3qtbWFjazPNb2dvDK/3njiClvqRXnus6prNgNNtdd8QXmjq+nG4a5ghDGW6LE+UTtPCggBe9VtU8Ya9Y6VeLqUstlqc+i289nCsJ5nJIk2jHXGCR2osLnsekT6VpdxK00+m2csjH5neBST+OKZ/YujY/wCQRYf+A6f4VieGJNXvPFWtSXepT/YrOaOK3tdgCHdAjMxOMnknH41y/jPxFqFr4m8QWsfiK7sZLOK3fTbSKAOtxKyZKE7TnJxxx1zRyle0klueoRxxxxiKONURRgKowAPTFUf7C0Rrv7WdI083IOfN+zJv/PGa4661DxUbjxNew3E4fTrONrWwWMFDM0IZs8ZbBzgetZOma34ln0S5aDWhKrXtnFHPHKLiWIyPiQE+WoxjnGDijlJU2tj1j2H4Cqs9tp+oxqZoLW8RSdpdVkAPQ4rgLG48S2uqh5dev7qG18QLp3lSxJiWBlUlmIXJILcH2qDR/ENxo0GnNezNaWM8uqI2IMKZVl/dA4HUjdj1osClY9PjVERURVVVGAAMACql1pem3MxmuNOtJpD1eSFWY/iRXmb6t4qvNAF5HrF7azW/h1dQKpCuZZw78NkdMKAQK6nwVcawuvX1jqOpXF9CbK3u0aZFBjeQHcq4A+X0HaiwKbT0N/8AsPRv+gTYZ/690/wp02l2UkAtxbQrCP8All5YMfH+yeK4J9d8Sv8AEV7H7ZFbol+sUdpLNtWW32glhH5ZLE8ndu4IxSaVqHiRW03ULjV7u4S+a/hkt3iUJGI1kMbDAyDlRyeuaOUbqN9T0G3X7HEIVtY44l6eQuFH/Ae1RG30U3i3JgsftRy4covmHHU568etcG2oa5aeFfD9xq3iG9t4dSbzNQv0hXdbDy8oi/KdoJHLEHn61DZTX+qXWlXV801wRaakkN0YvLeeIbAjsB0JH50couZnpySJJGskTrIjDKspyCPUGkaC3a5S4MMZnQFVkKjcoPUA9a8hiu/E9t4fQafql1ax6b4es7qKFIlw8h4KtlTkYHI4rT1PWfEulWOu28Oo3V40L2ciT3CKkkMcoPmkELjAxwcHGaLCUj1AVXhtrW3kkMEEMTzHc5RQpc+p9a860rUPEmoW2kWn9uMkV3qc0P2u1kWZzAIWYAuUAJDDG7HpVaC41OfWPCN7qmtX8JSa7tHkWMASssgCB/l6uBgnjpxijlDmPTbeOzs9ttCsEBclhGgC7vU47+9Pu7e1vIGt7q3iuImHzRyoGU/ga4H4j3ccPivQpzqlzp0KQXKS3dugYx5C8biCFz61Ss/FOrW9jo9zrl9PFbXdneKsggZTNIrfuGOBkMyjIGBnNHKPm1udzZaH4b0i483T9E0y0nPe3tUVz/3yM1cuW328hufKhttp8wzYPy98g8AfX8q80+3+JLnSzcQateWT2/h6G/IjhX97PufIbIzyAMgVU8fazfXVnrdrfavdWcn2OH7Hp8dvmO6R0UuxOMnknnI24o5QdRyd2z1ixhsYlMdv5TGHCEKQdnfGB936cVLPbwXG37RDFKEbcu9Q20juM9DXl2q6nqumx+IJ9LDxJNrECz3IbYI4jCuW3lWxyAN2Diuo8F3WpXPhCS+1a4XUXjMrRG3ff5sa/d52rubgjOMHANDQKWp1L3KElYQZX/2eg+p6VVWzBuXuZFjjlcAOYlwzAdAW6n9K8o0vxR4jaz1cQanJMjaX9qgPmCZraXzAu3IjQA4blOcY61s6tqXiHSI9XsW1i9mt4bqz3X7Qq0ttDKMysuBggHpwcZo5RKR6Gv2aRZLdPJO35ZI1wcZHQj3FLbwQ20Kw28McMY6IihQPwFcX8LZFm1LxNcJfT6hE93F5V1NHtaZRGOegB+oHNdxQNO4o60cUcDmszxDr+i+H7Fr7XNUtNOtlHL3EoQH6Z6n6UhpNuyNT+tMlkihgaaaRIokGWd2Cqo9STwK+dfiJ+1Do1istr4L0t9UnXIF3dgxwA+oT7zfjtr5y8efEvxt43lY+INduJYM5W1iPlwL9EXj86lzR1wwVR/FofXXxD/aF+H/hXzbeyun1/UEyPJscFFP+1IeB+GTXzj8Q/wBoTx/4rEltZ3a6Bp75HkWBIkYejS/eP4bR7V5GBgcUlQ5NndTwtOHS7FlkkllaWV2d2OWZjkk+5plKetJSNwooooGfqj/Wg8D3r5O+Hn7VV9bmK08caOt3HwDfWA2uPdozwfwP4V9E+CPiB4P8bW6yeHNdtbuTGWty2yZfqh5/LNaRmmeNWwlWj8SOozgUAik+naiqOYXqaOv0oGQe3NAxg9aQB9KWgDigUAIaT3pTzmmjvTQATxR+NCnikPc+1AAxyKOnekyOtJu4xigCp/a2mDVRpP8AaFr9vI3C280eZjGfu9enNUppfDHiCQo91p+oHTpPMdRMGELDuwBx278cVjXHh3VZPGFxfWkkVnY3O77UyzFjMDFsB8sj5XHHzKRwKxdL+H1/Hpd5YXdwFkOnPYwXH2ppAwLA/wCr2javAyMnqaqwrs7yw17Rb6MTWer2NxGZhCGjnVgZD0Xr1PYUtxrmj2yNJc6rZQortGzPOoAdcFl69RkZFcvdaL4ju9HgY2OhWd/aX0FzBFAzCOYRgjDtgYyDx1xUem+D79tQsrzVvsEpi1e41GWNMsg8yMKoXI5II70WC7Ovj1fSn1M6ZHqVo18F3fZxMpkxjP3evSiNdLtdVuZEa3ivp41luPnAd0T5QxGeg6ZrjtN8F3tt4sN9PMZ7MajJfxObtlKs2Tt8vbgkZxnPIqz8SNLvtSvNMi0mK4W7lZ7aa4RP3aWsgxKGbPB4DD3FKwX0OkuNf0O3a1WfWLCI3YDW2+4UeaD0K88j3qzLqFhCZfMvbePyWVZd0gGxn+6D6E5GPWuL8R+EdSmvdQj0mDSpbLUrKOzY3YO+zVF2goAPmGOccc81Hq3hLXmuru0sprGTT7t7KSSad2Eqm3K5GAMHcFznNAXZ28Gp6dcXsllBf20tzHnfCkoZ1wcHIHIwSKZJq+lx6omlyalarfuMpbmVRI30XrWf4V0P+yLjV7iRYDNqGoSXO9B8xRsbVJ9sH8656bwXeP4xn1BpTPYz6hHfH/S2jMTKBxsCncQV4ORxxQB1ttrujXF+1jb6tYzXSqWMKTqXAHU4B7UxvEWhCylvv7Y0/wCywkLJN9oXYpIyATnGSK5yw8G3Fs+mS7rQTWl9eXErqvLLMrgDOOvzDP0qNPB97YeGvDtvp0WnS3ujMZHgmBWG4dlIJJA4YZyCRRoGpv3XiSxhurCK3K3kd9BNNFPDICm2Ndx575ptn4s0ObS7C8utQtNPa9hjmjhuJ1VwH+7/ACP5Vh6T4N1C2mtLiWazRw19LNDCCI42uFwEj/2R3/Gqv/CA3baRPZzPZSyv4fi0yN2XO2RWYlunTkflRoGp2dtrej3Ntc3Vvq1lLBakrcSLOpWIjqGOcCmt4g0P+z49Q/tmwFnISqTG4UIxAyQDnqAOlcprPge6uodTjtZre2+0w2PlqmVBeDkhiBwD60/S/BlxHJp9xdLEGj1Nr25jluDcbv3RQclR82SD07UaBdm7c+LdAgvdMtW1O3Y6mGNrIsqmNwPfPc8D34rQ1fUdK06GM6tfWlqkjbIzPIE3N6DPeuRtvBl5aXGj3EC6bIbG/upWjkU7fJmcsNvHDLnp0zWj480PUtWNnLpIiju7ffsuGnKNEWAHTBV145UjnigNTTudZ0izvY7M67YRTuwRLeaddxJAIAGc9CPzFPn1LSYtTi02+1e1F9L9y2eZVZvTCZya4bU/DOv6jqfiK1Wz0zyNQe3jkvLhSHULEgLxgDnnOBkYNWdc8J6k95qFrHJpz2OpXMVw95LuN3Bs28IAOT8vByMZNFguzrdE8QaTqmo3+mWF1E9xp8nlTRBlyMAZIAP3ecZ9QRUdn4p0W61PUtPXUIFuNNbFwryKMcAlhz0GcE9jxVDw9o9/p/iHWrtYrKO11CcTxyBf34O0AqRjGMjPXvWdfeC7q4uvEqo1gsWrKjxXDIfOR1VQUbAwUO3Jwe9Ars6K18R6VfWM1/p+p2MtnBnzrkzrsj+vPH44qlYeJtCu5dQle/t3tLFYma8edfIYSDIx2Hp9awbzwbrWpxX95dxaRY3ckdskVrBlreTyJN4MhwM7unTgUS+FPEkkWr3Stp1lc6jc20r29pIUUpGPmTfjgnj5gO1OyC7O3s9W0y9EDWeoWtwtyrGExyhvMC/e24647+lQQa9Y3Orw6basZ2ltmuUmiIaIqrhSMg9cmuCuvC2taT4ZjtrJXfWW1WSezkgJlSBJQFcSOcHGCTn1ArttK0VdLvLBLaGIW1pYfZFkLHf1U4xjGDjJOetLQdzZ6EDrQMn2plxLHDE800iQxINzyOwVVHqSeBXkXj/9oXwD4aaS1sLttfv148qyP7tT7yHj8s0m7GkKcpu0Uev+3WuR8d/EzwV4KV11zWoRcgZFnB+9nb/gI6f8CxXyb4++PPjzxTvt7W9XQ7BsjybElXI/2pPvH8MV5a7s8jPI7O7HLMxySfUmsnVXQ9WhlTetR/cfQHxA/ab1zUDJa+ENNj0mA5AubjEk5HqB91f1rwjxFrmsa9fNfa1qV1qFyxP7yeQsR9OwHsKq4zTJEA6ms3JyPUp4anSXuIqzHEZqCpbhgeFqLFUtjGo7yCkpcUEUyBppKdimmgQ2iiigRNkin211cWlylzazS286HKyRuVYH2IqNd3tQRurA9K10e2/Dz9pLxz4dWK21hk8RWK8bbpts4HtKOT/wIGvo74d/Hf4f+MPLt11E6RqD4H2W/wARkn0V/ut+ea+C4o6srFkYI4qlWaMamVU66vaz8j9PEZXUOrBlYZUg5BHsaU9cV8AfD/4p+OfBTImk61LLaA82l0fNiI9ADyPwr6G8BftLeGtU8u18WWcmiXJwDcR5ltyfU/xL+v1rWNaMjyMTk+Io6xXMvL/I9570nc1S0bV9N1myS+0q/tr62cZSWCQOpH1FXq1PKaadmJ7UjcDNHekfgZ60xCryM0hoFDdaAGjOO1Ddc0Y4o5xQAmO44pDnPzUq9acRmgBg6jNKOT7Ufhz60SvHDA8ssiRxxgs7scBQOpJ7CgBf8a5rxl4/8G+Dv+Rk8SadpznpFJKDIfoo5r5o/aG/acmae48N/Da48qJCY7jVwPmc9CIfQf7XU9vU/KGpajd3l293eXE11cSEtLLK5Z2PqSeTSuB+hMv7TXweRyv/AAkF25B6rp0xB/8AHa0NK/aE+EOpOI4/F0NsT/z9QSQj82GK+ENJ+HPxA1S8tbOx8Ha3NLdwiaD/AER1V4yMh9xAUA+pNZV5oHiCy1GXTbzQ9SgvYc+ZbvauHUDqSMZxSuwP1E0LxFoGvQrLout6fqCHobe4V/0BrT6Hnivyf0++vNPuRNZXU9rOp+/FIUYH6jmvYfh3+0j8RPCzRwXmoLrtiuAYb8b2A9nHzD86dwufoB1o615D8K/2gvBHjgw2dxM2h6q+ALa7ceXI3oknQ/Q4P1r13dz14pgHelBGcU0ZzQvvQAvekfoKXHBqF5l3bIwZXHUL2+p6CgCbtUck0cbbeWf+6vJqMLNIf30m0f3I/wCp/wD1VMkaRrtRQo9qAISLiXq3kp6Dlvz6D9aWKKOMEqvJ6k8k/jU+M+wphAHSgBMfzp2QCaapOOmaOTwKYDyc+tIeDzXD/ED4qeB/A0bf25rkP2tRlbK3/ezt/wABH3fq2BXzr8Qf2pvEWqeZaeDtNi0W3+6LmfEtwR6gfdX9frUtpG1OhOpsj6w8S+ItD8N2LX2u6raadbgZ3Tyhc/QdT+FeE+Pv2oNItRLa+C9LfUpugu7sGOEH1Cfeb8dtfJ+ta3rGv6i1/rep3eo3THJkuJS5/DPT8KLbpWU6j6HrYbLobz1Ol8dfETxr40uGbxBrtzPBnK2sZ8uBPoi8ficmuPK7vuxsD9K0XjRjyKZ5aj1qLnoqgoq0dirHI0ZAZTUolzUu1T2FK8agLxUM1UWkQtPtU9vc1HhpG+aQEegNWHh3dDx6EUeWsa8DmqukS4yb1Kbqobb0HamMrL16VPMuRSIdy81SOdxVyuKWnyRFeV5FR1Rm1YWm06g0CIyKbUpFN20CsSIOBmnomW/GkUdqtRJXO3Y9ilC7HxJVkL6imxrU1ZHowjZCAUki8U8UGguxf8LeItf8L3ovNA1a70+bqTDIQr/7y9G/EV714A/aev7fy7XxppC3aDAN5ZDZIPdkPB/DFfOuKNtXGpKOxx4jAUMQv3kfn1P0I8E+PfCPjKASeHtatrmTGWt2OyZPqh5/EZFdJg4Oa/NOGWa1nS4tppIZkOUkjYqyn1BHSvVfAv7RXjrwzsttXaPxFYLxtujidR7SDk/8CB+tdEK6fxHz2LyKVP3qTuuzPtbpQc4ryv4efHv4e+LzHbHUjo2oPgfZdQwmT6K/3T+depqVeNXRgysMhgcgj1BroTT2PCqU503aSsH8s0tI/WlWgzE6GlHrR3qK6uLe1hM11cQ28QBJeVwi4HuaAJQduS2AB1NfE/7WHx8bxJNceCPB10yaLE5S+vEODeMOqKf+eYP/AH19K9d+P/xu8NW3hHVPDXhTVI9S1i+tpLf7Rbv+5tQw2sxfu2CcAd+a+KR4esx/x96rEvPKqwrKVaK0ud9HLMTWXNGNl3bS/Mp+DvD+s+MvE9n4c0C0e6vruQKqqOFHdmPZQOSa+3PAP7KHw90GWwv9akv9cv4FVpUll22zyDr8gGSuexNfNPgLx1P4B06az8LavZ6a8/8Ar7uG0V7mUZ6GRgSB7DA/Hmp7/wCKmu6hK8l94x8R3mFLMq3joMewyBWft+0WdX9kcivUrQXzv+R+iAVYYAqhY40AVVAwqgcAewqjcaxo1t89zq+nwEcEyXKLgenJr84X8a3WoSJbySX1ynPmJc374jH95mIIA6GoNU17TYtRlhsbWW8thjy5gCN+QM9ffNDrzX2SKGCwlR2da3/brPr74lfDH4DeONUbVb3XdH0vUHP72bT9Uhi84+rLnBPvxXzJ8afg4fBtwdR8K+ILHxRoLtgPbXMclxAT/C6KSSP9ofjXIvrMEi/8ge4x678Cq8t5byD/AJBF2PdX/wAKSrS6xNqmV4dfDWv8pf5GLFLNaXDRyK0ciMVeNxggjsR2NfUv7MPxu1C01PT/AAh4ou2u9Lu2WCyupWzJayHhUY90J4GenHavmC4gsnk8xoL2Ek8k4IrqfCN54ftGhEjySyqwfdISiqwORgD/ABqpVeVXscdHLXVq+z9pGPm3b9Ln6Y/dByQMd6gM27iBTJ6t0Ufj3/CvJPhb8YdJ8RNb2HiPZZ3rgCKbdm2lPbH90/XP1r2Lj8PatYVIzV4mWMwVfBz5K0bP8H5oiWFpFzcSFv8AZXhf8TUiqqoFVQFA4AGKUnjFKq81ZyCAc0tKDWV4l8Q6F4ZsTfa/q1pp0AGd08gUt9B1P4UDSb0Rp96juJYbeF555o4YkBZ5JGCqo9STwK+c/iD+1LpVsktr4J0l9QlGQLy8BjiB9Qg+Zv0r568dfETxl41m3+INcuLiHOVtoz5cCfRBx+Jyfepc0jtpYCpP4tEfWPxC/aI8B+FxLb6ZO/iG+Xjy7M/ugfeQ8flmvnP4j/H74geLFkt7e+GhWDgjyLAlWI9Gk+8fwxXlbDA2+ppJfuCoc2z0KeDp0+l2QSl5N0juzOxyzMckn1J70yM4NTEYJHbqKhcbTxSRrOPKyTowqxFLt61URumaf94gCk0VCbWxfWVj0NOhYyMV54qoiuuOfpUgaRWDKpz7VLj2OiNR/aLqJ82PepJ16VUgudxw6spp89zxwMkevSpsbqceW9xom2uVY0TS7htFUWZmJZvm74FTqclfSq5Tn9rfQef4qiQ/PxUp/i+tRwrul9qZPUlxxUVwo27u+cGpxyTTJF3RNSW4SV0VKXmkozVmIoxmnYX0quW+apFk4pkcxNb9yatx+c33VAFVrNflUmrqzBR8xArkb1Pfor3btibp0PzZAqWOQnrTVuI24EgJ9CKTPPHB70mbxfZljdTXY4zRGCRTZRtWpN3sQnzXOA2BUqQ/3mJqIvgdcCojdqCQqH8TzVK/Q5nKEX7xbaPbyjHP1qvP869OaI7kMdvIPoakk5GaHoO8ZL3THnX5jn1ruPh58W/Hngd0TR9cmks1PNldfvYT7bT938CDXF3a/OagGa2izyK1NSbUkfZfw6/ah8M6v5dr4usZdDujhTcR5ltmPqf4k/EEe9e76Lq+l61YJf6PqFrf2rjKy28odSPwr8w0HFdJ4F1nxLourLceGdUvtPnX5maCQhW/3l6H8av23L8RwzyhVnajo30Pur40fETTfh74WkvJZIn1WdCthbMcl3/vEf3R3/KvhXxPqniDxhrEuoeINcv7+eUks0spEaj+6qDgD2q9458W3uta3LqHiC8k1bVpPlIU8IB0UY4A9gKxY18SXQ/0ewitkPQsMHH4/wCFYTrTlrsjtw+WYah7k4upPqopu3l2K50OxCALG8hJwPmOB+FSv4Zs9mflT8TU/wDYfiST/WX6xA9l6fpTf+EZuZD/AKRq8jHp1JrHn/vnqrCXXu4P7+Vf5hb+GbKPDPEj+mTV6LwyLhWNmLO3OMK8kPmbfUgZxn65qjJ4RVeTqDk+uM1HJ4d1C2I8nUZgO2HIpc+t1M0+p2hy1MEnHykr/kjVufA8L2y2sF4tvBkNJtjy8rD+8xPTPYACr/8AwjMIAHnnAA4CiuaVPEtpzFqEjjOcMc/zq1a+JtdsiBdWMVwB1IGD+n+FTKNWW0kzqwtbK8LpPCyp366yX3psl1G31DSXLf2Sk0HaRBuI+uelQ2l7qt4T9nsrdIwOd/H8q29M8YaTdvsnMtk5/v8AzL+dbMthDcRebblG3ch4iOf6GsZTlDScdT1sPhsPi/fwde8eytdfr96MGGCZl3XSxqoH3VHBrL1DRtJuJSqwTJKe8Q4q5qf9qafNmZfNgz98DBQe4qGaf7YGEYA2jdlT0NVByXvJmGKpUai9lVhdro1/X4EMFrrnhpvOtma80/7zxnqo+nY+4r6U+BXxkMNnbafrVw9zpbYSK4Y5ktT/AHW9V/lXkXgZjf2KPIMkDac+1Vr62Twx4ut5VXy9M1T5JFHCpL6+3/66cMRJydviX4nDisnoUqEZNt4eVrp7wb2lF9FfRo++YJI54Y5oGWSNwGR1OQQe+a43x78UvA/gpGXWtbha7AyLO2Pmzn/gI6fU4FfMni7xF42tvBT6TpXiG8tLC3yzwwttLIeoDDkAdcCvEN7O/myMzyMTvZjksfUnvXpUsSqsbxPkcbw9UwNd06stOluqPoLx/wDtQeItUEtr4Q0+PRbflftM2Jbgj1H8K/r9a8M1zV9V1y/a+1jUbrULlzlpbiUuf16VnR8TOvbrT6pttlUqNOmvdREgwjD3p46U2LlnHbdT+hpFrYik+8KH+6KdJ2pG6CgFuNljyOOo5FQMuRV0j/61QyR/xL+IqIyOqvRv7yKZXDYqWD74olAPNNjbYwNa9Dzrcsi9BJtfaelXY0jbG5cj+8OtZoCyj5WwanieaMbcq1SdkJLqXGjiVeC7fXjFZd3Jvl8tOg/Wp7m6bZjPPoKqQLk7j1poirNP3YjlGyUxnoR+tSQZyFPUcVBct+/z7VPbOGb3xzQZR3sEjctipYF2pn2qJF3SGpJDgbRSNI9x0XQn3qRR8tNVcIBTu1ItFKVdshFMPSrF4vIaqzfdNUjnmrNkR60lFFUYM0bUMIRgc4pY4iTmTmpLIZQVZFuD3Ncbdj6WnS5oplVLaJSNzZ9qnhTnG7cO3tUy2qg5JJp4VV4FJtm8KKXQfGvFDpkcinJ0obpSOmyKEse19zAn09KYViJJKjP1rQ470nlx5+6KLs53STKXlRswbbz6ipHXCVaCKBgDFRTLQP2aSMq9XnNUq0L3kAd6oYraB5OIVpj4zxXV+EYJ7y0ktLLMbSNuuLj/AJ5oOgHqx5rndJspL67WJMgAbnbGdqjqa9N0PyLa3jsrO3EcIXnP3j6k+prnxNTlVluelk+FnWq8zdorR+fkv1fy32rWul2dgm21gRcfxnlm9yalZQy7yfmFWrplXdjnAq/H4UvriNiupWUfy72UrISg9SAvHWuKKlN3PqatShhIqNrLy/4By11cyTSCND07AZpttAZGDPyM9+a7O38A3cDyNJfwny+JCLW4O3jPOI/TmpdO8IIftLLqnmiGdbeXyrCc+XIxwqnKjnPFacktkjihjcPJ80pfgzlPJUy7gu4D1ouhGQBwOK7e18DyXOyQSa26zM6IY9NQAshYMPmlGOVbr6GqEPgmO+1C8s4W8QtPZorzx/Y4FZQys46zdSqsfwoVCXUVTN8Mk7M4mVohkcE4zVdPJmlCeTu/Cuh8YaDb6HZ2rW8GprJcvKge6WPB8ttjY2M3RgetYMc0NlEWeTfKemelNx5XYKWIhWjz30K2o6HZzn5ocH1HUVlR/wBseGZPtFnIZrIffRuR+I7fUVqQXUt1d7mdyueg4FXy6sNrbSp4K561anKPuy1Rx1cDRxD9rSfJNbSWj/4KL+ga1Z65bFJQu/HzRnqKzdU0ua31IQ2sQWFz/rMcMP8AGue1Ozk0DUYdS09sWztwM/dbuh9j2r0LwbqcerOMKGUAEg84NZ1Kfs1zw+E7suzB42bweM0rR6r7S7r9STwnHHpWoJpLk75ovPic9HGcMPqP61s+NdDOs+Fr2PkzRp5sB7715H+FYnxIiubG50jxFbKfKs5TDPj+FXIwfpkY/GvRNMKXWmR3CbSjoG/CuZtxlGoj0aqhWpVcJJabfJrT+vI534fTRa/4OtribDuFME4Pcjj+VeMeIbBtK1y+09sjyZWC59B0/TFeq/C+WPTvEPiLQFP7uOcyRDP8Oc8fgRXKfG6yFt4rhvlA2XUKtkDqRwf6V6GHtGs4rZ6nymOc6+XUqtT4oe6/lo/xRwg5uAf9mpj1qFR/pAHoKkmbbGx9q7z55bEduc7/AK1Kw6GoLbhiPap2+5xR1FHYjPzOPSlYZNKg4p2ORSbKirtAoyn0o6+xpV4c+9OIrI9ZRuiFoY2OSvPtVeWHbnHSr2KCAe1UpNGVTCxmttTOIZQCKUeYT3xV0xrg5UUqKPSq9ocywOurKjR7U5zk+tPI24xUlz2+tI/NNSuZVqahKyKc3Lg1LaMclc8f1qKT75p1v9/8avocifvFtBhyfSljG5txpT93jvQ3C46etSbocp3N7CnA81GjYTkYHYU7OP8AePagpMbdDcmR2qk/3DV9+EFUZxtyvvTRlUIaKktoZrm4S3toZJ5nOEjjQszH2Ar03RPgD8U9W06O+h8Oi2jk+6l3cJDJj12scgVZxynGO7OFsumPetBWwKzrXaASuSD0qz5mBXA9z66i0ok7vgVH5iIpLsAajRizfNTpolkHvQauTtdD0uFYcEY9qbLdxx43n8Kr+Rt4VgtSLGqn5iM0WIU52JhMkyZQ0LIQcHrSxKi/dA/CmzruoLu7XJQ9MkPFV4mboalNIFO6KNyB5hzzgZqi6t3GM1pTL+9J9qfoNn/aXiO2tGGY925/90cn9BWidkedVpuUklu3ZG1pFuNJ0IzSL/pN2AcEfdTsPx611GhqzafHI3JKjJrlPE94brVjFD9wHaMenoK67SMDTooVzgKMmuCtdrmfU+py3li5UobR09X1Yy9UssnykAjg19A3uv6KDZC11e0hENnCtyvnAF28q4jIx/F8zRkjtwa8A1eXy1jROo5z71M/inXYYAx1e5HsDjH4AVVCr7O5lm+X/XHHW3Lf8T1ubxPpEmvCdb7dZzSh/JnuSSR9mlGGYf7cgGfoO1Z2hanp39r6jfT6o8MK6/PePaxqxe4j3b0I4wVyo5z1xXnPg34hajY639pvzqOpLwsaifaV+YE8nsRwfoK7nVPi9dJNA1vbS2yxAq+y45kBk34bjkDkD2NdHtVpdngvL6yvGlC60V7r9UdNfeJfDLG7ghuDHG0zv9pEErCTMs7hGAHBBkUcd35qfRNSsdF8W6hrytc3kd7LBJ5Q0+bKIkMyMrZQDOXHTNeb658SLTV7Ge1/sGFFeaWYg3L5LSSLISe55QY9hXG6lqUk00sytJBG7bkTzmIQemTyamVezVi6OTOpF8943Wuqd9u3od18cb61v9D0e1sbe9ga3urndLLA8ayLI2/5dyjuTnvXjs1s0bEMv/AmNaVzfPJhWmZ8HjJJpjiO4T5lycdxUSm27s9KhhKdOkqad2v8yjBsUkeYT7JWhYWckjb1yi9if/r1lXcTwvu8zA9FrW0e+gaEKEbevdjUyvbQ2w/Lz8s9CeW1hvrWbTZm3CVflburjoR+NZ/wr1L7F4mGnXHy+dmMg/wuD0/MVpGcJOshkHDdB6Vymsq2meKTdxEgvIlyvtuOf54rSgudSpvqeZnsnhZUcfT3pys/R9PzXzPf7izg1KyuNOnUGK4jMbcdM9/61W8O+dp/hOGwuSDPA32d8eobGfyqbwpI9zYRXch+WQCRfoRmsbStSmvJJ1ki2htQbyyD95fmP9K893SsfZSUJzU49V/wTAs5hYfG2Rei3MSZHrmMf4VP8erX/RdLuAvG50Ht0OKyfGbG0+LOl3A43CD/ANnX+ldd8SNPvPEGiCwsYlku4JBIgZtuRjBxmuyDtUpvukfMSg5YPFx6RnJ/LSR4fF/rWamXjZKoO5ya6GXwb4os1PnaPct6mPD/AMiawbyyvre6P2qzuIMf89ImX+Yr1bHx3tIuOjK4IDc9fSrUTh1K96quu5sihHwcHg090JNxZbwRTl+8Khjl5w351LH1/CoktDqoNOaFbrmn00dadWSPWQUUUUxjT6UtIOtOpAQz/eUe9I1EpzKvtRIOK0ieXiH77Ks4/eD3pqZyadJ/Ce+cUQj5/m7Vp0OFr3i0p2qPakZse/pTD8zbieKfGvOQPxNSbIcFbIJ5P8qeuF69a7fwD8KfHXjQo+k6NJHZseb26/dQ49QTy3/AQa+hPAX7M3hvSTHdeK76TW7kYPkRZigB9/4mqlFsxq4ulS3ep8s+GfDfiDxRqC2eg6Rd6hL/AHYYyQPcnoB7k17l4B/ZX1C8ZLzxvq62UZOfsViQ8h9mkPyj8AfrX1Lo+labotmmn6TYW1jbL0it4wi/jjqfc1bJ5FaKFjyq2YTnpHRHJ+Bvh54O8EwCPw7oVraydGuGXfM/uXbmusPJqJpkU7F3SSf3V5/P0/GoyLtud8Se2N361ocLbbuz8zNNk3KYz1FXcZrHtpPJmDdu/wBK10YHkGvNmtT9AwtRShbsDSiPlhxVdrp5DhBkegq4qqw5FV1RbeU7QB/WpRrUU++g1I7hs4j/AFpxhucA7R+dWVuODuT8qcbn5cbB+dVdjUI23KTLdRjJXH40sNxNJldpx61NLIZDjP4CpoYdqc4A96TEou+j0IoV6k9akCk9Onr2qxp1ld6heLZ6bZz3ty5wscUZZifoK9l8B/s4+L9dMVz4kuI9As2wTGw8y4I/3Bwv4n8KFBy2RFbFUsPG83Y8Bv5/LuNqsWJAGB0zXT+HNP1PRLaW91TT7qye6gJthLEUZ07sAeSOCM19reAPgx4B8GyJc2OjJe6gv/L7fYllz6jPyr/wECvKf2mLpG+LVhbR4zDo7bxjplwRV4iHJSZwZVjViswjGO2r1/yPltruWe9ZY7eXJbqUPFej2kyw2cMakGQqN5HODWhM23O2NAT/ALIqrclmkOOAeRivNnUU7aH2mFwjw3NeV2/IpajIr7PL3O2OcKeKzbyOeaIR+VJjvxgVoytIpwCahMjYOTnHPX/P50o6GtS0r3M2xtri1l3rbkH19Klu47iWMrsfOeRkDFWtzHHJx+X/AOoU2TOCST14IH8h/wDqqru5g4pR5ehUtlkggMZh2E85DDJqC5+0SZCkLx65NSyvlto6+gP8zTGOBtHXH3V6fnVIwlJNcvQpGzmY/NKSf96nRW8sbfLIuf8AeNTE5JU8/wCyvSmn0Lf8BSruzDlgnoiQ+YV2vMo/Emo7ezjWfzPMZifVeKQb1GflQfrT4/mOcFz6seKWxejabRPfB0jidXKqZFXCtjPPfis7x/J/o9ncBPmeORC+OuMEVc1WQiTTIGRAWkZ8g+gqPxvaTjRrVpI8os2FbnHzDH9Kui7TicucQdTBV1Hol+jPS/hzeSXPgiBYiDKsLKg9OuKPC8bfYbESD5gjyN9cgf1NZPwSuGbQUGSzL79OnFdJpMYV2TH3FC9OhyT/AFFceIVpyXme/ks/aYKjL+6vyX+Rwfxff7P4y0mdTz5EZ/KX/wCvXrEMaSQxXKkFtuc+nHSvG/jjIf8AhILFxz5cA/8ARgNejjUGOj2kcTMpmiDNt9MVt9mk/wCtzy6cbzzCn8/vgdAklS7gwIYAg9jXIw6jdRY2ylh6NzV+311BxPEV/wBpTkflXuWPyY0LvQtCvP8Aj50ewlJ7mBc/mBmsa8+HfhC6JP8AZjQH1hmZf55Fbtrf2tx/qplJ9CcGrQakWqs1szgbv4R6LJk2uqXsHoHVX/wrJu/hPqMKM1lq1tckDhHQoW9vSvVg4pd4pNXN6eNrU3dM+bLy1uLO6ktbqJopo22ujDkGoa9X+MOhrcWKa3bRjzoMLPgfeTsfw/ka8oFc8o8rPr8FiViaSmvmLRRRUnUIKD0opH6UCexD/wAtRSv0phYCUA+lbPh3wz4h8UXi2Xh7R7zUpjxiGMlV+rdB+NaRPIrySk2zn+oPsaktbe4urhbe0t5Z55GwkUSF3Y+wHJr6T+Hf7K9/OI7rxxrC2aE7jZWBDyH2aQ/KPwB+tfRHgjwB4P8ABdusPh3Q7WzcjDTld8z+7O3JrZRZ5NXGwi/d1Pkz4d/s5+OfEXl3WsRp4fsWw2brmZh7Rj+uK+i/h98C/APhHy7g6f8A2xqC4P2m/AcA+qp90fqfevUm9ep/nTW6FjwKtRSOCpjKtTS9kNVVX5VAUAYAHQU4ce/NQGYMSsKmQ9z0UfjR5DSczuXX+4vC/j61RzCvOm7bEpmfvt6fiaYI5X/10m0f3Izj8z1/lU6hQAAAo7Yp3XjtQBGirGoVVCqPQYAqOTzA3y9KmOfwqN/vdqYH5cVbsp8ERMeOx9KruuDTe9cTSaPsoScJXN2M0sqh15FV4HO0A+lW0IbjvWGx7MJKSKZiZejkCniFurvtHv1r07wF8HPG/ixo5INMOnWknIur4GNceqr94/l+Ne/+A/2c/BuheXda+0uvXgOSJfkgB/3RyfxNaxpykeZisww2HbTld9lr/wAA+WfBXgvxH4quhb+G9Dur5s4aULiNP95z8o/E1774E/ZmjBju/G2rmQ8E2diSB9GkPP5AfWvovT7O1sbVLWxtYLa3jG1IoYwiL9AOKsN1GPyreNCK31PCxGd1qmlNcq/H7zE8JeEfDfhO1+y+HtHtbBMcuifO31Y8mtwdaAOAKTHOK2SsePKTk7yd2Ar5C+NV8L74+a18+5ba0SHJ7c9P0r6y1q+h0nRr3U5iBFaQPMxPTCqTXxC8EPiTxLrGuapLOJbiRAwWQrnK7u3+9j8K4cfJKCTPq+EaEp4mU49Lf5/oLNLGGLFwOD1PtVaW4tjKP3yHA/vCqVvY6MfFU9m1rvght1YrLIzZYk88mpfEGmaXLAkNjptvCGPzSKOcfWvLstD9CU6kk2ktPN/5FS8uYfNc+amPrVd721VSPOQk+9QywS27eW+m6fOnTPlDdUph0tR/yDLRWx3irRJHM3Uu9UvW4w39pwPOTjk5bP8A+uobm+hwR5g5Prz/APWqrq11axoLe2sbMOf4hCMj9KWSKG206EPbW7uV3ZaNScmrUUc0qkm3FNaDBcRd3UDPQH+tNa9h/vr/ALqnFPtNvls8lvbeWPWBf8KrXF7atkR6XaY9TEKpK5hJtJPmQ/7bF/eCj0WiO4ibKiRYx+tVVuYsnbp1n/36FKqrcOES0tkJ/uxgVXKjJTk9nctiSNTyQ3uxpyXULSANJkY6DpVjS9OsGuJVurZH2hR0wM85rSk0zQgP+PGH8OtQ3E6Y0asle6Rkamsb6hp0iqwAV+3fFaviNXuPAd4wBJt2WVc9RhhWdq8Vtb3Fg1vAiZLrnk9BWyR9o8H6yowD9kkPbsM/0pX+FlShzxrRfVP/ANJJPgdc/wDH3AOqOSuPTJ/+tXoel8F5MHOSx/KvJPgncbdWuY+mUBHPXgV6mZvI0qWTPzOSF5rLGq1VmnCc+fK4X6XX4s8n+L7STapHMwwklu5T32vXp3g23F54Wt78fMfsYUZPTA5rh/jBbKtjpE68hHeByP8AaA/qK3/Ad5Ivgm0WOU8wlXHuKuT/AHNN9mY4aEv7UxtK/wAUU/wJ2ao2bNIW/GmFq9o/JxSec1bttXvrXASYso/hfkVRZqikagDp7TxNC2Fuo2iP95eRWxbXlvcJugmSQexrzpzzmmJLJE4eJ2RuxU4NAHpN0sdxbSW8yho5FKsD3BrwbxJpcmj6zcWL52o2Y2P8Snoa9EsvE15BhLlROnr0aszx/wDYtc0tb+zYfa7UfOjDDFO/1x1qKkbo9XKcV7Gryy2l+Z55R2p9rb3N5cpbWttLcTyHCRxIWZj7AcmvYfh/+zr448ReXc6yI/D1i2D/AKQN07D2QdPxNYKLex9NWxVOir1HY8aruPAXwn8c+NSkmk6PJDZseb27/dQgexPLf8BBr6z+H3wN8A+EQlwNN/te/Tn7TfgPg/7KfdH616eoVUCqoAHQDoBW0aPc8XEZ5pajH5v/ACPAfAX7MHhbS2ivvFl5Lrt2uD5CZit1P0+834n8K9x0rTNN0aySx0ixtrG2QYEUEYRf061fPKjtUTssa73ZVX1JrZRS2PBrV6lV3mxR054oYqF3EhQOSTUJmklGIY8L/ffgfl1oSBeDMxlYf3ug+gpmIvnGT/j3TcP77cL/APX/AA/Ohbfdhp2Mv+z0UfhU+6g/SgYwICOuAOABS8KBxxSj8qB0z+lMBimnMOR2+lQ3Nxb2kElzd3EVvAg3PJKwVVHqSeBXkHxA/aI8E+HfMt9GaTxBfLkYtztgU+7nr+FTKSjua0cPUrO1ONz2VeQfQGub1fx34L0e9ax1LxRpFrcoMtFJdKGX6jPFfH3jv44eOvFqvB/aP9k2Df8ALtYkpkejP94/pXmbuSxYnJPJJ5JrJ1ux7NHI21erK3oVb63AXcq85qLTNM1DU7+Ox02xuL25cgLFBGXY/gK+svAn7MMI8u68bat5p4JsrE4X6NIef++QPrXvPhLwj4Z8J2gtfDui2enpjlooxvb6t1P51Mabe5ti8yoRf7vV/gfKHw+/Zn8XayIrrxLcReH7Q4JjYeZcEf7o4X8TX0T4A+D/AIE8FiOXT9KW8vk/5fb3EsufVc8L+AFegnNNPXp0rWNOMTya+YV62jdl2RA//H1EO+1uKmJz16VHKM3MfrtapMdO1WcIgG0/LTuh5pO3rSjk/hQAZwfagUtNbrQBwX7Qlw0Hwi1qFGw12I7Tg44kkVT+hr5P0iWOOK9uGGA12+1SfoAP0r6i/aUXd8NiNxCfbYXfB5+Ulh+oFfJ+jP50EXXbvllIPfk15ePd5WP0DhCl7OjKr1b/ACS/zOcl1K7XxdqMdrGXkZEJBGflXNdBbX4eNJBgqw5G3p7Vl+E9ravr9xs3P8qBgeg5JFR3EjQXbRHcqS8r83Q1hJJux9Bh5yhD2l73b+WrN4wCYNNbsSO6sOlY2pfu0LOuGx6U6DUpLOJlYkvxjJ61Xu4NW1R7wvbi2SxjZpvNyuCozt/3j0x6ketKEJX0KxmMoxh7zszEYmS6Df7QrV1FgWjUngAd6zbKGTzAzcY+tGqXDPOdp4BrVq7POjPlg2+pPf3O5BaxdB94+tJZWDSjc3C+9P0qxa4jlutrGGFlErgZCk9M/XFT394D+7h+WNeAKTutEaQUZpzm7+Q17GIfxY98VZ0yCNJScjgcVlRCSeQLuYmuksrRbayLyZY44B9aibsjpwsVOXMloilBIPMnccHzcdfYf40+ScZBzzVCKRtjY43St2/D+lMLYbnp60+XUzdUm1mQGKwfdyLhlz65WtzTju8OasmeDZy8/wDADXOavj7DBIO1yv8AI1vaF5t3o2pWduoaeS2dUB4HINJ7IqOtSS7r9Dn/AIQyeXr7YDDcvTPT5RXqUrNK0VuvJZz/ADzXknwwZY/E8CkkozBfQgFK9lsYUbUZmix5cZ2J/X+lTj1apfyI4KnzZfy9pP8AQ5X4lafcSeFLzKbvs7LOMdtp5P5E0/4XvZyaBDa3RkRzvK5U4Iz2Ndzf2cd3pV1azbSk8Lxt9CMVwXwqu4xpl1pl1zNYSNjNYwk3Rt2Z6tWlGObKptzwa+ad/wAmXi3J7c0wtTHkyxPfNVL2+tbRN91cxQr/ALbgV9Atj8VkrSaLTNUTNmsoeINLY/LcMw/vCNsfnirulatpMkzNJNE+2MlEkyAzdgf89qCSVj+VRSN3FWpGhuR8kaxS9gv3X+g7GqLtQAxzVaXrUzmoHPNAH17+znY+DpfAFlqnh3RLKyvCvk3zqu6XzV+9ljlsHqBnHNenN2P518kfsx+NP+Eb8bDRrybbp2sYiO48JN/A34/d/EV9bTSRxj52wT0Uck/Qd6pBOUpu8ndjlBxSSOkYzIwUfrTM3En3QIV9W5b8ug/zxTkhjVt3LP3djk0yRm6aVf3SeWP7z9fwFIkKhwzZkcfxNzj6dh+FWDgAD86a3GefyoAMcYNNY46c07tRg56ZoCwg6e9OA49TXAfEH4veA/BIeLVNajnvVHFlZ4lmz6EDhfxIr55+IH7TnirWBJaeFbSLQLQ8CY4luGH1+6v4DPvUSqRidmHwNav8K07s+rPFfinw54UsWvPEWs2mnRYyBNIAzf7q9TXgPj39qWxi8y08D6O90/QXt8pVB7iMcn8SK+Y9V1K+1e+e+1S9ub+6c5aWeQuxP1NVg/OAQKxlWb2Pbw+T0oa1Hc6bxr468XeMpzL4i1u6u1zlId2yJP8AdRflH865V4S38dTA+xP1pRWLkz140oJcqWgRZSIKT0pCxzTj0NQFiDVx1Qp6aH6iHrQBzQfypMc12HwQvamnO7FPPfikXp6UARTwpMBuByOhBwRUW24T7rCZR2fhvzqyeuKTHB9aAIFuI5MK26OT+64wT9PX8Kn28DHWq+pXdjY2El1qdzbW1qgy8lw4VAPcnivE/H37Rng/w+723hnz9eulOCV+W3B/3zyfwpNpbmtOjOq7QVz3THvivO/iB8YvAng3zIb3Vlvr9cj7HY4lkB9GI+VfxOfavlD4gfGTx74z8yG51ZrGwbP+h2OYlI9GP3m/PHtXnQznnr3rN1Ox6dHK761H8j27x18bNS+Iwm0waVHpel2x82NVffK7YIG5unQngCuU0RDD4fNwysGdAqDr7kiuW8OKvlXxLFcIrDHcjP8AjW7byXT2OGI+zxw7VHbp+leZiXzT+4+7yWnGhhkku/5mN4Llw2q3GUO66x83fitTU7eK6gJTDDrlRnB9awPCbMNLvcZybtz19quWuoNb3A3g4/iUng1E4+82jrwdWKoRjLZ/5gksckmy8YRi1UyPLszkKMjj1JxW1ba6mpzXP2dPLfUgtmwDdcxtvP8AwOUxt/wAelZuoXFtJpl99mg+cwjcevG9d35Lk1zrSJayx3EbbHj5Vx0z1zn6iuinU5YpW3Pnc1ourim+bSKVvvuWHdscNwfenaTaxT6rF9oUPEBJIyno21GbB/KjVnjkcaja7TbXRLAA/wCrfqyfgensRVqBmtdMadvlluYzHAvcIThn9um0euTSS5XqdVWtGrSbi9Xt6m4LePTZ7qwhJ+zX0MtzEDwfJEQaJj/32fxQ1yLqzybc9T0zXR+AbzUrvxdGJXinaOwaF558BY4ljCBQOn3cL+PrVS2s4LG4kmvphIVchIlPLkd/YU6rVlJGeU81VzhN6q1/u/4Bd0LTo4086Rc/hmpNVu4wrIhH0BzVS+1SVo/mHlqfuqBWZ5pkPJyM+9cqi27s+inXjCPs6aKmnymSPc56yyY/76NaP7lkILfTmsOyP+jLgnksf1NTkMfmyfpWzieRSrNRWhZ1njRSw52Txn8M4/rXQeAJwuqIpGRIu3HrXNaixbQLsHqCjA/RhV7wtcNFfwPnHzDmpkvcZ10alsVF+S/NmT4XZdP8ZtATkQ3Pl/Ta5X/CvdtIjHlmTPy726d+a8Fuh9n+I9yu483Rb8SwP9a920qdY7L5mH3j396jH68r8ieD37KGIpfyzf8Al+hc1Kbbb7IxyxwfpXmGlJ/ZfxH1WzHyxTxFx+Wf8a7+XU7ZWY7lbb1JPSvO/El5G/jq21C3zLEbdo5mj/hPI6/jWGGi25R7o9fOa1PDxo4iTS5Zrfs9GZeteILi5uHtNKbZEhw9x/eP+z7e9c/FZ3V/eNHYQG8nU/vJ5W+RD7k960ILNnuI9MtztZzmR1/hTua66zgt7K2S2tkEcaDhR/M+pr31sfisndtnFzeEdfdN51S1En90KcfnWLqlh4l0Yedcx+dAOskZ3KPr3FepbqjYgggjOeoNMRwHhnxc8MqLIQygjMbn5T9PSu7jvIL6FbqA/e4de6t71574+8NLZZ1XTk2wE/vol6If7w9qj8Fa60c4hmckdDz1H+IoA9DdqgY09mz06VGxoAaHaN1eNirqQVYHBBHQ19r/AAL8YReMvAdrqEjL/aVti2v/AO8ZAOG+jDn659K+JXr0f9nLxr/wifj+K2u5dumaqRbXGTwjZ+R/wPH0NNAfZ5b6Up6dKb3+vSsXxZ4r8O+FrI3XiLWLTTo8ZAlk+d/91ep/AVQopydorU3C3TGKgu7q1s7d7m8uYreCMbnllcKqj1JPAr5t+IP7UVtD5lp4I0cztyBe3w2r9VjHJ/Eivnzxt458WeMrkzeItbubxc5WHdthT6IOPx61lKtFbHq0MorVNZ+6vxPrD4iftI+CPD3mWuh+Z4ivlyo+znZbqfeQ9f8AgIP1r5x+Ivxz+IPjDzLd9UOk6e3H2XTyYwR6M/3j+debNio26Vi6jkerSy+jR2V35kZb5yzEktySTyTUisuMrzUZHIqZFUDgVDOuKdxwZmGMU9QR6Cmr+VSKKk3SHClpAM8YJNS+Xt5kbHsOTQXcZ1U+uKgYOhwQoPcMwBqyZdoPlrt9+/51kuxZix6k1cEjCtKWlj9Uz9aKCtI3CEkgADmuw+GDqfakPPevOvH3xo8A+C2kt7zVlv8AUF/5c7HEsgPox+6v4mvnj4g/tKeMteMlr4dii8PWZyA0Z8y4I93PA/ACk5pHVRwlWrqlofV3jHxj4X8I2ZuvEWtWtgAMhGf94/sEHJr5+8f/ALUn+stPA+j56gXt+P1WMf8Asx/CvmjUby91C8e81C6nu7hzlpZpC7H8TVcH2rJ1Wz1aOXU4fFqb/i/xl4o8XXhuvEWtXd+2flR3xGnsqD5R+ArCFJmlArO56EYqOiHLUiucYbDD0NMUU7FNFGnolysbTQqWUygDpn1rrtRcRaNK24b9mMr6AdxXKeF44pJbkv8A6xQvl/XJq9fpeCyuJrpxt2kKCOprhrJOofR5fOUML63MTwe+7T7kHB/0ljWvcWhkizt5PtXO+E5W+x3Ea5/17Hiunt5zGgWUDHvzSqJqTNMDaVCKfYz7dpdPnSeVBJBuCyxN0dDww/EVU8QRQ2komhzLpdw7C2m3biB/ck9HH69RW5LpmoaxaBrQWiQLKI90t1FES5HAAZgTVi4+H3iPTvDmq32p28kenpaO8222mkUEDKHcqFB82OSw71vSg5LVHh5tXpUpPkmlJdH18v8AI4/SG0/Trxprp5ZNNnVluIlGSW2nYV9CGxz6E9qlW9a4X7XdOgeXnGcKq9Ao9AAABVKJPPsAq/KvGRIM/rXTeFtN8K3HhK61TVIpJbjTtRjWCBI5GW7jYcxuRwAD0Oc9uRVqPtPdb2PJqV/qbVWMdHsvPqw8I2bi+bXpIw9pbxOkbOSA8jAhdmOuDyTyBimyRw25MjvukPOM07xZdTLqQWO4Z4AqtB8u1REwymFHC/KRxWV5u/7x7+tYTT0XY+lwUYUoOW8pWflsOnkeaTPGM05flQKOuetRbSRx0zmnIWCHPYelI6Fu2ylpIH2WMnnK55qeQMGqvpny2sOePkFW5CO/NU9zlpq8EJO27Rr9e5gJ/I5p+iMyyQkjHIpFXfaXSesD5/I1BpB3W8EmewpdGaxdqsH5fr/wTbv/AA3HeeK21L7Y8YYxMUSHcSQAepPtSeLfEepab4kubCO8klSBVVd6jIUqDjIxnGcD2xXU6BJGbyVJFydiYz9K80+KjY8eX2OjJEf/ACGtLDv2k+WWqSMuIKf9nYR18K+WUp6tN9mSPrcsm9pJCS5ywZuCfpVabVJH+6/Geg6Vz8sh2jDU6KTHFenGEYrRH5xVrVaz5qkm35novhKFvsT30gAkmbaPZV/+v/KtgtVbw/ayw+E9NuHQhZ0Z1PqN5H9KkLc0xR2JC1MZqYW/CmFvxoGFzHHcQSQTLujkUqwPcGvHru2k0fXJrfJzDJgH1HY/livXyc9elcF8RrQLqdtdqP8AWxlG+qn/AAP6UAdVoF4t3pseGBZAAee3b/PtV1q5DwLcbLgwnGJIyPxXkfoWrriaAGuaruT1yQfapXPSoH6GgD07W/2hfHv/AAjdlo2nyW9hJFbrDNfKu+eUgY3AnheMdBn3rx/VdT1DVr173U725vblzlpZ5C7E/U1Zuo/MjK9+1ZZyDg1z1b31PqMpnTdH3VZrcDnNIR6mgnmkJrI9RiECmNTiaYaaM2Rv1qRewphUscKCT6AVNGqrjzG5/ur1/PtVWMk0mOjGTgDmpwgUfvGx/sjk1GJDjaihB7d6UfWp0OhXZJ5nGEXaPbqfxptAP0petSaRSQnWssj5j9a1SKy2++31rSBz4nofc3j/APaO8JaJ5lt4dhl1+7GQHXMduD/vHlvwH4185fE34xeP/F5aK71iSx05+PslkTEmPRiOW/E15+142cBBtpZ54JISuT7cV16niQw1CMfd38zPHytkdc1cj+ZQwqoRU9o+19p6GoqRujWhO0rMl2nFIFqxt7EUeVWNjv5SALTwtSbMUowB0oGkNC0jdKlGDTJMY4pgzQ8LJItxLdKflixuX1BzU+t6sbyEwrlVUHjPFUNGZminjEgRXbByeOlPvBbwRGGMh5COWrkqJe01PYwtSX1VKO2t/vM3wZcwwxXCyR7iZjz6Vr6jehxtjBArH8N28EdpczNIC7SEBR1HPWrD/McdKU0nNs0w85ww0Yjre8u7OUTW00kUnqp6/UdxXdeF/ifqtjMV1VpNQtJIjE1tdTSSW5BGM+XuHY8/yrM+E3hGDxx44tPDc989ilxHKxmSPeRsQtjBI9K6hvhHbajZeLLzw74hkvrbw5bxy5ms2hadiGLrgnjG08961hzpXieXjfqtSXs661/zdtzzx9Cvby5uJLV/s1krqbYtGxE+/O1FPblWHPT5Qa3LcaxpfhDTNW06PFiY5HmkwrBZmlYEOp9QidQeleuWvwh8V6d4cisrG/0e6mFnKZnE8q+STGH8tk+65wxKnHB59K5ceE/E3iz4XQ6tZ2VoILhjtefUwXeSMkN5cZAO5j1GTn6kmtJRVrW1PPw1RQqKfOnFO2va2m/zPHru6nvLt7m4kMkj9Sf0HsKEyVHrXW+Ofhl4r8ER2c3iGzihhuiVSSKYSKrgZKNjo2O1c3iOMBVyffNc8tHZn0GHcaseeLuhIAc4PSi5kjwVTHAOaQynoppsgh8hmBLHaT+lR1Ol7WRRssi2hz0CiroUsvvVaNdkaR8EYGKmiY4wOSe9Wzlp6KxZs0I8xcjBRgc/SsvQDmyh9sfzrTsztuF59qy9EJEJX+65H5NSWzLnZSh8/wBDvdKk26sPeJG/nXB/FxQnjR5MY8y3iY/gNv8ASu20kltehXnm2T+ZrnvjvbrHr+m3KD5ZbPYT7qx/+KFRhXasvQ14mj7TKpS7SX+X6nnxPv1p6N371H6Yp4Hyn6V6x+WnvHw9kXXPhZFY8G60ze8fq0ZYlh+BOfxrEnyjkHrmvXPgrpa6t+zJY6xp8SPqOg39y0iLjdLASPMU9+hyPpXnHjCxWz1Jmh+a3lAkhb1U8igpGKWppbHvTTSE4oAcTXN+Pow+lwSd45h+RBroS3pWL4x2f2KfM+75yZ+maAOe8LNs1O3IPBlA/MEf1rt2P5VxOj+X/a0Plcp9oTHP+1XZu3YUAMc96janHrTG60AMPWsy+jKybl6N1+taZ61XuI/MjZe9RON0duAxHsKqb2ejMz/gRpOO1IBIzlVXkdfalIVfvsWP91en51z2PqnNAAzHaqkn2pGVE+++4/3V5/WkZ2K7QNq+g6Uzn2FPQhtsV5WIKqNi+gpIjwKafrRH3oYoqzLCnJqRfc1CtSgVB0IkG33p42471EKeKRqmKRWbJDIrnCk+4rRPSmVSdjOrBTNNY0AwFAH0qu1nHuLfNz2zTWvvm+Rc/WpI7qNgd/yn9K7LM8pypy0K15brGA0ecd6q961PNgbKGRSD6ms+4iMb46jsR3pmFWCWsS3aTeYu0nLCp6yo2ZHDDgitKGRZE3D8RWc1Y6sPW5lyvceRQKDTGrM6SXtUNyyrET37U132jmqk0rSH2qoq5hVqqEfMt2DbbZ/dqe7GmWH/AB6nHXf/AEqUj5e1c1X42elg/wCBEzvD7fNdxseBIcCtErz/AEFZOkZGrXSdMtn9K2mYRjOcntUT3OnCe9S16XO0+BGvaf4V+KGla1rFx9lsoxKkkxUts3RlQcDnqRXvnhDx14LtrbXINc+IWm6zPrcxjFyYRblIRAwVWX2PGe+RXycNxG5jk9ge1NKhQCB+lVCq4q1jmxmVwxU+Zya0t09T7W0DW/A91qNrqFr4qsjeahaeR5a6gfLbbAEJeMnarAjAPUiuS0bwvqehfCGw0drHwzrl/pmozXKyy367LNSAyzp/eIIyRXy0sccyH5fmH50xRIpKiR1HI4ciq9vd6o5P7CcFaNTTR6rtfz8z6N/an026Xwdpmr30j2t1PqZWa2huzJaXDGEH7RGrcj0/P6185tC3fp9ak1C81C5hhiur+6uYoBtiSWVmEY9FB6UyCTKbW5rKpLmd0epl+G+r0vZSd2RmMr2/WoZ8rbTH/pm3f2q8OVxyar30TfZJWUZO0ipTOupBqLaKy42rtz071ZjASPPQ/wA6jihfdjacD2p8mT8uKpnPDRXYtjzdI3fdwKoaUNpuF9J3/wDQq1LNMTpnrnms6wINzd4/5+G/nSXUJJrkfmzsvD/PifT93R7YD8jVX9oG0VbbSbhP4ZJYz+IB/oaXzGt9T0mZOD5ZA/Ain/GNmuPCcErkEpdoxP1VhWNLStBnoZtHnynEQ7Wf5M8kT+dPI/dnFRoeMVM4xEq9+te0j8jZo6J4r8UeGbi3uPDusXWnSx78GF8A7gAwI6EEdjXpPgrW7jxR4Nmt9QlWXUdPcsrhQu+JuSMD0OT+Jrx26bCxj61t+CdcuNCv3uIduGQqdwyp9qQI7x8g4pDVGx1eDUCxVfLk6lM8fUVJPdRw8t8x9M0FFncM1S1CJdS0ja4RfMCsvGQO4z61C2sFX+VIgPQrmqp1KO2VNqHyRkbAfu5Pb29qAM/QrBrTV1jldXKqzjaOM+v610pOKx7q4j/tGxvYsbHLRMR0ORx/n2q695GPvTRj6HP8qALNNYc1VN5CT8rO5/2Vo82Z/uWsx92OKAJZW2oWwzY7KMmod0zHLWdxGn991wKlt4L+4uYokhjUM3zYOSB61pXWh6l9neZYbllQbmYRkhVHUn0FA0rs5rUGKyBc4UjoKqbxjrUlyzecxfJ5OCfSosrXK3dn19GMoU1F7oQt9aTOe1O/KkpFu42lj6mgkeopCeOKdhLQnQ56VYjXjmqYl28IMn1o824x1I/Cp5WzeNSEdy80eB8tIDRmSONdwJJx1pJSOHX1wRUo6HboK3JFG2jNLTEW4YI4/wCHJ9TSz2qSDP3T7UktxGv8QJ9qat6jHG1gPXNdup496duUiNif+en6VG9rNj5RnHTBrR3KejA0w8HINFxOjAyGBBwQQR1FOgkaNwR/+utK5gS4UH7r9j61mzRvC2GXBpnNODpu6NFXVlDZ4NMmkWMcnn0qtE22IFzgE8A0hiMnzK3Gf4uDUciudTrScdFqRySlz1poHPNTi3lZ/wDVgfTpU6WJ/jf8hV6HNyTkyXTzH9k2sf4uvoan8sgE7QV7EdKIbFWs7hYsmULuGe+P8/pVS3vHjhEykgnhkxn5vSuCqvfdj6LCNRpRUuxn20kNvrM5lkCFlGPSte32SvkOpHqGzWXclbfxBE8mYzJGAVPr6Vvyw2ZGWsbVj/e8sA/mKib2NsKn70ezZER820CmgbiRzQba2yWWFkH+xKw/rTVgjX7k92v/AANW/mKz0Ou77BGxhlyehqaZRkleO/SoWjY8fapSP9qNT/hTv3wQKtyv4w//AF6GVF2VrfkStH5kfHXFVgDGxU8U9fta/duIP+/bUx2vD95rV/T5WoCUo72Jo8k8CpbxfLsZDx0/rVIzagPutbKPZTTZ3vmgffNEVxyPL6/rRy6h7ePK1Z3L/msp4xjuMVIohmHYH2rMM6g4jy7Z5NTW8u5CQpDDqPWlymirRbsy2IvLmX0z2rF01f8ASrzjpcNW5bSrIoGeQe/WsrTo/wDSr4jp9oanF6MyxEVeHL5/kbWoP5f9lyj+FmH8jU/xKYy+B5H7LLEf/Hsf1qpqPOk2D55W4Kn8qt+OcS+Ab04IKeUfycVnD44+p1Yxc2ExK7wv/wCSnlCflUz9Aagi61ZXpt7Yr2kfj8tzQ0S20yaVTqEbvjIHOFX3NXNR0uPDrCq5Tog4DD0+voazLKTyZYpOwyGHqD1rQedo7tUDEqfuEnqvp+FIcShYs8co2sePmRu+Ks6zqhitw38bfpT4oc6sIyNolG9fr0P64NUfFttsaE4+Unmgoo2t5dNIJHztNacsxZAM1WYKVWNMBQBzT4B59zHCgzk0APlVonVWJCkhh7EV9GeFf2fPEGq2Frf/AGjSrW3uokmQvMCdrAEcfQ14BrEJa6tYIxlySePQD/8AVX3T4P8Agl8Oz4K0afVPDBkvWsInnIupgS5QE8B8CmgOT0f9ma3Ee7UPEy7v7tvHn+ZrrNL/AGdvBFqAbl9QvWHq4QfoKwvEfgb4cabpt3PafDnXLi6gjLJbx3VyPMPpuDmuDMej/J9l+DHi5ixwVi1e8Uj86UZJ7A0z6O8O/DbwXoPzad4dtPM7vMnmt+bZxXTRQQxRmOO3jRMYKqgAx6YFfN2maAJLZJYPhR8TbaRunl+IXUD/AL6kB/Sr3/CL/EacgaHoXjXSv7r33jMYX6qVfNXck7n4hfAzwB4wWSZtN/sq+bP+k2ACZPqyfdP6V84fET9m3xz4b8y60RU8RWK5bNuNs6j3Q9fwr6l+EGh+P9FsrweOvEsOsPKw+zRKA5t1HUNJtXcfwrvDjaT0qHCLO2jj61LS915n5b3dvcWdy9rd28tvcRnDxSoUdT6EHkVESCOa/SLxx4C8H+NbYweItCtrxwMLOF2TJ/uuPmH5187fET9la9gMl34H1gXUfJFlfELIPZZBwfxArKVJrY9SjmdOektGfMRU56ZpwVhW74s8LeIfCt8bHxBo95pswOFM0ZCt9G6GsqGPj5jk1k3bc9KEFN+6NiiH8XJqdYYz0yv0NIODTgSegqOY6400tLFiFsJ5E/KfwsOxqKaFoWbdyOqkdDTv4SCM5qLfJgxPkgHIpI0lZJXANzyppCR7inLn3p46cg1fMZchOtkuPnYn6VKlvCD9zP1NSu6KfmkX86ia5hX+LP0Fdep5vLCJFc2jb8w9D2JqI2txj/7Kri3kLcZI+oqQkY3KQRRqS6cJPQopLNAm2SPIHfNK11HN+7eMn61bdVdTkAjuKqTRRRgMq4J460CcZR2eg1Vx8zDn+VLkd+aXcuMlgTUe4ZoHYsxyqPUfhU32mJQC3H4VURM81KIFkXaWPWkXeXQla+WApPGw+SRd3+6eD/OrKLHpV5LqL2wltWyBxko3dgP0/WqD2CvHJH5hw6Fa6bw9Gl14RV5cGUbhMuOd4OD+lcWKXK79z2cqjKteD0a1X9fM5DxAiSXtlfIQ8crhg3sa1HYnatUL7T5XPlWjMkQcEK4+Vec5HpVtrpUI862lQjglRuH5is27pGsE4Tk5K17Ft1Ahx3qAdarHU7SSTYbhF9icVIJI3+7IGHsamzOj2kZbMmpVNRBu1PHSk0UmScEdqGUGmA05WOKnY0WpGwxVe8BNrKB/dOKvEAjmq1xGwVh61SZlVi7MrwDzIQIysbNgg461FBcTJctDIhSdeGB7j1qzpsYayi3ckDH5cVNLb+YAdwDIPlc9vb6VV1exChOUVKI63UK32iQ4wMmsq0v5Apjthl5HZ3b0yafNeS30TWtqNqA7JZQcjPotXbPTxHEERRGvv1P1o0W4XdWS9nsuv+Qt5JcrpNsZMOrXY+bGP4TWt4nbzPAF9k9YlP5EGqWvHbpVvDGf3YuEUD1461f1vafBN6jd7duPfFZp6xfmd9SDVOvC/wBj9GeU2/Kmp4vv7e2Kr2/Ab6VPbsogNwxwmMV7CPx+Rd+y3H2L7d5T/ZllERkx8u8gnb9cAmmXk3+jRuCAykY/Otq78V29x8P7DwzFpUVp5N/Je3F0ZMvcsy7UBHYKuePeuTuZ/PkWGHMhzwFGcmkwjc6S6uI/tmlzL1ZHLfkP60mvyxySAbQ2B61peB/C15r2uWa3cFxDZRhUfaP3jL1IUdifWvXvid8HV1pIr/wR4Z1DTJBGqyQM3mRyEDG7nkE9+1BZ84zz4+UAKPQVf0J0t91xKQHI4z/CPWupufgt8UVkOPC12xHTCHmul8Cfs6/EbW9Thj1rTpdIsNw8yR13Pj2X/GgDP+EPhnXPGHi9LrR/D0+trZuk09usqwjyQwOC7cKWP4+1fZLeNviwoAX4MnaOAP7fg4H5Vd8H2nw5+EXhOPSV1LTdGiA3zyXl0gmuHxyzc5J9gOO1cT8Rv2mvCmkafInhGGTXLzcFWeSF47RST3Y4J/AVSEdQPH3xTjP7z4L3eP8ApnrcB/pQ3xO8b2/zX3wZ8Vgd/s88U38jXz9e/tDfE/XpWt9KuIInbhI9N08yOPoTk16V8LP+GhPE2juL/wAQNoNqX4uNS09XunB67V42j6ikB2b/ABshthu1X4ceP9PQfed9J3KPxVq6D4ffFTwT461CfS9Bv5jqMEZlltbi2eGRVBAJwwweSOh71z6/Bn+0SH8X/EHxfrpPWIXv2aI+22PHH1rrvBXgPwj4MMn/AAjehW1jLMNss4y0sg/2nbJNUgOobCjNMPI4PelP3sGlwN3AzQIZ93ANBO4CnMMnpz/KmDltozigCtrOk6drGntZapY299buMNFPGHX8jXinj39nDwxqgkuPC9w2iXR5ELL5lux9MdV/A/hXvG7gU18E4HFTKEZfEjow+KrYd3pysfBHj74XeOvBZeTVNDaayU8Xlovmwke5HK/iBXCfam/up+VfpeemxgGDcEHoRXmPxA+CPgHxc8076b/ZV+3/AC82OI8n3X7p/KsXhl0PcocQS2rL5o+HTcMf7v5U1pvp+Vev/ED9nXxt4fMlxomzxDZLz+4G2dR7oev4E/SvHLy3uLO4e2u7eW3njO145UKsp9CDyKxcOXdHr08ZGsrwlccZfpSebUFJmlY09pI0zYp/z0P5UCzhUcsTVYXrj70Z/OpY7uFupK/Wuy7PITpdhTZx54ZhTZIJkj/dSEgdhxVhJom6Ov508HjjFF2V7OL2MzdeL/f/ACpt3NI0I3RspUg5xWo/SqWorvWOPONzUGcqbitygZcHnNSJNGeuRUZt5EA8yM47MvNOhhjZsBv1pExci1DcRf3j+VW45ogA24DPTIqtHZLkbmNbvhrwdrvii9FroOmXl/L0xDHlV+p6ChGrcoq5n+dF/wA9Fq7oNxKL/wCzWCyXElywzAiFy7eqgc5r3bwH+y3dSmO68aayLdOps7HDSH2aQ8D8Aa+hPBPgPwj4MtBD4d0S1s3Iw0+3fK/+85yT+dE6UZqzOZZu8PNSp7o+A9YE0d3LDLHLDJGxWSGVSro3oQelZ27Oeua+/wD4gfDHwV46jLa/o0b3OMLeQExTr/wNeT9DkV55D+y78P45S/8AaXiF1P8AA10mP/QM1z/VmtmdkeIYTd5xaPkJ1Rh8yhj3zzVd7O1Y7vJUH1HBr6+1L9lvwhJuNj4g1q1J+6JPLlA/8dB/WuP179lbXIY2k0PxRY3Zx8sdzC0JPtkbhS9jNGqzfCVHr+KPnJbcL9yaZfo9OCXA+7dN/wACUGu78R/Bz4oaBC1xeeEbyeFScvZss+B64QkgV55LexwXDW9zvt5kOGjlUowPuDzUOEludlLF4eXwy/EtA3wHFxEfqn/16cH1DoHtz+BqvHeQt92RT+NSrMh6MKzcfI6o1Y9JP7yTfqn/AE7n6A0rPqbLhhb4+hpFmHZuakWT/apWNk7/AGmQKNSRAiyQIo/uxk02aN5CBcTyyrjlQdoP4Crqy0rLG/J4PtSuVyK29/Ugt5YYVCxxhB2AGKupcknr1qv9nDdGBoW2dTuDdO2aTszWnOpHS2hPqcnn2lpGRz9pUj8jW/d2iTaLcQyHhoGVRnqcVz2nOb7UlSMfubbJZsdXPb8K1dRuvJhPz5Kjd9AKzkndJHoYeUZQnOWzVjzvwxoOpa5ex2mn2zyOxCk44H1NfbHwn/Zl8E6d4O01fGOnHVdXDm4nBlZYlZuiFQeQB61lfsq+Df7UVPFWoWqxW0ODDGV4eX19wv8AP6V9LZOa9SjOVRczVj8yzXCUMDNUKcuaXV7fK3l1+4881j4JfC3VrdILzwfp/loMIsa7No9tuKyh+zn8JEgMdv4a+yt1WWG4dZFPsc16yD2oPStrHkHlNr8ErDTRt0Txh4gsF7K0dtMB/wB9RZqyfh340jgMVp8YNciH8OdMtWx+O2vS92RzSE8cU7DPJX+HXjYn/iYfGHxds7tbW1so/RcinwfBvSdSy2sePvHOtr/HHJrLRofYogGK9YX8qrXNvBK25owHHR1O1h+I5osI4nRPg58MdGlEtr4P06WbqZrsG4cn1zITzXU3HhzQbiz+xz6PZS2uMeS0KmPH+7jFWGS7iUeXMs6j+GXg/wDfQ/qPxpRfImEuUeBs9XHyn8RxRYLiaVpGk6XGItN02zskHRYIVQfoKvetRpIGAIYMp6EHindT14oAYd27HYUu4KBkc0N8xqNvvDg59aYDixzTs/TNIe3vQuASKQCklulMKlU5xmpUGeelKQMc0AQbto6+9N3d8HNPYKaNrY+lMQ0ckN3pB1YnsQaXjdj0607GQSDTAYvLd657xt4D8JeMbXyvEOi2142MLNt2zJ9HHI+nSuiA56detSn7vrUvUqEpRd4uzPlX4g/suXUQlu/BOsLcKORZXx2v9FkHB/ECvC9a8B+NNG1B7DUPC+rRzp1CWrSKR6hlBBFfoypODxTlDY+bH5Vm6UXsenRzetBWlqfmxtVqY9vG3VB+VQC8IGGjH4VIt7H/ABKwp2Z63tIMiks0z8hKn86jMNwnTJ+hq4Jo2+64pQeaZLpxeqKQkuoxyrfiM1BPLNIQ2QCvAwPWtq1t7i7uEt7O3lnnkOEiiQszH0AHJr1PwX+zp448SvHc6x5Xh2wbBLXHzTkeyDp+J/CjcxquNJe9I8XgumAVXUYHGR1r0L4f/Crxr42ZJtJ0eWKyY/8AH7dqYocexIy3/AQa+qPh78C/AHg7y7iPTDrGoJj/AEvUMSYP+yn3R+Rr1FAQAFAAAwAOAKdjgnmMlpD8Tw3wD+zb4Y0kR3Pie6k1y6HJhUGO3B+nVvxP4V7TpOm6fpFmtlpdjb2VuowsUMYRf0q3k59KVvvAUzhqVp1X7zuJt/KgLk8UpxmlU8UGQ3bigdfenNuHpTRjbnvQAFaOgAAzSOwQbmYKO5JwBUZn8wjyYi/+0eF/+vQBMMj/ABrmfE/hDwT4juN+ueGNL1W5xgtJbKz/AIt2/E10Hks5BnlLf7K8L/ialRUjAVVAA6YGBQNaHlGqfs9/CjVP9b4RtLEHn/Q5Xjb8wf6Vzlx+yj8MpJQ8Fzr9sv8AcS8yP1BNe9nqOwo7+1JxTLjWqR2Z84Xv7JHhNtxsfFviG3Ofl3+VIB/46Kwbz9ka+Xd9h+IYP90Tad/Mh6+rcdPU0H6c0nCPY2jja8dpM+RYf2TvFPmqJPHenCPPzFbFyce3zVqf8MnXy27/APFwF87+DOmjb+Pz5r6lOdo9aXtyKn2UOxosxxS+2z5Ol/ZZ8Rwxs0fjazmbA2/8S8jnvn5v5Z+lc7rP7OfxOt97abfaRqiA42wz+W5HuHAwfxr7SPTk0yaKKXBZPmHRhwR+NJ0IPobQzjFw+3c+PtI+APxCWyRP7NsrT+8jXaZJ+ozWx4L/AGd9e1fUWHiwf2Vp8cg8wJKryzgHou0kAH1PPtX1LtuI/usJVHZ+G/Onx3Cs4Vsxsf4X4z9PWs1hYJ3OypxLjZQ5FZLyRFoul2Oj6Vb6XptulvaW6BI416AD+tW+MetJ360dc107Hgyk5Nyk7sU/iaGOBigdO5oxQSHamtmnnpTcjJ4oAQ7sgH8KTbznvTz0pv8AEPSgBpAxwKaEyCTz2xUvb2pjDn2oArmxhDboS8LnvEcD8uhpR9rgzuVblO5T5H/I8H8xVpe/NKeSeaAK8V5byMEyUk/uSDa35HrUrY6mmzRxyptlRXT0YZqA2zRKWtZ3j9Eb51/XkfnQBZ+7z2pB16fnVU3FxGv+kW5IHV4fmH5df51LDNHcD93Kr4PIHUfUdRQBP6ml6jjpQuec8+1JkDoaAGNlSMjI6UwE7iOamOWxx05FDLx069aYEDDng0IQFAHXNDkKcBuOmKNvIPpQIeBu7YpxpMfMOelKeTgUhjG3ZHGFpwVjyOfxp+BxgcYpo2rxmgD813tom6xrUD2UWeNwP1rtvh58L/iD4zZJNM0Z4rJjzeXg8qID1BPLfgDX0V4E/Zx8M6UI7rxPdSa3dDBMK5jt1P0+834kD2qbM+iq4vDxWu58oeGfBfiLxPeC08PaZc6hITg+VGdq/Vugr3f4efsuX7tHd+NNbFonU2ViQzn2ZzwPwBr6g0vTdP0q0Sz0uyt7O2QYWOCMIoH0FWcc00jyquMlJ+4rHOeC/A/hPwhbeR4f0W2tGxhp9u6Z/q55P8q6LjpnBPY0pHSsTxrp51DQ5HimaC6s/wDSrWZeqSIMj6g9CPQ0zklJyd2bQPJHHuM0nOOPWvNIrvULHw5pWrXWqnTpvEFwJtU1IRBhbAxkpGobIReAoJHHPc07SvGN9by2TavqKmwlivEgvGg2C7aNl8punBKluBwadiOY9Kzk8DpSNJGrrG0irI+dilhlsdcDvXBeBNW8Q61qsL3upMlrDpdrcSQi3UebLIrbstjIHGcCue8fS29l8TLS/bydVk3IPsEodJYiF4MTDgg5zjHUcmnYHI9gYgA7mAx1yelIsiGLzFdCmM7gRjH1ryXXYrex1LxBb+XcLpJ1axk1BELH9wYsyZPpuIzz61VuPsjC8+x74/BR1i3E4hJMQTyz5m0j/ln5mzOOOtFhcx7C9xCFDeapBGVwc7vpiow88nMaCMf3n6/lXI/DlbWGTxA+hx79GW4X7ABnYzBPnEZP8O78M5rk7Txb4tl0a/vhexGYWRlkiZome2l8xQAsaqGAGSCGye9Kw7nriQocPITI/Yuen0HQVNxjArzK61HxVbanLoceuPI7ajZxpdyWqbkjmjYuMAYOCvFJf+I9attcuIRrTi+tdQjtrbSGtlP2uElQZCcZyQWbcCAMdKfKHMelxzQSOESaNmOcBXBPHWpPavFLa8v9LF7qFiXS5t7LVXhYpuwwuRjg9a29Rv8Axdp82psfEU0y6etpcqps4x5vmvteM4H3QM4xyPWjlDmPTx19qU15Xb+KPFEmu3itcRxeVJdI1lJJHlI0VijKm3fu4VskkHPSqWuXviefwvdRXetXNx9r0KLUiVtkUwuJVDKu0dCPXnilYOY9hHXrTFcM7Ksill+8AckfX0rk/E2r3lj4Gtb+w1UzCWSFJdT8gMY4mbDTbAMcD2wK4ldc1Syu9Vk03VpL6C41GCGXVNscR2CE4+ZlKDJ43YxxQkHMezUnNeTSeKdaLWdvqvimHSEfTJbj7TDFHKJnWUqnzYxkrjIHU5xin3nizXmtVmv9XOh3KaZDc2tsLUN9vmYHcDuBPUAbVwRnNFg5j1VsD5mYBQOSelKNpUMpDKehFeX3niXVTq9/Z313uE1jKY7OERukLCDcUlQrvBBzzkg8Crfw9muF8Y3cd1qki+fptnNFZGFVRl8kZK4HAU8YHrzTsFz0NGVi211YqcHBzg+hpWRXUrIoZfQjNeXeINb1LTbvW5Le9jsY49VPmCIRxzTILdD8hdSrnPY8kcA103i3UtUbT/Dq6PeyWb6lexQyzPArOsbIxJKngHgUrBc6byWTmGQj/Zflf8RSifZxPGY/9ocr+debx+I/FA8Zy2KzofIvTbi0mliXzoQv3wu3eWP3sg47YrNg8X680Nu0HiI3t9c2F5Nc2X2RB9kmSPKoOM8Hsck0WDmPXvMjXDNIgU8A5GKeRk15NqXiVtVuwNPuIrq1WPTpCVhDIJnmw5wR1Ax9Kdf+IvFtvo82pSX8jQS6tLZZjjjj+zQpIwDZZSATgDccjGOM807BzI9WO31pqOjgOjK6t0KnINeU/wDCTa3Lb6dDqfiCLS7eS1nlS8ijSb7W6vtSMnG3O3khQMk8VLfpeSfs+wtbzzwTpbRuxjT5sCUFuDyOOfwosHMepN27UDjmvLdZ8UapBPceR4mKyWtvA+mwfZEP9rFhyTxnk/LhcY610njzVbyyj0mP+0TottdyMt3fCMOYSEyq/MCFyeMkUrBc6zzELNHvG4AErkZA9cUeYu4IWXceQueT+FeU6xrV1ZX95fWupTXElxplhDHfoiRAlpZfnbcpVBjqcHGaq2XiTXZbZbqeWKe8s7LUxHdCFWZjGEKEMFAPXsAD6U+UXMewMeAO+aeQOgFeTajqXi+0tb+5HiOeU2mm2+pKps4/ndzhojx936c+9dh411q80Gys9cXc9jExW9hVMlg64Qjvw+PzpWHc6Rt360pAxzkmvMNY1zX7Erb6p4hOlXEWmpdQ4tUcXs7Ft0fI6LhV2jB5zU9x4z1WEXVpdzLaam13YCC1MQLCKTy/MxxyOX57UWC56NtwOKjeK1uQsm1JB/DIjcj6MOawfAMmr39te6jql+Zla7mhggESosaJIwByBkkj+VefeFdc1Sx0vT7bTNZe7uX+1rJpf2Yf6Oq+YyyZxuznHU4OcUWC564kV1HzFN5o6bZhz+DD+ooS9CHbcwvDjuRlfzFeZ3njbVLu1B0nUkdl0iCSRkgDBLhp1RsgjqAT8varOo6xr2l3tzpF94gkhtE1RYZdWe2TdFE0PmBSMbRlvl3EcU7C5j0uKe3cARXEUm4kDa4OSOo/CnO3vz6V4pp8t7AE1TTTJeXqXWqyQypEU84rGm07enPp0Paul8CeJNWdriTWNRtr60fyViczxGVZX/gwgAwewOCOlFh8x6CVBUHHNKV4C89Khiu4WYRyM0MnZZBtP69at4z24NSMavPIHAobg+1L0zkjHtQ4GBjGKAGs3ODQu3HPWgnauQDzSHdngCgCVdu0KoCqBgADAAopPeg0AOPSkzzzR1xntR1NACfeHWkA4w3P1p2MCo55I48GRgPQdz9B3oAGjjaMxsiMhGCpAI/KkkWFUUOke1ORuUYX6elRmSaQgRxiMf3pOv5Ui28ed8hMzZ6v0H0HSgQ3zFbP2aIP23Y2r+ff8KY9jHcSx3F0Fkliz5ZAxsyMHB681cXFBPBHencYxI440KiNQp4IA4P1rJ8U+INB8K6XHda5dR2Nk8ogUmJmTcQcLhQcdD7VsP0Fcj8X/Dv/AAlXw61jR0XdO0Blt/aVPmX9Rj8aTbtoaUIwlUjGezepp+I/Evh7wvptteazqENhZzSLFCxU7WJ5AAUHjHfpT/EviDw94bigutYu4bVL6dYYT5RYzSHoMKCTXzTNcah8Y9O8P+G7SSQPoWhTXF3x965UbY1+pCqPzrc8E61J8TvGXgHTbgM8Xh2wa61EN0M6HYufc7VP/Aqy9q2es8pjTjeb2vzeS1t99j2LxL8SPAvhzWJNL1zW4LO+jVWaNoJGIBGVOQpHQ1f8JeLvC/i8Tz+HdRi1A2hCyusTKU3ZwMsAex6V4x4sGuN+0nrn9g+GdM8RXP8AZcO62vyBGq7Y8uMg85wPxr174aQ6wujzy694V0rw7etMR5FgF2yIAMMSAOck1UZNysc+JwtGlRjJbtJ7rr5bmhc+IvD9t4ntvDM95FHq11EZYbYxnMickkHGOx4z2p0/iXw/D4qh8LTX0C6xPD5yWxU7mQZ5zjHY8Zrzj9o22k0mfwx8QLVCZdD1BFuNvUwOeR9Oo/4FXmOr3Woah4ivfjbaSyNY6f4gitYFA+9aKNjN+R/8epSqNOxphsuhXpqd9Gmv+3r6L5n0sfEXh8eLl8N/a4TrckHneQIiW8vnktjAHB4JpvifxV4b8M3FjBrmpW9lLfOYrZWUneeMjgcDkdcDmvN/gZ/xVHjrxh8RCC0N1ciw09iOkSAZx+AT8zXlvxe8T+GvFnxA8SHWNQuYotMsjZaJ5MZdTcK2S5I6DII+hHpSdT3blUctjOv7LWySvbu+n9dmfVGvanp2i6Rc6lqkyW9jbJumkKkhV6dAPeqlrr3h+68JnxFb3ltLo3kmZp1TKeWvXK4zxjpivKbrxUPF37K2p6lI4a8hsPs12M8iRGUZP1GDXn1jd6v8N/AUljfNLd+GPFmjNJayAZ+y3bR8r9D/AIelN1LegqWWc8Wm7TUrW7pb28+p7tq3jr4b6cmm+ItQ1S1jXUrVkspmgkIkhVxkABeMNjqBU+ifFD4feIdXtdK0zXre8vpnxBH9nkBLY7FlwOnrXP8Aww0zTb/9nzSZL/T7O6kh0icxtNArlPvn5SRxyB09Kqfsr6Zpj/CvT9RfTbNr1bq423BgUyj94Rw2M9PehSk2iJ4bDwp1HreLtuvO3TyPQ/FeveH/AAvarq2v3EdnBI4h88ws3J6AlQcDjvxUniLxN4f8P6JHrWsajBa2DlVinILB9wyoUKCTkelS+KtCsPEvh+90PVIxJa3cRjYY5U9mHuDgj6V8+/C7w7rXiTx7H4S8U30d5pPgORhFF/z3ct+7LeoAx+gpyk07GWGw1KrTc5O3Lv6dLed9Pme8+I/E3hnQ9Fi1bXb+1s7KYK8ZuEwzkjIwhG4tjtjIqn4S8feDfF8zW+ga3bXlxGNxhKskgHqFcAke4rzbxBb2OtftUWum+KEjmsbbSxJpltPzFJIQSTg8E5zx/siof2g9N0rQvFXgvVPDdrb2PiJ9TWNY7VAjSw9yyr15wM+5FJze5tDBUpctNt80le/Rf11Z6/Z+INBvPFF3oFvdRPrFlGHuIvLIeNDjHzYxjkdDVcan4XvPGv8AYyywvr+nxG48oRsGjRwAWzjByMd6898Hssf7UnjKJ2CvJpsJjU9WA2ZxR4YYTftVeJmjYOItIijkI52tleDQpv8AEzlg4Jy8oKXzdv8AM9e8iJAAkUaj0VAKxdJ8UeGtY1zUPD2n6hb3N/Y5F3bhT8nOD1GDz1xmmfEbxFD4R8Farr0rDdbQnyQf4pTwg/P+VfKvgTxZoPhfxJ4W8R2d9dT6rPLKniFZIyqMsrcEMeuM/pmidTlaQ8Hl7xNKc9dNvXfX8vVn0vrvxB8D+F7mDSvEGr29ndLGsqRNA7bQc4I2qQKseE/iF4L8U6m2meH9ahvblYjKYlhdcICAT8ygdxWL8c9L02T4R6/qEljYzXaaeTHcmFWcDqNr4z3q38DdN0yD4Z+Hb6HTrOK7ksF8ydIFWR+TnLAZPSneXNYj2ND6r7Wz5r26Wva/Y3/FniTw54WhtLrxBfQWMU0vkwSSRkjf6AgHb9eBT/E/iDQfD+kJqOuXkMFjM6RpI6GRWZvujAB615b+1tbpf+H/AAxZuSiXGsrExHUBgBn9a8y+Imqa34e8Lf8ACrfE/mT3FhqNvPpd7j5Z7XfwM+3b05HaplU5WzqwuWQr06ck9W3deS6o+mvEmv8Ah7w9pX9o69f2lnaMAA038fGQAvVvoBWd4S8f+CPFd21noOtWt1cqpPkeWY3K9yFYAkfSvNfE1vaaz+0l4d0nxMqS6ZDpKyWEE3+qllKk9DwSWB+u0CvXU8PeGrDWTqdnpGm22ri3ZI3iiVJCn0HbOBnHtVqUmzlq4ejShHmu5SV+lv67mV4s+IfgfwvejT9c1y1trogboQjSOo7bgoOPxqLVvFPw/wBS8MReJ7/VrW60a2nXbOpdlSQ/dDKvOfYivP8A9mPS9H1rT/EOr61Z22oeIZNTkW9N1Esjxr2GGzgE5/LFXf2iNH0TSPgbqdv4esrS2tf7QjklS2A2iTzPmzjv2x26VPPK3MbPB0FXjh9b3Sb0tr2/Q9S8Q69omi6Cde1i5ig0+LY3nvGWC7sBSAATzkVVuvFnhm31nStOur+Jb7V41exUwsWmQ9MHHH4kVwP7QNxA37O8jLIhWeG0ERB++dyHj14FW7zwze6h4w+F+sRWrtb6dZP9qk7R/uBsz9WNDk76GVPC0nTU5t7yX3K6PVEXaDxxntxUWxFlLJGitgDIUA4+tTFuKaCrNnpWh541LeJRxFGB6BQM0SJGwIkRWVh8ylQc/WpC3AxUYzk7uABQABFwGCoMdMDmmxxwgEJCigndgKAM+v1pV2hvc9KcB83oKAEkjjdCskYZT1DDIqsLbyz/AKNPJCP7v3k/I1bJwOef6U1yoAoAqPNcp/roN4H8cPP5qefyzUkN1FcHbHIrEfeHQj6jqKk+bJA69qhuIYZgPNjDns3Rh9D1FMRZOMZ/yKrM/wA38X4GoHjuY+YbguP7k3P5Ec01biZRhrKUn1Qhh+eRTSA0+xppz2pWZVXJIH1qDz9+fIQyf7XRfz/wzUgWVO6onuI1YqpMj/3UGf8A9VM8l5B/pEhYf3F4X/E1Kqqg2ooVfQCgY3FxJyzCFfReW/PoKWKKOPLIvzd2PJP49adn3pAWGaAA9aQdKUnJpvf2oEOHelXjJpjfzoB60AKR1yeKQDJ9RS/eGP50oXkelMDkvAnw+0DwZqWraho/2gy6rN5s3msCEGSdiYAwuSeuaXwR8PNA8H6xrGqaR5/n6rKXlEjKVjG4ttTAGFye+egrrDzQO5zU8qN5YmrLm5pPXfztsec+M/g/oPijxVP4iutW1uzvZ40jf7HcLGu1VAH8JPb1rY+HngSw8FJeLY6nq1/9rKF/t04k2bc/dwBjrXXdTnvS+9HKr3sVPF1pU/ZuWhk+KtBsfE3hy90HUQ5tLyPy3KEBl5yGGcjIIBrKsPh/oNp8OX8Bqs7aW8LRszMPNJZtxfOMbs+3YV1SnFLmiyM41pxjyxel7/PuYXhHwlpvhfwcnhjSZrhLZEkUTMymXLkkvnGN3Pp2FR+A/BmjeDdAXR9NSSeMSvM81ztaSR2OSWIA/lXSCkoshutUle73d36nBx/C3QYdO8T6dBd6jFZeI333UCSJsibOSY/l4z75rU1DwNoWo+AIvBV8ks2nQ26QxuxHmrtHyuDjAYeuK6jB4FI3fHWjlRTxNZtPmejv8zF8N+GbDQ/B0PhW1muHs4bZ7dXkYGQq2ckkADPzHtTPh/4T03wV4ai0DS5rma2ikdw1wwL5Ztx5AA7+lbwpw+mfeiyIdWbTTe7u/UX3rmfDXgrS9A8U694is57qS61t1e5SRlKKV6bQACPxJrpe1KvvRYUZyimk9Hucj8Qvh/4d8cQwDVo54bq2Oba8tpNk0XsD3HsayvBfwm8O+HdcXXprzUtb1ZBiK61KbzGiH+yPX3Ofau/kmjjbDMCT0Uck/hUObqQnaohX1blvy6D9aOVXuaxxVaNP2ak7HG/EP4ZeHvFmpwa5PeX+karCnlre2M3luy9gfX+dWPh14F0XwVb3P9ipdXN1esGub69k3SS498dPoK61Io1fccyN/efk1KW5pcqvcTxNV0/ZuXu9jlvHXguw8Z21naa1eXv2a1uVuTDAypHKy9A4IOR+NW/F/hXRvFPhm78P6jbhLW5UKWhUK6Y5BU44IxW1k/WlXluetOyJVaouWz22Ofv/AApZX3gF/Bt1eXstm9oLRpyy+cUHGc4xnj0q/wCFtFtvD3h+w0OzeWS2soRFG0pBYgepAArT4BPagmnYTqzceVvS9/mcz4+8F6X4zh02LU5rqFdOvFu4vs7qNzr2OQeOKh+Ivw+0Dx5bWcesLPHLZyiSC4gYLIvquSD8pwOK6xscUxTzjtS5UVDEVYcvLK1tvmcv4++H3h3xpYWtvq0MyT2f/Htd28myaH6Njpx0IrN8EfCzRPC+u/282qaxq+qBDGlxf3JcxqeoAH9c13jED29aRn49QelHKr3KWKrKHs1J2POfFfwf8N61rs2uWN/q+g31yT9qfTbjyxNnqSMdT7Vs6H8OvC2keC7rwpHbTXGnXhLXX2mUu8rH+InseB0xXWfe6cUhAFLkXYJYuu4qLk7L9NjyvTPgV4Vt762e71TXNSsbR/Mt7C6ut0EZzkcAcj8q7PXvBun6z4u0TxJPc3kV1o4IgihcCJwc/eGMnr2IroDnaSOtKJCAAB+NChFdAni603zSk7/57j2Xr6UjMAeRxSZPrmh/m44qjnJMjAxTT1749Kav3l60/OCeeBQA0dSxPPSldhnFNJUk0xgMH5u9MCTjb7etMYgsMf8A6qQZ24pG47c4oEL/ABZzimlsvjGcUm45B70mBvPBGe9MBCCAWHcUYGBhj07VISPc4OKhVgBj+QoAS1VZoIribMjsit83QEjPAq1uXHUVQsriJbSFGfBEaggg8cCsLWNFtLvVb3UIYbRZZtOe3SUx/P5rHAbOM/d4zRYDrdw70h4PUfWvNdR8L6lNbxxtqP8AaAWW2c+f5YOEhdGUAptIywxkGuh1fT2urLSlW3tLqK0RlmsJ22xuSoAbgbcrg4GMfMcdqVgOpYjIHFNJz0IridI8MtDq9tfX95BN9ntY40BhEh3BnOAzDcoUMoBHJ21Dp3hWWy0ewtYdQgjulwZ5Y4QhVvKZMgqMvhmzk807CO83gAEtx/WlYrtHNefaj4cnudDt7OHT9OtHiuYpJRDIG+0BUZSx3qVySR1BPXNbGr6ebmx0lBb2lzHaAiawmbbHISuAeBtypGQMY5PtRYDqB19DSY5681xWjeGzBq9re395byi2t0RFMIkwwdm2qzDcoUEAEcnbV3ULG8l1qQwyQfYp7mC4klLHenljBULjnPHP1oA6rcNoyQPXmnoy4BJ/OvNIPC+o29ilqbq3vIFsvLEErE4kMsbumSOUOw4z0yR0qS98O3Uy2bLFarDHPPILNSjJArlNqr5ikY+VugGM8UWQXPRtw5AOeelMJH94deK4D/hF7z+0dRu4763ga7W5CNEmx0Lhdu5hywwCMfw9RTJPDd5c2kkO3SrKH7R50Vv5AljQ+WV5GAGycc9R160WQHoY+vNKOmcj3rhrXSNWh1LTL6O9t1j0+GO2WB3ZmePbiUlumST6fwLVax8O3sNi0ca2NlJHAFIjckXcgmWQO+BxwpGeT8x9KGgPQePWljxuIJrhdV0fWNTtGjF5a2LS3kl63LPsfAEQGMZwRu9M4qbV9BXUJL69+z2Ed7daSbfeF5E7dTuxnGOM+lKwzuMgdOfpSOwB7fnXKaFZ3Wm+ELnT7ZYLa+YMI2+QLkgDcfLUDjntngVkf8I5fw2FjZzx6dq1vZXErRpIzKpSSMgfeBOVYn8KAuehBvWjvXnknhG6kt5ml1mRpWSBSiu2yYxgY3Z5G05x64Gasvot0NVtryP7JI8V5JJvlYsI0aXdwpH3sdwR75FFgud2pGCFNPU4BBNcHpfh3VkMsdvFb2sJuUmSbflyRvyxbALfeGMjPqTUUPgq/mtJredLa2V7YW8v2edh9qfzFbzW9wA3JyfmNAXO7a4QsVjzK2edvQH3PSmmOaQ/vJAi/wB2P/GuLvfCutPDhjZ3txHdSSQSSthdhChWdCOT8vOCD6Hk13g96QxkUcca4RQvqe5+ppTnOaU/nSgYNADO+PekYHmlVSDzzk07oaAGAfj60fTpSjr9aQddooAUjv3pF65PNOApD93rQA1lyQabk49DTznjHrSOvU55oAYCcYOKGyQfWhRjPenAY+8eaBDFHHvSswWMsxCqoJJPp3pf4ulYfjyTXoPCeoS+GraK61ZI828En3ZOeVPI6jNMqKbaRpWF7Z6hbLc2N1FcwP8AdkiYMp/Knm5t4ZkhllRZJDiNCeWPsK+dvhRrFjH49itLa41DwrqRZ/t+iXu4xS/KSTGxHbrhhnHQmrX/AAnN/qniM2XgHT7nxNrQfbLqUylbW27EjPXjPXA9qTlFHRTwVecnHl269PvPoIuu8KxwWyR+FVLrWtKttVtNJub+3hv7sM1vA7gPKF67R3qVlbzoC3J2tnH0FeOfG3w/L4m+LPhTTLS9ksbsafdzWlwnBjmQqyE+2etNmdCmqkuWTsj16DWNMmv7zT7e+ge6sgrXcQf5odwyu70yOaytL8c+EdW1RtK03xJplzfAkeTHOCzEdQvZvwzXhGnt4u8Raf8AFVZtPltvEDW1nFcwRZDOY1Kvs/3gpI+teg/DzxL8KLybw5pej2NoNYjQJDEmnnzrWQJhzI235e4yT1NSnc3nhVBPd+npf7juNd8Z+FNAu0sdZ8QafZXTgERSzAMAemR2H1xW1BLDcQpPA6yRSKGR0OVcHoQR1FeE+G9U8F+Gdb8YWfxItYF1e61GWVXvLUym6tz/AKsRHBzxxgd6h+K+uXY8SafaW9/c6H4bbRUm0vbdvYJ5vvhSSVG392cVPtNLnR/Z3NNQjf1ez06H0CG6euaqX+pWFjLbRXt5DBLdSiG3R2w0sh6Ko7mvEJl8Q+IPFXhfR9V8S6lbG48MTXF1Jpty0QnddxV+nUgAngGuf1Sb+1PB/wAM9c8Ta7qUUSajLa3V6twyMiKxCvkDIfC43daHU8ghlibV5/cvW35H0uPmdivPHFGfmUc8DoK8js7bUNW+O+oWy+I9Vg0nS9PsbxLWKY7LhsfKGHocZb1zzXG+HPFV9c/EXQtR07VtQhTU9Xmt7rT7nU2nZI/mwHiKgRY7YJNP2nkZxy6Uk7S6J/er2PoOx1PT77z1sbuG4+zzNBOY23COQYJU47jIzVi3H7v8a85+Bqg2Hirg5Hii9/Lctegvwx6gVrB3VzkxFNUqjguhbAHcCuU1Kz8SL4gmnspnaxlvYAYmkwI41RCXX23bwy9+v16xeVPtQRmkYnFwWWuDR7iMQasuoHZ9oka9BWZfMy4h+bCEpnBAXHAp91DrUVrKum2WqqlzZSW8KzXQZ4JSx2uxLEgYI5ySMV2e3gU115pAclrVvrVx4usLiCO9GnRoEkVC20uJBzhZFxx3IbjtVK2sPEawzeTHqUUohfzvPutwmk8wFfLyx2/KG54GDiu7iPGKceTnFFxWOYgXUr66khurW5t7e5uzctHIwLJAioBHwSAXcdM9N1ZUtv4wkg1f7TbzFL0rNAsF1l4dsq5QdNmY/QnkHnmu8PSkHSi4ziF03xPJLbGxu7rT4knmaNbqTzisZVQqycktzvKgkkEDNQNpniVdIMMkupyukUAXZPl5GVpd24h1PIKZIIPTrjFd6R1PSmp0K9aYrHE3Fr4ka+lkjtr0NLZlebo7IW8oDCkPhjvHdQcknOKmFl4g/tONmS/Mv2mJlnFz/o624A3oyZ5b7w6ZyQc12Pb3px+4c8gUXCx59Bp3i5bU2t3Peyx/ZMrLFKPNDmUEo3zLnCg8gg7TjOa3rWG+/sTRlureaKdL1PMUyGRggL4LEknpg4JOM4ycV0Hb608D5epxRcDktYsdcm8XQPaSXQsSE81hMUjRAG3qAG5ZsjkjIOMH0pWGn+KY9S0lvMuiI44/tDzTkxqFDBlYbvnLfLyQT712/ejrigLHLahaa83iSxu9kk8flbbhIpGSAcNkr+8HzcqPmU/UVlR6d4lXTXXydWMZmnaNFvCswZkHlFiZD8itkY3EHGSK78ggUsR+YrSCxy3ii18UT6VbRQSK5V1MwtCyyuPLOcncvG/HQjj1qldWnjFtTuZIRKrtalYT558qL9xjj58F/Mz1XvndXd4+bjFHc/Si47Hn5sPEx06w8qK/MsNw+Eknb94pKYMp87K9G7sPbtXfNw3ShfuilPLgUXCw8Hg0o5PpTMcYFCt8wFIYrnkUBqbJ96hOQDQA/tmkLetL2P1prL06UAKPvBqU9Rn6Uxwc4zTv4fagBH6cnH400NkcU5xu4IFM+7hV6d6AHEjaMH2+tIx2jr+VIV4xTJG2j3FADskc5p2cjmmryKd1bFADX3cKvHrQ/OKf/EB2NBXLD2oAZu4GabMFkiePPDqVyPcYpWHHOMZpU5G3FAjx/TvB/iPRvGWnR6pBa+JNJjd/s97IuLizBU8bvvAc4xkr9K6jwX4autOktpBb22k2EBLQ2Fum0HIIy3qeepya7Z4xv+XApSM9afmPmlblvoV5Tm5ibGeG/DpXPeKb3XLTWrVNN01rmOaIKkq2+/y5PNTdub+EeXv9siuoC8gcYIpX449KGVCXK72ucr45vfEunSwTeGtNjvFaOQ3QEeZGwVCYPqMk4PUA1euhdW+qaU1jYwhLiZl1CRIRlV8lyCT2+cKPxrZb7u7AzSEDI4zRYr2miVtvx/4Y5rUzrT+M7Sz/ALOgn0p1E5vHgDeSFBDR5/vMxUg+gNNvZdXm8dxWM1ksmhi1Dh2td6+dk8bsHGMDuPxrqOck8HjjNIR/FgYAosNVfLpb/gnLfaPEA+IaW/8AZ6HQvswAuDAMh9rEgOORyF7Y/HFPSXUm8bSaXLp4fQ/sweMra/u0kGCcsRgkknG33yB1rowM4J9O1KBtIXvRYPa+XS3/AAfUytNa+m1DVkuIFhRJlS1l8sAumwc574bNUfDdvqkvh6V9SWCPV5JZgkxs1TZh2WNio65AVvxrpduU/GmFSEosT7R2at2/AxvCTapNo0VxrVvBa3k7NI0EabREM4Cnux4ySfWtc8/hThGCoYjJFOj3becdapOyIlLmk2f/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214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General</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lstStyle/>
          <a:p>
            <a:pPr marL="0" indent="0">
              <a:buNone/>
            </a:pPr>
            <a:r>
              <a:rPr lang="en-US" dirty="0"/>
              <a:t>G1.   	What innovative ways have you expended Institutional HEERF 	Funds to support your institution as well as students?</a:t>
            </a:r>
          </a:p>
          <a:p>
            <a:pPr marL="0" indent="0">
              <a:buNone/>
            </a:pPr>
            <a:endParaRPr lang="en-US" dirty="0"/>
          </a:p>
          <a:p>
            <a:pPr marL="0" indent="0">
              <a:buNone/>
            </a:pPr>
            <a:r>
              <a:rPr lang="en-US" dirty="0"/>
              <a:t>G2.	Which campus partner processed emergency aid and other 	HEERF initiatives?</a:t>
            </a:r>
          </a:p>
          <a:p>
            <a:pPr marL="0" indent="0">
              <a:buNone/>
            </a:pPr>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5</a:t>
            </a:fld>
            <a:endParaRPr lang="en-US"/>
          </a:p>
        </p:txBody>
      </p:sp>
    </p:spTree>
    <p:extLst>
      <p:ext uri="{BB962C8B-B14F-4D97-AF65-F5344CB8AC3E}">
        <p14:creationId xmlns:p14="http://schemas.microsoft.com/office/powerpoint/2010/main" val="95977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Administrative</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lstStyle/>
          <a:p>
            <a:pPr marL="0" indent="0">
              <a:buNone/>
            </a:pPr>
            <a:r>
              <a:rPr lang="en-US" dirty="0"/>
              <a:t>A1.	What action or plans have you implemented to replace HEERF 	initiatives or funds?</a:t>
            </a:r>
          </a:p>
          <a:p>
            <a:pPr marL="0" indent="0">
              <a:buNone/>
            </a:pPr>
            <a:endParaRPr lang="en-US" dirty="0"/>
          </a:p>
          <a:p>
            <a:pPr marL="0" indent="0">
              <a:buNone/>
            </a:pPr>
            <a:r>
              <a:rPr lang="en-US" dirty="0"/>
              <a:t>A2.	What are the pros and cons of administering HEERF funds?</a:t>
            </a:r>
          </a:p>
          <a:p>
            <a:pPr marL="0" indent="0">
              <a:buNone/>
            </a:pPr>
            <a:endParaRPr lang="en-US" dirty="0"/>
          </a:p>
          <a:p>
            <a:pPr marL="0" indent="0">
              <a:buNone/>
            </a:pPr>
            <a:r>
              <a:rPr lang="en-US" dirty="0"/>
              <a:t>A3. 	How are emergency funds administered/posted on your 	campus?</a:t>
            </a:r>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6</a:t>
            </a:fld>
            <a:endParaRPr lang="en-US"/>
          </a:p>
        </p:txBody>
      </p:sp>
    </p:spTree>
    <p:extLst>
      <p:ext uri="{BB962C8B-B14F-4D97-AF65-F5344CB8AC3E}">
        <p14:creationId xmlns:p14="http://schemas.microsoft.com/office/powerpoint/2010/main" val="163265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Funding</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lstStyle/>
          <a:p>
            <a:pPr marL="0" indent="0">
              <a:buNone/>
            </a:pPr>
            <a:r>
              <a:rPr lang="en-US" dirty="0"/>
              <a:t>F1.	Did you designate HEERF funds for future quarters for 2022, 	2023, and 2024?  If yes, would you please share the specific 	purpose or budget objective?  Is an extension required to reserve 	funds for future quarters?</a:t>
            </a:r>
          </a:p>
          <a:p>
            <a:pPr marL="0" indent="0">
              <a:buNone/>
            </a:pPr>
            <a:endParaRPr lang="en-US" dirty="0"/>
          </a:p>
          <a:p>
            <a:pPr marL="0" indent="0">
              <a:buNone/>
            </a:pPr>
            <a:r>
              <a:rPr lang="en-US" dirty="0"/>
              <a:t>F2.	Will your institution request additional HEERF funds through the 	Supplemental Support under the American Rescue Plan (SSARP) 	program? If so, please share the specific category or purpose?</a:t>
            </a:r>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7</a:t>
            </a:fld>
            <a:endParaRPr lang="en-US"/>
          </a:p>
        </p:txBody>
      </p:sp>
    </p:spTree>
    <p:extLst>
      <p:ext uri="{BB962C8B-B14F-4D97-AF65-F5344CB8AC3E}">
        <p14:creationId xmlns:p14="http://schemas.microsoft.com/office/powerpoint/2010/main" val="2921470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Reporting</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lstStyle/>
          <a:p>
            <a:pPr marL="0" indent="0">
              <a:buNone/>
            </a:pPr>
            <a:r>
              <a:rPr lang="en-US" dirty="0"/>
              <a:t>R1.	Are you prepared for the new requirements for quarterly 	reporting?  Based on the changes, it is anticipated it will take 5 		hours compared with 2 hours to complete. </a:t>
            </a:r>
          </a:p>
          <a:p>
            <a:pPr marL="0" indent="0">
              <a:buNone/>
            </a:pPr>
            <a:endParaRPr lang="en-US" sz="2000" dirty="0"/>
          </a:p>
          <a:p>
            <a:pPr marL="0" indent="0">
              <a:buNone/>
            </a:pPr>
            <a:r>
              <a:rPr lang="en-US" dirty="0"/>
              <a:t>R2.	Have you viewed the annual report new requirements for 2020-	21?  Do you have questions regarding the changes to the annual 	report?</a:t>
            </a:r>
          </a:p>
          <a:p>
            <a:pPr marL="0" indent="0">
              <a:buNone/>
            </a:pPr>
            <a:endParaRPr lang="en-US" sz="2000" dirty="0"/>
          </a:p>
          <a:p>
            <a:pPr marL="0" indent="0">
              <a:buNone/>
            </a:pPr>
            <a:r>
              <a:rPr lang="en-US" dirty="0"/>
              <a:t>R3.	Who is responsible for HEERF reporting at your institution?</a:t>
            </a:r>
          </a:p>
          <a:p>
            <a:pPr marL="0" indent="0">
              <a:buNone/>
            </a:pPr>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8</a:t>
            </a:fld>
            <a:endParaRPr lang="en-US"/>
          </a:p>
        </p:txBody>
      </p:sp>
    </p:spTree>
    <p:extLst>
      <p:ext uri="{BB962C8B-B14F-4D97-AF65-F5344CB8AC3E}">
        <p14:creationId xmlns:p14="http://schemas.microsoft.com/office/powerpoint/2010/main" val="389793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CF7C-6817-42AE-AAD8-2701105F3676}"/>
              </a:ext>
            </a:extLst>
          </p:cNvPr>
          <p:cNvSpPr>
            <a:spLocks noGrp="1"/>
          </p:cNvSpPr>
          <p:nvPr>
            <p:ph type="title"/>
          </p:nvPr>
        </p:nvSpPr>
        <p:spPr/>
        <p:txBody>
          <a:bodyPr/>
          <a:lstStyle/>
          <a:p>
            <a:pPr algn="ctr"/>
            <a:r>
              <a:rPr lang="en-US" b="1" dirty="0"/>
              <a:t>HEERF Return to Reality - GTCC</a:t>
            </a:r>
          </a:p>
        </p:txBody>
      </p:sp>
      <p:sp>
        <p:nvSpPr>
          <p:cNvPr id="3" name="Content Placeholder 2">
            <a:extLst>
              <a:ext uri="{FF2B5EF4-FFF2-40B4-BE49-F238E27FC236}">
                <a16:creationId xmlns:a16="http://schemas.microsoft.com/office/drawing/2014/main" id="{88C79F06-5D5D-4D0F-93BD-AA6A85B1505C}"/>
              </a:ext>
            </a:extLst>
          </p:cNvPr>
          <p:cNvSpPr>
            <a:spLocks noGrp="1"/>
          </p:cNvSpPr>
          <p:nvPr>
            <p:ph idx="1"/>
          </p:nvPr>
        </p:nvSpPr>
        <p:spPr/>
        <p:txBody>
          <a:bodyPr>
            <a:normAutofit/>
          </a:bodyPr>
          <a:lstStyle/>
          <a:p>
            <a:pPr fontAlgn="base"/>
            <a:r>
              <a:rPr lang="en-US" dirty="0"/>
              <a:t>Emergency Aid Funding Depleted Notification to be Issued Spring 2022  ​</a:t>
            </a:r>
          </a:p>
          <a:p>
            <a:pPr fontAlgn="base"/>
            <a:r>
              <a:rPr lang="en-US" dirty="0"/>
              <a:t>Refer emergency needs to Titan Link office – application required</a:t>
            </a:r>
          </a:p>
          <a:p>
            <a:pPr lvl="1" fontAlgn="base"/>
            <a:r>
              <a:rPr lang="en-US" dirty="0"/>
              <a:t>Reinstate award limitations (amounts and frequency) to pre-COVID levels</a:t>
            </a:r>
          </a:p>
          <a:p>
            <a:pPr fontAlgn="base"/>
            <a:r>
              <a:rPr lang="en-US" dirty="0"/>
              <a:t>Utilize Finish Line and Project Success grants</a:t>
            </a:r>
          </a:p>
          <a:p>
            <a:pPr lvl="1" fontAlgn="base"/>
            <a:r>
              <a:rPr lang="en-US" dirty="0"/>
              <a:t>Asking Foundation to fundraise for emergency needs fund</a:t>
            </a:r>
          </a:p>
          <a:p>
            <a:pPr fontAlgn="base"/>
            <a:r>
              <a:rPr lang="en-US" dirty="0"/>
              <a:t>Continue automatic emails to students with EFCs higher than 0 to improve awareness of PJ opportunities.</a:t>
            </a:r>
          </a:p>
          <a:p>
            <a:endParaRPr lang="en-US" dirty="0"/>
          </a:p>
        </p:txBody>
      </p:sp>
      <p:sp>
        <p:nvSpPr>
          <p:cNvPr id="4" name="Footer Placeholder 3">
            <a:extLst>
              <a:ext uri="{FF2B5EF4-FFF2-40B4-BE49-F238E27FC236}">
                <a16:creationId xmlns:a16="http://schemas.microsoft.com/office/drawing/2014/main" id="{3BC9C286-1577-4597-97BB-8CCF0544CB5F}"/>
              </a:ext>
            </a:extLst>
          </p:cNvPr>
          <p:cNvSpPr>
            <a:spLocks noGrp="1"/>
          </p:cNvSpPr>
          <p:nvPr>
            <p:ph type="ftr" sz="quarter" idx="11"/>
          </p:nvPr>
        </p:nvSpPr>
        <p:spPr/>
        <p:txBody>
          <a:bodyPr/>
          <a:lstStyle/>
          <a:p>
            <a:r>
              <a:rPr lang="en-US" dirty="0"/>
              <a:t>Spring Conference    April 3 – 6, 2022</a:t>
            </a:r>
          </a:p>
        </p:txBody>
      </p:sp>
      <p:sp>
        <p:nvSpPr>
          <p:cNvPr id="5" name="Slide Number Placeholder 4">
            <a:extLst>
              <a:ext uri="{FF2B5EF4-FFF2-40B4-BE49-F238E27FC236}">
                <a16:creationId xmlns:a16="http://schemas.microsoft.com/office/drawing/2014/main" id="{FDAE6D3F-060C-4690-B709-E8A9A562521C}"/>
              </a:ext>
            </a:extLst>
          </p:cNvPr>
          <p:cNvSpPr>
            <a:spLocks noGrp="1"/>
          </p:cNvSpPr>
          <p:nvPr>
            <p:ph type="sldNum" sz="quarter" idx="12"/>
          </p:nvPr>
        </p:nvSpPr>
        <p:spPr/>
        <p:txBody>
          <a:bodyPr/>
          <a:lstStyle/>
          <a:p>
            <a:fld id="{1304E4F6-5DBB-467A-B1C4-2E27796DE4FB}" type="slidenum">
              <a:rPr lang="en-US" smtClean="0"/>
              <a:t>9</a:t>
            </a:fld>
            <a:endParaRPr lang="en-US"/>
          </a:p>
        </p:txBody>
      </p:sp>
    </p:spTree>
    <p:extLst>
      <p:ext uri="{BB962C8B-B14F-4D97-AF65-F5344CB8AC3E}">
        <p14:creationId xmlns:p14="http://schemas.microsoft.com/office/powerpoint/2010/main" val="15253693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75387F34A8B4D892AB050FF25EBEC" ma:contentTypeVersion="13" ma:contentTypeDescription="Create a new document." ma:contentTypeScope="" ma:versionID="6d4c21e0bad4db6b0942b6393885a47a">
  <xsd:schema xmlns:xsd="http://www.w3.org/2001/XMLSchema" xmlns:xs="http://www.w3.org/2001/XMLSchema" xmlns:p="http://schemas.microsoft.com/office/2006/metadata/properties" xmlns:ns3="67dabcab-36ec-48e7-b841-62aa9e11010d" xmlns:ns4="7d668df2-d222-4f50-bd28-92a44c7c27e3" targetNamespace="http://schemas.microsoft.com/office/2006/metadata/properties" ma:root="true" ma:fieldsID="999cf464020a04f77717cb2ce9ee489b" ns3:_="" ns4:_="">
    <xsd:import namespace="67dabcab-36ec-48e7-b841-62aa9e11010d"/>
    <xsd:import namespace="7d668df2-d222-4f50-bd28-92a44c7c27e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dabcab-36ec-48e7-b841-62aa9e1101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668df2-d222-4f50-bd28-92a44c7c27e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7F40C0-722E-4570-AC4E-8DB81D775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dabcab-36ec-48e7-b841-62aa9e11010d"/>
    <ds:schemaRef ds:uri="7d668df2-d222-4f50-bd28-92a44c7c2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F48BD-8B87-45A5-8A46-16F300CA0DEF}">
  <ds:schemaRefs>
    <ds:schemaRef ds:uri="http://schemas.microsoft.com/sharepoint/v3/contenttype/forms"/>
  </ds:schemaRefs>
</ds:datastoreItem>
</file>

<file path=customXml/itemProps3.xml><?xml version="1.0" encoding="utf-8"?>
<ds:datastoreItem xmlns:ds="http://schemas.openxmlformats.org/officeDocument/2006/customXml" ds:itemID="{BA46855B-8DC3-43E9-8B3D-AA291B3DE8C9}">
  <ds:schemaRefs>
    <ds:schemaRef ds:uri="http://purl.org/dc/dcmitype/"/>
    <ds:schemaRef ds:uri="http://purl.org/dc/elements/1.1/"/>
    <ds:schemaRef ds:uri="http://schemas.microsoft.com/office/infopath/2007/PartnerControls"/>
    <ds:schemaRef ds:uri="http://www.w3.org/XML/1998/namespace"/>
    <ds:schemaRef ds:uri="7d668df2-d222-4f50-bd28-92a44c7c27e3"/>
    <ds:schemaRef ds:uri="http://schemas.microsoft.com/office/2006/documentManagement/types"/>
    <ds:schemaRef ds:uri="http://purl.org/dc/terms/"/>
    <ds:schemaRef ds:uri="http://schemas.microsoft.com/office/2006/metadata/properties"/>
    <ds:schemaRef ds:uri="67dabcab-36ec-48e7-b841-62aa9e11010d"/>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3288</TotalTime>
  <Words>725</Words>
  <Application>Microsoft Office PowerPoint</Application>
  <PresentationFormat>Widescreen</PresentationFormat>
  <Paragraphs>103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Arabic Typesetting</vt:lpstr>
      <vt:lpstr>Arial</vt:lpstr>
      <vt:lpstr>Arial Black</vt:lpstr>
      <vt:lpstr>Calibri</vt:lpstr>
      <vt:lpstr>Calibri Light</vt:lpstr>
      <vt:lpstr>Office Theme</vt:lpstr>
      <vt:lpstr>Higher Education Emergency Relief Fund (HEERF), Back to Reality  Roundtable Discussion</vt:lpstr>
      <vt:lpstr>Agenda</vt:lpstr>
      <vt:lpstr>Campus Funding Initiatives - GTCC</vt:lpstr>
      <vt:lpstr>Campus Funding Initiatives - NCCU</vt:lpstr>
      <vt:lpstr>General</vt:lpstr>
      <vt:lpstr>Administrative</vt:lpstr>
      <vt:lpstr>Funding</vt:lpstr>
      <vt:lpstr>Reporting</vt:lpstr>
      <vt:lpstr>HEERF Return to Reality - GTCC</vt:lpstr>
      <vt:lpstr>HEERF Return to Reality - NCCU</vt:lpstr>
      <vt:lpstr>PowerPoint Presentation</vt:lpstr>
      <vt:lpstr>Gold Level Supporters</vt:lpstr>
      <vt:lpstr>Silver Level Supporters</vt:lpstr>
      <vt:lpstr>Bronze Level Supporters</vt:lpstr>
    </vt:vector>
  </TitlesOfParts>
  <Company>UMO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Katrina K.</dc:creator>
  <cp:lastModifiedBy>Lisa Koretoff</cp:lastModifiedBy>
  <cp:revision>341</cp:revision>
  <cp:lastPrinted>2018-10-22T00:43:43Z</cp:lastPrinted>
  <dcterms:created xsi:type="dcterms:W3CDTF">2016-10-19T18:55:34Z</dcterms:created>
  <dcterms:modified xsi:type="dcterms:W3CDTF">2022-03-28T19:32:14Z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0x010100A1475387F34A8B4D892AB050FF25EBEC</vt:lpwstr>
  </property>
</Properties>
</file>