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2" r:id="rId2"/>
    <p:sldMasterId id="2147483694" r:id="rId3"/>
  </p:sldMasterIdLst>
  <p:notesMasterIdLst>
    <p:notesMasterId r:id="rId22"/>
  </p:notesMasterIdLst>
  <p:sldIdLst>
    <p:sldId id="256" r:id="rId4"/>
    <p:sldId id="294" r:id="rId5"/>
    <p:sldId id="297" r:id="rId6"/>
    <p:sldId id="258" r:id="rId7"/>
    <p:sldId id="261" r:id="rId8"/>
    <p:sldId id="296" r:id="rId9"/>
    <p:sldId id="263" r:id="rId10"/>
    <p:sldId id="262" r:id="rId11"/>
    <p:sldId id="264" r:id="rId12"/>
    <p:sldId id="283" r:id="rId13"/>
    <p:sldId id="284" r:id="rId14"/>
    <p:sldId id="289" r:id="rId15"/>
    <p:sldId id="286" r:id="rId16"/>
    <p:sldId id="290" r:id="rId17"/>
    <p:sldId id="291" r:id="rId18"/>
    <p:sldId id="292" r:id="rId19"/>
    <p:sldId id="293" r:id="rId20"/>
    <p:sldId id="275" r:id="rId21"/>
  </p:sldIdLst>
  <p:sldSz cx="12192000" cy="6858000"/>
  <p:notesSz cx="6858000" cy="9144000"/>
  <p:embeddedFontLst>
    <p:embeddedFont>
      <p:font typeface="Economica" panose="020B0604020202020204" charset="0"/>
      <p:regular r:id="rId23"/>
      <p:bold r:id="rId24"/>
      <p:italic r:id="rId25"/>
      <p:boldItalic r:id="rId26"/>
    </p:embeddedFont>
    <p:embeddedFont>
      <p:font typeface="Libre Franklin Thin" panose="020B060402020202020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Libre Franklin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422"/>
  </p:normalViewPr>
  <p:slideViewPr>
    <p:cSldViewPr snapToGrid="0" snapToObjects="1">
      <p:cViewPr varScale="1">
        <p:scale>
          <a:sx n="69" d="100"/>
          <a:sy n="69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659d6a4fc_0_1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659d6a4fc_0_1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c85fa73809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c85fa73809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b8da7fb9c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b8da7fb9c0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b8da7fb9c0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b8da7fb9c0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b8da7fb9c0_0_7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b8da7fb9c0_0_7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8e44df61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8e44df61d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3" name="Google Shape;413;gb8e44df61d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b8da7fb9c0_0_50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b8da7fb9c0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b8da7fb9c0_0_51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b8da7fb9c0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8da7fb9c0_0_50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b8da7fb9c0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e8e05912b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e8e05912b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8e05912bc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8e05912bc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09b8a001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09b8a001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_Slide">
  <p:cSld name="Gray_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85A"/>
              </a:buClr>
              <a:buSzPts val="4400"/>
              <a:buFont typeface="Libre Franklin Thin"/>
              <a:buNone/>
              <a:defRPr>
                <a:solidFill>
                  <a:srgbClr val="57585A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50974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9310315" y="827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  © 2019 NASFAA</a:t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6" name="Google Shape;26;p3"/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27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28;p3"/>
          <p:cNvSpPr/>
          <p:nvPr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_Header">
  <p:cSld name="Blue_Header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356" y="2207109"/>
            <a:ext cx="9241767" cy="378593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/>
          <p:nvPr/>
        </p:nvSpPr>
        <p:spPr>
          <a:xfrm>
            <a:off x="203200" y="2298372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234949" y="5732349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838200" y="559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87"/>
              </a:buClr>
              <a:buSzPts val="3300"/>
              <a:buFont typeface="Verdana"/>
              <a:buNone/>
              <a:defRPr>
                <a:solidFill>
                  <a:srgbClr val="004A8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"/>
          <p:cNvSpPr/>
          <p:nvPr/>
        </p:nvSpPr>
        <p:spPr>
          <a:xfrm rot="5400000">
            <a:off x="469609" y="1084021"/>
            <a:ext cx="432300" cy="242700"/>
          </a:xfrm>
          <a:prstGeom prst="triangle">
            <a:avLst>
              <a:gd name="adj" fmla="val 50000"/>
            </a:avLst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0" y="1644232"/>
            <a:ext cx="121920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_Slide">
  <p:cSld name="End_Slid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1" descr="nasfaa_white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0455" y="2438400"/>
            <a:ext cx="5210356" cy="15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_Slide">
  <p:cSld name="Blue_Slid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>
            <a:spLocks noGrp="1"/>
          </p:cNvSpPr>
          <p:nvPr>
            <p:ph type="title"/>
          </p:nvPr>
        </p:nvSpPr>
        <p:spPr>
          <a:xfrm>
            <a:off x="838200" y="8675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87"/>
              </a:buClr>
              <a:buSzPts val="3300"/>
              <a:buFont typeface="Verdana"/>
              <a:buNone/>
              <a:defRPr>
                <a:solidFill>
                  <a:srgbClr val="004A8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body" idx="1"/>
          </p:nvPr>
        </p:nvSpPr>
        <p:spPr>
          <a:xfrm>
            <a:off x="838200" y="143510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5051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20"/>
              <a:buChar char="⮚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♦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Char char="-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nk_Slide">
  <p:cSld name="Pink_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F97"/>
              </a:buClr>
              <a:buSzPts val="4400"/>
              <a:buFont typeface="Libre Franklin Thin"/>
              <a:buNone/>
              <a:defRPr>
                <a:solidFill>
                  <a:srgbClr val="B83F97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38200" y="151805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9310315" y="827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  © 2019 NASFAA</a:t>
            </a:r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34" name="Google Shape;34;p4"/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oogle Shape;35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36;p4"/>
          <p:cNvSpPr/>
          <p:nvPr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nk_Slide">
  <p:cSld name="Pink_Slid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838200" y="867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F97"/>
              </a:buClr>
              <a:buSzPts val="3300"/>
              <a:buFont typeface="Verdana"/>
              <a:buNone/>
              <a:defRPr>
                <a:solidFill>
                  <a:srgbClr val="B83F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1"/>
          </p:nvPr>
        </p:nvSpPr>
        <p:spPr>
          <a:xfrm>
            <a:off x="838200" y="142648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5051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20"/>
              <a:buChar char="⮚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♦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Char char="-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5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_Header">
  <p:cSld name="Blue_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356" y="2207109"/>
            <a:ext cx="9241767" cy="3785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/>
          <p:nvPr/>
        </p:nvSpPr>
        <p:spPr>
          <a:xfrm>
            <a:off x="203200" y="2298372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234949" y="5732349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838200" y="559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87"/>
              </a:buClr>
              <a:buSzPts val="3300"/>
              <a:buFont typeface="Verdana"/>
              <a:buNone/>
              <a:defRPr>
                <a:solidFill>
                  <a:srgbClr val="004A8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6"/>
          <p:cNvSpPr/>
          <p:nvPr/>
        </p:nvSpPr>
        <p:spPr>
          <a:xfrm rot="5400000">
            <a:off x="469609" y="1084021"/>
            <a:ext cx="432300" cy="242700"/>
          </a:xfrm>
          <a:prstGeom prst="triangle">
            <a:avLst>
              <a:gd name="adj" fmla="val 50000"/>
            </a:avLst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0" y="1644232"/>
            <a:ext cx="121920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_Header">
  <p:cSld name="Green_Hea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56" y="2183428"/>
            <a:ext cx="8928666" cy="3730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838200" y="559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Verdana"/>
              <a:buNone/>
              <a:defRPr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7"/>
          <p:cNvSpPr/>
          <p:nvPr/>
        </p:nvSpPr>
        <p:spPr>
          <a:xfrm rot="5400000">
            <a:off x="469609" y="1084021"/>
            <a:ext cx="432300" cy="242700"/>
          </a:xfrm>
          <a:prstGeom prst="triangle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7"/>
          <p:cNvSpPr/>
          <p:nvPr/>
        </p:nvSpPr>
        <p:spPr>
          <a:xfrm>
            <a:off x="203200" y="2298372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7"/>
          <p:cNvSpPr/>
          <p:nvPr/>
        </p:nvSpPr>
        <p:spPr>
          <a:xfrm>
            <a:off x="234949" y="5732349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_Slide">
  <p:cSld name="Green_Slid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838200" y="9537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300"/>
              <a:buFont typeface="Verdana"/>
              <a:buNone/>
              <a:defRPr>
                <a:solidFill>
                  <a:srgbClr val="70AD4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838200" y="143510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5051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20"/>
              <a:buChar char="⮚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♦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Char char="-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nk_Header">
  <p:cSld name="Pink_Header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201" y="2183428"/>
            <a:ext cx="8991600" cy="373081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/>
          <p:nvPr/>
        </p:nvSpPr>
        <p:spPr>
          <a:xfrm>
            <a:off x="203200" y="2298372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9"/>
          <p:cNvSpPr/>
          <p:nvPr/>
        </p:nvSpPr>
        <p:spPr>
          <a:xfrm>
            <a:off x="234949" y="5732349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/>
          <p:cNvSpPr txBox="1">
            <a:spLocks noGrp="1"/>
          </p:cNvSpPr>
          <p:nvPr>
            <p:ph type="title"/>
          </p:nvPr>
        </p:nvSpPr>
        <p:spPr>
          <a:xfrm>
            <a:off x="838200" y="559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F97"/>
              </a:buClr>
              <a:buSzPts val="3300"/>
              <a:buFont typeface="Verdana"/>
              <a:buNone/>
              <a:defRPr>
                <a:solidFill>
                  <a:srgbClr val="B83F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9"/>
          <p:cNvSpPr/>
          <p:nvPr/>
        </p:nvSpPr>
        <p:spPr>
          <a:xfrm rot="5400000">
            <a:off x="469609" y="1084021"/>
            <a:ext cx="432300" cy="242700"/>
          </a:xfrm>
          <a:prstGeom prst="triangle">
            <a:avLst>
              <a:gd name="adj" fmla="val 50000"/>
            </a:avLst>
          </a:prstGeom>
          <a:solidFill>
            <a:srgbClr val="B83F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0" y="1644232"/>
            <a:ext cx="121920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_Slide">
  <p:cSld name="End_Slid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0" descr="nasfaa_white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0455" y="2438400"/>
            <a:ext cx="5210356" cy="15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3A5D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3" y="0"/>
            <a:ext cx="914422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/>
          <p:nvPr/>
        </p:nvSpPr>
        <p:spPr>
          <a:xfrm rot="10800000">
            <a:off x="506141" y="16551"/>
            <a:ext cx="4423669" cy="2912605"/>
          </a:xfrm>
          <a:custGeom>
            <a:avLst/>
            <a:gdLst/>
            <a:ahLst/>
            <a:cxnLst/>
            <a:rect l="l" t="t" r="r" b="b"/>
            <a:pathLst>
              <a:path w="3740946" h="3140275" extrusionOk="0">
                <a:moveTo>
                  <a:pt x="1870473" y="0"/>
                </a:moveTo>
                <a:cubicBezTo>
                  <a:pt x="2903507" y="0"/>
                  <a:pt x="3740946" y="808920"/>
                  <a:pt x="3740946" y="1806773"/>
                </a:cubicBezTo>
                <a:cubicBezTo>
                  <a:pt x="3740946" y="2305700"/>
                  <a:pt x="3531586" y="2757393"/>
                  <a:pt x="3193097" y="3084355"/>
                </a:cubicBezTo>
                <a:lnTo>
                  <a:pt x="3129400" y="3140275"/>
                </a:lnTo>
                <a:lnTo>
                  <a:pt x="611546" y="3140275"/>
                </a:lnTo>
                <a:lnTo>
                  <a:pt x="547849" y="3084355"/>
                </a:lnTo>
                <a:cubicBezTo>
                  <a:pt x="209360" y="2757393"/>
                  <a:pt x="0" y="2305700"/>
                  <a:pt x="0" y="1806773"/>
                </a:cubicBezTo>
                <a:cubicBezTo>
                  <a:pt x="0" y="808920"/>
                  <a:pt x="837439" y="0"/>
                  <a:pt x="1870473" y="0"/>
                </a:cubicBezTo>
                <a:close/>
              </a:path>
            </a:pathLst>
          </a:custGeom>
          <a:solidFill>
            <a:srgbClr val="004A87">
              <a:alpha val="870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1"/>
          <p:cNvSpPr/>
          <p:nvPr/>
        </p:nvSpPr>
        <p:spPr>
          <a:xfrm>
            <a:off x="0" y="2311391"/>
            <a:ext cx="2898000" cy="2070000"/>
          </a:xfrm>
          <a:prstGeom prst="ellipse">
            <a:avLst/>
          </a:prstGeom>
          <a:solidFill>
            <a:srgbClr val="DF7F26">
              <a:alpha val="870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1"/>
          <p:cNvSpPr/>
          <p:nvPr/>
        </p:nvSpPr>
        <p:spPr>
          <a:xfrm>
            <a:off x="1448981" y="1575500"/>
            <a:ext cx="6051900" cy="4514100"/>
          </a:xfrm>
          <a:prstGeom prst="ellipse">
            <a:avLst/>
          </a:prstGeom>
          <a:solidFill>
            <a:srgbClr val="B83F97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1827051" y="2613774"/>
            <a:ext cx="52713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25"/>
              <a:buFont typeface="Arial"/>
              <a:buNone/>
            </a:pPr>
            <a:r>
              <a:rPr lang="en-US" sz="1725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Association of Student </a:t>
            </a:r>
            <a:br>
              <a:rPr lang="en-US" sz="1725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725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Financial Aid Administrators</a:t>
            </a:r>
            <a:endParaRPr sz="1725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1"/>
          <p:cNvSpPr txBox="1">
            <a:spLocks noGrp="1"/>
          </p:cNvSpPr>
          <p:nvPr>
            <p:ph type="ctrTitle"/>
          </p:nvPr>
        </p:nvSpPr>
        <p:spPr>
          <a:xfrm>
            <a:off x="1916400" y="3534202"/>
            <a:ext cx="51087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08" y="6226607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/>
          <p:nvPr/>
        </p:nvSpPr>
        <p:spPr>
          <a:xfrm flipH="1">
            <a:off x="971999" y="6438963"/>
            <a:ext cx="11220000" cy="304800"/>
          </a:xfrm>
          <a:prstGeom prst="rect">
            <a:avLst/>
          </a:prstGeom>
          <a:solidFill>
            <a:srgbClr val="005B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 flipH="1">
            <a:off x="2420563" y="4932481"/>
            <a:ext cx="430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Month xx, 2020</a:t>
            </a:r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nk_Slide_Two Content">
  <p:cSld name="Pink_Slide_Two Conten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>
            <a:spLocks noGrp="1"/>
          </p:cNvSpPr>
          <p:nvPr>
            <p:ph type="title"/>
          </p:nvPr>
        </p:nvSpPr>
        <p:spPr>
          <a:xfrm>
            <a:off x="838200" y="8675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F97"/>
              </a:buClr>
              <a:buSzPts val="3300"/>
              <a:buFont typeface="Verdana"/>
              <a:buNone/>
              <a:defRPr>
                <a:solidFill>
                  <a:srgbClr val="B83F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4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 txBox="1">
            <a:spLocks noGrp="1"/>
          </p:cNvSpPr>
          <p:nvPr>
            <p:ph type="body" idx="1"/>
          </p:nvPr>
        </p:nvSpPr>
        <p:spPr>
          <a:xfrm>
            <a:off x="838200" y="1443733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4"/>
          <p:cNvSpPr txBox="1">
            <a:spLocks noGrp="1"/>
          </p:cNvSpPr>
          <p:nvPr>
            <p:ph type="body" idx="2"/>
          </p:nvPr>
        </p:nvSpPr>
        <p:spPr>
          <a:xfrm>
            <a:off x="6172200" y="1443733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_Slide">
  <p:cSld name="Orange_Slid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>
            <a:spLocks noGrp="1"/>
          </p:cNvSpPr>
          <p:nvPr>
            <p:ph type="title"/>
          </p:nvPr>
        </p:nvSpPr>
        <p:spPr>
          <a:xfrm>
            <a:off x="838200" y="8765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Verdana"/>
              <a:buNone/>
              <a:defRPr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5"/>
          <p:cNvSpPr txBox="1">
            <a:spLocks noGrp="1"/>
          </p:cNvSpPr>
          <p:nvPr>
            <p:ph type="body" idx="1"/>
          </p:nvPr>
        </p:nvSpPr>
        <p:spPr>
          <a:xfrm>
            <a:off x="838200" y="139197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5051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20"/>
              <a:buChar char="⮚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♦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Char char="-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35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_Slide_Two Content">
  <p:cSld name="Orange_Slide_Two Conten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838200" y="9537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3300"/>
              <a:buFont typeface="Verdana"/>
              <a:buNone/>
              <a:defRPr>
                <a:solidFill>
                  <a:srgbClr val="ED7D3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9" name="Google Shape;279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838200" y="1452358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body" idx="2"/>
          </p:nvPr>
        </p:nvSpPr>
        <p:spPr>
          <a:xfrm>
            <a:off x="6172200" y="1452358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6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_Slide">
  <p:cSld name="Blue_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6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87"/>
              </a:buClr>
              <a:buSzPts val="4400"/>
              <a:buFont typeface="Libre Franklin Thin"/>
              <a:buNone/>
              <a:defRPr>
                <a:solidFill>
                  <a:srgbClr val="004A87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838200" y="152636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9310315" y="827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  © 2019 NASFAA</a:t>
            </a:r>
            <a:endParaRPr/>
          </a:p>
        </p:txBody>
      </p:sp>
      <p:grpSp>
        <p:nvGrpSpPr>
          <p:cNvPr id="41" name="Google Shape;41;p5"/>
          <p:cNvGrpSpPr/>
          <p:nvPr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42" name="Google Shape;42;p5"/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Google Shape;43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5"/>
          <p:cNvSpPr/>
          <p:nvPr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_Slide_Two Content">
  <p:cSld name="Green_Slide_Two Conten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838200" y="8765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300"/>
              <a:buFont typeface="Verdana"/>
              <a:buNone/>
              <a:defRPr>
                <a:solidFill>
                  <a:srgbClr val="70AD4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6" name="Google Shape;28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 txBox="1">
            <a:spLocks noGrp="1"/>
          </p:cNvSpPr>
          <p:nvPr>
            <p:ph type="body" idx="1"/>
          </p:nvPr>
        </p:nvSpPr>
        <p:spPr>
          <a:xfrm>
            <a:off x="838200" y="142648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7"/>
          <p:cNvSpPr txBox="1">
            <a:spLocks noGrp="1"/>
          </p:cNvSpPr>
          <p:nvPr>
            <p:ph type="body" idx="2"/>
          </p:nvPr>
        </p:nvSpPr>
        <p:spPr>
          <a:xfrm>
            <a:off x="6172200" y="142648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37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_Slide">
  <p:cSld name="Gray_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>
            <a:spLocks noGrp="1"/>
          </p:cNvSpPr>
          <p:nvPr>
            <p:ph type="title"/>
          </p:nvPr>
        </p:nvSpPr>
        <p:spPr>
          <a:xfrm>
            <a:off x="838200" y="8765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85A"/>
              </a:buClr>
              <a:buSzPts val="3300"/>
              <a:buFont typeface="Verdana"/>
              <a:buNone/>
              <a:defRPr>
                <a:solidFill>
                  <a:srgbClr val="57585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8"/>
          <p:cNvSpPr txBox="1">
            <a:spLocks noGrp="1"/>
          </p:cNvSpPr>
          <p:nvPr>
            <p:ph type="body" idx="1"/>
          </p:nvPr>
        </p:nvSpPr>
        <p:spPr>
          <a:xfrm>
            <a:off x="838200" y="14264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5051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20"/>
              <a:buChar char="⮚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♦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Char char="-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8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_Slide_Two Content">
  <p:cSld name="Gray_Slide_Two Conten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>
            <a:spLocks noGrp="1"/>
          </p:cNvSpPr>
          <p:nvPr>
            <p:ph type="title"/>
          </p:nvPr>
        </p:nvSpPr>
        <p:spPr>
          <a:xfrm>
            <a:off x="838200" y="86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85A"/>
              </a:buClr>
              <a:buSzPts val="3300"/>
              <a:buFont typeface="Verdana"/>
              <a:buNone/>
              <a:defRPr>
                <a:solidFill>
                  <a:srgbClr val="57585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9" name="Google Shape;29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9"/>
          <p:cNvSpPr txBox="1">
            <a:spLocks noGrp="1"/>
          </p:cNvSpPr>
          <p:nvPr>
            <p:ph type="body" idx="1"/>
          </p:nvPr>
        </p:nvSpPr>
        <p:spPr>
          <a:xfrm>
            <a:off x="838200" y="1443728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2"/>
          </p:nvPr>
        </p:nvSpPr>
        <p:spPr>
          <a:xfrm>
            <a:off x="6172200" y="1443728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⮚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39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_Header">
  <p:cSld name="Orange_Header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525" y="2183428"/>
            <a:ext cx="8989614" cy="373081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838200" y="559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7F26"/>
              </a:buClr>
              <a:buSzPts val="3300"/>
              <a:buFont typeface="Verdana"/>
              <a:buNone/>
              <a:defRPr>
                <a:solidFill>
                  <a:srgbClr val="DF7F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0"/>
          <p:cNvSpPr/>
          <p:nvPr/>
        </p:nvSpPr>
        <p:spPr>
          <a:xfrm rot="5400000">
            <a:off x="469609" y="1084021"/>
            <a:ext cx="432300" cy="242700"/>
          </a:xfrm>
          <a:prstGeom prst="triangle">
            <a:avLst>
              <a:gd name="adj" fmla="val 50000"/>
            </a:avLst>
          </a:prstGeom>
          <a:solidFill>
            <a:srgbClr val="DF7F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0"/>
          <p:cNvSpPr/>
          <p:nvPr/>
        </p:nvSpPr>
        <p:spPr>
          <a:xfrm rot="5400000">
            <a:off x="469609" y="1084021"/>
            <a:ext cx="432300" cy="2427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0"/>
          <p:cNvSpPr/>
          <p:nvPr/>
        </p:nvSpPr>
        <p:spPr>
          <a:xfrm>
            <a:off x="203200" y="2298372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0"/>
          <p:cNvSpPr/>
          <p:nvPr/>
        </p:nvSpPr>
        <p:spPr>
          <a:xfrm>
            <a:off x="234949" y="5732349"/>
            <a:ext cx="119889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0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_Header">
  <p:cSld name="Gray_Header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title"/>
          </p:nvPr>
        </p:nvSpPr>
        <p:spPr>
          <a:xfrm>
            <a:off x="838200" y="559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85A"/>
              </a:buClr>
              <a:buSzPts val="3300"/>
              <a:buFont typeface="Verdana"/>
              <a:buNone/>
              <a:defRPr>
                <a:solidFill>
                  <a:srgbClr val="57585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6" name="Google Shape;316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03" y="2152425"/>
            <a:ext cx="9054074" cy="373081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1"/>
          <p:cNvSpPr/>
          <p:nvPr/>
        </p:nvSpPr>
        <p:spPr>
          <a:xfrm rot="5400000">
            <a:off x="469609" y="1084021"/>
            <a:ext cx="432300" cy="242700"/>
          </a:xfrm>
          <a:prstGeom prst="triangle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1"/>
          <p:cNvSpPr/>
          <p:nvPr/>
        </p:nvSpPr>
        <p:spPr>
          <a:xfrm>
            <a:off x="-1" y="2244267"/>
            <a:ext cx="121920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1"/>
          <p:cNvSpPr/>
          <p:nvPr/>
        </p:nvSpPr>
        <p:spPr>
          <a:xfrm>
            <a:off x="0" y="5748910"/>
            <a:ext cx="12192000" cy="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1"/>
          <p:cNvSpPr/>
          <p:nvPr/>
        </p:nvSpPr>
        <p:spPr>
          <a:xfrm>
            <a:off x="3" y="-1"/>
            <a:ext cx="266700" cy="6858000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itol_Header">
  <p:cSld name="Capitol_Header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2"/>
          <p:cNvPicPr preferRelativeResize="0"/>
          <p:nvPr/>
        </p:nvPicPr>
        <p:blipFill rotWithShape="1">
          <a:blip r:embed="rId2">
            <a:alphaModFix/>
          </a:blip>
          <a:srcRect t="-9589"/>
          <a:stretch/>
        </p:blipFill>
        <p:spPr>
          <a:xfrm>
            <a:off x="0" y="-657224"/>
            <a:ext cx="12192004" cy="751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2"/>
          <p:cNvSpPr/>
          <p:nvPr/>
        </p:nvSpPr>
        <p:spPr>
          <a:xfrm>
            <a:off x="0" y="625120"/>
            <a:ext cx="8046900" cy="818700"/>
          </a:xfrm>
          <a:prstGeom prst="homePlate">
            <a:avLst>
              <a:gd name="adj" fmla="val 33712"/>
            </a:avLst>
          </a:prstGeom>
          <a:solidFill>
            <a:srgbClr val="B83F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Google Shape;326;p42"/>
          <p:cNvGrpSpPr/>
          <p:nvPr/>
        </p:nvGrpSpPr>
        <p:grpSpPr>
          <a:xfrm>
            <a:off x="7917621" y="625120"/>
            <a:ext cx="1009724" cy="818700"/>
            <a:chOff x="4426282" y="625118"/>
            <a:chExt cx="1009724" cy="818700"/>
          </a:xfrm>
        </p:grpSpPr>
        <p:sp>
          <p:nvSpPr>
            <p:cNvPr id="327" name="Google Shape;327;p42"/>
            <p:cNvSpPr/>
            <p:nvPr/>
          </p:nvSpPr>
          <p:spPr>
            <a:xfrm>
              <a:off x="4426282" y="625118"/>
              <a:ext cx="581100" cy="818700"/>
            </a:xfrm>
            <a:prstGeom prst="chevron">
              <a:avLst>
                <a:gd name="adj" fmla="val 50000"/>
              </a:avLst>
            </a:prstGeom>
            <a:solidFill>
              <a:srgbClr val="B83F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4854906" y="625118"/>
              <a:ext cx="581100" cy="818700"/>
            </a:xfrm>
            <a:prstGeom prst="chevron">
              <a:avLst>
                <a:gd name="adj" fmla="val 50000"/>
              </a:avLst>
            </a:prstGeom>
            <a:solidFill>
              <a:srgbClr val="B83F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2"/>
          <p:cNvSpPr txBox="1">
            <a:spLocks noGrp="1"/>
          </p:cNvSpPr>
          <p:nvPr>
            <p:ph type="title"/>
          </p:nvPr>
        </p:nvSpPr>
        <p:spPr>
          <a:xfrm>
            <a:off x="307569" y="371692"/>
            <a:ext cx="10141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0" name="Google Shape;33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auth_Header">
  <p:cSld name="Reauth_Head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/>
          </a:solidFill>
          <a:ln w="12700" cap="flat" cmpd="sng">
            <a:solidFill>
              <a:srgbClr val="00385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43" descr="http://depaultla.org/wp-content/uploads/2015/09/higher-education-act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901"/>
            <a:ext cx="9144000" cy="588396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3"/>
          <p:cNvSpPr/>
          <p:nvPr/>
        </p:nvSpPr>
        <p:spPr>
          <a:xfrm>
            <a:off x="0" y="625120"/>
            <a:ext cx="8046900" cy="818700"/>
          </a:xfrm>
          <a:prstGeom prst="homePlate">
            <a:avLst>
              <a:gd name="adj" fmla="val 33712"/>
            </a:avLst>
          </a:prstGeom>
          <a:solidFill>
            <a:srgbClr val="00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336;p43"/>
          <p:cNvGrpSpPr/>
          <p:nvPr/>
        </p:nvGrpSpPr>
        <p:grpSpPr>
          <a:xfrm>
            <a:off x="7917621" y="625120"/>
            <a:ext cx="1009724" cy="818700"/>
            <a:chOff x="4426282" y="625118"/>
            <a:chExt cx="1009724" cy="818700"/>
          </a:xfrm>
        </p:grpSpPr>
        <p:sp>
          <p:nvSpPr>
            <p:cNvPr id="337" name="Google Shape;337;p43"/>
            <p:cNvSpPr/>
            <p:nvPr/>
          </p:nvSpPr>
          <p:spPr>
            <a:xfrm>
              <a:off x="4426282" y="625118"/>
              <a:ext cx="581100" cy="818700"/>
            </a:xfrm>
            <a:prstGeom prst="chevron">
              <a:avLst>
                <a:gd name="adj" fmla="val 50000"/>
              </a:avLst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4854906" y="625118"/>
              <a:ext cx="581100" cy="818700"/>
            </a:xfrm>
            <a:prstGeom prst="chevron">
              <a:avLst>
                <a:gd name="adj" fmla="val 50000"/>
              </a:avLst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9" name="Google Shape;339;p43"/>
          <p:cNvSpPr txBox="1">
            <a:spLocks noGrp="1"/>
          </p:cNvSpPr>
          <p:nvPr>
            <p:ph type="title"/>
          </p:nvPr>
        </p:nvSpPr>
        <p:spPr>
          <a:xfrm>
            <a:off x="357447" y="371692"/>
            <a:ext cx="10141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0" name="Google Shape;34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useChamber_Header">
  <p:cSld name="HouseChamber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4" descr="https://timedotcom.files.wordpress.com/2014/08/house_of_represenative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4"/>
          <p:cNvSpPr/>
          <p:nvPr/>
        </p:nvSpPr>
        <p:spPr>
          <a:xfrm>
            <a:off x="0" y="625120"/>
            <a:ext cx="8046900" cy="818700"/>
          </a:xfrm>
          <a:prstGeom prst="homePlate">
            <a:avLst>
              <a:gd name="adj" fmla="val 33712"/>
            </a:avLst>
          </a:prstGeom>
          <a:solidFill>
            <a:srgbClr val="DF7F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5" name="Google Shape;345;p44"/>
          <p:cNvGrpSpPr/>
          <p:nvPr/>
        </p:nvGrpSpPr>
        <p:grpSpPr>
          <a:xfrm>
            <a:off x="7917621" y="625120"/>
            <a:ext cx="1009724" cy="818700"/>
            <a:chOff x="4426282" y="625118"/>
            <a:chExt cx="1009724" cy="818700"/>
          </a:xfrm>
        </p:grpSpPr>
        <p:sp>
          <p:nvSpPr>
            <p:cNvPr id="346" name="Google Shape;346;p44"/>
            <p:cNvSpPr/>
            <p:nvPr/>
          </p:nvSpPr>
          <p:spPr>
            <a:xfrm>
              <a:off x="4426282" y="625118"/>
              <a:ext cx="581100" cy="818700"/>
            </a:xfrm>
            <a:prstGeom prst="chevron">
              <a:avLst>
                <a:gd name="adj" fmla="val 50000"/>
              </a:avLst>
            </a:prstGeom>
            <a:solidFill>
              <a:srgbClr val="DF7F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4854906" y="625118"/>
              <a:ext cx="581100" cy="818700"/>
            </a:xfrm>
            <a:prstGeom prst="chevron">
              <a:avLst>
                <a:gd name="adj" fmla="val 50000"/>
              </a:avLst>
            </a:prstGeom>
            <a:solidFill>
              <a:srgbClr val="DF7F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44"/>
          <p:cNvSpPr txBox="1">
            <a:spLocks noGrp="1"/>
          </p:cNvSpPr>
          <p:nvPr>
            <p:ph type="title"/>
          </p:nvPr>
        </p:nvSpPr>
        <p:spPr>
          <a:xfrm>
            <a:off x="390697" y="371692"/>
            <a:ext cx="10141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9" name="Google Shape;34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54" y="6158094"/>
            <a:ext cx="677745" cy="66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96587" y="2"/>
            <a:ext cx="897661" cy="75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789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059600" y="1925673"/>
            <a:ext cx="4072800" cy="2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059600" y="4155440"/>
            <a:ext cx="4072800" cy="9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01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_Header">
  <p:cSld name="Gree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838200" y="559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Libre Franklin Thin"/>
              <a:buNone/>
              <a:defRPr>
                <a:solidFill>
                  <a:schemeClr val="accent6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6"/>
          <p:cNvGrpSpPr/>
          <p:nvPr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48" name="Google Shape;48;p6"/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" name="Google Shape;4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" name="Google Shape;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71257"/>
            <a:ext cx="12192000" cy="417283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 rot="5400000">
            <a:off x="469594" y="1084118"/>
            <a:ext cx="432411" cy="242612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0" y="1644227"/>
            <a:ext cx="12192000" cy="598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0" y="5609759"/>
            <a:ext cx="12192000" cy="598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9310315" y="827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  © 2019 NASFAA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443200" y="1633633"/>
            <a:ext cx="53332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96587" y="2"/>
            <a:ext cx="897661" cy="75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255975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96587" y="2"/>
            <a:ext cx="897661" cy="75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2293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415600" y="1865867"/>
            <a:ext cx="3744000" cy="3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96587" y="2"/>
            <a:ext cx="897661" cy="75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811931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rgbClr val="004B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7" name="Google Shape;47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239033"/>
            <a:ext cx="5393600" cy="23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2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" y="6103851"/>
            <a:ext cx="897661" cy="75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364169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426000" y="5625233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96587" y="2"/>
            <a:ext cx="897661" cy="75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856572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276167"/>
            <a:ext cx="11360800" cy="28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21333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15600" y="4216000"/>
            <a:ext cx="11360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62" name="Google Shape;6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96587" y="2"/>
            <a:ext cx="897661" cy="75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06619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_Slide">
  <p:cSld name="Green_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2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Libre Franklin Thin"/>
              <a:buNone/>
              <a:defRPr>
                <a:solidFill>
                  <a:schemeClr val="accent6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838200" y="149311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9310315" y="827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  © 2019 NASFAA</a:t>
            </a:r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61" name="Google Shape;61;p7"/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" name="Google Shape;62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63;p7"/>
          <p:cNvSpPr/>
          <p:nvPr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_Slide">
  <p:cSld name="Orange_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1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Libre Franklin Thin"/>
              <a:buNone/>
              <a:defRPr>
                <a:solidFill>
                  <a:schemeClr val="accent2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838200" y="147649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9310315" y="827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  © 2019 NASFAA</a:t>
            </a:r>
            <a:endParaRPr/>
          </a:p>
        </p:txBody>
      </p:sp>
      <p:grpSp>
        <p:nvGrpSpPr>
          <p:cNvPr id="68" name="Google Shape;68;p8"/>
          <p:cNvGrpSpPr/>
          <p:nvPr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69" name="Google Shape;69;p8"/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" name="Google Shape;70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8"/>
          <p:cNvSpPr/>
          <p:nvPr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dvocacy_Opportunities">
  <p:cSld name="Advocacy_Opportunitie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/>
          <p:nvPr/>
        </p:nvSpPr>
        <p:spPr>
          <a:xfrm>
            <a:off x="261691" y="2529627"/>
            <a:ext cx="7292608" cy="250819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9"/>
          <p:cNvSpPr/>
          <p:nvPr/>
        </p:nvSpPr>
        <p:spPr>
          <a:xfrm>
            <a:off x="7242617" y="0"/>
            <a:ext cx="1477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9"/>
          <p:cNvSpPr/>
          <p:nvPr/>
        </p:nvSpPr>
        <p:spPr>
          <a:xfrm>
            <a:off x="7549289" y="0"/>
            <a:ext cx="464271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" name="Google Shape;76;p9"/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7" name="Google Shape;77;p9"/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" name="Google Shape;78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" name="Google Shape;79;p9"/>
          <p:cNvGrpSpPr/>
          <p:nvPr/>
        </p:nvGrpSpPr>
        <p:grpSpPr>
          <a:xfrm>
            <a:off x="803325" y="1494770"/>
            <a:ext cx="5195139" cy="946709"/>
            <a:chOff x="604715" y="1532682"/>
            <a:chExt cx="5195139" cy="946709"/>
          </a:xfrm>
        </p:grpSpPr>
        <p:sp>
          <p:nvSpPr>
            <p:cNvPr id="80" name="Google Shape;80;p9"/>
            <p:cNvSpPr/>
            <p:nvPr/>
          </p:nvSpPr>
          <p:spPr>
            <a:xfrm>
              <a:off x="838199" y="1648394"/>
              <a:ext cx="49616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004A87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rPr>
                <a:t>Volunteer!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Work with and support NASFAA’s policy team: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9"/>
            <p:cNvSpPr/>
            <p:nvPr/>
          </p:nvSpPr>
          <p:spPr>
            <a:xfrm rot="7746005">
              <a:off x="616602" y="1612391"/>
              <a:ext cx="284421" cy="165993"/>
            </a:xfrm>
            <a:prstGeom prst="triangle">
              <a:avLst>
                <a:gd name="adj" fmla="val 50000"/>
              </a:avLst>
            </a:prstGeom>
            <a:solidFill>
              <a:srgbClr val="00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4A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9"/>
          <p:cNvGrpSpPr/>
          <p:nvPr/>
        </p:nvGrpSpPr>
        <p:grpSpPr>
          <a:xfrm>
            <a:off x="2320758" y="5251110"/>
            <a:ext cx="4516237" cy="1203799"/>
            <a:chOff x="2085080" y="5340101"/>
            <a:chExt cx="4516237" cy="1203799"/>
          </a:xfrm>
        </p:grpSpPr>
        <p:sp>
          <p:nvSpPr>
            <p:cNvPr id="83" name="Google Shape;83;p9"/>
            <p:cNvSpPr/>
            <p:nvPr/>
          </p:nvSpPr>
          <p:spPr>
            <a:xfrm>
              <a:off x="2085080" y="5405127"/>
              <a:ext cx="4516237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accent6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rPr>
                <a:t>Stay Informed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Read NASFAA’s </a:t>
              </a:r>
              <a:r>
                <a:rPr lang="en-US" sz="20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Today’s News 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 Policy and Advocacy Webpages on nasfaa.org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9"/>
            <p:cNvSpPr/>
            <p:nvPr/>
          </p:nvSpPr>
          <p:spPr>
            <a:xfrm rot="7746005">
              <a:off x="4426568" y="5419810"/>
              <a:ext cx="284421" cy="165993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B83F9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9"/>
          <p:cNvGrpSpPr/>
          <p:nvPr/>
        </p:nvGrpSpPr>
        <p:grpSpPr>
          <a:xfrm>
            <a:off x="7692065" y="1336506"/>
            <a:ext cx="4163973" cy="4184987"/>
            <a:chOff x="7690829" y="973401"/>
            <a:chExt cx="4163973" cy="4184987"/>
          </a:xfrm>
        </p:grpSpPr>
        <p:grpSp>
          <p:nvGrpSpPr>
            <p:cNvPr id="86" name="Google Shape;86;p9"/>
            <p:cNvGrpSpPr/>
            <p:nvPr/>
          </p:nvGrpSpPr>
          <p:grpSpPr>
            <a:xfrm>
              <a:off x="7690829" y="1333554"/>
              <a:ext cx="4163973" cy="3579651"/>
              <a:chOff x="7701302" y="1723108"/>
              <a:chExt cx="4163973" cy="3579651"/>
            </a:xfrm>
          </p:grpSpPr>
          <p:sp>
            <p:nvSpPr>
              <p:cNvPr id="87" name="Google Shape;87;p9"/>
              <p:cNvSpPr/>
              <p:nvPr/>
            </p:nvSpPr>
            <p:spPr>
              <a:xfrm>
                <a:off x="7894487" y="1855661"/>
                <a:ext cx="3970788" cy="34470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0" i="0" u="none" strike="noStrike" cap="none">
                    <a:solidFill>
                      <a:srgbClr val="ED7D31"/>
                    </a:solidFill>
                    <a:latin typeface="Libre Franklin Thin"/>
                    <a:ea typeface="Libre Franklin Thin"/>
                    <a:cs typeface="Libre Franklin Thin"/>
                    <a:sym typeface="Libre Franklin Thin"/>
                  </a:rPr>
                  <a:t>Write and Visit Your Member of Congress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0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Arial"/>
                  <a:buChar char="•"/>
                </a:pPr>
                <a:r>
                  <a:rPr lang="en-US" sz="2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Share your advocacy efforts with NASFAA, so we can support and assist you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Arial"/>
                  <a:buChar char="•"/>
                </a:pPr>
                <a:r>
                  <a:rPr lang="en-US" sz="2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New education committee members mean new states in the mix!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9"/>
              <p:cNvSpPr/>
              <p:nvPr/>
            </p:nvSpPr>
            <p:spPr>
              <a:xfrm rot="7746005">
                <a:off x="7713189" y="1802817"/>
                <a:ext cx="284421" cy="165993"/>
              </a:xfrm>
              <a:prstGeom prst="triangle">
                <a:avLst>
                  <a:gd name="adj" fmla="val 50000"/>
                </a:avLst>
              </a:pr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B83F9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89;p9"/>
            <p:cNvGrpSpPr/>
            <p:nvPr/>
          </p:nvGrpSpPr>
          <p:grpSpPr>
            <a:xfrm>
              <a:off x="9271108" y="973401"/>
              <a:ext cx="1199072" cy="4184987"/>
              <a:chOff x="9247517" y="1022485"/>
              <a:chExt cx="1199072" cy="4184987"/>
            </a:xfrm>
          </p:grpSpPr>
          <p:cxnSp>
            <p:nvCxnSpPr>
              <p:cNvPr id="90" name="Google Shape;90;p9"/>
              <p:cNvCxnSpPr/>
              <p:nvPr/>
            </p:nvCxnSpPr>
            <p:spPr>
              <a:xfrm>
                <a:off x="9247517" y="1022485"/>
                <a:ext cx="1199072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" name="Google Shape;91;p9"/>
              <p:cNvCxnSpPr/>
              <p:nvPr/>
            </p:nvCxnSpPr>
            <p:spPr>
              <a:xfrm>
                <a:off x="9247517" y="5207472"/>
                <a:ext cx="1199072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92" name="Google Shape;92;p9"/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CBE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93;p9"/>
          <p:cNvGrpSpPr/>
          <p:nvPr/>
        </p:nvGrpSpPr>
        <p:grpSpPr>
          <a:xfrm>
            <a:off x="467811" y="2715404"/>
            <a:ext cx="6578613" cy="2138114"/>
            <a:chOff x="467811" y="2731733"/>
            <a:chExt cx="6578613" cy="2138114"/>
          </a:xfrm>
        </p:grpSpPr>
        <p:sp>
          <p:nvSpPr>
            <p:cNvPr id="94" name="Google Shape;94;p9"/>
            <p:cNvSpPr/>
            <p:nvPr/>
          </p:nvSpPr>
          <p:spPr>
            <a:xfrm>
              <a:off x="4940422" y="2779597"/>
              <a:ext cx="2053518" cy="209025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2722890" y="2751604"/>
              <a:ext cx="2053518" cy="209025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512968" y="2731733"/>
              <a:ext cx="2053518" cy="209025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467811" y="3796729"/>
              <a:ext cx="21584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rPr>
                <a:t>Advocacy Pipeline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2670406" y="3796729"/>
              <a:ext cx="21584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rPr>
                <a:t>Policy Task Forces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" name="Google Shape;99;p9" descr="Megapho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5913" y="29718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9"/>
            <p:cNvSpPr/>
            <p:nvPr/>
          </p:nvSpPr>
          <p:spPr>
            <a:xfrm>
              <a:off x="4887938" y="3790567"/>
              <a:ext cx="215848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rPr>
                <a:t>Get Students Involved!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" name="Google Shape;101;p9" descr="Cha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97458" y="308238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" name="Google Shape;102;p9" descr="Use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9981" y="304776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 txBox="1">
            <a:spLocks noGrp="1"/>
          </p:cNvSpPr>
          <p:nvPr>
            <p:ph type="sldNum" idx="12"/>
          </p:nvPr>
        </p:nvSpPr>
        <p:spPr>
          <a:xfrm>
            <a:off x="9310315" y="827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r>
              <a:rPr lang="en-US"/>
              <a:t>   © 2019 NASFAA</a:t>
            </a:r>
            <a:endParaRPr/>
          </a:p>
        </p:txBody>
      </p:sp>
      <p:sp>
        <p:nvSpPr>
          <p:cNvPr id="104" name="Google Shape;104;p9"/>
          <p:cNvSpPr txBox="1"/>
          <p:nvPr/>
        </p:nvSpPr>
        <p:spPr>
          <a:xfrm>
            <a:off x="645167" y="505531"/>
            <a:ext cx="8309022" cy="1929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F97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B83F97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Advocacy Opportunities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Verdana"/>
              <a:buNone/>
              <a:defRPr sz="3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Char char="⮚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dt" idx="10"/>
          </p:nvPr>
        </p:nvSpPr>
        <p:spPr>
          <a:xfrm>
            <a:off x="838200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ftr" idx="11"/>
          </p:nvPr>
        </p:nvSpPr>
        <p:spPr>
          <a:xfrm>
            <a:off x="4038600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3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A87"/>
              </a:buClr>
              <a:buSzPts val="4200"/>
              <a:buFont typeface="Economica"/>
              <a:buNone/>
              <a:defRPr sz="4200">
                <a:solidFill>
                  <a:srgbClr val="004A87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333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4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8" r:id="rId2"/>
    <p:sldLayoutId id="2147483699" r:id="rId3"/>
    <p:sldLayoutId id="2147483700" r:id="rId4"/>
    <p:sldLayoutId id="2147483702" r:id="rId5"/>
    <p:sldLayoutId id="2147483703" r:id="rId6"/>
    <p:sldLayoutId id="214748370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ctrTitle"/>
          </p:nvPr>
        </p:nvSpPr>
        <p:spPr>
          <a:xfrm>
            <a:off x="4059600" y="1529707"/>
            <a:ext cx="4072800" cy="204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1" dirty="0"/>
              <a:t>FAFSA Simplification</a:t>
            </a:r>
            <a:endParaRPr b="1" dirty="0"/>
          </a:p>
        </p:txBody>
      </p:sp>
      <p:sp>
        <p:nvSpPr>
          <p:cNvPr id="239" name="Google Shape;239;p33"/>
          <p:cNvSpPr txBox="1">
            <a:spLocks noGrp="1"/>
          </p:cNvSpPr>
          <p:nvPr>
            <p:ph type="subTitle" idx="1"/>
          </p:nvPr>
        </p:nvSpPr>
        <p:spPr>
          <a:xfrm>
            <a:off x="415600" y="3579300"/>
            <a:ext cx="11360800" cy="184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en" sz="3067" dirty="0"/>
              <a:t>National Association of Student Financial Aid Administrators</a:t>
            </a:r>
            <a:endParaRPr sz="3067" dirty="0"/>
          </a:p>
          <a:p>
            <a:pPr marL="0" indent="0" algn="l">
              <a:spcBef>
                <a:spcPts val="0"/>
              </a:spcBef>
            </a:pPr>
            <a:endParaRPr dirty="0"/>
          </a:p>
          <a:p>
            <a:pPr marL="0" indent="0">
              <a:spcBef>
                <a:spcPts val="0"/>
              </a:spcBef>
            </a:pPr>
            <a:r>
              <a:rPr lang="en-US" dirty="0"/>
              <a:t>Dana Kelly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February 2022</a:t>
            </a:r>
            <a:endParaRPr dirty="0"/>
          </a:p>
          <a:p>
            <a:pPr marL="0" indent="0" algn="l">
              <a:spcBef>
                <a:spcPts val="0"/>
              </a:spcBef>
            </a:pPr>
            <a:endParaRPr dirty="0"/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0"/>
          <p:cNvSpPr txBox="1">
            <a:spLocks noGrp="1"/>
          </p:cNvSpPr>
          <p:nvPr>
            <p:ph type="title"/>
          </p:nvPr>
        </p:nvSpPr>
        <p:spPr>
          <a:xfrm>
            <a:off x="415600" y="231000"/>
            <a:ext cx="11360800" cy="11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>
              <a:buSzPct val="26190"/>
            </a:pPr>
            <a:endParaRPr dirty="0"/>
          </a:p>
          <a:p>
            <a:pPr>
              <a:buSzPct val="26190"/>
            </a:pPr>
            <a:r>
              <a:rPr lang="en" sz="4900" dirty="0">
                <a:solidFill>
                  <a:srgbClr val="004A87"/>
                </a:solidFill>
                <a:latin typeface="Libre Franklin Thin"/>
              </a:rPr>
              <a:t>How Will the New Pell Grant Formula Affect Students?</a:t>
            </a:r>
            <a:endParaRPr sz="4900" dirty="0">
              <a:solidFill>
                <a:srgbClr val="004A87"/>
              </a:solidFill>
              <a:latin typeface="Libre Franklin Thin"/>
            </a:endParaRPr>
          </a:p>
        </p:txBody>
      </p:sp>
      <p:sp>
        <p:nvSpPr>
          <p:cNvPr id="497" name="Google Shape;497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498" name="Google Shape;49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33" y="1423831"/>
            <a:ext cx="9762532" cy="5061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1"/>
          <p:cNvSpPr txBox="1">
            <a:spLocks noGrp="1"/>
          </p:cNvSpPr>
          <p:nvPr>
            <p:ph type="title"/>
          </p:nvPr>
        </p:nvSpPr>
        <p:spPr>
          <a:xfrm>
            <a:off x="415600" y="231000"/>
            <a:ext cx="11360800" cy="11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>
              <a:buSzPct val="26190"/>
            </a:pPr>
            <a:endParaRPr dirty="0"/>
          </a:p>
          <a:p>
            <a:r>
              <a:rPr lang="en" sz="4900" dirty="0">
                <a:solidFill>
                  <a:srgbClr val="004A87"/>
                </a:solidFill>
                <a:latin typeface="Libre Franklin Thin"/>
              </a:rPr>
              <a:t>How Will the New Pell Grant Formula Affect Students?</a:t>
            </a:r>
            <a:endParaRPr sz="4900" dirty="0">
              <a:solidFill>
                <a:srgbClr val="004A87"/>
              </a:solidFill>
              <a:latin typeface="Libre Franklin Thin"/>
            </a:endParaRPr>
          </a:p>
        </p:txBody>
      </p:sp>
      <p:sp>
        <p:nvSpPr>
          <p:cNvPr id="504" name="Google Shape;504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pic>
        <p:nvPicPr>
          <p:cNvPr id="505" name="Google Shape;50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867" y="1339400"/>
            <a:ext cx="8940800" cy="516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3"/>
          <p:cNvSpPr txBox="1">
            <a:spLocks noGrp="1"/>
          </p:cNvSpPr>
          <p:nvPr>
            <p:ph type="title"/>
          </p:nvPr>
        </p:nvSpPr>
        <p:spPr>
          <a:xfrm>
            <a:off x="301611" y="154067"/>
            <a:ext cx="11360800" cy="11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 sz="4400" dirty="0">
                <a:solidFill>
                  <a:srgbClr val="004A87"/>
                </a:solidFill>
                <a:latin typeface="Libre Franklin Thin"/>
              </a:rPr>
              <a:t>NASFAA’s SAI Modeling Tool</a:t>
            </a:r>
            <a:endParaRPr sz="4400" dirty="0">
              <a:solidFill>
                <a:srgbClr val="004A87"/>
              </a:solidFill>
              <a:latin typeface="Libre Franklin Thin"/>
            </a:endParaRPr>
          </a:p>
        </p:txBody>
      </p:sp>
      <p:sp>
        <p:nvSpPr>
          <p:cNvPr id="530" name="Google Shape;530;p63"/>
          <p:cNvSpPr txBox="1">
            <a:spLocks noGrp="1"/>
          </p:cNvSpPr>
          <p:nvPr>
            <p:ph type="body" idx="1"/>
          </p:nvPr>
        </p:nvSpPr>
        <p:spPr>
          <a:xfrm>
            <a:off x="415600" y="1262467"/>
            <a:ext cx="5993200" cy="45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r>
              <a:rPr lang="en" dirty="0"/>
              <a:t>This tool allows institutions to model how the recent changes to the FM EFC formula — which has been renamed the Student Aid Index (SAI) and will be fully implemented for the 2024-25 award year —  this will impact student need and institutional financial aid budgets</a:t>
            </a:r>
            <a:endParaRPr dirty="0"/>
          </a:p>
          <a:p>
            <a:r>
              <a:rPr lang="en" dirty="0"/>
              <a:t>The model will also estimate the student's Pell Grant award under the provisions of the FAFSA Simplification Act.</a:t>
            </a:r>
            <a:endParaRPr dirty="0"/>
          </a:p>
        </p:txBody>
      </p:sp>
      <p:sp>
        <p:nvSpPr>
          <p:cNvPr id="531" name="Google Shape;531;p6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532" name="Google Shape;532;p63"/>
          <p:cNvSpPr txBox="1"/>
          <p:nvPr/>
        </p:nvSpPr>
        <p:spPr>
          <a:xfrm>
            <a:off x="1784400" y="6141167"/>
            <a:ext cx="8623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Available to NASFAA members: https://www.nasfaa.org/sai_modeling_tool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178" y="1127755"/>
            <a:ext cx="3939433" cy="5089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3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" sz="4400" dirty="0">
                <a:solidFill>
                  <a:srgbClr val="004A87"/>
                </a:solidFill>
                <a:latin typeface="Libre Franklin Thin"/>
              </a:rPr>
              <a:t>Progress on FAFSA Simplification: FUTURE Act</a:t>
            </a:r>
            <a:endParaRPr sz="4400" dirty="0">
              <a:solidFill>
                <a:srgbClr val="004A87"/>
              </a:solidFill>
              <a:latin typeface="Libre Franklin Thin"/>
            </a:endParaRPr>
          </a:p>
        </p:txBody>
      </p:sp>
      <p:sp>
        <p:nvSpPr>
          <p:cNvPr id="531" name="Google Shape;531;p63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8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indent="-507987">
              <a:spcBef>
                <a:spcPts val="1333"/>
              </a:spcBef>
              <a:buSzPts val="2400"/>
            </a:pPr>
            <a:r>
              <a:rPr lang="en" sz="3200"/>
              <a:t>In December 2019, Congress passed and President Trump signed into law the FUTURE Act, which contained text from the FAFSA Act previously supported by NASFAA. </a:t>
            </a:r>
            <a:endParaRPr sz="3733"/>
          </a:p>
          <a:p>
            <a:pPr indent="-507987">
              <a:buSzPts val="2400"/>
            </a:pPr>
            <a:r>
              <a:rPr lang="en" sz="3200"/>
              <a:t>The bill allows for direct cross-agency data sharing between IRS and ED, and will:</a:t>
            </a:r>
            <a:endParaRPr sz="3733"/>
          </a:p>
          <a:p>
            <a:pPr lvl="1" indent="-474121">
              <a:buSzPts val="2000"/>
            </a:pPr>
            <a:r>
              <a:rPr lang="en" sz="2667"/>
              <a:t>Transfer all items currently brought over from the DRT and applicants’ filing status. </a:t>
            </a:r>
            <a:endParaRPr sz="2667"/>
          </a:p>
          <a:p>
            <a:pPr lvl="1" indent="-474121">
              <a:buSzPts val="2000"/>
            </a:pPr>
            <a:r>
              <a:rPr lang="en" sz="2667"/>
              <a:t>Allow students currently unable to use the DRT, including both non-tax-filers and tax filers of all filing statuses, to experience a simpler FAFSA process. </a:t>
            </a:r>
            <a:endParaRPr sz="2667"/>
          </a:p>
          <a:p>
            <a:pPr lvl="1" indent="-474121">
              <a:buSzPts val="2000"/>
            </a:pPr>
            <a:r>
              <a:rPr lang="en" sz="2667"/>
              <a:t>Address verification burden</a:t>
            </a:r>
            <a:endParaRPr sz="2667"/>
          </a:p>
          <a:p>
            <a:pPr lvl="1" indent="-474121">
              <a:buSzPts val="2000"/>
            </a:pPr>
            <a:r>
              <a:rPr lang="en" sz="2667"/>
              <a:t>Permit sharing of taxpayer information between ED and IRS for the purpose of determining eligibility for income-driven repayment plans. </a:t>
            </a:r>
            <a:endParaRPr/>
          </a:p>
        </p:txBody>
      </p:sp>
      <p:sp>
        <p:nvSpPr>
          <p:cNvPr id="532" name="Google Shape;532;p6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1EF8-E6F0-9E43-A49A-5F49E43C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21233"/>
            <a:ext cx="11360800" cy="70337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Libre Franklin" pitchFamily="2" charset="77"/>
              </a:rPr>
              <a:t>Other FAFSA Simplification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3D92F-D594-6842-8A28-D1C5DE097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912883"/>
            <a:ext cx="11360800" cy="4829539"/>
          </a:xfrm>
        </p:spPr>
        <p:txBody>
          <a:bodyPr>
            <a:normAutofit/>
          </a:bodyPr>
          <a:lstStyle/>
          <a:p>
            <a:r>
              <a:rPr lang="en-US" dirty="0"/>
              <a:t>Drug Conviction &amp; Selective Service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(already implemented)</a:t>
            </a:r>
          </a:p>
          <a:p>
            <a:pPr marL="152396" indent="0">
              <a:buNone/>
            </a:pPr>
            <a:endParaRPr lang="en-US" dirty="0"/>
          </a:p>
          <a:p>
            <a:r>
              <a:rPr lang="en-US" dirty="0"/>
              <a:t>Subsidized Usage Limit Applies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(already implemented)</a:t>
            </a:r>
          </a:p>
          <a:p>
            <a:pPr marL="152396" indent="0">
              <a:buNone/>
            </a:pPr>
            <a:endParaRPr lang="en-US" dirty="0"/>
          </a:p>
          <a:p>
            <a:r>
              <a:rPr lang="en-US" dirty="0"/>
              <a:t>Pell for Incarcerated Students </a:t>
            </a:r>
            <a:endParaRPr lang="en-US" dirty="0">
              <a:solidFill>
                <a:schemeClr val="accent4"/>
              </a:solidFill>
            </a:endParaRPr>
          </a:p>
          <a:p>
            <a:pPr marL="795847" lvl="1" indent="0">
              <a:buNone/>
            </a:pPr>
            <a:r>
              <a:rPr lang="en-US" dirty="0">
                <a:solidFill>
                  <a:schemeClr val="accent4"/>
                </a:solidFill>
              </a:rPr>
              <a:t>Scheduled for 23-24 if Final Rules issued by 11/1/22.</a:t>
            </a:r>
            <a:endParaRPr lang="en-US" dirty="0"/>
          </a:p>
          <a:p>
            <a:pPr lvl="1"/>
            <a:r>
              <a:rPr lang="en-US" dirty="0"/>
              <a:t>Restore Pell Grant eligibility for incarcerated individuals</a:t>
            </a:r>
          </a:p>
          <a:p>
            <a:pPr lvl="1"/>
            <a:r>
              <a:rPr lang="en-US" dirty="0"/>
              <a:t>Only available to eligible prison education programs</a:t>
            </a:r>
          </a:p>
          <a:p>
            <a:endParaRPr lang="en-US" dirty="0"/>
          </a:p>
          <a:p>
            <a:endParaRPr lang="en-US" dirty="0"/>
          </a:p>
          <a:p>
            <a:pPr marL="152396" indent="0">
              <a:buNone/>
            </a:pPr>
            <a:endParaRPr lang="en-US" dirty="0"/>
          </a:p>
          <a:p>
            <a:endParaRPr lang="en-US" dirty="0"/>
          </a:p>
          <a:p>
            <a:pPr marL="1405431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D2DF7-9B2C-524D-8330-742168E666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10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21B92-6821-274C-AEE3-417E3D05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  <a:latin typeface="Libre Franklin" pitchFamily="2" charset="77"/>
              </a:rPr>
              <a:t>Other FAFSA Simplification Changes Eligible for Early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FFC96-99A2-3D4E-9E67-01D4DC4AD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Professional Judgment</a:t>
            </a:r>
          </a:p>
          <a:p>
            <a:pPr lvl="1"/>
            <a:r>
              <a:rPr lang="en-US" dirty="0"/>
              <a:t>Prohibit institutions from maintaining a policy of denying all professional judgment requests.</a:t>
            </a:r>
          </a:p>
          <a:p>
            <a:pPr lvl="1"/>
            <a:r>
              <a:rPr lang="en-US" dirty="0"/>
              <a:t>Qualifying emergency leeway for income earned from work.</a:t>
            </a:r>
          </a:p>
          <a:p>
            <a:pPr lvl="1"/>
            <a:r>
              <a:rPr lang="en-US" dirty="0"/>
              <a:t>Upon implementation, only requires financial aid administrators to document one of two circumstances for unsub.  </a:t>
            </a:r>
          </a:p>
          <a:p>
            <a:pPr lvl="2"/>
            <a:r>
              <a:rPr lang="en-US" sz="2000" dirty="0"/>
              <a:t>Current law requires that a financial aid administrator determine that the student’s parent initiated an end of support AND that the parent refused to fill out the FAFSA.</a:t>
            </a:r>
          </a:p>
          <a:p>
            <a:r>
              <a:rPr lang="en-US" dirty="0"/>
              <a:t>Provisional Independent Status</a:t>
            </a:r>
          </a:p>
          <a:p>
            <a:pPr lvl="1"/>
            <a:r>
              <a:rPr lang="en-US" dirty="0"/>
              <a:t>Institution required to request documentation and make practicable determination soon after receipt.</a:t>
            </a:r>
          </a:p>
          <a:p>
            <a:pPr lvl="1"/>
            <a:r>
              <a:rPr lang="en-US" dirty="0"/>
              <a:t>Presumption of continued Independent status for future award years</a:t>
            </a:r>
          </a:p>
          <a:p>
            <a:pPr marL="152396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359C0-F5DC-E940-BA89-78890F8A1B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670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5C26F-BEC0-C14E-BBB7-6997B2DE0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/>
                </a:solidFill>
                <a:latin typeface="Libre Franklin" pitchFamily="2" charset="77"/>
              </a:rPr>
              <a:t>Other FAFSA Simplification 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45275-1E37-5940-96F7-1A4594650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Cost of Attendance (COA) </a:t>
            </a:r>
          </a:p>
          <a:p>
            <a:pPr lvl="1"/>
            <a:r>
              <a:rPr lang="en-US" dirty="0"/>
              <a:t>ED authority to regulate all COA components except tuition and fees.</a:t>
            </a:r>
          </a:p>
          <a:p>
            <a:pPr lvl="1"/>
            <a:r>
              <a:rPr lang="en-US" dirty="0"/>
              <a:t>Requires the food allowance for on-campus plans or off-campus meals to provide the equivalent of at least three meals per day.</a:t>
            </a:r>
          </a:p>
          <a:p>
            <a:pPr lvl="1"/>
            <a:r>
              <a:rPr lang="en-US" dirty="0"/>
              <a:t>Requires Housing differentials for students with dependents on campus</a:t>
            </a:r>
          </a:p>
          <a:p>
            <a:pPr lvl="1"/>
            <a:r>
              <a:rPr lang="en-US" strike="sngStrike" dirty="0"/>
              <a:t>Eliminates average loan fees, requires actuals and excludes all private loan fees </a:t>
            </a:r>
            <a:r>
              <a:rPr lang="en-US" sz="2000" dirty="0">
                <a:solidFill>
                  <a:srgbClr val="C00000"/>
                </a:solidFill>
              </a:rPr>
              <a:t>(Removed in technical amendments!)</a:t>
            </a:r>
          </a:p>
          <a:p>
            <a:pPr lvl="1"/>
            <a:r>
              <a:rPr lang="en-US" dirty="0"/>
              <a:t>A one-time cost of obtaining the first professional licensure a required component of COA for affected students.</a:t>
            </a:r>
          </a:p>
          <a:p>
            <a:pPr lvl="1"/>
            <a:r>
              <a:rPr lang="en-US" dirty="0"/>
              <a:t>Institutions are required to make publicly available a list of all the elements of the COA &amp; disclose those figures on any portion of the website describing tuition and fees.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60495-F1C5-4147-BB5E-60D5319B79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110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45505-602C-BC49-9383-EB6085C4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  <a:latin typeface="Libre Franklin" pitchFamily="2" charset="77"/>
              </a:rPr>
              <a:t>Other FAFSA Simplification 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2532-9199-B241-897B-3BB9C4114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Pell Grant Eligibility Restoration Restores Pell if student impacted by an institution closing, who were falsely certified as eligible to receive federal financial aid, or whose loans were discharged in a successful borrower defense claim. </a:t>
            </a:r>
          </a:p>
          <a:p>
            <a:r>
              <a:rPr lang="en-US" dirty="0"/>
              <a:t>Data Sharing</a:t>
            </a:r>
          </a:p>
          <a:p>
            <a:pPr lvl="1"/>
            <a:r>
              <a:rPr lang="en-US" dirty="0"/>
              <a:t>Adds consent to the FAFSA for IRS (FUTURES Act) and others who administer public benefits.</a:t>
            </a:r>
          </a:p>
          <a:p>
            <a:r>
              <a:rPr lang="en-US" dirty="0"/>
              <a:t>Unaccompanied Homeless Youth</a:t>
            </a:r>
          </a:p>
          <a:p>
            <a:pPr lvl="1"/>
            <a:r>
              <a:rPr lang="en-US" dirty="0"/>
              <a:t>Allows a financial aid administrator to accept documentation of a financial aid administrator at another institution from a prior award year.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9E8B4-DE04-4447-BACD-C72D793069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753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38FE0B-FA96-F142-BCF3-680AE665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8BA733-198F-4D4E-8391-6424849F6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03195" indent="0" algn="ctr">
              <a:buNone/>
            </a:pPr>
            <a:r>
              <a:rPr lang="en-US" sz="3200" dirty="0"/>
              <a:t>The largest change in Title IV administration in 30 years!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59008-856A-D340-8911-ED2F93E750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2052" name="Picture 4" descr="Humans are afraid of change…right? | by Natalie Conklin | Medium">
            <a:extLst>
              <a:ext uri="{FF2B5EF4-FFF2-40B4-BE49-F238E27FC236}">
                <a16:creationId xmlns:a16="http://schemas.microsoft.com/office/drawing/2014/main" id="{A1A3AE97-0842-464F-80CA-31BF810F1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17" y="1874836"/>
            <a:ext cx="4763376" cy="27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7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901708-7DA3-CA47-9541-D4C92A4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feeling?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6C3A-EA9C-1D45-BC7C-323DE3775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40135"/>
            <a:ext cx="7227599" cy="2937570"/>
          </a:xfrm>
        </p:spPr>
        <p:txBody>
          <a:bodyPr/>
          <a:lstStyle/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006B7-9028-E14A-A882-CDD07DA641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 descr="15,295 Range Of Emotions Illustrations &amp; Clip Art - iStock">
            <a:extLst>
              <a:ext uri="{FF2B5EF4-FFF2-40B4-BE49-F238E27FC236}">
                <a16:creationId xmlns:a16="http://schemas.microsoft.com/office/drawing/2014/main" id="{AA9FFE14-0B7F-EE4E-9DC2-5D448E042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16" y="1337390"/>
            <a:ext cx="3627984" cy="47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7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2020 Year End Legislation</a:t>
            </a:r>
            <a:endParaRPr dirty="0"/>
          </a:p>
        </p:txBody>
      </p:sp>
      <p:sp>
        <p:nvSpPr>
          <p:cNvPr id="390" name="Google Shape;390;p48"/>
          <p:cNvSpPr txBox="1">
            <a:spLocks noGrp="1"/>
          </p:cNvSpPr>
          <p:nvPr>
            <p:ph type="body" idx="1"/>
          </p:nvPr>
        </p:nvSpPr>
        <p:spPr>
          <a:xfrm>
            <a:off x="838200" y="1461926"/>
            <a:ext cx="10515600" cy="485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The “</a:t>
            </a:r>
            <a:r>
              <a:rPr lang="en-US" sz="3000" dirty="0" err="1">
                <a:latin typeface="Arial"/>
                <a:ea typeface="Arial"/>
                <a:cs typeface="Arial"/>
                <a:sym typeface="Arial"/>
              </a:rPr>
              <a:t>Coronabus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”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63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0"/>
              <a:buFont typeface="Noto Sans Symbols"/>
              <a:buChar char="○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Fiscal Year 2021 appropriations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137160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■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$73.5 billion in discretionary funding appropriated for ED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37160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■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$150 increase to the maximum Pell Grant award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182880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New maximum for 2021-22 award year is $6,495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37160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■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$25 million increase for campus-based aid programs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63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0"/>
              <a:buFont typeface="Noto Sans Symbols"/>
              <a:buChar char="○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Additional COVID-relief funds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137160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■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$23 billion for institutions of Higher Education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63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0"/>
              <a:buFont typeface="Noto Sans Symbols"/>
              <a:buChar char="○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FAFSA simplification and other student aid provisions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1371600" lvl="2" indent="-363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0"/>
              <a:buFont typeface="Noto Sans Symbols"/>
              <a:buChar char="■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“Mini HEA”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8"/>
          <p:cNvSpPr txBox="1">
            <a:spLocks noGrp="1"/>
          </p:cNvSpPr>
          <p:nvPr>
            <p:ph type="sldNum" idx="12"/>
          </p:nvPr>
        </p:nvSpPr>
        <p:spPr>
          <a:xfrm>
            <a:off x="347045" y="630358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On the Horizon…</a:t>
            </a:r>
            <a:endParaRPr b="1" dirty="0"/>
          </a:p>
        </p:txBody>
      </p:sp>
      <p:sp>
        <p:nvSpPr>
          <p:cNvPr id="416" name="Google Shape;416;p51"/>
          <p:cNvSpPr txBox="1">
            <a:spLocks noGrp="1"/>
          </p:cNvSpPr>
          <p:nvPr>
            <p:ph type="body" idx="1"/>
          </p:nvPr>
        </p:nvSpPr>
        <p:spPr>
          <a:xfrm>
            <a:off x="838200" y="1526375"/>
            <a:ext cx="5671800" cy="477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+mn-lt"/>
                <a:ea typeface="Arial"/>
                <a:cs typeface="Arial"/>
                <a:sym typeface="Arial"/>
              </a:rPr>
              <a:t>The omnibus, passed on December 21st, incorporated elements of Sen. Alexander’s previous FAFSA simplification legislation</a:t>
            </a:r>
            <a:endParaRPr sz="2400" dirty="0">
              <a:latin typeface="+mn-lt"/>
              <a:ea typeface="Arial"/>
              <a:cs typeface="Arial"/>
              <a:sym typeface="Arial"/>
            </a:endParaRPr>
          </a:p>
          <a:p>
            <a:pPr indent="-484704">
              <a:buSzPct val="100000"/>
            </a:pPr>
            <a:r>
              <a:rPr lang="en-US" sz="2400" dirty="0">
                <a:latin typeface="+mn-lt"/>
              </a:rPr>
              <a:t>ED  will employ a delayed, phased implementation of the changes made to federal methodology and the FAFSA</a:t>
            </a:r>
          </a:p>
          <a:p>
            <a:pPr indent="-484704">
              <a:buSzPct val="100000"/>
            </a:pPr>
            <a:r>
              <a:rPr lang="en-US" sz="2400" dirty="0">
                <a:latin typeface="+mn-lt"/>
              </a:rPr>
              <a:t>The statutory deadline was amended to </a:t>
            </a:r>
            <a:r>
              <a:rPr lang="en-US" sz="2400" dirty="0"/>
              <a:t>award year </a:t>
            </a:r>
            <a:r>
              <a:rPr lang="en-US" dirty="0"/>
              <a:t>from </a:t>
            </a:r>
            <a:r>
              <a:rPr lang="en-US" sz="2400" dirty="0">
                <a:latin typeface="+mj-lt"/>
              </a:rPr>
              <a:t>July 1, 2023, to July 1, 2024, </a:t>
            </a:r>
            <a:r>
              <a:rPr lang="en-US" sz="2400" dirty="0">
                <a:latin typeface="+mn-lt"/>
              </a:rPr>
              <a:t>with optional implementation for some items in 2023-24.</a:t>
            </a:r>
          </a:p>
        </p:txBody>
      </p:sp>
      <p:pic>
        <p:nvPicPr>
          <p:cNvPr id="417" name="Google Shape;4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175" y="2091577"/>
            <a:ext cx="4472400" cy="29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1"/>
          <p:cNvSpPr txBox="1">
            <a:spLocks noGrp="1"/>
          </p:cNvSpPr>
          <p:nvPr>
            <p:ph type="sldNum" idx="12"/>
          </p:nvPr>
        </p:nvSpPr>
        <p:spPr>
          <a:xfrm>
            <a:off x="347045" y="630358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4892-4A04-B44C-98E6-3DB9C3C4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2024-2025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CFF51-E38E-024A-A625-1D8B4CB41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deep breaths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 back in 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Relax shoulders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easy yoga 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Listen to calm music</a:t>
            </a:r>
          </a:p>
          <a:p>
            <a:endParaRPr lang="en-US" dirty="0"/>
          </a:p>
        </p:txBody>
      </p:sp>
      <p:pic>
        <p:nvPicPr>
          <p:cNvPr id="1026" name="Picture 2" descr="change spelt out on wooden blocks">
            <a:extLst>
              <a:ext uri="{FF2B5EF4-FFF2-40B4-BE49-F238E27FC236}">
                <a16:creationId xmlns:a16="http://schemas.microsoft.com/office/drawing/2014/main" id="{08FB358C-FCF3-D447-A440-DBE3EB34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" y="1376137"/>
            <a:ext cx="7409793" cy="511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342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"/>
          <p:cNvSpPr txBox="1">
            <a:spLocks noGrp="1"/>
          </p:cNvSpPr>
          <p:nvPr>
            <p:ph type="title"/>
          </p:nvPr>
        </p:nvSpPr>
        <p:spPr>
          <a:xfrm>
            <a:off x="838200" y="8675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300"/>
              <a:buFont typeface="Verdana"/>
              <a:buNone/>
            </a:pPr>
            <a:r>
              <a:rPr lang="en-US" sz="4400" dirty="0">
                <a:latin typeface="Libre Franklin Thin"/>
                <a:sym typeface="Libre Franklin Thin"/>
              </a:rPr>
              <a:t>Need Analysis &amp; Pell Grant Eligibility</a:t>
            </a:r>
            <a:endParaRPr sz="4400" dirty="0">
              <a:latin typeface="Libre Franklin Thin"/>
              <a:sym typeface="Libre Franklin Thin"/>
            </a:endParaRPr>
          </a:p>
        </p:txBody>
      </p:sp>
      <p:sp>
        <p:nvSpPr>
          <p:cNvPr id="431" name="Google Shape;431;p53"/>
          <p:cNvSpPr txBox="1">
            <a:spLocks noGrp="1"/>
          </p:cNvSpPr>
          <p:nvPr>
            <p:ph type="body" idx="1"/>
          </p:nvPr>
        </p:nvSpPr>
        <p:spPr>
          <a:xfrm>
            <a:off x="689850" y="784674"/>
            <a:ext cx="10515600" cy="55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4487" lvl="0" indent="-344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Expected Family Contribution (EFC) is now Student Aid Index (SAI)</a:t>
            </a:r>
            <a:endParaRPr/>
          </a:p>
          <a:p>
            <a:pPr marL="344487" lvl="0" indent="-319087" algn="l" rtl="0">
              <a:spcBef>
                <a:spcPts val="75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SAI can be as low as -$1,500</a:t>
            </a:r>
            <a:endParaRPr sz="2400"/>
          </a:p>
          <a:p>
            <a:pPr marL="344487" lvl="0" indent="-319087" algn="l" rtl="0">
              <a:spcBef>
                <a:spcPts val="75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SAI determines eligibility for all Title IV aid except maximum and minimum Pell grant awards.</a:t>
            </a:r>
            <a:endParaRPr/>
          </a:p>
          <a:p>
            <a:pPr marL="690562" lvl="1" indent="-34766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2000"/>
              <a:t>Student is considered for max Pell first</a:t>
            </a:r>
            <a:endParaRPr sz="2000"/>
          </a:p>
          <a:p>
            <a:pPr marL="974725" lvl="2" indent="-2889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■"/>
            </a:pPr>
            <a:r>
              <a:rPr lang="en-US"/>
              <a:t>Based on # of parents in hh and AGI vs. poverty</a:t>
            </a:r>
            <a:endParaRPr sz="2000"/>
          </a:p>
          <a:p>
            <a:pPr marL="690562" lvl="1" indent="-34766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2000"/>
              <a:t>If no qualification for maximum Pell:</a:t>
            </a:r>
            <a:endParaRPr sz="2000"/>
          </a:p>
          <a:p>
            <a:pPr marL="974725" lvl="2" indent="-2889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■"/>
            </a:pPr>
            <a:r>
              <a:rPr lang="en-US"/>
              <a:t>[Maximum Pell amount - SAI = Pell amount]</a:t>
            </a:r>
            <a:endParaRPr/>
          </a:p>
          <a:p>
            <a:pPr marL="1200119" lvl="3" indent="-20001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still rounded to nearest $5</a:t>
            </a:r>
            <a:endParaRPr sz="1800"/>
          </a:p>
          <a:p>
            <a:pPr marL="1200119" lvl="3" indent="-20001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still subject to statutory minimum</a:t>
            </a:r>
            <a:endParaRPr sz="1800"/>
          </a:p>
          <a:p>
            <a:pPr marL="690562" lvl="1" indent="-37306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If no max Pell and no Pell award from the SAI calculation, student is considered for minimum Pell</a:t>
            </a:r>
            <a:endParaRPr sz="2000"/>
          </a:p>
          <a:p>
            <a:pPr marL="974725" lvl="2" indent="-288925" algn="l" rtl="0">
              <a:spcBef>
                <a:spcPts val="375"/>
              </a:spcBef>
              <a:spcAft>
                <a:spcPts val="0"/>
              </a:spcAft>
              <a:buSzPts val="2000"/>
              <a:buChar char="■"/>
            </a:pPr>
            <a:r>
              <a:rPr lang="en-US"/>
              <a:t>Based on # of parents in hh and AGI vs. poverty</a:t>
            </a:r>
            <a:endParaRPr/>
          </a:p>
          <a:p>
            <a:pPr marL="344487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2"/>
          <p:cNvSpPr txBox="1">
            <a:spLocks noGrp="1"/>
          </p:cNvSpPr>
          <p:nvPr>
            <p:ph type="title"/>
          </p:nvPr>
        </p:nvSpPr>
        <p:spPr>
          <a:xfrm>
            <a:off x="838200" y="8675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300"/>
              <a:buFont typeface="Verdana"/>
              <a:buNone/>
            </a:pPr>
            <a:r>
              <a:rPr lang="en-US" sz="4400" dirty="0">
                <a:latin typeface="Libre Franklin Thin"/>
              </a:rPr>
              <a:t>Maximum Pell Grant Eligibility</a:t>
            </a:r>
            <a:endParaRPr sz="4400" dirty="0">
              <a:latin typeface="Libre Franklin Thin"/>
            </a:endParaRPr>
          </a:p>
        </p:txBody>
      </p:sp>
      <p:sp>
        <p:nvSpPr>
          <p:cNvPr id="424" name="Google Shape;424;p52"/>
          <p:cNvSpPr txBox="1">
            <a:spLocks noGrp="1"/>
          </p:cNvSpPr>
          <p:nvPr>
            <p:ph type="body" idx="1"/>
          </p:nvPr>
        </p:nvSpPr>
        <p:spPr>
          <a:xfrm>
            <a:off x="616200" y="753125"/>
            <a:ext cx="10737600" cy="57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4487" lvl="0" indent="-3698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b="1"/>
              <a:t>Nonfilers</a:t>
            </a:r>
            <a:endParaRPr sz="2400" b="1"/>
          </a:p>
          <a:p>
            <a:pPr marL="690562" lvl="1" indent="-3527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Independent student (and spouse, if applicable) tax nonfilers</a:t>
            </a:r>
            <a:endParaRPr sz="2000"/>
          </a:p>
          <a:p>
            <a:pPr marL="690562" lvl="1" indent="-3527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Dependent children of nonfiling parent(s)</a:t>
            </a:r>
            <a:endParaRPr sz="2000"/>
          </a:p>
          <a:p>
            <a:pPr marL="344487" lvl="0" indent="-319087" algn="l" rtl="0">
              <a:spcBef>
                <a:spcPts val="75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Children of certain deceased veterans and public safety officers</a:t>
            </a:r>
            <a:endParaRPr sz="2400" b="1"/>
          </a:p>
          <a:p>
            <a:pPr marL="690562" lvl="1" indent="-352742" algn="l" rtl="0">
              <a:spcBef>
                <a:spcPts val="375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Students under age 33 whose parent died serving in the armed forces after Sept. 11, 2001 </a:t>
            </a:r>
            <a:endParaRPr sz="2000"/>
          </a:p>
          <a:p>
            <a:pPr marL="690562" lvl="1" indent="-352742" algn="l" rtl="0">
              <a:spcBef>
                <a:spcPts val="375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Students under age 33 whose parent died in the line of duty as a public safety officer </a:t>
            </a:r>
            <a:endParaRPr sz="2000"/>
          </a:p>
          <a:p>
            <a:pPr marL="344487" lvl="0" indent="-369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b="1"/>
              <a:t>Low income students:</a:t>
            </a:r>
            <a:endParaRPr sz="2400" b="1"/>
          </a:p>
          <a:p>
            <a:pPr marL="690562" lvl="1" indent="-3527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Independent students who are single parents and whose student AGI is below 225% of the poverty level </a:t>
            </a:r>
            <a:endParaRPr sz="2000"/>
          </a:p>
          <a:p>
            <a:pPr marL="690562" lvl="1" indent="-3527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Dependent children of a single parent whose parent AGI is below 225% of the poverty level</a:t>
            </a:r>
            <a:endParaRPr sz="2000"/>
          </a:p>
          <a:p>
            <a:pPr marL="690562" lvl="1" indent="-3527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Independent students who are not single parents whose student AGI is below 175% of the poverty level</a:t>
            </a:r>
            <a:endParaRPr sz="2000"/>
          </a:p>
          <a:p>
            <a:pPr marL="690562" lvl="1" indent="-3527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Dependent students with parents who are not single parents whose parent AGI is below 175% of the poverty level</a:t>
            </a:r>
            <a:endParaRPr sz="2000"/>
          </a:p>
        </p:txBody>
      </p:sp>
      <p:sp>
        <p:nvSpPr>
          <p:cNvPr id="425" name="Google Shape;425;p5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4"/>
          <p:cNvSpPr txBox="1">
            <a:spLocks noGrp="1"/>
          </p:cNvSpPr>
          <p:nvPr>
            <p:ph type="title"/>
          </p:nvPr>
        </p:nvSpPr>
        <p:spPr>
          <a:xfrm>
            <a:off x="838200" y="8675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300"/>
              <a:buFont typeface="Verdana"/>
              <a:buNone/>
            </a:pPr>
            <a:r>
              <a:rPr lang="en-US" sz="4400" dirty="0">
                <a:latin typeface="Libre Franklin Thin"/>
              </a:rPr>
              <a:t>Other Formula Changes</a:t>
            </a:r>
            <a:endParaRPr sz="4400" dirty="0">
              <a:latin typeface="Libre Franklin Thin"/>
            </a:endParaRPr>
          </a:p>
        </p:txBody>
      </p:sp>
      <p:sp>
        <p:nvSpPr>
          <p:cNvPr id="438" name="Google Shape;438;p54"/>
          <p:cNvSpPr txBox="1">
            <a:spLocks noGrp="1"/>
          </p:cNvSpPr>
          <p:nvPr>
            <p:ph type="body" idx="1"/>
          </p:nvPr>
        </p:nvSpPr>
        <p:spPr>
          <a:xfrm>
            <a:off x="769725" y="784674"/>
            <a:ext cx="10515600" cy="55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4487" lvl="0" indent="-344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/>
              <a:t>Fewer untaxed income items factored into FM formula</a:t>
            </a:r>
            <a:endParaRPr sz="2400" dirty="0"/>
          </a:p>
          <a:p>
            <a:pPr marL="690562" lvl="1" indent="-3781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Child support received now reported with assets</a:t>
            </a:r>
            <a:endParaRPr sz="2400" dirty="0"/>
          </a:p>
          <a:p>
            <a:pPr marL="344487" lvl="0" indent="-3444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/>
              <a:t>Change to who is reported as parent in cases of divorce/separation</a:t>
            </a:r>
            <a:endParaRPr sz="2400" dirty="0"/>
          </a:p>
          <a:p>
            <a:pPr marL="344487" lvl="0" indent="-3444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State/other tax allowance removed</a:t>
            </a:r>
            <a:endParaRPr sz="2400" dirty="0"/>
          </a:p>
          <a:p>
            <a:pPr marL="344487" lvl="0" indent="-3444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Small business/family farm exclusion eliminated</a:t>
            </a:r>
            <a:endParaRPr sz="2400" dirty="0"/>
          </a:p>
          <a:p>
            <a:pPr marL="344487" lvl="0" indent="-3444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/>
              <a:t>No SAI split for number in college</a:t>
            </a:r>
            <a:endParaRPr sz="2400" dirty="0"/>
          </a:p>
          <a:p>
            <a:pPr marL="344487" lvl="0" indent="-3444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/>
              <a:t>No asset questions for:</a:t>
            </a:r>
            <a:endParaRPr sz="2400" dirty="0"/>
          </a:p>
          <a:p>
            <a:pPr marL="690562" lvl="1" indent="-3781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Means-tested benefits recipients</a:t>
            </a:r>
            <a:endParaRPr dirty="0"/>
          </a:p>
          <a:p>
            <a:pPr marL="690562" lvl="1" indent="-3781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AGI &lt; $60K and no lettered tax schedules</a:t>
            </a:r>
            <a:endParaRPr dirty="0"/>
          </a:p>
          <a:p>
            <a:pPr marL="690562" lvl="1" indent="-37814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AGI &lt; $60K and only Schedule C, provided Schedule C gain/loss &lt; $10K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9" name="Google Shape;439;p5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SFA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E7D"/>
      </a:accent1>
      <a:accent2>
        <a:srgbClr val="DE7E26"/>
      </a:accent2>
      <a:accent3>
        <a:srgbClr val="6DBE4B"/>
      </a:accent3>
      <a:accent4>
        <a:srgbClr val="B94197"/>
      </a:accent4>
      <a:accent5>
        <a:srgbClr val="58595B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004B8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uxe">
    <a:dk1>
      <a:srgbClr val="000000"/>
    </a:dk1>
    <a:lt1>
      <a:srgbClr val="FFFFFF"/>
    </a:lt1>
    <a:dk2>
      <a:srgbClr val="B7B7B7"/>
    </a:dk2>
    <a:lt2>
      <a:srgbClr val="004B87"/>
    </a:lt2>
    <a:accent1>
      <a:srgbClr val="5D4037"/>
    </a:accent1>
    <a:accent2>
      <a:srgbClr val="455A64"/>
    </a:accent2>
    <a:accent3>
      <a:srgbClr val="57BB8A"/>
    </a:accent3>
    <a:accent4>
      <a:srgbClr val="78909C"/>
    </a:accent4>
    <a:accent5>
      <a:srgbClr val="607D8B"/>
    </a:accent5>
    <a:accent6>
      <a:srgbClr val="DCE755"/>
    </a:accent6>
    <a:hlink>
      <a:srgbClr val="607D8B"/>
    </a:hlink>
    <a:folHlink>
      <a:srgbClr val="607D8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22454</TotalTime>
  <Words>1135</Words>
  <Application>Microsoft Office PowerPoint</Application>
  <PresentationFormat>Widescreen</PresentationFormat>
  <Paragraphs>137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Economica</vt:lpstr>
      <vt:lpstr>Arial</vt:lpstr>
      <vt:lpstr>Courier New</vt:lpstr>
      <vt:lpstr>Libre Franklin Thin</vt:lpstr>
      <vt:lpstr>Verdana</vt:lpstr>
      <vt:lpstr>Libre Franklin</vt:lpstr>
      <vt:lpstr>Noto Sans Symbols</vt:lpstr>
      <vt:lpstr>Calibri</vt:lpstr>
      <vt:lpstr>Office Theme</vt:lpstr>
      <vt:lpstr>Office Theme</vt:lpstr>
      <vt:lpstr>Luxe</vt:lpstr>
      <vt:lpstr>FAFSA Simplification</vt:lpstr>
      <vt:lpstr>Introducing…</vt:lpstr>
      <vt:lpstr>How are you feeling?</vt:lpstr>
      <vt:lpstr>2020 Year End Legislation</vt:lpstr>
      <vt:lpstr>On the Horizon…</vt:lpstr>
      <vt:lpstr>2024-2025 </vt:lpstr>
      <vt:lpstr>Need Analysis &amp; Pell Grant Eligibility</vt:lpstr>
      <vt:lpstr>Maximum Pell Grant Eligibility</vt:lpstr>
      <vt:lpstr>Other Formula Changes</vt:lpstr>
      <vt:lpstr> How Will the New Pell Grant Formula Affect Students?</vt:lpstr>
      <vt:lpstr> How Will the New Pell Grant Formula Affect Students?</vt:lpstr>
      <vt:lpstr>NASFAA’s SAI Modeling Tool</vt:lpstr>
      <vt:lpstr>Progress on FAFSA Simplification: FUTURE Act</vt:lpstr>
      <vt:lpstr>Other FAFSA Simplification Changes</vt:lpstr>
      <vt:lpstr>Other FAFSA Simplification Changes Eligible for Early Implementation</vt:lpstr>
      <vt:lpstr>Other FAFSA Simplification Changes</vt:lpstr>
      <vt:lpstr>Other FAFSA Simplification Changes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End Legislation</dc:title>
  <dc:creator>Cedric Barksdale</dc:creator>
  <cp:lastModifiedBy>Cedric Barksdale</cp:lastModifiedBy>
  <cp:revision>19</cp:revision>
  <dcterms:modified xsi:type="dcterms:W3CDTF">2022-04-01T18:42:21Z</dcterms:modified>
</cp:coreProperties>
</file>