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4"/>
  </p:notesMasterIdLst>
  <p:sldIdLst>
    <p:sldId id="333" r:id="rId2"/>
    <p:sldId id="266" r:id="rId3"/>
    <p:sldId id="334" r:id="rId4"/>
    <p:sldId id="269" r:id="rId5"/>
    <p:sldId id="271" r:id="rId6"/>
    <p:sldId id="272" r:id="rId7"/>
    <p:sldId id="299" r:id="rId8"/>
    <p:sldId id="270" r:id="rId9"/>
    <p:sldId id="332" r:id="rId10"/>
    <p:sldId id="336" r:id="rId11"/>
    <p:sldId id="337" r:id="rId12"/>
    <p:sldId id="335" r:id="rId13"/>
    <p:sldId id="310" r:id="rId14"/>
    <p:sldId id="338" r:id="rId15"/>
    <p:sldId id="275" r:id="rId16"/>
    <p:sldId id="265" r:id="rId17"/>
    <p:sldId id="282" r:id="rId18"/>
    <p:sldId id="284" r:id="rId19"/>
    <p:sldId id="285" r:id="rId20"/>
    <p:sldId id="339" r:id="rId21"/>
    <p:sldId id="342" r:id="rId22"/>
    <p:sldId id="325" r:id="rId23"/>
    <p:sldId id="261" r:id="rId24"/>
    <p:sldId id="291" r:id="rId25"/>
    <p:sldId id="326" r:id="rId26"/>
    <p:sldId id="344" r:id="rId27"/>
    <p:sldId id="318" r:id="rId28"/>
    <p:sldId id="319" r:id="rId29"/>
    <p:sldId id="320" r:id="rId30"/>
    <p:sldId id="321" r:id="rId31"/>
    <p:sldId id="297" r:id="rId32"/>
    <p:sldId id="296" r:id="rId33"/>
    <p:sldId id="322" r:id="rId34"/>
    <p:sldId id="295" r:id="rId35"/>
    <p:sldId id="303" r:id="rId36"/>
    <p:sldId id="302" r:id="rId37"/>
    <p:sldId id="293" r:id="rId38"/>
    <p:sldId id="327" r:id="rId39"/>
    <p:sldId id="276" r:id="rId40"/>
    <p:sldId id="329" r:id="rId41"/>
    <p:sldId id="330" r:id="rId42"/>
    <p:sldId id="27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chez, Daniel L." initials="SD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FF9999"/>
    <a:srgbClr val="00659E"/>
    <a:srgbClr val="1F4E79"/>
    <a:srgbClr val="8FA4C7"/>
    <a:srgbClr val="0323A0"/>
    <a:srgbClr val="708A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4825" autoAdjust="0"/>
  </p:normalViewPr>
  <p:slideViewPr>
    <p:cSldViewPr snapToGrid="0">
      <p:cViewPr varScale="1">
        <p:scale>
          <a:sx n="70" d="100"/>
          <a:sy n="70" d="100"/>
        </p:scale>
        <p:origin x="752" y="56"/>
      </p:cViewPr>
      <p:guideLst>
        <p:guide pos="3840"/>
        <p:guide orient="horz" pos="2160"/>
      </p:guideLst>
    </p:cSldViewPr>
  </p:slideViewPr>
  <p:outlineViewPr>
    <p:cViewPr>
      <p:scale>
        <a:sx n="33" d="100"/>
        <a:sy n="33" d="100"/>
      </p:scale>
      <p:origin x="0" y="-44592"/>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44" d="100"/>
          <a:sy n="44" d="100"/>
        </p:scale>
        <p:origin x="151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BA864-16D8-432B-A615-5B1882D82141}"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F3F23-44E9-4726-BB4D-0C64B909496C}" type="slidenum">
              <a:rPr lang="en-US" smtClean="0"/>
              <a:t>‹#›</a:t>
            </a:fld>
            <a:endParaRPr lang="en-US"/>
          </a:p>
        </p:txBody>
      </p:sp>
    </p:spTree>
    <p:extLst>
      <p:ext uri="{BB962C8B-B14F-4D97-AF65-F5344CB8AC3E}">
        <p14:creationId xmlns:p14="http://schemas.microsoft.com/office/powerpoint/2010/main" val="201936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EFC An “official EFC” is an EFC calculated by the Department and provided on a SAR or ISIR. It may or may not be a valid EFC (defined as an EFC based on information that is correct and complete).</a:t>
            </a:r>
          </a:p>
          <a:p>
            <a:endParaRPr lang="en-US" dirty="0"/>
          </a:p>
          <a:p>
            <a:r>
              <a:rPr lang="en-US" dirty="0"/>
              <a:t>When a Student Drops Below Half time Before Withdrawing If a student who is otherwise eligible for a late first disbursement drops below halftime enrollment and then withdraws, the institution would include any undisbursed Direct Loan funds in the Return calculation as “Aid that could have been disbursed.” However, an institution may never make a post-withdrawal disbursement of Direct Loan funds a student could not have received if he or she had remained in school.</a:t>
            </a:r>
          </a:p>
        </p:txBody>
      </p:sp>
      <p:sp>
        <p:nvSpPr>
          <p:cNvPr id="4" name="Slide Number Placeholder 3"/>
          <p:cNvSpPr>
            <a:spLocks noGrp="1"/>
          </p:cNvSpPr>
          <p:nvPr>
            <p:ph type="sldNum" sz="quarter" idx="5"/>
          </p:nvPr>
        </p:nvSpPr>
        <p:spPr/>
        <p:txBody>
          <a:bodyPr/>
          <a:lstStyle/>
          <a:p>
            <a:fld id="{604F3F23-44E9-4726-BB4D-0C64B909496C}" type="slidenum">
              <a:rPr lang="en-US" smtClean="0"/>
              <a:t>14</a:t>
            </a:fld>
            <a:endParaRPr lang="en-US"/>
          </a:p>
        </p:txBody>
      </p:sp>
    </p:spTree>
    <p:extLst>
      <p:ext uri="{BB962C8B-B14F-4D97-AF65-F5344CB8AC3E}">
        <p14:creationId xmlns:p14="http://schemas.microsoft.com/office/powerpoint/2010/main" val="238503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4F3F23-44E9-4726-BB4D-0C64B909496C}" type="slidenum">
              <a:rPr lang="en-US" smtClean="0"/>
              <a:t>42</a:t>
            </a:fld>
            <a:endParaRPr lang="en-US"/>
          </a:p>
        </p:txBody>
      </p:sp>
    </p:spTree>
    <p:extLst>
      <p:ext uri="{BB962C8B-B14F-4D97-AF65-F5344CB8AC3E}">
        <p14:creationId xmlns:p14="http://schemas.microsoft.com/office/powerpoint/2010/main" val="2026360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11/3/2021</a:t>
            </a:fld>
            <a:endParaRPr lang="en-US" dirty="0"/>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0147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3AA53E-5897-428B-894C-8E74C6BB9F4E}" type="datetimeFigureOut">
              <a:rPr lang="en-US" smtClean="0"/>
              <a:t>11/3/2021</a:t>
            </a:fld>
            <a:endParaRPr lang="en-US"/>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409788288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3AA53E-5897-428B-894C-8E74C6BB9F4E}" type="datetimeFigureOut">
              <a:rPr lang="en-US" smtClean="0"/>
              <a:t>11/3/2021</a:t>
            </a:fld>
            <a:endParaRPr lang="en-US"/>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96887631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04E4F6-5DBB-467A-B1C4-2E27796DE4FB}" type="slidenum">
              <a:rPr lang="en-US" smtClean="0"/>
              <a:t>‹#›</a:t>
            </a:fld>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356" y="2874917"/>
            <a:ext cx="1930293" cy="42895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0718" y="1697581"/>
            <a:ext cx="1630269" cy="857908"/>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01795" y="2921122"/>
            <a:ext cx="2098384" cy="394284"/>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0874" y="3706427"/>
            <a:ext cx="1661809" cy="616070"/>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34025" y="1558226"/>
            <a:ext cx="1715813" cy="857907"/>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64759" y="3681039"/>
            <a:ext cx="1946852" cy="748525"/>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07337" y="4624207"/>
            <a:ext cx="1510192" cy="944307"/>
          </a:xfrm>
          <a:prstGeom prst="rect">
            <a:avLst/>
          </a:prstGeom>
        </p:spPr>
      </p:pic>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536064" y="4611431"/>
            <a:ext cx="1429846" cy="876500"/>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9344" t="16174" r="6087" b="10732"/>
          <a:stretch/>
        </p:blipFill>
        <p:spPr>
          <a:xfrm>
            <a:off x="8424275" y="3645321"/>
            <a:ext cx="2032889" cy="793051"/>
          </a:xfrm>
          <a:prstGeom prst="rect">
            <a:avLst/>
          </a:prstGeom>
        </p:spPr>
      </p:pic>
      <p:pic>
        <p:nvPicPr>
          <p:cNvPr id="15" name="Picture 14"/>
          <p:cNvPicPr>
            <a:picLocks noChangeAspect="1"/>
          </p:cNvPicPr>
          <p:nvPr userDrawn="1"/>
        </p:nvPicPr>
        <p:blipFill rotWithShape="1">
          <a:blip r:embed="rId11" cstate="print">
            <a:extLst>
              <a:ext uri="{28A0092B-C50C-407E-A947-70E740481C1C}">
                <a14:useLocalDpi xmlns:a14="http://schemas.microsoft.com/office/drawing/2010/main" val="0"/>
              </a:ext>
            </a:extLst>
          </a:blip>
          <a:srcRect l="-770" r="5260" b="34308"/>
          <a:stretch/>
        </p:blipFill>
        <p:spPr>
          <a:xfrm>
            <a:off x="8424275" y="2814898"/>
            <a:ext cx="3503880" cy="505712"/>
          </a:xfrm>
          <a:prstGeom prst="rect">
            <a:avLst/>
          </a:prstGeom>
        </p:spPr>
      </p:pic>
      <p:pic>
        <p:nvPicPr>
          <p:cNvPr id="16" name="Picture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107337" y="3596686"/>
            <a:ext cx="1421212" cy="828314"/>
          </a:xfrm>
          <a:prstGeom prst="rect">
            <a:avLst/>
          </a:prstGeom>
        </p:spPr>
      </p:pic>
      <p:sp>
        <p:nvSpPr>
          <p:cNvPr id="17" name="TextBox 16"/>
          <p:cNvSpPr txBox="1"/>
          <p:nvPr userDrawn="1"/>
        </p:nvSpPr>
        <p:spPr>
          <a:xfrm>
            <a:off x="698906" y="347386"/>
            <a:ext cx="10515600" cy="1200329"/>
          </a:xfrm>
          <a:prstGeom prst="rect">
            <a:avLst/>
          </a:prstGeom>
          <a:noFill/>
        </p:spPr>
        <p:txBody>
          <a:bodyPr wrap="square" rtlCol="0">
            <a:spAutoFit/>
          </a:bodyPr>
          <a:lstStyle/>
          <a:p>
            <a:pPr algn="ctr"/>
            <a:r>
              <a:rPr lang="en-US" sz="3600" dirty="0">
                <a:solidFill>
                  <a:schemeClr val="accent5">
                    <a:lumMod val="75000"/>
                  </a:schemeClr>
                </a:solidFill>
                <a:latin typeface="Arial Black" panose="020B0A04020102020204" pitchFamily="34" charset="0"/>
                <a:cs typeface="Arabic Typesetting" panose="03020402040406030203" pitchFamily="66" charset="-78"/>
              </a:rPr>
              <a:t>NCASFAA would like to thank our Professional Affiliates!</a:t>
            </a:r>
          </a:p>
        </p:txBody>
      </p:sp>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10067" y="2864059"/>
            <a:ext cx="2045032" cy="382039"/>
          </a:xfrm>
          <a:prstGeom prst="rect">
            <a:avLst/>
          </a:prstGeom>
        </p:spPr>
      </p:pic>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24275" y="4763083"/>
            <a:ext cx="2839132" cy="596939"/>
          </a:xfrm>
          <a:prstGeom prst="rect">
            <a:avLst/>
          </a:prstGeom>
        </p:spPr>
      </p:pic>
      <p:pic>
        <p:nvPicPr>
          <p:cNvPr id="19" name="Picture 1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5815" y="4793512"/>
            <a:ext cx="1797577" cy="612178"/>
          </a:xfrm>
          <a:prstGeom prst="rect">
            <a:avLst/>
          </a:prstGeom>
        </p:spPr>
      </p:pic>
      <p:sp>
        <p:nvSpPr>
          <p:cNvPr id="23" name="Footer Placeholder 4"/>
          <p:cNvSpPr>
            <a:spLocks noGrp="1"/>
          </p:cNvSpPr>
          <p:nvPr>
            <p:ph type="ftr" sz="quarter" idx="11"/>
          </p:nvPr>
        </p:nvSpPr>
        <p:spPr>
          <a:xfrm>
            <a:off x="3313887" y="6356349"/>
            <a:ext cx="5564222" cy="365125"/>
          </a:xfrm>
        </p:spPr>
        <p:txBody>
          <a:bodyPr/>
          <a:lstStyle/>
          <a:p>
            <a:r>
              <a:rPr lang="en-US"/>
              <a:t>Fall Conference    November 4-7, 2018</a:t>
            </a:r>
            <a:endParaRPr lang="en-US" dirty="0"/>
          </a:p>
        </p:txBody>
      </p:sp>
    </p:spTree>
    <p:extLst>
      <p:ext uri="{BB962C8B-B14F-4D97-AF65-F5344CB8AC3E}">
        <p14:creationId xmlns:p14="http://schemas.microsoft.com/office/powerpoint/2010/main" val="132007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11/3/2021</a:t>
            </a:fld>
            <a:endParaRPr lang="en-US" dirty="0"/>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57896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11/3/2021</a:t>
            </a:fld>
            <a:endParaRPr lang="en-US" dirty="0"/>
          </a:p>
        </p:txBody>
      </p:sp>
      <p:sp>
        <p:nvSpPr>
          <p:cNvPr id="5" name="Footer Placeholder 4"/>
          <p:cNvSpPr>
            <a:spLocks noGrp="1"/>
          </p:cNvSpPr>
          <p:nvPr>
            <p:ph type="ftr" sz="quarter" idx="11"/>
          </p:nvPr>
        </p:nvSpPr>
        <p:spPr/>
        <p:txBody>
          <a:bodyPr/>
          <a:lstStyle/>
          <a:p>
            <a:r>
              <a:rPr lang="en-US"/>
              <a:t>Fall Conference    November 4-7, 2018</a:t>
            </a:r>
            <a:endParaRPr lang="en-US" dirty="0"/>
          </a:p>
        </p:txBody>
      </p:sp>
      <p:sp>
        <p:nvSpPr>
          <p:cNvPr id="6" name="Slide Number Placeholder 5"/>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57706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11/3/2021</a:t>
            </a:fld>
            <a:endParaRPr lang="en-US" dirty="0"/>
          </a:p>
        </p:txBody>
      </p:sp>
      <p:sp>
        <p:nvSpPr>
          <p:cNvPr id="6" name="Footer Placeholder 5"/>
          <p:cNvSpPr>
            <a:spLocks noGrp="1"/>
          </p:cNvSpPr>
          <p:nvPr>
            <p:ph type="ftr" sz="quarter" idx="11"/>
          </p:nvPr>
        </p:nvSpPr>
        <p:spPr/>
        <p:txBody>
          <a:bodyPr/>
          <a:lstStyle/>
          <a:p>
            <a:r>
              <a:rPr lang="en-US"/>
              <a:t>Fall Conference    November 4-7, 2018</a:t>
            </a:r>
            <a:endParaRPr lang="en-US" dirty="0"/>
          </a:p>
        </p:txBody>
      </p:sp>
      <p:sp>
        <p:nvSpPr>
          <p:cNvPr id="7" name="Slide Number Placeholder 6"/>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64048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11/3/2021</a:t>
            </a:fld>
            <a:endParaRPr lang="en-US" dirty="0"/>
          </a:p>
        </p:txBody>
      </p:sp>
      <p:sp>
        <p:nvSpPr>
          <p:cNvPr id="8" name="Footer Placeholder 7"/>
          <p:cNvSpPr>
            <a:spLocks noGrp="1"/>
          </p:cNvSpPr>
          <p:nvPr>
            <p:ph type="ftr" sz="quarter" idx="11"/>
          </p:nvPr>
        </p:nvSpPr>
        <p:spPr/>
        <p:txBody>
          <a:bodyPr/>
          <a:lstStyle/>
          <a:p>
            <a:r>
              <a:rPr lang="en-US"/>
              <a:t>Fall Conference    November 4-7, 2018</a:t>
            </a:r>
            <a:endParaRPr lang="en-US" dirty="0"/>
          </a:p>
        </p:txBody>
      </p:sp>
      <p:sp>
        <p:nvSpPr>
          <p:cNvPr id="9" name="Slide Number Placeholder 8"/>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085924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11/3/2021</a:t>
            </a:fld>
            <a:endParaRPr lang="en-US" dirty="0"/>
          </a:p>
        </p:txBody>
      </p:sp>
      <p:sp>
        <p:nvSpPr>
          <p:cNvPr id="4" name="Footer Placeholder 3"/>
          <p:cNvSpPr>
            <a:spLocks noGrp="1"/>
          </p:cNvSpPr>
          <p:nvPr>
            <p:ph type="ftr" sz="quarter" idx="11"/>
          </p:nvPr>
        </p:nvSpPr>
        <p:spPr/>
        <p:txBody>
          <a:bodyPr/>
          <a:lstStyle/>
          <a:p>
            <a:r>
              <a:rPr lang="en-US"/>
              <a:t>Fall Conference    November 4-7, 2018</a:t>
            </a:r>
            <a:endParaRPr lang="en-US" dirty="0"/>
          </a:p>
        </p:txBody>
      </p:sp>
      <p:sp>
        <p:nvSpPr>
          <p:cNvPr id="5" name="Slide Number Placeholder 4"/>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20515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11/3/2021</a:t>
            </a:fld>
            <a:endParaRPr lang="en-US" dirty="0"/>
          </a:p>
        </p:txBody>
      </p:sp>
      <p:sp>
        <p:nvSpPr>
          <p:cNvPr id="3" name="Footer Placeholder 2"/>
          <p:cNvSpPr>
            <a:spLocks noGrp="1"/>
          </p:cNvSpPr>
          <p:nvPr>
            <p:ph type="ftr" sz="quarter" idx="11"/>
          </p:nvPr>
        </p:nvSpPr>
        <p:spPr/>
        <p:txBody>
          <a:bodyPr/>
          <a:lstStyle/>
          <a:p>
            <a:r>
              <a:rPr lang="en-US"/>
              <a:t>Fall Conference    November 4-7, 2018</a:t>
            </a:r>
            <a:endParaRPr lang="en-US" dirty="0"/>
          </a:p>
        </p:txBody>
      </p:sp>
      <p:sp>
        <p:nvSpPr>
          <p:cNvPr id="4" name="Slide Number Placeholder 3"/>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376462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11/3/2021</a:t>
            </a:fld>
            <a:endParaRPr lang="en-US" dirty="0"/>
          </a:p>
        </p:txBody>
      </p:sp>
      <p:sp>
        <p:nvSpPr>
          <p:cNvPr id="6" name="Footer Placeholder 5"/>
          <p:cNvSpPr>
            <a:spLocks noGrp="1"/>
          </p:cNvSpPr>
          <p:nvPr>
            <p:ph type="ftr" sz="quarter" idx="11"/>
          </p:nvPr>
        </p:nvSpPr>
        <p:spPr/>
        <p:txBody>
          <a:bodyPr/>
          <a:lstStyle/>
          <a:p>
            <a:r>
              <a:rPr lang="en-US"/>
              <a:t>Fall Conference    November 4-7, 2018</a:t>
            </a:r>
            <a:endParaRPr lang="en-US" dirty="0"/>
          </a:p>
        </p:txBody>
      </p:sp>
      <p:sp>
        <p:nvSpPr>
          <p:cNvPr id="7" name="Slide Number Placeholder 6"/>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270936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11/3/2021</a:t>
            </a:fld>
            <a:endParaRPr lang="en-US" dirty="0"/>
          </a:p>
        </p:txBody>
      </p:sp>
      <p:sp>
        <p:nvSpPr>
          <p:cNvPr id="6" name="Footer Placeholder 5"/>
          <p:cNvSpPr>
            <a:spLocks noGrp="1"/>
          </p:cNvSpPr>
          <p:nvPr>
            <p:ph type="ftr" sz="quarter" idx="11"/>
          </p:nvPr>
        </p:nvSpPr>
        <p:spPr/>
        <p:txBody>
          <a:bodyPr/>
          <a:lstStyle/>
          <a:p>
            <a:r>
              <a:rPr lang="en-US"/>
              <a:t>Fall Conference    November 4-7, 2018</a:t>
            </a:r>
            <a:endParaRPr lang="en-US" dirty="0"/>
          </a:p>
        </p:txBody>
      </p:sp>
      <p:sp>
        <p:nvSpPr>
          <p:cNvPr id="7" name="Slide Number Placeholder 6"/>
          <p:cNvSpPr>
            <a:spLocks noGrp="1"/>
          </p:cNvSpPr>
          <p:nvPr>
            <p:ph type="sldNum" sz="quarter" idx="12"/>
          </p:nvPr>
        </p:nvSpPr>
        <p:spPr/>
        <p:txBody>
          <a:bodyPr/>
          <a:lstStyle/>
          <a:p>
            <a:fld id="{1304E4F6-5DBB-467A-B1C4-2E27796DE4FB}" type="slidenum">
              <a:rPr lang="en-US" smtClean="0"/>
              <a:t>‹#›</a:t>
            </a:fld>
            <a:endParaRPr lang="en-US"/>
          </a:p>
        </p:txBody>
      </p:sp>
    </p:spTree>
    <p:extLst>
      <p:ext uri="{BB962C8B-B14F-4D97-AF65-F5344CB8AC3E}">
        <p14:creationId xmlns:p14="http://schemas.microsoft.com/office/powerpoint/2010/main" val="90140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AA53E-5897-428B-894C-8E74C6BB9F4E}"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Fall Conference    November 4-7, 2018</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4E4F6-5DBB-467A-B1C4-2E27796DE4FB}" type="slidenum">
              <a:rPr lang="en-US" smtClean="0"/>
              <a:t>‹#›</a:t>
            </a:fld>
            <a:endParaRPr lang="en-US"/>
          </a:p>
        </p:txBody>
      </p:sp>
      <p:sp>
        <p:nvSpPr>
          <p:cNvPr id="7" name="Rectangle 6"/>
          <p:cNvSpPr/>
          <p:nvPr userDrawn="1"/>
        </p:nvSpPr>
        <p:spPr>
          <a:xfrm>
            <a:off x="0" y="0"/>
            <a:ext cx="12192000" cy="126460"/>
          </a:xfrm>
          <a:prstGeom prst="rect">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 y="5884018"/>
            <a:ext cx="12192000" cy="126460"/>
          </a:xfrm>
          <a:prstGeom prst="rect">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14" cstate="print">
            <a:extLst>
              <a:ext uri="{28A0092B-C50C-407E-A947-70E740481C1C}">
                <a14:useLocalDpi xmlns:a14="http://schemas.microsoft.com/office/drawing/2010/main" val="0"/>
              </a:ext>
            </a:extLst>
          </a:blip>
          <a:srcRect l="2445" t="15559" r="2378" b="21813"/>
          <a:stretch/>
        </p:blipFill>
        <p:spPr>
          <a:xfrm>
            <a:off x="0" y="6077564"/>
            <a:ext cx="2340077" cy="714560"/>
          </a:xfrm>
          <a:prstGeom prst="rect">
            <a:avLst/>
          </a:prstGeom>
        </p:spPr>
      </p:pic>
    </p:spTree>
    <p:extLst>
      <p:ext uri="{BB962C8B-B14F-4D97-AF65-F5344CB8AC3E}">
        <p14:creationId xmlns:p14="http://schemas.microsoft.com/office/powerpoint/2010/main" val="326201522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658"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knowthymoney.com/2011/05/public-mutual-switching-fee-new_30.html"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knowthymoney.com/2011/05/public-mutual-switching-fee-new_30.html"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knowthymoney.com/2011/05/public-mutual-switching-fee-new_30.html"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knowthymoney.com/2011/05/public-mutual-switching-fee-new_30.html"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74818"/>
            <a:ext cx="12192000" cy="1250773"/>
          </a:xfrm>
          <a:solidFill>
            <a:schemeClr val="bg1"/>
          </a:solidFill>
        </p:spPr>
        <p:txBody>
          <a:bodyPr>
            <a:noAutofit/>
          </a:bodyPr>
          <a:lstStyle/>
          <a:p>
            <a:r>
              <a:rPr lang="en-US" b="1" dirty="0">
                <a:solidFill>
                  <a:srgbClr val="00659E"/>
                </a:solidFill>
                <a:latin typeface="Gill Sans MT" panose="020B0502020104020203" pitchFamily="34" charset="0"/>
                <a:cs typeface="Aharoni" panose="02010803020104030203" pitchFamily="2" charset="-79"/>
              </a:rPr>
              <a:t>R2T4: Return of Title IV Funds</a:t>
            </a:r>
          </a:p>
        </p:txBody>
      </p:sp>
      <p:sp>
        <p:nvSpPr>
          <p:cNvPr id="6" name="Subtitle 2"/>
          <p:cNvSpPr>
            <a:spLocks noGrp="1"/>
          </p:cNvSpPr>
          <p:nvPr>
            <p:ph type="subTitle" idx="1"/>
          </p:nvPr>
        </p:nvSpPr>
        <p:spPr>
          <a:xfrm>
            <a:off x="0" y="4987673"/>
            <a:ext cx="12192000" cy="770122"/>
          </a:xfrm>
          <a:solidFill>
            <a:srgbClr val="00659E"/>
          </a:solidFill>
        </p:spPr>
        <p:txBody>
          <a:bodyPr anchor="ctr" anchorCtr="0">
            <a:normAutofit/>
          </a:bodyPr>
          <a:lstStyle/>
          <a:p>
            <a:r>
              <a:rPr lang="en-US" dirty="0">
                <a:solidFill>
                  <a:schemeClr val="bg1"/>
                </a:solidFill>
                <a:latin typeface="Tw Cen MT" panose="020B0602020104020603" pitchFamily="34" charset="0"/>
              </a:rPr>
              <a:t>New Aid Officers Training</a:t>
            </a:r>
          </a:p>
        </p:txBody>
      </p:sp>
      <p:sp>
        <p:nvSpPr>
          <p:cNvPr id="5" name="Slide Number Placeholder 4"/>
          <p:cNvSpPr>
            <a:spLocks noGrp="1"/>
          </p:cNvSpPr>
          <p:nvPr>
            <p:ph type="sldNum" sz="quarter" idx="12"/>
          </p:nvPr>
        </p:nvSpPr>
        <p:spPr>
          <a:xfrm>
            <a:off x="8610600" y="6356350"/>
            <a:ext cx="2743200" cy="365125"/>
          </a:xfrm>
        </p:spPr>
        <p:txBody>
          <a:bodyPr/>
          <a:lstStyle/>
          <a:p>
            <a:fld id="{1304E4F6-5DBB-467A-B1C4-2E27796DE4FB}" type="slidenum">
              <a:rPr lang="en-US" smtClean="0"/>
              <a:t>1</a:t>
            </a:fld>
            <a:endParaRPr lang="en-US"/>
          </a:p>
        </p:txBody>
      </p:sp>
      <p:pic>
        <p:nvPicPr>
          <p:cNvPr id="4" name="Picture 3" descr="A person in a suit and tie&#10;&#10;Description automatically generated with medium confidence">
            <a:extLst>
              <a:ext uri="{FF2B5EF4-FFF2-40B4-BE49-F238E27FC236}">
                <a16:creationId xmlns:a16="http://schemas.microsoft.com/office/drawing/2014/main" id="{086718EC-2293-4B60-8AAD-0CA934DAFF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17" r="7651"/>
          <a:stretch/>
        </p:blipFill>
        <p:spPr>
          <a:xfrm>
            <a:off x="9542161" y="2137281"/>
            <a:ext cx="1811639" cy="2438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6F364E99-B6A8-42CF-A0B2-34B1BF9F98B5}"/>
              </a:ext>
            </a:extLst>
          </p:cNvPr>
          <p:cNvSpPr txBox="1"/>
          <p:nvPr/>
        </p:nvSpPr>
        <p:spPr>
          <a:xfrm>
            <a:off x="6714837" y="3549622"/>
            <a:ext cx="2684522" cy="1138773"/>
          </a:xfrm>
          <a:prstGeom prst="rect">
            <a:avLst/>
          </a:prstGeom>
          <a:noFill/>
        </p:spPr>
        <p:txBody>
          <a:bodyPr wrap="square" rtlCol="0">
            <a:spAutoFit/>
          </a:bodyPr>
          <a:lstStyle/>
          <a:p>
            <a:pPr algn="r"/>
            <a:r>
              <a:rPr lang="en-US" sz="3200" b="1" dirty="0">
                <a:latin typeface="Tw Cen MT" panose="020B0602020104020603" pitchFamily="34" charset="0"/>
              </a:rPr>
              <a:t>Dan Sanchez</a:t>
            </a:r>
          </a:p>
          <a:p>
            <a:pPr algn="r"/>
            <a:r>
              <a:rPr lang="en-US" dirty="0">
                <a:latin typeface="Tw Cen MT" panose="020B0602020104020603" pitchFamily="34" charset="0"/>
              </a:rPr>
              <a:t>Sr. Financial Aid Counselor</a:t>
            </a:r>
          </a:p>
          <a:p>
            <a:pPr algn="r"/>
            <a:r>
              <a:rPr lang="en-US" dirty="0">
                <a:latin typeface="Tw Cen MT" panose="020B0602020104020603" pitchFamily="34" charset="0"/>
              </a:rPr>
              <a:t>UNC Wilmington</a:t>
            </a:r>
          </a:p>
        </p:txBody>
      </p:sp>
      <p:sp>
        <p:nvSpPr>
          <p:cNvPr id="8" name="Footer Placeholder 4">
            <a:extLst>
              <a:ext uri="{FF2B5EF4-FFF2-40B4-BE49-F238E27FC236}">
                <a16:creationId xmlns:a16="http://schemas.microsoft.com/office/drawing/2014/main" id="{4CF783D8-F3DB-485C-88D2-85476797763C}"/>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37837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itting on a bench&#10;&#10;Description automatically generated">
            <a:extLst>
              <a:ext uri="{FF2B5EF4-FFF2-40B4-BE49-F238E27FC236}">
                <a16:creationId xmlns:a16="http://schemas.microsoft.com/office/drawing/2014/main" id="{58DE1B0F-8DDC-4484-98C7-02874463881F}"/>
              </a:ext>
            </a:extLst>
          </p:cNvPr>
          <p:cNvPicPr>
            <a:picLocks noChangeAspect="1"/>
          </p:cNvPicPr>
          <p:nvPr/>
        </p:nvPicPr>
        <p:blipFill rotWithShape="1">
          <a:blip r:embed="rId2">
            <a:extLst>
              <a:ext uri="{28A0092B-C50C-407E-A947-70E740481C1C}">
                <a14:useLocalDpi xmlns:a14="http://schemas.microsoft.com/office/drawing/2010/main" val="0"/>
              </a:ext>
            </a:extLst>
          </a:blip>
          <a:srcRect t="31976" b="30476"/>
          <a:stretch/>
        </p:blipFill>
        <p:spPr>
          <a:xfrm>
            <a:off x="20" y="10"/>
            <a:ext cx="12191980" cy="6857990"/>
          </a:xfrm>
          <a:prstGeom prst="rect">
            <a:avLst/>
          </a:prstGeom>
        </p:spPr>
      </p:pic>
      <p:sp>
        <p:nvSpPr>
          <p:cNvPr id="5" name="Slide Number Placeholder 4">
            <a:extLst>
              <a:ext uri="{FF2B5EF4-FFF2-40B4-BE49-F238E27FC236}">
                <a16:creationId xmlns:a16="http://schemas.microsoft.com/office/drawing/2014/main" id="{F28F162D-0EC3-4C93-9164-3BD8347DF9D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1304E4F6-5DBB-467A-B1C4-2E27796DE4FB}" type="slidenum">
              <a:rPr lang="en-US">
                <a:solidFill>
                  <a:srgbClr val="FFFFFF"/>
                </a:solidFill>
              </a:rPr>
              <a:pPr defTabSz="914400">
                <a:spcAft>
                  <a:spcPts val="600"/>
                </a:spcAft>
              </a:pPr>
              <a:t>10</a:t>
            </a:fld>
            <a:endParaRPr lang="en-US">
              <a:solidFill>
                <a:srgbClr val="FFFFFF"/>
              </a:solidFill>
            </a:endParaRPr>
          </a:p>
        </p:txBody>
      </p:sp>
      <p:sp>
        <p:nvSpPr>
          <p:cNvPr id="8" name="TextBox 7">
            <a:extLst>
              <a:ext uri="{FF2B5EF4-FFF2-40B4-BE49-F238E27FC236}">
                <a16:creationId xmlns:a16="http://schemas.microsoft.com/office/drawing/2014/main" id="{A2002F77-B401-429B-986D-AFCEA0DA978C}"/>
              </a:ext>
            </a:extLst>
          </p:cNvPr>
          <p:cNvSpPr txBox="1"/>
          <p:nvPr/>
        </p:nvSpPr>
        <p:spPr>
          <a:xfrm>
            <a:off x="291256" y="321076"/>
            <a:ext cx="6115050" cy="4278220"/>
          </a:xfrm>
          <a:prstGeom prst="roundRect">
            <a:avLst>
              <a:gd name="adj" fmla="val 11206"/>
            </a:avLst>
          </a:prstGeom>
          <a:solidFill>
            <a:schemeClr val="bg1">
              <a:alpha val="72000"/>
            </a:schemeClr>
          </a:solidFill>
        </p:spPr>
        <p:txBody>
          <a:bodyPr wrap="square" rtlCol="0">
            <a:noAutofit/>
          </a:bodyPr>
          <a:lstStyle/>
          <a:p>
            <a:r>
              <a:rPr lang="en-US" sz="2500" b="1" dirty="0">
                <a:latin typeface="Gill Sans MT" panose="020B0502020104020203" pitchFamily="34" charset="0"/>
                <a:ea typeface="Tahoma" panose="020B0604030504040204" pitchFamily="34" charset="0"/>
                <a:cs typeface="Tahoma" panose="020B0604030504040204" pitchFamily="34" charset="0"/>
              </a:rPr>
              <a:t>Varun</a:t>
            </a:r>
            <a:r>
              <a:rPr lang="en-US" sz="2500" dirty="0">
                <a:latin typeface="Gill Sans MT" panose="020B0502020104020203" pitchFamily="34" charset="0"/>
                <a:ea typeface="Tahoma" panose="020B0604030504040204" pitchFamily="34" charset="0"/>
                <a:cs typeface="Tahoma" panose="020B0604030504040204" pitchFamily="34" charset="0"/>
              </a:rPr>
              <a:t> begins attendance in the Fall semester.  This is his first semester taking classes in his Education major.  By the fourth week, he realizes that teaching is not his cup of tea. He is considering taking the rest of this semester off to find a new major.</a:t>
            </a:r>
          </a:p>
          <a:p>
            <a:endParaRPr lang="en-US" sz="2500" dirty="0">
              <a:latin typeface="Gill Sans MT" panose="020B0502020104020203" pitchFamily="34" charset="0"/>
              <a:ea typeface="Tahoma" panose="020B0604030504040204" pitchFamily="34" charset="0"/>
              <a:cs typeface="Tahoma" panose="020B0604030504040204" pitchFamily="34" charset="0"/>
            </a:endParaRPr>
          </a:p>
          <a:p>
            <a:r>
              <a:rPr lang="en-US" sz="2500" dirty="0">
                <a:latin typeface="Gill Sans MT" panose="020B0502020104020203" pitchFamily="34" charset="0"/>
                <a:ea typeface="Tahoma" panose="020B0604030504040204" pitchFamily="34" charset="0"/>
                <a:cs typeface="Tahoma" panose="020B0604030504040204" pitchFamily="34" charset="0"/>
              </a:rPr>
              <a:t>He withdraws through the school’s online portal on September 30</a:t>
            </a:r>
            <a:r>
              <a:rPr lang="en-US" sz="2500" baseline="30000" dirty="0">
                <a:latin typeface="Gill Sans MT" panose="020B0502020104020203" pitchFamily="34" charset="0"/>
                <a:ea typeface="Tahoma" panose="020B0604030504040204" pitchFamily="34" charset="0"/>
                <a:cs typeface="Tahoma" panose="020B0604030504040204" pitchFamily="34" charset="0"/>
              </a:rPr>
              <a:t>th.</a:t>
            </a:r>
            <a:endParaRPr lang="en-US" sz="2500" dirty="0">
              <a:latin typeface="Gill Sans MT" panose="020B0502020104020203"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791FBC34-8404-4B1E-B7CB-891401957D73}"/>
              </a:ext>
            </a:extLst>
          </p:cNvPr>
          <p:cNvSpPr txBox="1"/>
          <p:nvPr/>
        </p:nvSpPr>
        <p:spPr>
          <a:xfrm>
            <a:off x="1751426" y="5748167"/>
            <a:ext cx="2882914" cy="578882"/>
          </a:xfrm>
          <a:prstGeom prst="roundRect">
            <a:avLst/>
          </a:prstGeom>
          <a:solidFill>
            <a:schemeClr val="accent2"/>
          </a:solidFill>
          <a:ln>
            <a:solidFill>
              <a:schemeClr val="tx1"/>
            </a:solidFill>
          </a:ln>
        </p:spPr>
        <p:txBody>
          <a:bodyPr wrap="none" rtlCol="0">
            <a:spAutoFit/>
          </a:bodyPr>
          <a:lstStyle/>
          <a:p>
            <a:r>
              <a:rPr lang="en-US" sz="2800" dirty="0">
                <a:latin typeface="Gill Sans MT" panose="020B0502020104020203" pitchFamily="34" charset="0"/>
              </a:rPr>
              <a:t>Withdrawal Date?</a:t>
            </a:r>
          </a:p>
        </p:txBody>
      </p:sp>
      <p:sp>
        <p:nvSpPr>
          <p:cNvPr id="6" name="TextBox 5">
            <a:extLst>
              <a:ext uri="{FF2B5EF4-FFF2-40B4-BE49-F238E27FC236}">
                <a16:creationId xmlns:a16="http://schemas.microsoft.com/office/drawing/2014/main" id="{6EE67EEF-BF46-43AA-94D3-2D98856CA9AA}"/>
              </a:ext>
            </a:extLst>
          </p:cNvPr>
          <p:cNvSpPr txBox="1"/>
          <p:nvPr/>
        </p:nvSpPr>
        <p:spPr>
          <a:xfrm>
            <a:off x="1350861" y="4884290"/>
            <a:ext cx="3684044" cy="578882"/>
          </a:xfrm>
          <a:prstGeom prst="roundRect">
            <a:avLst/>
          </a:prstGeom>
          <a:solidFill>
            <a:schemeClr val="accent2"/>
          </a:solidFill>
          <a:ln>
            <a:solidFill>
              <a:schemeClr val="tx1"/>
            </a:solidFill>
          </a:ln>
        </p:spPr>
        <p:txBody>
          <a:bodyPr wrap="none" rtlCol="0">
            <a:spAutoFit/>
          </a:bodyPr>
          <a:lstStyle/>
          <a:p>
            <a:r>
              <a:rPr lang="en-US" sz="2800" dirty="0">
                <a:latin typeface="Gill Sans MT" panose="020B0502020104020203" pitchFamily="34" charset="0"/>
              </a:rPr>
              <a:t>Date of Determination?</a:t>
            </a:r>
          </a:p>
        </p:txBody>
      </p:sp>
    </p:spTree>
    <p:extLst>
      <p:ext uri="{BB962C8B-B14F-4D97-AF65-F5344CB8AC3E}">
        <p14:creationId xmlns:p14="http://schemas.microsoft.com/office/powerpoint/2010/main" val="329666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E3811D-F5EB-482D-8237-27923CEA29A7}"/>
              </a:ext>
            </a:extLst>
          </p:cNvPr>
          <p:cNvSpPr>
            <a:spLocks noGrp="1"/>
          </p:cNvSpPr>
          <p:nvPr>
            <p:ph type="sldNum" sz="quarter" idx="12"/>
          </p:nvPr>
        </p:nvSpPr>
        <p:spPr/>
        <p:txBody>
          <a:bodyPr/>
          <a:lstStyle/>
          <a:p>
            <a:fld id="{1304E4F6-5DBB-467A-B1C4-2E27796DE4FB}" type="slidenum">
              <a:rPr lang="en-US" smtClean="0"/>
              <a:t>11</a:t>
            </a:fld>
            <a:endParaRPr lang="en-US"/>
          </a:p>
        </p:txBody>
      </p:sp>
      <p:pic>
        <p:nvPicPr>
          <p:cNvPr id="9" name="Picture 8" descr="A person sitting in front of a computer&#10;&#10;Description automatically generated">
            <a:extLst>
              <a:ext uri="{FF2B5EF4-FFF2-40B4-BE49-F238E27FC236}">
                <a16:creationId xmlns:a16="http://schemas.microsoft.com/office/drawing/2014/main" id="{AA767370-E570-4870-84FF-AAAF85D88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32" y="-163513"/>
            <a:ext cx="6422689" cy="7185026"/>
          </a:xfrm>
          <a:prstGeom prst="rect">
            <a:avLst/>
          </a:prstGeom>
          <a:ln>
            <a:noFill/>
          </a:ln>
          <a:effectLst>
            <a:softEdge rad="112500"/>
          </a:effectLst>
        </p:spPr>
      </p:pic>
      <p:sp>
        <p:nvSpPr>
          <p:cNvPr id="10" name="TextBox 9">
            <a:extLst>
              <a:ext uri="{FF2B5EF4-FFF2-40B4-BE49-F238E27FC236}">
                <a16:creationId xmlns:a16="http://schemas.microsoft.com/office/drawing/2014/main" id="{DB9EAD10-6930-48B9-92BF-2D00E6425331}"/>
              </a:ext>
            </a:extLst>
          </p:cNvPr>
          <p:cNvSpPr txBox="1"/>
          <p:nvPr/>
        </p:nvSpPr>
        <p:spPr>
          <a:xfrm>
            <a:off x="6234057" y="319087"/>
            <a:ext cx="5615043" cy="6219826"/>
          </a:xfrm>
          <a:prstGeom prst="rect">
            <a:avLst/>
          </a:prstGeom>
          <a:noFill/>
        </p:spPr>
        <p:txBody>
          <a:bodyPr wrap="square" rtlCol="0">
            <a:noAutofit/>
          </a:bodyPr>
          <a:lstStyle/>
          <a:p>
            <a:r>
              <a:rPr lang="en-US" sz="2400" b="1" dirty="0">
                <a:latin typeface="Corbel" panose="020B0503020204020204" pitchFamily="34" charset="0"/>
                <a:cs typeface="Arial" panose="020B0604020202020204" pitchFamily="34" charset="0"/>
              </a:rPr>
              <a:t>Cassandra</a:t>
            </a:r>
            <a:r>
              <a:rPr lang="en-US" sz="2400" dirty="0">
                <a:latin typeface="Corbel" panose="020B0503020204020204" pitchFamily="34" charset="0"/>
                <a:cs typeface="Arial" panose="020B0604020202020204" pitchFamily="34" charset="0"/>
              </a:rPr>
              <a:t> is excited to start her online program.  On Monday (the first day of class), she dusts off and boots up her Compaq Presario notebook.  Thankfully, it still works, but her Netscape browser is on the fritz and she is not able to access the Internet.</a:t>
            </a:r>
          </a:p>
          <a:p>
            <a:endParaRPr lang="en-US" sz="2400" dirty="0">
              <a:latin typeface="Corbel" panose="020B0503020204020204" pitchFamily="34" charset="0"/>
              <a:cs typeface="Arial" panose="020B0604020202020204" pitchFamily="34" charset="0"/>
            </a:endParaRPr>
          </a:p>
          <a:p>
            <a:r>
              <a:rPr lang="en-US" sz="2400" dirty="0">
                <a:latin typeface="Corbel" panose="020B0503020204020204" pitchFamily="34" charset="0"/>
                <a:cs typeface="Arial" panose="020B0604020202020204" pitchFamily="34" charset="0"/>
              </a:rPr>
              <a:t>Finally on Friday, she decides to withdraw from the online program.  She flips open her phone and calls the school.</a:t>
            </a:r>
          </a:p>
          <a:p>
            <a:endParaRPr lang="en-US" sz="2400" dirty="0">
              <a:latin typeface="Corbel" panose="020B0503020204020204" pitchFamily="34" charset="0"/>
              <a:cs typeface="Arial" panose="020B0604020202020204" pitchFamily="34" charset="0"/>
            </a:endParaRPr>
          </a:p>
          <a:p>
            <a:r>
              <a:rPr lang="en-US" sz="2400" dirty="0">
                <a:latin typeface="Corbel" panose="020B0503020204020204" pitchFamily="34" charset="0"/>
                <a:cs typeface="Arial" panose="020B0604020202020204" pitchFamily="34" charset="0"/>
              </a:rPr>
              <a:t>The Cashier’s Office says that she is past the point of receiving any refund of her Tuition and Fees for this session; they direct her to Financial Aid.</a:t>
            </a:r>
          </a:p>
        </p:txBody>
      </p:sp>
      <p:sp>
        <p:nvSpPr>
          <p:cNvPr id="2" name="TextBox 1">
            <a:extLst>
              <a:ext uri="{FF2B5EF4-FFF2-40B4-BE49-F238E27FC236}">
                <a16:creationId xmlns:a16="http://schemas.microsoft.com/office/drawing/2014/main" id="{6B3D32EA-0125-4E69-BACA-0C775FD4A376}"/>
              </a:ext>
            </a:extLst>
          </p:cNvPr>
          <p:cNvSpPr txBox="1"/>
          <p:nvPr/>
        </p:nvSpPr>
        <p:spPr>
          <a:xfrm>
            <a:off x="2832558" y="4286249"/>
            <a:ext cx="3263442" cy="646986"/>
          </a:xfrm>
          <a:prstGeom prst="roundRect">
            <a:avLst/>
          </a:prstGeom>
          <a:solidFill>
            <a:schemeClr val="accent6">
              <a:lumMod val="60000"/>
              <a:lumOff val="40000"/>
            </a:schemeClr>
          </a:solidFill>
        </p:spPr>
        <p:txBody>
          <a:bodyPr wrap="none" rtlCol="0">
            <a:spAutoFit/>
          </a:bodyPr>
          <a:lstStyle/>
          <a:p>
            <a:r>
              <a:rPr lang="en-US" sz="3200" dirty="0">
                <a:latin typeface="Gill Sans MT" panose="020B0502020104020203" pitchFamily="34" charset="0"/>
              </a:rPr>
              <a:t>Withdrawal Date?</a:t>
            </a:r>
          </a:p>
        </p:txBody>
      </p:sp>
      <p:sp>
        <p:nvSpPr>
          <p:cNvPr id="6" name="TextBox 5">
            <a:extLst>
              <a:ext uri="{FF2B5EF4-FFF2-40B4-BE49-F238E27FC236}">
                <a16:creationId xmlns:a16="http://schemas.microsoft.com/office/drawing/2014/main" id="{B853A89A-F126-4019-A9DC-02F9F758A607}"/>
              </a:ext>
            </a:extLst>
          </p:cNvPr>
          <p:cNvSpPr txBox="1"/>
          <p:nvPr/>
        </p:nvSpPr>
        <p:spPr>
          <a:xfrm>
            <a:off x="1871323" y="5398528"/>
            <a:ext cx="4176069" cy="646986"/>
          </a:xfrm>
          <a:prstGeom prst="roundRect">
            <a:avLst/>
          </a:prstGeom>
          <a:solidFill>
            <a:schemeClr val="accent6">
              <a:lumMod val="60000"/>
              <a:lumOff val="40000"/>
            </a:schemeClr>
          </a:solidFill>
        </p:spPr>
        <p:txBody>
          <a:bodyPr wrap="none" rtlCol="0">
            <a:spAutoFit/>
          </a:bodyPr>
          <a:lstStyle/>
          <a:p>
            <a:r>
              <a:rPr lang="en-US" sz="3200" dirty="0">
                <a:latin typeface="Gill Sans MT" panose="020B0502020104020203" pitchFamily="34" charset="0"/>
              </a:rPr>
              <a:t>Date of Determination?</a:t>
            </a:r>
          </a:p>
        </p:txBody>
      </p:sp>
    </p:spTree>
    <p:extLst>
      <p:ext uri="{BB962C8B-B14F-4D97-AF65-F5344CB8AC3E}">
        <p14:creationId xmlns:p14="http://schemas.microsoft.com/office/powerpoint/2010/main" val="83324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535C-F463-4A12-A118-1F2681AD06B3}"/>
              </a:ext>
            </a:extLst>
          </p:cNvPr>
          <p:cNvSpPr>
            <a:spLocks noGrp="1"/>
          </p:cNvSpPr>
          <p:nvPr>
            <p:ph type="title"/>
          </p:nvPr>
        </p:nvSpPr>
        <p:spPr/>
        <p:txBody>
          <a:bodyPr/>
          <a:lstStyle/>
          <a:p>
            <a:r>
              <a:rPr lang="en-US" b="1" dirty="0">
                <a:solidFill>
                  <a:srgbClr val="00659E"/>
                </a:solidFill>
                <a:latin typeface="Gill Sans MT" panose="020B0502020104020203" pitchFamily="34" charset="0"/>
                <a:cs typeface="Aharoni" panose="02010803020104030203" pitchFamily="2" charset="-79"/>
              </a:rPr>
              <a:t>Is It a Withdrawal?</a:t>
            </a:r>
            <a:endParaRPr lang="en-US" dirty="0"/>
          </a:p>
        </p:txBody>
      </p:sp>
      <p:sp>
        <p:nvSpPr>
          <p:cNvPr id="4" name="Footer Placeholder 3">
            <a:extLst>
              <a:ext uri="{FF2B5EF4-FFF2-40B4-BE49-F238E27FC236}">
                <a16:creationId xmlns:a16="http://schemas.microsoft.com/office/drawing/2014/main" id="{D46ED89C-3C52-4935-99B1-A4CB9398E86B}"/>
              </a:ext>
            </a:extLst>
          </p:cNvPr>
          <p:cNvSpPr>
            <a:spLocks noGrp="1"/>
          </p:cNvSpPr>
          <p:nvPr>
            <p:ph type="ftr" sz="quarter" idx="11"/>
          </p:nvPr>
        </p:nvSpPr>
        <p:spPr/>
        <p:txBody>
          <a:bodyPr/>
          <a:lstStyle/>
          <a:p>
            <a:r>
              <a:rPr lang="en-US"/>
              <a:t>Fall Conference    November 4-7, 2018</a:t>
            </a:r>
            <a:endParaRPr lang="en-US" dirty="0"/>
          </a:p>
        </p:txBody>
      </p:sp>
      <p:sp>
        <p:nvSpPr>
          <p:cNvPr id="5" name="Slide Number Placeholder 4">
            <a:extLst>
              <a:ext uri="{FF2B5EF4-FFF2-40B4-BE49-F238E27FC236}">
                <a16:creationId xmlns:a16="http://schemas.microsoft.com/office/drawing/2014/main" id="{CE62CE22-CD7B-41A0-8D38-D73B36EDD8B7}"/>
              </a:ext>
            </a:extLst>
          </p:cNvPr>
          <p:cNvSpPr>
            <a:spLocks noGrp="1"/>
          </p:cNvSpPr>
          <p:nvPr>
            <p:ph type="sldNum" sz="quarter" idx="12"/>
          </p:nvPr>
        </p:nvSpPr>
        <p:spPr/>
        <p:txBody>
          <a:bodyPr/>
          <a:lstStyle/>
          <a:p>
            <a:fld id="{1304E4F6-5DBB-467A-B1C4-2E27796DE4FB}" type="slidenum">
              <a:rPr lang="en-US" smtClean="0"/>
              <a:t>12</a:t>
            </a:fld>
            <a:endParaRPr lang="en-US"/>
          </a:p>
        </p:txBody>
      </p:sp>
      <p:pic>
        <p:nvPicPr>
          <p:cNvPr id="7" name="Picture 6" descr="A picture containing outdoor, flying, fountain, air&#10;&#10;Description automatically generated">
            <a:extLst>
              <a:ext uri="{FF2B5EF4-FFF2-40B4-BE49-F238E27FC236}">
                <a16:creationId xmlns:a16="http://schemas.microsoft.com/office/drawing/2014/main" id="{6CE03500-DBB6-4995-90DF-39D063F2B17A}"/>
              </a:ext>
            </a:extLst>
          </p:cNvPr>
          <p:cNvPicPr>
            <a:picLocks noChangeAspect="1"/>
          </p:cNvPicPr>
          <p:nvPr/>
        </p:nvPicPr>
        <p:blipFill rotWithShape="1">
          <a:blip r:embed="rId2">
            <a:extLst>
              <a:ext uri="{28A0092B-C50C-407E-A947-70E740481C1C}">
                <a14:useLocalDpi xmlns:a14="http://schemas.microsoft.com/office/drawing/2010/main" val="0"/>
              </a:ext>
            </a:extLst>
          </a:blip>
          <a:srcRect t="4496" b="11103"/>
          <a:stretch/>
        </p:blipFill>
        <p:spPr>
          <a:xfrm>
            <a:off x="0" y="-11339"/>
            <a:ext cx="12192000" cy="6869339"/>
          </a:xfrm>
          <a:prstGeom prst="rect">
            <a:avLst/>
          </a:prstGeom>
        </p:spPr>
      </p:pic>
      <p:sp>
        <p:nvSpPr>
          <p:cNvPr id="8" name="TextBox 7">
            <a:extLst>
              <a:ext uri="{FF2B5EF4-FFF2-40B4-BE49-F238E27FC236}">
                <a16:creationId xmlns:a16="http://schemas.microsoft.com/office/drawing/2014/main" id="{26E3B03C-A4AE-4D3F-881A-8E8B8C58E93A}"/>
              </a:ext>
            </a:extLst>
          </p:cNvPr>
          <p:cNvSpPr txBox="1"/>
          <p:nvPr/>
        </p:nvSpPr>
        <p:spPr>
          <a:xfrm>
            <a:off x="451338" y="365125"/>
            <a:ext cx="4817348" cy="5854700"/>
          </a:xfrm>
          <a:prstGeom prst="rect">
            <a:avLst/>
          </a:prstGeom>
          <a:noFill/>
        </p:spPr>
        <p:txBody>
          <a:bodyPr wrap="square" rtlCol="0">
            <a:noAutofit/>
          </a:bodyPr>
          <a:lstStyle/>
          <a:p>
            <a:r>
              <a:rPr lang="en-US" sz="3400" b="1" dirty="0">
                <a:solidFill>
                  <a:schemeClr val="bg1"/>
                </a:solidFill>
                <a:latin typeface="Agency FB" panose="020B0503020202020204" pitchFamily="34" charset="0"/>
              </a:rPr>
              <a:t>Jackson</a:t>
            </a:r>
            <a:r>
              <a:rPr lang="en-US" sz="3400" dirty="0">
                <a:solidFill>
                  <a:schemeClr val="bg1"/>
                </a:solidFill>
                <a:latin typeface="Agency FB" panose="020B0503020202020204" pitchFamily="34" charset="0"/>
              </a:rPr>
              <a:t> begins attendance in the Spring term.  At the end of the semester, however, he receives all Failing grades.</a:t>
            </a:r>
          </a:p>
          <a:p>
            <a:endParaRPr lang="en-US" sz="3400" dirty="0">
              <a:solidFill>
                <a:schemeClr val="bg1"/>
              </a:solidFill>
              <a:latin typeface="Agency FB" panose="020B0503020202020204" pitchFamily="34" charset="0"/>
            </a:endParaRPr>
          </a:p>
          <a:p>
            <a:r>
              <a:rPr lang="en-US" sz="3400" dirty="0">
                <a:solidFill>
                  <a:schemeClr val="bg1"/>
                </a:solidFill>
                <a:latin typeface="Agency FB" panose="020B0503020202020204" pitchFamily="34" charset="0"/>
              </a:rPr>
              <a:t>His instructors indicate the last date he attended class was the Friday after Spring break.</a:t>
            </a:r>
          </a:p>
          <a:p>
            <a:endParaRPr lang="en-US" sz="3400" dirty="0">
              <a:solidFill>
                <a:schemeClr val="bg1"/>
              </a:solidFill>
              <a:latin typeface="Agency FB" panose="020B0503020202020204" pitchFamily="34" charset="0"/>
            </a:endParaRPr>
          </a:p>
          <a:p>
            <a:r>
              <a:rPr lang="en-US" sz="3400" dirty="0">
                <a:solidFill>
                  <a:schemeClr val="bg1"/>
                </a:solidFill>
                <a:latin typeface="Agency FB" panose="020B0503020202020204" pitchFamily="34" charset="0"/>
              </a:rPr>
              <a:t>No one has seen him since.</a:t>
            </a:r>
          </a:p>
        </p:txBody>
      </p:sp>
      <p:sp>
        <p:nvSpPr>
          <p:cNvPr id="9" name="TextBox 8">
            <a:extLst>
              <a:ext uri="{FF2B5EF4-FFF2-40B4-BE49-F238E27FC236}">
                <a16:creationId xmlns:a16="http://schemas.microsoft.com/office/drawing/2014/main" id="{39F80A31-20CA-421E-9CA6-337D31FDF2BF}"/>
              </a:ext>
            </a:extLst>
          </p:cNvPr>
          <p:cNvSpPr txBox="1"/>
          <p:nvPr/>
        </p:nvSpPr>
        <p:spPr>
          <a:xfrm>
            <a:off x="8582896" y="3734697"/>
            <a:ext cx="2536371" cy="954107"/>
          </a:xfrm>
          <a:prstGeom prst="rect">
            <a:avLst/>
          </a:prstGeom>
          <a:solidFill>
            <a:schemeClr val="tx1">
              <a:alpha val="69000"/>
            </a:schemeClr>
          </a:solidFill>
          <a:ln>
            <a:solidFill>
              <a:srgbClr val="92D050"/>
            </a:solidFill>
          </a:ln>
        </p:spPr>
        <p:txBody>
          <a:bodyPr wrap="square" rtlCol="0" anchor="ctr" anchorCtr="0">
            <a:spAutoFit/>
          </a:bodyPr>
          <a:lstStyle/>
          <a:p>
            <a:pPr algn="ctr"/>
            <a:r>
              <a:rPr lang="en-US" sz="2800" dirty="0">
                <a:solidFill>
                  <a:schemeClr val="bg1"/>
                </a:solidFill>
                <a:latin typeface="Aharoni" panose="02010803020104030203" pitchFamily="2" charset="-79"/>
                <a:cs typeface="Aharoni" panose="02010803020104030203" pitchFamily="2" charset="-79"/>
              </a:rPr>
              <a:t>Withdrawal Date?</a:t>
            </a:r>
          </a:p>
        </p:txBody>
      </p:sp>
      <p:sp>
        <p:nvSpPr>
          <p:cNvPr id="10" name="TextBox 9">
            <a:extLst>
              <a:ext uri="{FF2B5EF4-FFF2-40B4-BE49-F238E27FC236}">
                <a16:creationId xmlns:a16="http://schemas.microsoft.com/office/drawing/2014/main" id="{D34C5F12-A423-465D-8EE1-4FCDA36E6F4C}"/>
              </a:ext>
            </a:extLst>
          </p:cNvPr>
          <p:cNvSpPr txBox="1"/>
          <p:nvPr/>
        </p:nvSpPr>
        <p:spPr>
          <a:xfrm>
            <a:off x="8348364" y="2067152"/>
            <a:ext cx="3005436" cy="954107"/>
          </a:xfrm>
          <a:prstGeom prst="rect">
            <a:avLst/>
          </a:prstGeom>
          <a:solidFill>
            <a:schemeClr val="tx1">
              <a:alpha val="69000"/>
            </a:schemeClr>
          </a:solidFill>
          <a:ln>
            <a:solidFill>
              <a:srgbClr val="92D050"/>
            </a:solidFill>
          </a:ln>
        </p:spPr>
        <p:txBody>
          <a:bodyPr wrap="square" rtlCol="0" anchor="ctr" anchorCtr="0">
            <a:spAutoFit/>
          </a:bodyPr>
          <a:lstStyle/>
          <a:p>
            <a:pPr algn="ctr"/>
            <a:r>
              <a:rPr lang="en-US" sz="2800" dirty="0">
                <a:solidFill>
                  <a:schemeClr val="bg1"/>
                </a:solidFill>
                <a:latin typeface="Aharoni" panose="02010803020104030203" pitchFamily="2" charset="-79"/>
                <a:cs typeface="Aharoni" panose="02010803020104030203" pitchFamily="2" charset="-79"/>
              </a:rPr>
              <a:t>Date of Determination?</a:t>
            </a:r>
          </a:p>
        </p:txBody>
      </p:sp>
    </p:spTree>
    <p:extLst>
      <p:ext uri="{BB962C8B-B14F-4D97-AF65-F5344CB8AC3E}">
        <p14:creationId xmlns:p14="http://schemas.microsoft.com/office/powerpoint/2010/main" val="159409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R2T4 - Definitions (cont’d)</a:t>
            </a:r>
          </a:p>
        </p:txBody>
      </p:sp>
      <p:sp>
        <p:nvSpPr>
          <p:cNvPr id="4" name="Slide Number Placeholder 3"/>
          <p:cNvSpPr>
            <a:spLocks noGrp="1"/>
          </p:cNvSpPr>
          <p:nvPr>
            <p:ph type="sldNum" sz="quarter" idx="12"/>
          </p:nvPr>
        </p:nvSpPr>
        <p:spPr/>
        <p:txBody>
          <a:bodyPr/>
          <a:lstStyle/>
          <a:p>
            <a:fld id="{1304E4F6-5DBB-467A-B1C4-2E27796DE4FB}" type="slidenum">
              <a:rPr lang="en-US" smtClean="0"/>
              <a:t>13</a:t>
            </a:fld>
            <a:endParaRPr lang="en-US"/>
          </a:p>
        </p:txBody>
      </p:sp>
      <p:sp>
        <p:nvSpPr>
          <p:cNvPr id="7" name="Rectangle 6"/>
          <p:cNvSpPr/>
          <p:nvPr/>
        </p:nvSpPr>
        <p:spPr>
          <a:xfrm>
            <a:off x="838200" y="3183830"/>
            <a:ext cx="10515600" cy="1089529"/>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solidFill>
                  <a:schemeClr val="bg2"/>
                </a:solidFill>
                <a:latin typeface="Tw Cen MT" charset="0"/>
                <a:ea typeface="Tw Cen MT" charset="0"/>
                <a:cs typeface="Tw Cen MT" charset="0"/>
              </a:rPr>
              <a:t>Aid That Could Have Been Disbursed</a:t>
            </a:r>
            <a:r>
              <a:rPr lang="en-US" sz="2400" b="1" dirty="0">
                <a:solidFill>
                  <a:schemeClr val="bg2"/>
                </a:solidFill>
                <a:latin typeface="Tw Cen MT" charset="0"/>
                <a:ea typeface="Tw Cen MT" charset="0"/>
                <a:cs typeface="Tw Cen MT" charset="0"/>
              </a:rPr>
              <a:t>: </a:t>
            </a:r>
            <a:r>
              <a:rPr lang="en-US" sz="2400" dirty="0">
                <a:solidFill>
                  <a:schemeClr val="bg2"/>
                </a:solidFill>
                <a:latin typeface="Tw Cen MT" charset="0"/>
                <a:ea typeface="Tw Cen MT" charset="0"/>
                <a:cs typeface="Tw Cen MT" charset="0"/>
              </a:rPr>
              <a:t>Undisbursed aid for which the student was otherwise eligible to receive at the time of the Withdrawal Date. The requirements for this vary, depending on the type of aid.</a:t>
            </a:r>
          </a:p>
        </p:txBody>
      </p:sp>
      <p:sp>
        <p:nvSpPr>
          <p:cNvPr id="8" name="Rectangle 7"/>
          <p:cNvSpPr/>
          <p:nvPr/>
        </p:nvSpPr>
        <p:spPr>
          <a:xfrm>
            <a:off x="838200" y="2824413"/>
            <a:ext cx="10515600" cy="424732"/>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endParaRPr lang="en-US" sz="2400" dirty="0">
              <a:solidFill>
                <a:schemeClr val="bg2"/>
              </a:solidFill>
            </a:endParaRPr>
          </a:p>
        </p:txBody>
      </p:sp>
      <p:sp>
        <p:nvSpPr>
          <p:cNvPr id="10" name="Rectangle 9"/>
          <p:cNvSpPr/>
          <p:nvPr/>
        </p:nvSpPr>
        <p:spPr>
          <a:xfrm>
            <a:off x="838200" y="4605758"/>
            <a:ext cx="10515600" cy="757130"/>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solidFill>
                  <a:schemeClr val="bg2"/>
                </a:solidFill>
                <a:latin typeface="Tw Cen MT" charset="0"/>
                <a:ea typeface="Tw Cen MT" charset="0"/>
                <a:cs typeface="Tw Cen MT" charset="0"/>
              </a:rPr>
              <a:t>Post-Withdrawal Disbursement</a:t>
            </a:r>
            <a:r>
              <a:rPr lang="en-US" sz="2400" b="1" dirty="0">
                <a:solidFill>
                  <a:schemeClr val="bg2"/>
                </a:solidFill>
                <a:latin typeface="Tw Cen MT" charset="0"/>
                <a:ea typeface="Tw Cen MT" charset="0"/>
                <a:cs typeface="Tw Cen MT" charset="0"/>
              </a:rPr>
              <a:t>:</a:t>
            </a:r>
            <a:r>
              <a:rPr lang="en-US" sz="2400" dirty="0">
                <a:solidFill>
                  <a:schemeClr val="bg2"/>
                </a:solidFill>
                <a:latin typeface="Tw Cen MT" charset="0"/>
                <a:ea typeface="Tw Cen MT" charset="0"/>
                <a:cs typeface="Tw Cen MT" charset="0"/>
              </a:rPr>
              <a:t> Aid that could have been disbursed that becomes available to student after R2T4 Calculation is completed.</a:t>
            </a:r>
          </a:p>
        </p:txBody>
      </p:sp>
      <p:sp>
        <p:nvSpPr>
          <p:cNvPr id="9" name="Content Placeholder 2"/>
          <p:cNvSpPr>
            <a:spLocks noGrp="1"/>
          </p:cNvSpPr>
          <p:nvPr>
            <p:ph idx="1"/>
          </p:nvPr>
        </p:nvSpPr>
        <p:spPr>
          <a:xfrm>
            <a:off x="838200" y="1957772"/>
            <a:ext cx="10515600" cy="841375"/>
          </a:xfrm>
        </p:spPr>
        <p:txBody>
          <a:bodyPr>
            <a:normAutofit/>
          </a:bodyPr>
          <a:lstStyle/>
          <a:p>
            <a:r>
              <a:rPr lang="en-US" sz="2400" b="1" u="sng" dirty="0">
                <a:latin typeface="Tw Cen MT" charset="0"/>
                <a:ea typeface="Tw Cen MT" charset="0"/>
                <a:cs typeface="Tw Cen MT" charset="0"/>
              </a:rPr>
              <a:t>Aid Disbursed</a:t>
            </a:r>
            <a:r>
              <a:rPr lang="en-US" sz="2400" dirty="0">
                <a:latin typeface="Tw Cen MT" charset="0"/>
                <a:ea typeface="Tw Cen MT" charset="0"/>
                <a:cs typeface="Tw Cen MT" charset="0"/>
              </a:rPr>
              <a:t>: Aid applied to student’s account or issued to student prior to the Withdrawal Date.</a:t>
            </a:r>
          </a:p>
          <a:p>
            <a:pPr marL="0" indent="0">
              <a:buNone/>
            </a:pPr>
            <a:endParaRPr lang="en-US" sz="2400" dirty="0">
              <a:solidFill>
                <a:schemeClr val="tx1"/>
              </a:solidFill>
              <a:latin typeface="Tw Cen MT" charset="0"/>
              <a:ea typeface="Tw Cen MT" charset="0"/>
              <a:cs typeface="Tw Cen MT" charset="0"/>
            </a:endParaRPr>
          </a:p>
        </p:txBody>
      </p:sp>
      <p:sp>
        <p:nvSpPr>
          <p:cNvPr id="12" name="Footer Placeholder 4">
            <a:extLst>
              <a:ext uri="{FF2B5EF4-FFF2-40B4-BE49-F238E27FC236}">
                <a16:creationId xmlns:a16="http://schemas.microsoft.com/office/drawing/2014/main" id="{42CC8B10-8DA8-495B-A33C-45464647B818}"/>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24028978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 grpId="0" nodeType="withEffect">
                                  <p:stCondLst>
                                    <p:cond delay="0"/>
                                  </p:stCondLst>
                                  <p:childTnLst>
                                    <p:set>
                                      <p:cBhvr override="childStyle">
                                        <p:cTn id="6" dur="indefinite"/>
                                        <p:tgtEl>
                                          <p:spTgt spid="9">
                                            <p:txEl>
                                              <p:pRg st="0" end="0"/>
                                            </p:txEl>
                                          </p:spTgt>
                                        </p:tgtEl>
                                        <p:attrNameLst>
                                          <p:attrName>style.color</p:attrName>
                                        </p:attrNameLst>
                                      </p:cBhvr>
                                      <p:to>
                                        <p:clrVal>
                                          <a:schemeClr val="tx1"/>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grpId="1" nodeType="clickEffect">
                                  <p:stCondLst>
                                    <p:cond delay="0"/>
                                  </p:stCondLst>
                                  <p:childTnLst>
                                    <p:set>
                                      <p:cBhvr override="childStyle">
                                        <p:cTn id="10" dur="indefinite"/>
                                        <p:tgtEl>
                                          <p:spTgt spid="9">
                                            <p:txEl>
                                              <p:pRg st="0" end="0"/>
                                            </p:txEl>
                                          </p:spTgt>
                                        </p:tgtEl>
                                        <p:attrNameLst>
                                          <p:attrName>style.color</p:attrName>
                                        </p:attrNameLst>
                                      </p:cBhvr>
                                      <p:to>
                                        <p:clrVal>
                                          <a:schemeClr val="bg2"/>
                                        </p:clrVal>
                                      </p:to>
                                    </p:set>
                                  </p:childTnLst>
                                </p:cTn>
                              </p:par>
                              <p:par>
                                <p:cTn id="11" presetID="3" presetClass="emph" presetSubtype="1" grpId="0" nodeType="withEffect">
                                  <p:stCondLst>
                                    <p:cond delay="0"/>
                                  </p:stCondLst>
                                  <p:childTnLst>
                                    <p:set>
                                      <p:cBhvr override="childStyle">
                                        <p:cTn id="12" dur="indefinite"/>
                                        <p:tgtEl>
                                          <p:spTgt spid="7">
                                            <p:txEl>
                                              <p:pRg st="0" end="0"/>
                                            </p:txEl>
                                          </p:spTgt>
                                        </p:tgtEl>
                                        <p:attrNameLst>
                                          <p:attrName>style.color</p:attrName>
                                        </p:attrNameLst>
                                      </p:cBhvr>
                                      <p:to>
                                        <p:clrVal>
                                          <a:schemeClr val="tx1"/>
                                        </p:clrVal>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1" grpId="1" nodeType="clickEffect">
                                  <p:stCondLst>
                                    <p:cond delay="0"/>
                                  </p:stCondLst>
                                  <p:childTnLst>
                                    <p:set>
                                      <p:cBhvr override="childStyle">
                                        <p:cTn id="16" dur="indefinite"/>
                                        <p:tgtEl>
                                          <p:spTgt spid="7">
                                            <p:txEl>
                                              <p:pRg st="0" end="0"/>
                                            </p:txEl>
                                          </p:spTgt>
                                        </p:tgtEl>
                                        <p:attrNameLst>
                                          <p:attrName>style.color</p:attrName>
                                        </p:attrNameLst>
                                      </p:cBhvr>
                                      <p:to>
                                        <p:clrVal>
                                          <a:schemeClr val="bg2"/>
                                        </p:clrVal>
                                      </p:to>
                                    </p:set>
                                  </p:childTnLst>
                                </p:cTn>
                              </p:par>
                              <p:par>
                                <p:cTn id="17" presetID="3" presetClass="emph" presetSubtype="1" grpId="0" nodeType="withEffect">
                                  <p:stCondLst>
                                    <p:cond delay="0"/>
                                  </p:stCondLst>
                                  <p:childTnLst>
                                    <p:set>
                                      <p:cBhvr override="childStyle">
                                        <p:cTn id="18" dur="indefinite"/>
                                        <p:tgtEl>
                                          <p:spTgt spid="10"/>
                                        </p:tgtEl>
                                        <p:attrNameLst>
                                          <p:attrName>style.color</p:attrName>
                                        </p:attrNameLst>
                                      </p:cBhvr>
                                      <p:to>
                                        <p:clrVal>
                                          <a:schemeClr val="tx1"/>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P spid="10" grpId="0"/>
      <p:bldP spid="9" grpId="0" build="p"/>
      <p:bldP spid="9"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AAB01F-AD5F-4DA7-805D-8E916E531E02}"/>
              </a:ext>
            </a:extLst>
          </p:cNvPr>
          <p:cNvSpPr>
            <a:spLocks noGrp="1"/>
          </p:cNvSpPr>
          <p:nvPr>
            <p:ph type="sldNum" sz="quarter" idx="12"/>
          </p:nvPr>
        </p:nvSpPr>
        <p:spPr/>
        <p:txBody>
          <a:bodyPr/>
          <a:lstStyle/>
          <a:p>
            <a:fld id="{1304E4F6-5DBB-467A-B1C4-2E27796DE4FB}" type="slidenum">
              <a:rPr lang="en-US" smtClean="0"/>
              <a:t>14</a:t>
            </a:fld>
            <a:endParaRPr lang="en-US"/>
          </a:p>
        </p:txBody>
      </p:sp>
      <p:sp>
        <p:nvSpPr>
          <p:cNvPr id="7" name="Rectangle 6">
            <a:extLst>
              <a:ext uri="{FF2B5EF4-FFF2-40B4-BE49-F238E27FC236}">
                <a16:creationId xmlns:a16="http://schemas.microsoft.com/office/drawing/2014/main" id="{0D995384-CBDA-446E-B211-FA87911C0BCF}"/>
              </a:ext>
            </a:extLst>
          </p:cNvPr>
          <p:cNvSpPr/>
          <p:nvPr/>
        </p:nvSpPr>
        <p:spPr>
          <a:xfrm>
            <a:off x="1605989" y="267903"/>
            <a:ext cx="8980022" cy="830997"/>
          </a:xfrm>
          <a:prstGeom prst="rect">
            <a:avLst/>
          </a:prstGeom>
        </p:spPr>
        <p:txBody>
          <a:bodyPr wrap="none">
            <a:spAutoFit/>
          </a:bodyPr>
          <a:lstStyle/>
          <a:p>
            <a:pPr algn="ctr"/>
            <a:r>
              <a:rPr lang="en-US" sz="4800" b="1" dirty="0">
                <a:solidFill>
                  <a:srgbClr val="00659E"/>
                </a:solidFill>
                <a:latin typeface="Gill Sans MT" panose="020B0502020104020203" pitchFamily="34" charset="0"/>
                <a:cs typeface="Aharoni" panose="02010803020104030203" pitchFamily="2" charset="-79"/>
              </a:rPr>
              <a:t>Disbursed vs Could Have Been</a:t>
            </a:r>
            <a:endParaRPr lang="en-US" sz="3600" b="1" dirty="0">
              <a:latin typeface="Gill Sans MT" panose="020B0502020104020203" pitchFamily="34" charset="0"/>
            </a:endParaRPr>
          </a:p>
        </p:txBody>
      </p:sp>
      <p:sp>
        <p:nvSpPr>
          <p:cNvPr id="8" name="TextBox 7">
            <a:extLst>
              <a:ext uri="{FF2B5EF4-FFF2-40B4-BE49-F238E27FC236}">
                <a16:creationId xmlns:a16="http://schemas.microsoft.com/office/drawing/2014/main" id="{FFC3D54F-046F-4367-9F9D-9FB11C15508B}"/>
              </a:ext>
            </a:extLst>
          </p:cNvPr>
          <p:cNvSpPr txBox="1"/>
          <p:nvPr/>
        </p:nvSpPr>
        <p:spPr>
          <a:xfrm>
            <a:off x="197584" y="1336546"/>
            <a:ext cx="9441239" cy="523220"/>
          </a:xfrm>
          <a:prstGeom prst="rect">
            <a:avLst/>
          </a:prstGeom>
          <a:noFill/>
        </p:spPr>
        <p:txBody>
          <a:bodyPr wrap="none" rtlCol="0">
            <a:spAutoFit/>
          </a:bodyPr>
          <a:lstStyle/>
          <a:p>
            <a:pPr marL="342900" indent="-342900">
              <a:buFont typeface="Arial" panose="020B0604020202020204" pitchFamily="34" charset="0"/>
              <a:buChar char="•"/>
            </a:pPr>
            <a:r>
              <a:rPr lang="en-US" sz="2800" b="1" dirty="0">
                <a:latin typeface="Tw Cen MT" panose="020B0602020104020603" pitchFamily="34" charset="0"/>
                <a:ea typeface="Tahoma" panose="020B0604030504040204" pitchFamily="34" charset="0"/>
                <a:cs typeface="Tahoma" panose="020B0604030504040204" pitchFamily="34" charset="0"/>
              </a:rPr>
              <a:t>Aid Disbursed:</a:t>
            </a:r>
            <a:r>
              <a:rPr lang="en-US" sz="2800" dirty="0">
                <a:latin typeface="Tw Cen MT" panose="020B0602020104020603" pitchFamily="34" charset="0"/>
                <a:ea typeface="Tahoma" panose="020B0604030504040204" pitchFamily="34" charset="0"/>
                <a:cs typeface="Tahoma" panose="020B0604030504040204" pitchFamily="34" charset="0"/>
              </a:rPr>
              <a:t> Issued to Student (applied to Account Balance)</a:t>
            </a:r>
          </a:p>
        </p:txBody>
      </p:sp>
      <p:sp>
        <p:nvSpPr>
          <p:cNvPr id="10" name="TextBox 9">
            <a:extLst>
              <a:ext uri="{FF2B5EF4-FFF2-40B4-BE49-F238E27FC236}">
                <a16:creationId xmlns:a16="http://schemas.microsoft.com/office/drawing/2014/main" id="{71D73E8F-2863-416F-9763-653692AC19F2}"/>
              </a:ext>
            </a:extLst>
          </p:cNvPr>
          <p:cNvSpPr txBox="1"/>
          <p:nvPr/>
        </p:nvSpPr>
        <p:spPr>
          <a:xfrm>
            <a:off x="197584" y="2165652"/>
            <a:ext cx="6139501" cy="523220"/>
          </a:xfrm>
          <a:prstGeom prst="rect">
            <a:avLst/>
          </a:prstGeom>
          <a:noFill/>
        </p:spPr>
        <p:txBody>
          <a:bodyPr wrap="none" rtlCol="0">
            <a:spAutoFit/>
          </a:bodyPr>
          <a:lstStyle/>
          <a:p>
            <a:pPr marL="342900" indent="-342900">
              <a:buFont typeface="Arial" panose="020B0604020202020204" pitchFamily="34" charset="0"/>
              <a:buChar char="•"/>
            </a:pPr>
            <a:r>
              <a:rPr lang="en-US" sz="2800" b="1" dirty="0">
                <a:latin typeface="Tw Cen MT" panose="020B0602020104020603" pitchFamily="34" charset="0"/>
                <a:ea typeface="Tahoma" panose="020B0604030504040204" pitchFamily="34" charset="0"/>
                <a:cs typeface="Tahoma" panose="020B0604030504040204" pitchFamily="34" charset="0"/>
              </a:rPr>
              <a:t>Aid That Could Have Been Disbursed:</a:t>
            </a:r>
            <a:endParaRPr lang="en-US" sz="2800" dirty="0">
              <a:latin typeface="Tw Cen MT" panose="020B0602020104020603"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DB9B0A19-C67E-47AE-9309-B2201E6FB95B}"/>
              </a:ext>
            </a:extLst>
          </p:cNvPr>
          <p:cNvSpPr txBox="1"/>
          <p:nvPr/>
        </p:nvSpPr>
        <p:spPr>
          <a:xfrm>
            <a:off x="1037269" y="2688872"/>
            <a:ext cx="10117461" cy="2832582"/>
          </a:xfrm>
          <a:prstGeom prst="rect">
            <a:avLst/>
          </a:prstGeom>
          <a:noFill/>
        </p:spPr>
        <p:txBody>
          <a:bodyPr wrap="none" rtlCol="0">
            <a:noAutofit/>
          </a:bodyPr>
          <a:lstStyle/>
          <a:p>
            <a:r>
              <a:rPr lang="en-US" sz="2400" dirty="0">
                <a:latin typeface="Tw Cen MT" panose="020B0602020104020603" pitchFamily="34" charset="0"/>
                <a:ea typeface="Tahoma" panose="020B0604030504040204" pitchFamily="34" charset="0"/>
                <a:cs typeface="Tahoma" panose="020B0604030504040204" pitchFamily="34" charset="0"/>
              </a:rPr>
              <a:t>Official (EFC)  - notice not necessary a </a:t>
            </a:r>
            <a:r>
              <a:rPr lang="en-US" sz="2400" i="1" dirty="0">
                <a:latin typeface="Tw Cen MT" panose="020B0602020104020603" pitchFamily="34" charset="0"/>
                <a:ea typeface="Tahoma" panose="020B0604030504040204" pitchFamily="34" charset="0"/>
                <a:cs typeface="Tahoma" panose="020B0604030504040204" pitchFamily="34" charset="0"/>
              </a:rPr>
              <a:t>valid </a:t>
            </a:r>
            <a:r>
              <a:rPr lang="en-US" sz="2400" dirty="0">
                <a:latin typeface="Tw Cen MT" panose="020B0602020104020603" pitchFamily="34" charset="0"/>
                <a:ea typeface="Tahoma" panose="020B0604030504040204" pitchFamily="34" charset="0"/>
                <a:cs typeface="Tahoma" panose="020B0604030504040204" pitchFamily="34" charset="0"/>
              </a:rPr>
              <a:t>or </a:t>
            </a:r>
            <a:r>
              <a:rPr lang="en-US" sz="2400" i="1" dirty="0">
                <a:latin typeface="Tw Cen MT" panose="020B0602020104020603" pitchFamily="34" charset="0"/>
                <a:ea typeface="Tahoma" panose="020B0604030504040204" pitchFamily="34" charset="0"/>
                <a:cs typeface="Tahoma" panose="020B0604030504040204" pitchFamily="34" charset="0"/>
              </a:rPr>
              <a:t>verified</a:t>
            </a:r>
            <a:r>
              <a:rPr lang="en-US" sz="2400" dirty="0">
                <a:latin typeface="Tw Cen MT" panose="020B0602020104020603" pitchFamily="34" charset="0"/>
                <a:ea typeface="Tahoma" panose="020B0604030504040204" pitchFamily="34" charset="0"/>
                <a:cs typeface="Tahoma" panose="020B0604030504040204" pitchFamily="34" charset="0"/>
              </a:rPr>
              <a:t> EFC</a:t>
            </a:r>
            <a:br>
              <a:rPr lang="en-US" sz="2400" dirty="0">
                <a:latin typeface="Tw Cen MT" panose="020B0602020104020603" pitchFamily="34" charset="0"/>
                <a:ea typeface="Tahoma" panose="020B0604030504040204" pitchFamily="34" charset="0"/>
                <a:cs typeface="Tahoma" panose="020B0604030504040204" pitchFamily="34" charset="0"/>
              </a:rPr>
            </a:br>
            <a:r>
              <a:rPr lang="en-US" sz="2400" dirty="0">
                <a:latin typeface="Tw Cen MT" panose="020B0602020104020603" pitchFamily="34" charset="0"/>
                <a:ea typeface="Tahoma" panose="020B0604030504040204" pitchFamily="34" charset="0"/>
                <a:cs typeface="Tahoma" panose="020B0604030504040204" pitchFamily="34" charset="0"/>
              </a:rPr>
              <a:t>FSEOG award, the institution </a:t>
            </a:r>
            <a:r>
              <a:rPr lang="en-US" sz="2400" u="sng" dirty="0">
                <a:latin typeface="Tw Cen MT" panose="020B0602020104020603" pitchFamily="34" charset="0"/>
                <a:ea typeface="Tahoma" panose="020B0604030504040204" pitchFamily="34" charset="0"/>
                <a:cs typeface="Tahoma" panose="020B0604030504040204" pitchFamily="34" charset="0"/>
              </a:rPr>
              <a:t>made the award</a:t>
            </a:r>
            <a:r>
              <a:rPr lang="en-US" sz="2400" dirty="0">
                <a:latin typeface="Tw Cen MT" panose="020B0602020104020603" pitchFamily="34" charset="0"/>
                <a:ea typeface="Tahoma" panose="020B0604030504040204" pitchFamily="34" charset="0"/>
                <a:cs typeface="Tahoma" panose="020B0604030504040204" pitchFamily="34" charset="0"/>
              </a:rPr>
              <a:t> to the student.</a:t>
            </a:r>
          </a:p>
          <a:p>
            <a:r>
              <a:rPr lang="en-US" sz="2400" dirty="0">
                <a:latin typeface="Tw Cen MT" panose="020B0602020104020603" pitchFamily="34" charset="0"/>
                <a:ea typeface="Tahoma" panose="020B0604030504040204" pitchFamily="34" charset="0"/>
                <a:cs typeface="Tahoma" panose="020B0604030504040204" pitchFamily="34" charset="0"/>
              </a:rPr>
              <a:t>Direct Loan, the institution </a:t>
            </a:r>
            <a:r>
              <a:rPr lang="en-US" sz="2400" u="sng" dirty="0">
                <a:latin typeface="Tw Cen MT" panose="020B0602020104020603" pitchFamily="34" charset="0"/>
                <a:ea typeface="Tahoma" panose="020B0604030504040204" pitchFamily="34" charset="0"/>
                <a:cs typeface="Tahoma" panose="020B0604030504040204" pitchFamily="34" charset="0"/>
              </a:rPr>
              <a:t>originated</a:t>
            </a:r>
            <a:r>
              <a:rPr lang="en-US" sz="2400" dirty="0">
                <a:latin typeface="Tw Cen MT" panose="020B0602020104020603" pitchFamily="34" charset="0"/>
                <a:ea typeface="Tahoma" panose="020B0604030504040204" pitchFamily="34" charset="0"/>
                <a:cs typeface="Tahoma" panose="020B0604030504040204" pitchFamily="34" charset="0"/>
              </a:rPr>
              <a:t> the loan prior to Withdrawal Date,</a:t>
            </a:r>
          </a:p>
          <a:p>
            <a:r>
              <a:rPr lang="en-US" sz="2400" dirty="0">
                <a:latin typeface="Tw Cen MT" panose="020B0602020104020603" pitchFamily="34" charset="0"/>
                <a:ea typeface="Tahoma" panose="020B0604030504040204" pitchFamily="34" charset="0"/>
                <a:cs typeface="Tahoma" panose="020B0604030504040204" pitchFamily="34" charset="0"/>
              </a:rPr>
              <a:t>	*MPN Received by R2T4 Calculation Date</a:t>
            </a:r>
          </a:p>
          <a:p>
            <a:r>
              <a:rPr lang="en-US" sz="2400" dirty="0">
                <a:latin typeface="Tw Cen MT" panose="020B0602020104020603" pitchFamily="34" charset="0"/>
                <a:ea typeface="Tahoma" panose="020B0604030504040204" pitchFamily="34" charset="0"/>
                <a:cs typeface="Tahoma" panose="020B0604030504040204" pitchFamily="34" charset="0"/>
              </a:rPr>
              <a:t>Direct PLUS Loan, a </a:t>
            </a:r>
            <a:r>
              <a:rPr lang="en-US" sz="2400" u="sng" dirty="0">
                <a:latin typeface="Tw Cen MT" panose="020B0602020104020603" pitchFamily="34" charset="0"/>
                <a:ea typeface="Tahoma" panose="020B0604030504040204" pitchFamily="34" charset="0"/>
                <a:cs typeface="Tahoma" panose="020B0604030504040204" pitchFamily="34" charset="0"/>
              </a:rPr>
              <a:t>satisfactory credit check</a:t>
            </a:r>
            <a:r>
              <a:rPr lang="en-US" sz="2400" dirty="0">
                <a:latin typeface="Tw Cen MT" panose="020B0602020104020603" pitchFamily="34" charset="0"/>
                <a:ea typeface="Tahoma" panose="020B0604030504040204" pitchFamily="34" charset="0"/>
                <a:cs typeface="Tahoma" panose="020B0604030504040204" pitchFamily="34" charset="0"/>
              </a:rPr>
              <a:t> was received.</a:t>
            </a:r>
          </a:p>
          <a:p>
            <a:r>
              <a:rPr lang="en-US" sz="2400" dirty="0">
                <a:latin typeface="Tw Cen MT" panose="020B0602020104020603" pitchFamily="34" charset="0"/>
                <a:ea typeface="Tahoma" panose="020B0604030504040204" pitchFamily="34" charset="0"/>
                <a:cs typeface="Tahoma" panose="020B0604030504040204" pitchFamily="34" charset="0"/>
              </a:rPr>
              <a:t/>
            </a:r>
            <a:br>
              <a:rPr lang="en-US" sz="2400" dirty="0">
                <a:latin typeface="Tw Cen MT" panose="020B0602020104020603" pitchFamily="34" charset="0"/>
                <a:ea typeface="Tahoma" panose="020B0604030504040204" pitchFamily="34" charset="0"/>
                <a:cs typeface="Tahoma" panose="020B0604030504040204" pitchFamily="34" charset="0"/>
              </a:rPr>
            </a:br>
            <a:r>
              <a:rPr lang="en-US" sz="2400" i="1" dirty="0">
                <a:latin typeface="Tw Cen MT" panose="020B0602020104020603" pitchFamily="34" charset="0"/>
                <a:ea typeface="Tahoma" panose="020B0604030504040204" pitchFamily="34" charset="0"/>
                <a:cs typeface="Tahoma" panose="020B0604030504040204" pitchFamily="34" charset="0"/>
              </a:rPr>
              <a:t>Inadvertent Overpayments</a:t>
            </a:r>
            <a:r>
              <a:rPr lang="en-US" sz="2400" dirty="0">
                <a:latin typeface="Tw Cen MT" panose="020B0602020104020603" pitchFamily="34" charset="0"/>
                <a:ea typeface="Tahoma" panose="020B0604030504040204" pitchFamily="34" charset="0"/>
                <a:cs typeface="Tahoma" panose="020B0604030504040204" pitchFamily="34" charset="0"/>
              </a:rPr>
              <a:t> become Aid That Could Have Been Disbursed</a:t>
            </a:r>
          </a:p>
        </p:txBody>
      </p:sp>
      <p:sp>
        <p:nvSpPr>
          <p:cNvPr id="9" name="Footer Placeholder 4">
            <a:extLst>
              <a:ext uri="{FF2B5EF4-FFF2-40B4-BE49-F238E27FC236}">
                <a16:creationId xmlns:a16="http://schemas.microsoft.com/office/drawing/2014/main" id="{3002B75D-E1D3-4FC1-844A-C43FE47CB27C}"/>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4254215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R2T4 - Definitions (cont’d)</a:t>
            </a:r>
          </a:p>
        </p:txBody>
      </p:sp>
      <p:sp>
        <p:nvSpPr>
          <p:cNvPr id="3" name="Content Placeholder 2"/>
          <p:cNvSpPr>
            <a:spLocks noGrp="1"/>
          </p:cNvSpPr>
          <p:nvPr>
            <p:ph idx="1"/>
          </p:nvPr>
        </p:nvSpPr>
        <p:spPr>
          <a:xfrm>
            <a:off x="838200" y="1690688"/>
            <a:ext cx="10515600" cy="829113"/>
          </a:xfrm>
        </p:spPr>
        <p:txBody>
          <a:bodyPr>
            <a:normAutofit fontScale="92500" lnSpcReduction="10000"/>
          </a:bodyPr>
          <a:lstStyle/>
          <a:p>
            <a:r>
              <a:rPr lang="en-US" sz="3200" b="1" u="sng" dirty="0">
                <a:solidFill>
                  <a:schemeClr val="tx1"/>
                </a:solidFill>
                <a:latin typeface="Tw Cen MT" charset="0"/>
                <a:ea typeface="Tw Cen MT" charset="0"/>
                <a:cs typeface="Tw Cen MT" charset="0"/>
              </a:rPr>
              <a:t>Numerator</a:t>
            </a:r>
            <a:r>
              <a:rPr lang="en-US" sz="3200" dirty="0">
                <a:solidFill>
                  <a:schemeClr val="tx1"/>
                </a:solidFill>
                <a:latin typeface="Tw Cen MT" charset="0"/>
                <a:ea typeface="Tw Cen MT" charset="0"/>
                <a:cs typeface="Tw Cen MT" charset="0"/>
              </a:rPr>
              <a:t>: Calendar Days Attended in the Semester.  If the class formally meets on MWF, then T/</a:t>
            </a:r>
            <a:r>
              <a:rPr lang="en-US" sz="3200" dirty="0" err="1">
                <a:solidFill>
                  <a:schemeClr val="tx1"/>
                </a:solidFill>
                <a:latin typeface="Tw Cen MT" charset="0"/>
                <a:ea typeface="Tw Cen MT" charset="0"/>
                <a:cs typeface="Tw Cen MT" charset="0"/>
              </a:rPr>
              <a:t>Th</a:t>
            </a:r>
            <a:r>
              <a:rPr lang="en-US" sz="3200" dirty="0">
                <a:solidFill>
                  <a:schemeClr val="tx1"/>
                </a:solidFill>
                <a:latin typeface="Tw Cen MT" charset="0"/>
                <a:ea typeface="Tw Cen MT" charset="0"/>
                <a:cs typeface="Tw Cen MT" charset="0"/>
              </a:rPr>
              <a:t>/</a:t>
            </a:r>
            <a:r>
              <a:rPr lang="en-US" sz="3200" dirty="0">
                <a:latin typeface="Tw Cen MT" charset="0"/>
                <a:ea typeface="Tw Cen MT" charset="0"/>
                <a:cs typeface="Tw Cen MT" charset="0"/>
              </a:rPr>
              <a:t>S</a:t>
            </a:r>
            <a:r>
              <a:rPr lang="en-US" sz="3200" dirty="0">
                <a:solidFill>
                  <a:schemeClr val="tx1"/>
                </a:solidFill>
                <a:latin typeface="Tw Cen MT" charset="0"/>
                <a:ea typeface="Tw Cen MT" charset="0"/>
                <a:cs typeface="Tw Cen MT" charset="0"/>
              </a:rPr>
              <a:t>at/Sun also count.</a:t>
            </a:r>
          </a:p>
          <a:p>
            <a:pPr marL="0" indent="0">
              <a:buNone/>
            </a:pPr>
            <a:endParaRPr lang="en-US" sz="3200" dirty="0">
              <a:solidFill>
                <a:schemeClr val="tx1"/>
              </a:solidFill>
              <a:latin typeface="Tw Cen MT" charset="0"/>
              <a:ea typeface="Tw Cen MT" charset="0"/>
              <a:cs typeface="Tw Cen MT" charset="0"/>
            </a:endParaRPr>
          </a:p>
        </p:txBody>
      </p:sp>
      <p:sp>
        <p:nvSpPr>
          <p:cNvPr id="4" name="Slide Number Placeholder 3"/>
          <p:cNvSpPr>
            <a:spLocks noGrp="1"/>
          </p:cNvSpPr>
          <p:nvPr>
            <p:ph type="sldNum" sz="quarter" idx="12"/>
          </p:nvPr>
        </p:nvSpPr>
        <p:spPr/>
        <p:txBody>
          <a:bodyPr/>
          <a:lstStyle/>
          <a:p>
            <a:fld id="{1304E4F6-5DBB-467A-B1C4-2E27796DE4FB}" type="slidenum">
              <a:rPr lang="en-US" smtClean="0"/>
              <a:t>15</a:t>
            </a:fld>
            <a:endParaRPr lang="en-US"/>
          </a:p>
        </p:txBody>
      </p:sp>
      <p:sp>
        <p:nvSpPr>
          <p:cNvPr id="6" name="TextBox 5"/>
          <p:cNvSpPr txBox="1"/>
          <p:nvPr/>
        </p:nvSpPr>
        <p:spPr>
          <a:xfrm>
            <a:off x="838200" y="4602478"/>
            <a:ext cx="10515600" cy="923330"/>
          </a:xfrm>
          <a:prstGeom prst="rect">
            <a:avLst/>
          </a:prstGeom>
        </p:spPr>
        <p:txBody>
          <a:bodyPr wrap="square">
            <a:spAutoFit/>
          </a:bodyPr>
          <a:lstStyle>
            <a:defPPr>
              <a:defRPr lang="en-US"/>
            </a:defPPr>
            <a:lvl1pPr marL="228600" indent="-228600" defTabSz="914400">
              <a:lnSpc>
                <a:spcPct val="90000"/>
              </a:lnSpc>
              <a:spcBef>
                <a:spcPts val="1000"/>
              </a:spcBef>
              <a:buFont typeface="Arial" panose="020B0604020202020204" pitchFamily="34" charset="0"/>
              <a:buChar char="•"/>
              <a:defRPr sz="2400" b="1">
                <a:solidFill>
                  <a:schemeClr val="bg1">
                    <a:lumMod val="85000"/>
                  </a:schemeClr>
                </a:solidFill>
              </a:defRPr>
            </a:lvl1pPr>
          </a:lstStyle>
          <a:p>
            <a:r>
              <a:rPr lang="en-US" sz="3000" u="sng" dirty="0">
                <a:solidFill>
                  <a:schemeClr val="bg2"/>
                </a:solidFill>
                <a:latin typeface="Tw Cen MT" charset="0"/>
                <a:ea typeface="Tw Cen MT" charset="0"/>
                <a:cs typeface="Tw Cen MT" charset="0"/>
              </a:rPr>
              <a:t>Scheduled Break</a:t>
            </a:r>
            <a:r>
              <a:rPr lang="en-US" sz="3000" b="0" dirty="0">
                <a:solidFill>
                  <a:schemeClr val="bg2"/>
                </a:solidFill>
                <a:latin typeface="Tw Cen MT" charset="0"/>
                <a:ea typeface="Tw Cen MT" charset="0"/>
                <a:cs typeface="Tw Cen MT" charset="0"/>
              </a:rPr>
              <a:t>: Break in the term of five days or more.  This is excluded from the numerator and denominator.</a:t>
            </a:r>
          </a:p>
        </p:txBody>
      </p:sp>
      <p:sp>
        <p:nvSpPr>
          <p:cNvPr id="8" name="Rectangle 7"/>
          <p:cNvSpPr/>
          <p:nvPr/>
        </p:nvSpPr>
        <p:spPr>
          <a:xfrm>
            <a:off x="838200" y="3182575"/>
            <a:ext cx="10515600" cy="757130"/>
          </a:xfrm>
          <a:prstGeom prst="rect">
            <a:avLst/>
          </a:prstGeom>
        </p:spPr>
        <p:txBody>
          <a:bodyPr vert="horz" lIns="91440" tIns="45720" rIns="91440" bIns="45720" rtlCol="0">
            <a:noAutofit/>
          </a:bodyPr>
          <a:lstStyle/>
          <a:p>
            <a:pPr marL="228600" indent="-228600" defTabSz="914400">
              <a:lnSpc>
                <a:spcPct val="90000"/>
              </a:lnSpc>
              <a:spcBef>
                <a:spcPts val="1000"/>
              </a:spcBef>
              <a:buFont typeface="Arial" panose="020B0604020202020204" pitchFamily="34" charset="0"/>
              <a:buChar char="•"/>
            </a:pPr>
            <a:r>
              <a:rPr lang="en-US" sz="3000" b="1" u="sng" dirty="0">
                <a:solidFill>
                  <a:schemeClr val="bg2"/>
                </a:solidFill>
                <a:latin typeface="Tw Cen MT" charset="0"/>
                <a:ea typeface="Tw Cen MT" charset="0"/>
                <a:cs typeface="Tw Cen MT" charset="0"/>
              </a:rPr>
              <a:t>Denominator</a:t>
            </a:r>
            <a:r>
              <a:rPr lang="en-US" sz="3000" dirty="0">
                <a:solidFill>
                  <a:schemeClr val="bg2"/>
                </a:solidFill>
                <a:latin typeface="Tw Cen MT" charset="0"/>
                <a:ea typeface="Tw Cen MT" charset="0"/>
                <a:cs typeface="Tw Cen MT" charset="0"/>
              </a:rPr>
              <a:t>: Total number of days in the Semester. From the start of the term to the end of the term (include final exams).</a:t>
            </a:r>
          </a:p>
        </p:txBody>
      </p:sp>
      <p:sp>
        <p:nvSpPr>
          <p:cNvPr id="10" name="Footer Placeholder 4">
            <a:extLst>
              <a:ext uri="{FF2B5EF4-FFF2-40B4-BE49-F238E27FC236}">
                <a16:creationId xmlns:a16="http://schemas.microsoft.com/office/drawing/2014/main" id="{A960060A-F87F-40A5-BB98-C766284883E5}"/>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40005736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3">
                                            <p:txEl>
                                              <p:pRg st="0" end="0"/>
                                            </p:txEl>
                                          </p:spTgt>
                                        </p:tgtEl>
                                        <p:attrNameLst>
                                          <p:attrName>style.color</p:attrName>
                                        </p:attrNameLst>
                                      </p:cBhvr>
                                      <p:to>
                                        <p:clrVal>
                                          <a:schemeClr val="bg2"/>
                                        </p:clrVal>
                                      </p:to>
                                    </p:set>
                                  </p:childTnLst>
                                </p:cTn>
                              </p:par>
                              <p:par>
                                <p:cTn id="7" presetID="3" presetClass="emph" presetSubtype="1" grpId="0" nodeType="withEffect">
                                  <p:stCondLst>
                                    <p:cond delay="0"/>
                                  </p:stCondLst>
                                  <p:childTnLst>
                                    <p:set>
                                      <p:cBhvr override="childStyle">
                                        <p:cTn id="8" dur="indefinite"/>
                                        <p:tgtEl>
                                          <p:spTgt spid="8"/>
                                        </p:tgtEl>
                                        <p:attrNameLst>
                                          <p:attrName>style.color</p:attrName>
                                        </p:attrNameLst>
                                      </p:cBhvr>
                                      <p:to>
                                        <p:clrVal>
                                          <a:schemeClr val="tx1"/>
                                        </p:clrVal>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1" grpId="1" nodeType="clickEffect">
                                  <p:stCondLst>
                                    <p:cond delay="0"/>
                                  </p:stCondLst>
                                  <p:childTnLst>
                                    <p:set>
                                      <p:cBhvr override="childStyle">
                                        <p:cTn id="12" dur="indefinite"/>
                                        <p:tgtEl>
                                          <p:spTgt spid="8"/>
                                        </p:tgtEl>
                                        <p:attrNameLst>
                                          <p:attrName>style.color</p:attrName>
                                        </p:attrNameLst>
                                      </p:cBhvr>
                                      <p:to>
                                        <p:clrVal>
                                          <a:schemeClr val="bg2"/>
                                        </p:clrVal>
                                      </p:to>
                                    </p:set>
                                  </p:childTnLst>
                                </p:cTn>
                              </p:par>
                              <p:par>
                                <p:cTn id="13" presetID="3" presetClass="emph" presetSubtype="1" grpId="0" nodeType="withEffect">
                                  <p:stCondLst>
                                    <p:cond delay="0"/>
                                  </p:stCondLst>
                                  <p:childTnLst>
                                    <p:set>
                                      <p:cBhvr override="childStyle">
                                        <p:cTn id="14" dur="indefinite"/>
                                        <p:tgtEl>
                                          <p:spTgt spid="6"/>
                                        </p:tgtEl>
                                        <p:attrNameLst>
                                          <p:attrName>style.color</p:attrName>
                                        </p:attrNameLst>
                                      </p:cBhvr>
                                      <p:to>
                                        <p:clrVal>
                                          <a:schemeClr val="tx1"/>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642751" y="218106"/>
            <a:ext cx="6878486" cy="923330"/>
          </a:xfrm>
          <a:prstGeom prst="rect">
            <a:avLst/>
          </a:prstGeom>
        </p:spPr>
        <p:txBody>
          <a:bodyPr wrap="none">
            <a:spAutoFit/>
          </a:bodyPr>
          <a:lstStyle/>
          <a:p>
            <a:r>
              <a:rPr lang="en-US" sz="5400" b="1" dirty="0">
                <a:solidFill>
                  <a:srgbClr val="00659E"/>
                </a:solidFill>
                <a:latin typeface="Gill Sans MT" panose="020B0502020104020203" pitchFamily="34" charset="0"/>
                <a:cs typeface="Aharoni" panose="02010803020104030203" pitchFamily="2" charset="-79"/>
              </a:rPr>
              <a:t>Anatomy of an R2T4</a:t>
            </a:r>
            <a:endParaRPr lang="en-US" sz="5400" b="1" dirty="0">
              <a:latin typeface="Gill Sans MT" panose="020B0502020104020203" pitchFamily="34" charset="0"/>
            </a:endParaRPr>
          </a:p>
        </p:txBody>
      </p:sp>
      <p:pic>
        <p:nvPicPr>
          <p:cNvPr id="7" name="Picture 6"/>
          <p:cNvPicPr>
            <a:picLocks noChangeAspect="1"/>
          </p:cNvPicPr>
          <p:nvPr/>
        </p:nvPicPr>
        <p:blipFill>
          <a:blip r:embed="rId2"/>
          <a:stretch>
            <a:fillRect/>
          </a:stretch>
        </p:blipFill>
        <p:spPr>
          <a:xfrm>
            <a:off x="2710144" y="1253223"/>
            <a:ext cx="7200900" cy="5343525"/>
          </a:xfrm>
          <a:prstGeom prst="rect">
            <a:avLst/>
          </a:prstGeom>
        </p:spPr>
      </p:pic>
      <p:sp>
        <p:nvSpPr>
          <p:cNvPr id="9" name="L-Shape 8"/>
          <p:cNvSpPr/>
          <p:nvPr/>
        </p:nvSpPr>
        <p:spPr>
          <a:xfrm rot="5400000">
            <a:off x="174172" y="193403"/>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0" name="L-Shape 9"/>
          <p:cNvSpPr/>
          <p:nvPr/>
        </p:nvSpPr>
        <p:spPr>
          <a:xfrm rot="16200000">
            <a:off x="11041783" y="5757571"/>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1" name="L-Shape 10"/>
          <p:cNvSpPr/>
          <p:nvPr/>
        </p:nvSpPr>
        <p:spPr>
          <a:xfrm>
            <a:off x="174172" y="5757571"/>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2" name="L-Shape 11"/>
          <p:cNvSpPr/>
          <p:nvPr/>
        </p:nvSpPr>
        <p:spPr>
          <a:xfrm rot="10800000">
            <a:off x="11041784" y="193403"/>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2" name="Rectangle 1"/>
          <p:cNvSpPr/>
          <p:nvPr/>
        </p:nvSpPr>
        <p:spPr>
          <a:xfrm>
            <a:off x="2762250" y="1310639"/>
            <a:ext cx="7148794" cy="120033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62250" y="2920621"/>
            <a:ext cx="7148794" cy="367612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9422CC-4123-45F5-B8D0-EB3D1B0CCFF5}"/>
              </a:ext>
            </a:extLst>
          </p:cNvPr>
          <p:cNvSpPr txBox="1"/>
          <p:nvPr/>
        </p:nvSpPr>
        <p:spPr>
          <a:xfrm>
            <a:off x="552681" y="1726138"/>
            <a:ext cx="2098267" cy="369332"/>
          </a:xfrm>
          <a:prstGeom prst="rect">
            <a:avLst/>
          </a:prstGeom>
          <a:noFill/>
        </p:spPr>
        <p:txBody>
          <a:bodyPr wrap="none" rtlCol="0">
            <a:spAutoFit/>
          </a:bodyPr>
          <a:lstStyle/>
          <a:p>
            <a:r>
              <a:rPr lang="en-US" b="1" dirty="0"/>
              <a:t>Student/School Info</a:t>
            </a:r>
          </a:p>
        </p:txBody>
      </p:sp>
      <p:sp>
        <p:nvSpPr>
          <p:cNvPr id="14" name="TextBox 13">
            <a:extLst>
              <a:ext uri="{FF2B5EF4-FFF2-40B4-BE49-F238E27FC236}">
                <a16:creationId xmlns:a16="http://schemas.microsoft.com/office/drawing/2014/main" id="{83A38931-6238-4E7E-BE82-A8DACA644D93}"/>
              </a:ext>
            </a:extLst>
          </p:cNvPr>
          <p:cNvSpPr txBox="1"/>
          <p:nvPr/>
        </p:nvSpPr>
        <p:spPr>
          <a:xfrm>
            <a:off x="1122205" y="4248319"/>
            <a:ext cx="933397" cy="369332"/>
          </a:xfrm>
          <a:prstGeom prst="rect">
            <a:avLst/>
          </a:prstGeom>
          <a:noFill/>
        </p:spPr>
        <p:txBody>
          <a:bodyPr wrap="none" rtlCol="0">
            <a:spAutoFit/>
          </a:bodyPr>
          <a:lstStyle/>
          <a:p>
            <a:r>
              <a:rPr lang="en-US" b="1" dirty="0"/>
              <a:t>Aid Info</a:t>
            </a:r>
          </a:p>
        </p:txBody>
      </p:sp>
    </p:spTree>
    <p:extLst>
      <p:ext uri="{BB962C8B-B14F-4D97-AF65-F5344CB8AC3E}">
        <p14:creationId xmlns:p14="http://schemas.microsoft.com/office/powerpoint/2010/main" val="3795233456"/>
      </p:ext>
    </p:extLst>
  </p:cSld>
  <p:clrMapOvr>
    <a:masterClrMapping/>
  </p:clrMapOvr>
  <mc:AlternateContent xmlns:mc="http://schemas.openxmlformats.org/markup-compatibility/2006" xmlns:p14="http://schemas.microsoft.com/office/powerpoint/2010/main">
    <mc:Choice Requires="p14">
      <p:transition spd="slow" p14:dur="20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8370" y="1141436"/>
            <a:ext cx="8827932" cy="5113616"/>
          </a:xfrm>
          <a:prstGeom prst="rect">
            <a:avLst/>
          </a:prstGeom>
        </p:spPr>
      </p:pic>
      <p:sp>
        <p:nvSpPr>
          <p:cNvPr id="6" name="Rectangle 5"/>
          <p:cNvSpPr/>
          <p:nvPr/>
        </p:nvSpPr>
        <p:spPr>
          <a:xfrm>
            <a:off x="1291099" y="221009"/>
            <a:ext cx="9581790" cy="923330"/>
          </a:xfrm>
          <a:prstGeom prst="rect">
            <a:avLst/>
          </a:prstGeom>
        </p:spPr>
        <p:txBody>
          <a:bodyPr wrap="none">
            <a:spAutoFit/>
          </a:bodyPr>
          <a:lstStyle/>
          <a:p>
            <a:pPr algn="ctr"/>
            <a:r>
              <a:rPr lang="en-US" sz="5400" b="1" dirty="0">
                <a:solidFill>
                  <a:srgbClr val="00659E"/>
                </a:solidFill>
                <a:latin typeface="Gill Sans MT" panose="020B0502020104020203" pitchFamily="34" charset="0"/>
                <a:cs typeface="Aharoni" panose="02010803020104030203" pitchFamily="2" charset="-79"/>
              </a:rPr>
              <a:t>Anatomy of an R2T4 (cont’d)</a:t>
            </a:r>
            <a:endParaRPr lang="en-US" sz="5400" b="1" dirty="0">
              <a:latin typeface="Gill Sans MT" panose="020B0502020104020203" pitchFamily="34" charset="0"/>
            </a:endParaRPr>
          </a:p>
        </p:txBody>
      </p:sp>
      <p:sp>
        <p:nvSpPr>
          <p:cNvPr id="11" name="L-Shape 10"/>
          <p:cNvSpPr/>
          <p:nvPr/>
        </p:nvSpPr>
        <p:spPr>
          <a:xfrm rot="5400000">
            <a:off x="174172" y="193403"/>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2" name="L-Shape 11"/>
          <p:cNvSpPr/>
          <p:nvPr/>
        </p:nvSpPr>
        <p:spPr>
          <a:xfrm rot="16200000">
            <a:off x="11041783" y="5757571"/>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3" name="L-Shape 12"/>
          <p:cNvSpPr/>
          <p:nvPr/>
        </p:nvSpPr>
        <p:spPr>
          <a:xfrm>
            <a:off x="174172" y="5757571"/>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4" name="L-Shape 13"/>
          <p:cNvSpPr/>
          <p:nvPr/>
        </p:nvSpPr>
        <p:spPr>
          <a:xfrm rot="10800000">
            <a:off x="11041784" y="193403"/>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8" name="Rectangle 7"/>
          <p:cNvSpPr/>
          <p:nvPr/>
        </p:nvSpPr>
        <p:spPr>
          <a:xfrm>
            <a:off x="1522886" y="1141436"/>
            <a:ext cx="4350636" cy="5133063"/>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18952" y="1141437"/>
            <a:ext cx="4331866" cy="160176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18952" y="2849217"/>
            <a:ext cx="4331866" cy="342528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F99961-790B-4343-A526-7E8C76016FF6}"/>
              </a:ext>
            </a:extLst>
          </p:cNvPr>
          <p:cNvSpPr txBox="1"/>
          <p:nvPr/>
        </p:nvSpPr>
        <p:spPr>
          <a:xfrm>
            <a:off x="327764" y="3080171"/>
            <a:ext cx="1064715" cy="369332"/>
          </a:xfrm>
          <a:prstGeom prst="rect">
            <a:avLst/>
          </a:prstGeom>
          <a:noFill/>
        </p:spPr>
        <p:txBody>
          <a:bodyPr wrap="none" rtlCol="0">
            <a:spAutoFit/>
          </a:bodyPr>
          <a:lstStyle/>
          <a:p>
            <a:r>
              <a:rPr lang="en-US" b="1" dirty="0"/>
              <a:t>Date Info</a:t>
            </a:r>
          </a:p>
        </p:txBody>
      </p:sp>
      <p:sp>
        <p:nvSpPr>
          <p:cNvPr id="17" name="TextBox 16">
            <a:extLst>
              <a:ext uri="{FF2B5EF4-FFF2-40B4-BE49-F238E27FC236}">
                <a16:creationId xmlns:a16="http://schemas.microsoft.com/office/drawing/2014/main" id="{82503117-0FB1-4428-B854-DAD0DB229502}"/>
              </a:ext>
            </a:extLst>
          </p:cNvPr>
          <p:cNvSpPr txBox="1"/>
          <p:nvPr/>
        </p:nvSpPr>
        <p:spPr>
          <a:xfrm>
            <a:off x="10452704" y="4852144"/>
            <a:ext cx="1132426" cy="646331"/>
          </a:xfrm>
          <a:prstGeom prst="rect">
            <a:avLst/>
          </a:prstGeom>
          <a:noFill/>
        </p:spPr>
        <p:txBody>
          <a:bodyPr wrap="none" rtlCol="0">
            <a:spAutoFit/>
          </a:bodyPr>
          <a:lstStyle/>
          <a:p>
            <a:r>
              <a:rPr lang="en-US" b="1" dirty="0"/>
              <a:t>Eligible</a:t>
            </a:r>
          </a:p>
          <a:p>
            <a:r>
              <a:rPr lang="en-US" b="1" dirty="0"/>
              <a:t>For PWD?</a:t>
            </a:r>
          </a:p>
        </p:txBody>
      </p:sp>
    </p:spTree>
    <p:extLst>
      <p:ext uri="{BB962C8B-B14F-4D97-AF65-F5344CB8AC3E}">
        <p14:creationId xmlns:p14="http://schemas.microsoft.com/office/powerpoint/2010/main" val="301590857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5963" y="1253223"/>
            <a:ext cx="3348038" cy="5356861"/>
          </a:xfrm>
          <a:prstGeom prst="rect">
            <a:avLst/>
          </a:prstGeom>
        </p:spPr>
      </p:pic>
      <p:pic>
        <p:nvPicPr>
          <p:cNvPr id="4" name="Picture 3"/>
          <p:cNvPicPr>
            <a:picLocks noChangeAspect="1"/>
          </p:cNvPicPr>
          <p:nvPr/>
        </p:nvPicPr>
        <p:blipFill>
          <a:blip r:embed="rId3"/>
          <a:stretch>
            <a:fillRect/>
          </a:stretch>
        </p:blipFill>
        <p:spPr>
          <a:xfrm>
            <a:off x="6398847" y="2182138"/>
            <a:ext cx="3571875" cy="3390900"/>
          </a:xfrm>
          <a:prstGeom prst="rect">
            <a:avLst/>
          </a:prstGeom>
        </p:spPr>
      </p:pic>
      <p:sp>
        <p:nvSpPr>
          <p:cNvPr id="12" name="L-Shape 11"/>
          <p:cNvSpPr/>
          <p:nvPr/>
        </p:nvSpPr>
        <p:spPr>
          <a:xfrm rot="5400000">
            <a:off x="174172" y="193403"/>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3" name="L-Shape 12"/>
          <p:cNvSpPr/>
          <p:nvPr/>
        </p:nvSpPr>
        <p:spPr>
          <a:xfrm rot="16200000">
            <a:off x="11041783" y="5757571"/>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4" name="L-Shape 13"/>
          <p:cNvSpPr/>
          <p:nvPr/>
        </p:nvSpPr>
        <p:spPr>
          <a:xfrm>
            <a:off x="174172" y="5757571"/>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5" name="L-Shape 14"/>
          <p:cNvSpPr/>
          <p:nvPr/>
        </p:nvSpPr>
        <p:spPr>
          <a:xfrm rot="10800000">
            <a:off x="11041784" y="193403"/>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0" name="Rectangle 9"/>
          <p:cNvSpPr/>
          <p:nvPr/>
        </p:nvSpPr>
        <p:spPr>
          <a:xfrm>
            <a:off x="1291099" y="221009"/>
            <a:ext cx="9581790" cy="923330"/>
          </a:xfrm>
          <a:prstGeom prst="rect">
            <a:avLst/>
          </a:prstGeom>
        </p:spPr>
        <p:txBody>
          <a:bodyPr wrap="none">
            <a:spAutoFit/>
          </a:bodyPr>
          <a:lstStyle/>
          <a:p>
            <a:pPr algn="ctr"/>
            <a:r>
              <a:rPr lang="en-US" sz="5400" b="1" dirty="0">
                <a:solidFill>
                  <a:srgbClr val="00659E"/>
                </a:solidFill>
                <a:latin typeface="Gill Sans MT" panose="020B0502020104020203" pitchFamily="34" charset="0"/>
                <a:cs typeface="Aharoni" panose="02010803020104030203" pitchFamily="2" charset="-79"/>
              </a:rPr>
              <a:t>Anatomy of an R2T4 (cont’d)</a:t>
            </a:r>
            <a:endParaRPr lang="en-US" sz="5400" b="1" dirty="0">
              <a:latin typeface="Gill Sans MT" panose="020B0502020104020203" pitchFamily="34" charset="0"/>
            </a:endParaRPr>
          </a:p>
        </p:txBody>
      </p:sp>
      <p:sp>
        <p:nvSpPr>
          <p:cNvPr id="11" name="Rectangle 10"/>
          <p:cNvSpPr/>
          <p:nvPr/>
        </p:nvSpPr>
        <p:spPr>
          <a:xfrm>
            <a:off x="1993001" y="1250321"/>
            <a:ext cx="3341000" cy="133385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398847" y="2179235"/>
            <a:ext cx="3571875" cy="3393803"/>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85963" y="2596348"/>
            <a:ext cx="3354252" cy="401373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1F4D038-54C6-4F70-9DE3-114706D43B7C}"/>
              </a:ext>
            </a:extLst>
          </p:cNvPr>
          <p:cNvSpPr txBox="1"/>
          <p:nvPr/>
        </p:nvSpPr>
        <p:spPr>
          <a:xfrm>
            <a:off x="440405" y="3244334"/>
            <a:ext cx="1363599" cy="369332"/>
          </a:xfrm>
          <a:prstGeom prst="rect">
            <a:avLst/>
          </a:prstGeom>
          <a:noFill/>
        </p:spPr>
        <p:txBody>
          <a:bodyPr wrap="square" rtlCol="0">
            <a:spAutoFit/>
          </a:bodyPr>
          <a:lstStyle/>
          <a:p>
            <a:pPr algn="r"/>
            <a:r>
              <a:rPr lang="en-US" b="1" dirty="0"/>
              <a:t>Return Info</a:t>
            </a:r>
          </a:p>
        </p:txBody>
      </p:sp>
    </p:spTree>
    <p:extLst>
      <p:ext uri="{BB962C8B-B14F-4D97-AF65-F5344CB8AC3E}">
        <p14:creationId xmlns:p14="http://schemas.microsoft.com/office/powerpoint/2010/main" val="34381571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animBg="1"/>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8148" y="3834221"/>
            <a:ext cx="3495675" cy="2152650"/>
          </a:xfrm>
          <a:prstGeom prst="rect">
            <a:avLst/>
          </a:prstGeom>
          <a:ln w="12700">
            <a:solidFill>
              <a:schemeClr val="tx1"/>
            </a:solidFill>
          </a:ln>
        </p:spPr>
      </p:pic>
      <p:pic>
        <p:nvPicPr>
          <p:cNvPr id="5" name="Picture 4"/>
          <p:cNvPicPr>
            <a:picLocks noChangeAspect="1"/>
          </p:cNvPicPr>
          <p:nvPr/>
        </p:nvPicPr>
        <p:blipFill>
          <a:blip r:embed="rId3"/>
          <a:stretch>
            <a:fillRect/>
          </a:stretch>
        </p:blipFill>
        <p:spPr>
          <a:xfrm>
            <a:off x="4437801" y="1975904"/>
            <a:ext cx="3571875" cy="3286125"/>
          </a:xfrm>
          <a:prstGeom prst="rect">
            <a:avLst/>
          </a:prstGeom>
        </p:spPr>
      </p:pic>
      <p:pic>
        <p:nvPicPr>
          <p:cNvPr id="8" name="Picture 7"/>
          <p:cNvPicPr>
            <a:picLocks noChangeAspect="1"/>
          </p:cNvPicPr>
          <p:nvPr/>
        </p:nvPicPr>
        <p:blipFill>
          <a:blip r:embed="rId4"/>
          <a:stretch>
            <a:fillRect/>
          </a:stretch>
        </p:blipFill>
        <p:spPr>
          <a:xfrm>
            <a:off x="8359368" y="1975904"/>
            <a:ext cx="3533775" cy="2466975"/>
          </a:xfrm>
          <a:prstGeom prst="rect">
            <a:avLst/>
          </a:prstGeom>
        </p:spPr>
      </p:pic>
      <p:sp>
        <p:nvSpPr>
          <p:cNvPr id="16" name="L-Shape 15"/>
          <p:cNvSpPr/>
          <p:nvPr/>
        </p:nvSpPr>
        <p:spPr>
          <a:xfrm rot="5400000">
            <a:off x="174172" y="193403"/>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7" name="L-Shape 16"/>
          <p:cNvSpPr/>
          <p:nvPr/>
        </p:nvSpPr>
        <p:spPr>
          <a:xfrm rot="16200000">
            <a:off x="11041783" y="5757571"/>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8" name="L-Shape 17"/>
          <p:cNvSpPr/>
          <p:nvPr/>
        </p:nvSpPr>
        <p:spPr>
          <a:xfrm>
            <a:off x="174172" y="5757571"/>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9" name="L-Shape 18"/>
          <p:cNvSpPr/>
          <p:nvPr/>
        </p:nvSpPr>
        <p:spPr>
          <a:xfrm rot="10800000">
            <a:off x="11041784" y="193403"/>
            <a:ext cx="948033" cy="948033"/>
          </a:xfrm>
          <a:prstGeom prst="corner">
            <a:avLst>
              <a:gd name="adj1" fmla="val 31628"/>
              <a:gd name="adj2" fmla="val 29332"/>
            </a:avLst>
          </a:prstGeom>
          <a:solidFill>
            <a:srgbClr val="00659E"/>
          </a:solidFill>
          <a:ln>
            <a:solidFill>
              <a:srgbClr val="006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59E"/>
              </a:solidFill>
            </a:endParaRPr>
          </a:p>
        </p:txBody>
      </p:sp>
      <p:sp>
        <p:nvSpPr>
          <p:cNvPr id="10" name="Rectangle 9"/>
          <p:cNvSpPr/>
          <p:nvPr/>
        </p:nvSpPr>
        <p:spPr>
          <a:xfrm>
            <a:off x="1291099" y="221009"/>
            <a:ext cx="9581790" cy="923330"/>
          </a:xfrm>
          <a:prstGeom prst="rect">
            <a:avLst/>
          </a:prstGeom>
        </p:spPr>
        <p:txBody>
          <a:bodyPr wrap="none">
            <a:spAutoFit/>
          </a:bodyPr>
          <a:lstStyle/>
          <a:p>
            <a:pPr algn="ctr"/>
            <a:r>
              <a:rPr lang="en-US" sz="5400" b="1" dirty="0">
                <a:solidFill>
                  <a:srgbClr val="00659E"/>
                </a:solidFill>
                <a:latin typeface="Gill Sans MT" panose="020B0502020104020203" pitchFamily="34" charset="0"/>
                <a:cs typeface="Aharoni" panose="02010803020104030203" pitchFamily="2" charset="-79"/>
              </a:rPr>
              <a:t>Anatomy of an R2T4 (cont’d)</a:t>
            </a:r>
            <a:endParaRPr lang="en-US" sz="5400" b="1" dirty="0">
              <a:latin typeface="Gill Sans MT" panose="020B0502020104020203" pitchFamily="34" charset="0"/>
            </a:endParaRPr>
          </a:p>
        </p:txBody>
      </p:sp>
      <p:sp>
        <p:nvSpPr>
          <p:cNvPr id="11" name="Rectangle 10"/>
          <p:cNvSpPr/>
          <p:nvPr/>
        </p:nvSpPr>
        <p:spPr>
          <a:xfrm>
            <a:off x="538427" y="3795961"/>
            <a:ext cx="3535119" cy="220043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56854" y="1975905"/>
            <a:ext cx="3519206" cy="331157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59368" y="1975903"/>
            <a:ext cx="3533775" cy="246697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0F4155-B390-457C-B985-4789810D9D74}"/>
              </a:ext>
            </a:extLst>
          </p:cNvPr>
          <p:cNvPicPr>
            <a:picLocks noChangeAspect="1"/>
          </p:cNvPicPr>
          <p:nvPr/>
        </p:nvPicPr>
        <p:blipFill>
          <a:blip r:embed="rId5"/>
          <a:stretch>
            <a:fillRect/>
          </a:stretch>
        </p:blipFill>
        <p:spPr>
          <a:xfrm>
            <a:off x="501671" y="1550340"/>
            <a:ext cx="3571875" cy="1162050"/>
          </a:xfrm>
          <a:prstGeom prst="rect">
            <a:avLst/>
          </a:prstGeom>
        </p:spPr>
      </p:pic>
      <p:sp>
        <p:nvSpPr>
          <p:cNvPr id="15" name="Rectangle 14">
            <a:extLst>
              <a:ext uri="{FF2B5EF4-FFF2-40B4-BE49-F238E27FC236}">
                <a16:creationId xmlns:a16="http://schemas.microsoft.com/office/drawing/2014/main" id="{83A91F3A-D7BE-48A2-8288-33CFC092BF7A}"/>
              </a:ext>
            </a:extLst>
          </p:cNvPr>
          <p:cNvSpPr/>
          <p:nvPr/>
        </p:nvSpPr>
        <p:spPr>
          <a:xfrm>
            <a:off x="501671" y="1522792"/>
            <a:ext cx="3571875" cy="121714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B708FED-6C18-479D-8318-4B195A0F4585}"/>
              </a:ext>
            </a:extLst>
          </p:cNvPr>
          <p:cNvSpPr txBox="1"/>
          <p:nvPr/>
        </p:nvSpPr>
        <p:spPr>
          <a:xfrm>
            <a:off x="1251458" y="3368302"/>
            <a:ext cx="2072299" cy="400110"/>
          </a:xfrm>
          <a:prstGeom prst="rect">
            <a:avLst/>
          </a:prstGeom>
          <a:noFill/>
        </p:spPr>
        <p:txBody>
          <a:bodyPr wrap="none" rtlCol="0">
            <a:spAutoFit/>
          </a:bodyPr>
          <a:lstStyle/>
          <a:p>
            <a:r>
              <a:rPr lang="en-US" sz="2000" b="1" dirty="0"/>
              <a:t>Loans “Returned”</a:t>
            </a:r>
          </a:p>
        </p:txBody>
      </p:sp>
      <p:sp>
        <p:nvSpPr>
          <p:cNvPr id="21" name="TextBox 20">
            <a:extLst>
              <a:ext uri="{FF2B5EF4-FFF2-40B4-BE49-F238E27FC236}">
                <a16:creationId xmlns:a16="http://schemas.microsoft.com/office/drawing/2014/main" id="{89C9BA3F-7931-41CA-B1FE-426AB01A1DAE}"/>
              </a:ext>
            </a:extLst>
          </p:cNvPr>
          <p:cNvSpPr txBox="1"/>
          <p:nvPr/>
        </p:nvSpPr>
        <p:spPr>
          <a:xfrm>
            <a:off x="4856555" y="1550340"/>
            <a:ext cx="2457852" cy="400110"/>
          </a:xfrm>
          <a:prstGeom prst="rect">
            <a:avLst/>
          </a:prstGeom>
          <a:noFill/>
        </p:spPr>
        <p:txBody>
          <a:bodyPr wrap="none" rtlCol="0">
            <a:spAutoFit/>
          </a:bodyPr>
          <a:lstStyle/>
          <a:p>
            <a:r>
              <a:rPr lang="en-US" sz="2000" b="1" dirty="0"/>
              <a:t>50% Grant Protection</a:t>
            </a:r>
          </a:p>
        </p:txBody>
      </p:sp>
    </p:spTree>
    <p:extLst>
      <p:ext uri="{BB962C8B-B14F-4D97-AF65-F5344CB8AC3E}">
        <p14:creationId xmlns:p14="http://schemas.microsoft.com/office/powerpoint/2010/main" val="224342972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unset in the background&#10;&#10;Description automatically generated">
            <a:extLst>
              <a:ext uri="{FF2B5EF4-FFF2-40B4-BE49-F238E27FC236}">
                <a16:creationId xmlns:a16="http://schemas.microsoft.com/office/drawing/2014/main" id="{CD30B37C-65CA-4C49-8885-C062DDB00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438150"/>
            <a:ext cx="3200400" cy="1003242"/>
          </a:xfrm>
          <a:prstGeom prst="round2SameRect">
            <a:avLst/>
          </a:prstGeom>
          <a:solidFill>
            <a:schemeClr val="bg1">
              <a:alpha val="72000"/>
            </a:schemeClr>
          </a:solidFill>
        </p:spPr>
        <p:txBody>
          <a:bodyPr vert="horz" lIns="91440" tIns="182880" rIns="91440" bIns="182880" rtlCol="0" anchor="ctr" anchorCtr="0">
            <a:noAutofit/>
          </a:bodyPr>
          <a:lstStyle/>
          <a:p>
            <a:pPr>
              <a:spcBef>
                <a:spcPts val="1000"/>
              </a:spcBef>
            </a:pPr>
            <a:r>
              <a:rPr lang="en-US" sz="5400" b="1" dirty="0">
                <a:solidFill>
                  <a:srgbClr val="00659E"/>
                </a:solidFill>
                <a:latin typeface="Gill Sans MT" panose="020B0502020104020203" pitchFamily="34" charset="0"/>
                <a:ea typeface="+mn-ea"/>
                <a:cs typeface="+mn-cs"/>
              </a:rPr>
              <a:t>Agenda</a:t>
            </a:r>
          </a:p>
        </p:txBody>
      </p:sp>
      <p:sp>
        <p:nvSpPr>
          <p:cNvPr id="3" name="Content Placeholder 2"/>
          <p:cNvSpPr>
            <a:spLocks noGrp="1"/>
          </p:cNvSpPr>
          <p:nvPr>
            <p:ph idx="1"/>
          </p:nvPr>
        </p:nvSpPr>
        <p:spPr>
          <a:xfrm>
            <a:off x="838200" y="1441391"/>
            <a:ext cx="10515600" cy="4914959"/>
          </a:xfrm>
          <a:prstGeom prst="round2DiagRect">
            <a:avLst>
              <a:gd name="adj1" fmla="val 0"/>
              <a:gd name="adj2" fmla="val 16599"/>
            </a:avLst>
          </a:prstGeom>
          <a:solidFill>
            <a:schemeClr val="bg1">
              <a:alpha val="72000"/>
            </a:schemeClr>
          </a:solidFill>
        </p:spPr>
        <p:txBody>
          <a:bodyPr tIns="182880" bIns="182880" anchor="ctr" anchorCtr="0">
            <a:noAutofit/>
          </a:bodyPr>
          <a:lstStyle/>
          <a:p>
            <a:r>
              <a:rPr lang="en-US" sz="3300" dirty="0">
                <a:latin typeface="Tw Cen MT" panose="020B0602020104020603" pitchFamily="34" charset="0"/>
              </a:rPr>
              <a:t>Basic Principles</a:t>
            </a:r>
          </a:p>
          <a:p>
            <a:r>
              <a:rPr lang="en-US" sz="3300" dirty="0">
                <a:latin typeface="Tw Cen MT" panose="020B0602020104020603" pitchFamily="34" charset="0"/>
              </a:rPr>
              <a:t>Definitions</a:t>
            </a:r>
          </a:p>
          <a:p>
            <a:r>
              <a:rPr lang="en-US" sz="3300" dirty="0">
                <a:latin typeface="Tw Cen MT" panose="020B0602020104020603" pitchFamily="34" charset="0"/>
              </a:rPr>
              <a:t>Anatomy of an R2T4</a:t>
            </a:r>
          </a:p>
          <a:p>
            <a:r>
              <a:rPr lang="en-US" sz="3300" dirty="0">
                <a:latin typeface="Tw Cen MT" panose="020B0602020104020603" pitchFamily="34" charset="0"/>
              </a:rPr>
              <a:t>Applicable Deadlines</a:t>
            </a:r>
          </a:p>
          <a:p>
            <a:r>
              <a:rPr lang="en-US" sz="3300" dirty="0">
                <a:latin typeface="Tw Cen MT" panose="020B0602020104020603" pitchFamily="34" charset="0"/>
              </a:rPr>
              <a:t>Practical Do’s and Don’ts</a:t>
            </a:r>
          </a:p>
          <a:p>
            <a:r>
              <a:rPr lang="en-US" sz="3300" dirty="0">
                <a:latin typeface="Tw Cen MT" panose="020B0602020104020603" pitchFamily="34" charset="0"/>
              </a:rPr>
              <a:t>Case Studies &amp; Questions</a:t>
            </a:r>
          </a:p>
        </p:txBody>
      </p:sp>
      <p:sp>
        <p:nvSpPr>
          <p:cNvPr id="4" name="Slide Number Placeholder 3"/>
          <p:cNvSpPr>
            <a:spLocks noGrp="1"/>
          </p:cNvSpPr>
          <p:nvPr>
            <p:ph type="sldNum" sz="quarter" idx="12"/>
          </p:nvPr>
        </p:nvSpPr>
        <p:spPr/>
        <p:txBody>
          <a:bodyPr/>
          <a:lstStyle/>
          <a:p>
            <a:fld id="{1304E4F6-5DBB-467A-B1C4-2E27796DE4FB}" type="slidenum">
              <a:rPr lang="en-US" smtClean="0"/>
              <a:t>2</a:t>
            </a:fld>
            <a:endParaRPr lang="en-US"/>
          </a:p>
        </p:txBody>
      </p:sp>
      <p:sp>
        <p:nvSpPr>
          <p:cNvPr id="6" name="TextBox 5"/>
          <p:cNvSpPr txBox="1"/>
          <p:nvPr/>
        </p:nvSpPr>
        <p:spPr>
          <a:xfrm rot="21107054">
            <a:off x="6010919" y="3181303"/>
            <a:ext cx="2845736" cy="1191816"/>
          </a:xfrm>
          <a:prstGeom prst="flowChartAlternateProcess">
            <a:avLst/>
          </a:prstGeom>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b="1" dirty="0">
                <a:latin typeface="Tw Cen MT" panose="020B0602020104020603" pitchFamily="34" charset="0"/>
              </a:rPr>
              <a:t>*Credit Hour</a:t>
            </a:r>
          </a:p>
          <a:p>
            <a:pPr algn="ctr"/>
            <a:r>
              <a:rPr lang="en-US" sz="3200" b="1" dirty="0">
                <a:latin typeface="Tw Cen MT" panose="020B0602020104020603" pitchFamily="34" charset="0"/>
              </a:rPr>
              <a:t>Programs</a:t>
            </a:r>
          </a:p>
        </p:txBody>
      </p:sp>
      <p:sp>
        <p:nvSpPr>
          <p:cNvPr id="9" name="TextBox 8"/>
          <p:cNvSpPr txBox="1"/>
          <p:nvPr/>
        </p:nvSpPr>
        <p:spPr>
          <a:xfrm rot="338043">
            <a:off x="8982497" y="4616210"/>
            <a:ext cx="1999405" cy="1224713"/>
          </a:xfrm>
          <a:prstGeom prst="flowChartAlternateProcess">
            <a:avLst/>
          </a:prstGeom>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b="1" dirty="0">
                <a:latin typeface="Tw Cen MT" panose="020B0602020104020603" pitchFamily="34" charset="0"/>
              </a:rPr>
              <a:t>*Standard Terms</a:t>
            </a:r>
          </a:p>
        </p:txBody>
      </p:sp>
    </p:spTree>
    <p:extLst>
      <p:ext uri="{BB962C8B-B14F-4D97-AF65-F5344CB8AC3E}">
        <p14:creationId xmlns:p14="http://schemas.microsoft.com/office/powerpoint/2010/main" val="141026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CE5FF8-E161-4EE1-8EF9-DB14674E1992}"/>
              </a:ext>
            </a:extLst>
          </p:cNvPr>
          <p:cNvSpPr>
            <a:spLocks noGrp="1"/>
          </p:cNvSpPr>
          <p:nvPr>
            <p:ph type="sldNum" sz="quarter" idx="12"/>
          </p:nvPr>
        </p:nvSpPr>
        <p:spPr/>
        <p:txBody>
          <a:bodyPr/>
          <a:lstStyle/>
          <a:p>
            <a:fld id="{1304E4F6-5DBB-467A-B1C4-2E27796DE4FB}" type="slidenum">
              <a:rPr lang="en-US" smtClean="0"/>
              <a:t>20</a:t>
            </a:fld>
            <a:endParaRPr lang="en-US"/>
          </a:p>
        </p:txBody>
      </p:sp>
      <p:sp>
        <p:nvSpPr>
          <p:cNvPr id="6" name="Rectangle 5">
            <a:extLst>
              <a:ext uri="{FF2B5EF4-FFF2-40B4-BE49-F238E27FC236}">
                <a16:creationId xmlns:a16="http://schemas.microsoft.com/office/drawing/2014/main" id="{82756EA4-692E-44AF-9A3F-49EA64F612B8}"/>
              </a:ext>
            </a:extLst>
          </p:cNvPr>
          <p:cNvSpPr/>
          <p:nvPr/>
        </p:nvSpPr>
        <p:spPr>
          <a:xfrm>
            <a:off x="1949725" y="2330836"/>
            <a:ext cx="7989831" cy="531196"/>
          </a:xfrm>
          <a:prstGeom prst="rect">
            <a:avLst/>
          </a:prstGeom>
          <a:solidFill>
            <a:srgbClr val="9DC3E6"/>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
        <p:nvSpPr>
          <p:cNvPr id="7" name="Rectangle 6">
            <a:extLst>
              <a:ext uri="{FF2B5EF4-FFF2-40B4-BE49-F238E27FC236}">
                <a16:creationId xmlns:a16="http://schemas.microsoft.com/office/drawing/2014/main" id="{E15C6C8D-7B01-4A74-B1FA-A7D2A6AE732A}"/>
              </a:ext>
            </a:extLst>
          </p:cNvPr>
          <p:cNvSpPr/>
          <p:nvPr/>
        </p:nvSpPr>
        <p:spPr>
          <a:xfrm>
            <a:off x="1949725" y="2330836"/>
            <a:ext cx="4062453"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8" name="Down Arrow 13">
            <a:extLst>
              <a:ext uri="{FF2B5EF4-FFF2-40B4-BE49-F238E27FC236}">
                <a16:creationId xmlns:a16="http://schemas.microsoft.com/office/drawing/2014/main" id="{72A80CAF-49C9-4FF6-95B7-4750DC6C1C4C}"/>
              </a:ext>
            </a:extLst>
          </p:cNvPr>
          <p:cNvSpPr/>
          <p:nvPr/>
        </p:nvSpPr>
        <p:spPr>
          <a:xfrm flipV="1">
            <a:off x="5841903" y="2889719"/>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111FF9A-0F30-44CC-B1FB-631A2FB40B5E}"/>
              </a:ext>
            </a:extLst>
          </p:cNvPr>
          <p:cNvSpPr txBox="1"/>
          <p:nvPr/>
        </p:nvSpPr>
        <p:spPr>
          <a:xfrm>
            <a:off x="4981590" y="3220051"/>
            <a:ext cx="1866157" cy="646331"/>
          </a:xfrm>
          <a:prstGeom prst="rect">
            <a:avLst/>
          </a:prstGeom>
          <a:noFill/>
        </p:spPr>
        <p:txBody>
          <a:bodyPr wrap="square" rtlCol="0">
            <a:spAutoFit/>
          </a:bodyPr>
          <a:lstStyle/>
          <a:p>
            <a:pPr algn="ctr"/>
            <a:r>
              <a:rPr lang="en-US" b="1" dirty="0"/>
              <a:t>October 1</a:t>
            </a:r>
            <a:r>
              <a:rPr lang="en-US" b="1" baseline="30000" dirty="0"/>
              <a:t>st</a:t>
            </a:r>
            <a:r>
              <a:rPr lang="en-US" b="1" dirty="0"/>
              <a:t> LDA</a:t>
            </a:r>
          </a:p>
          <a:p>
            <a:pPr algn="ctr"/>
            <a:r>
              <a:rPr lang="en-US" dirty="0"/>
              <a:t>(42 Days In)</a:t>
            </a:r>
          </a:p>
        </p:txBody>
      </p:sp>
      <p:pic>
        <p:nvPicPr>
          <p:cNvPr id="11" name="Picture 10" descr="A picture containing drawing, room&#10;&#10;Description automatically generated">
            <a:extLst>
              <a:ext uri="{FF2B5EF4-FFF2-40B4-BE49-F238E27FC236}">
                <a16:creationId xmlns:a16="http://schemas.microsoft.com/office/drawing/2014/main" id="{51580356-70B5-4241-AEF3-64BA988644B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rot="1023662">
            <a:off x="1706743" y="3057957"/>
            <a:ext cx="977297" cy="1251189"/>
          </a:xfrm>
          <a:prstGeom prst="rect">
            <a:avLst/>
          </a:prstGeom>
        </p:spPr>
      </p:pic>
      <p:sp>
        <p:nvSpPr>
          <p:cNvPr id="12" name="TextBox 11">
            <a:extLst>
              <a:ext uri="{FF2B5EF4-FFF2-40B4-BE49-F238E27FC236}">
                <a16:creationId xmlns:a16="http://schemas.microsoft.com/office/drawing/2014/main" id="{17E82779-BA92-4676-8AD6-9184193C5D9F}"/>
              </a:ext>
            </a:extLst>
          </p:cNvPr>
          <p:cNvSpPr txBox="1"/>
          <p:nvPr/>
        </p:nvSpPr>
        <p:spPr>
          <a:xfrm rot="5400000">
            <a:off x="6568107" y="3284240"/>
            <a:ext cx="1128835" cy="369332"/>
          </a:xfrm>
          <a:prstGeom prst="rect">
            <a:avLst/>
          </a:prstGeom>
          <a:noFill/>
        </p:spPr>
        <p:txBody>
          <a:bodyPr wrap="none" rtlCol="0">
            <a:spAutoFit/>
          </a:bodyPr>
          <a:lstStyle/>
          <a:p>
            <a:pPr algn="ctr"/>
            <a:r>
              <a:rPr lang="en-US" dirty="0"/>
              <a:t>60% Mark</a:t>
            </a:r>
          </a:p>
        </p:txBody>
      </p:sp>
      <p:sp>
        <p:nvSpPr>
          <p:cNvPr id="13" name="Rectangle 12">
            <a:extLst>
              <a:ext uri="{FF2B5EF4-FFF2-40B4-BE49-F238E27FC236}">
                <a16:creationId xmlns:a16="http://schemas.microsoft.com/office/drawing/2014/main" id="{D93F57C3-3104-492A-B791-B4B1E500E2C7}"/>
              </a:ext>
            </a:extLst>
          </p:cNvPr>
          <p:cNvSpPr/>
          <p:nvPr/>
        </p:nvSpPr>
        <p:spPr>
          <a:xfrm>
            <a:off x="1889783" y="803978"/>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- 114 Days (August 21</a:t>
            </a:r>
            <a:r>
              <a:rPr lang="en-US" sz="2200" b="1" baseline="30000" dirty="0">
                <a:solidFill>
                  <a:srgbClr val="000000"/>
                </a:solidFill>
                <a:latin typeface="Gill Sans MT" panose="020B0502020104020203" pitchFamily="34" charset="0"/>
                <a:cs typeface="Arial" panose="020B0604020202020204" pitchFamily="34" charset="0"/>
              </a:rPr>
              <a:t>st</a:t>
            </a:r>
            <a:r>
              <a:rPr lang="en-US" sz="2200" b="1" dirty="0">
                <a:solidFill>
                  <a:srgbClr val="000000"/>
                </a:solidFill>
                <a:latin typeface="Gill Sans MT" panose="020B0502020104020203" pitchFamily="34" charset="0"/>
                <a:cs typeface="Arial" panose="020B0604020202020204" pitchFamily="34" charset="0"/>
              </a:rPr>
              <a:t> – December 12</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14" name="TextBox 13">
            <a:extLst>
              <a:ext uri="{FF2B5EF4-FFF2-40B4-BE49-F238E27FC236}">
                <a16:creationId xmlns:a16="http://schemas.microsoft.com/office/drawing/2014/main" id="{0D9A1A88-6D35-47CF-B699-CF1AECD78813}"/>
              </a:ext>
            </a:extLst>
          </p:cNvPr>
          <p:cNvSpPr txBox="1"/>
          <p:nvPr/>
        </p:nvSpPr>
        <p:spPr>
          <a:xfrm>
            <a:off x="6771513" y="1659639"/>
            <a:ext cx="2676938" cy="369332"/>
          </a:xfrm>
          <a:prstGeom prst="rect">
            <a:avLst/>
          </a:prstGeom>
          <a:noFill/>
          <a:ln w="19050">
            <a:solidFill>
              <a:schemeClr val="accent2"/>
            </a:solidFill>
          </a:ln>
        </p:spPr>
        <p:txBody>
          <a:bodyPr wrap="square" rtlCol="0">
            <a:spAutoFit/>
          </a:bodyPr>
          <a:lstStyle/>
          <a:p>
            <a:pPr algn="ctr"/>
            <a:r>
              <a:rPr lang="en-US" dirty="0"/>
              <a:t>*5 Day Thanksgiving Break</a:t>
            </a:r>
          </a:p>
        </p:txBody>
      </p:sp>
      <p:sp>
        <p:nvSpPr>
          <p:cNvPr id="15" name="Left Brace 14">
            <a:extLst>
              <a:ext uri="{FF2B5EF4-FFF2-40B4-BE49-F238E27FC236}">
                <a16:creationId xmlns:a16="http://schemas.microsoft.com/office/drawing/2014/main" id="{B8011A39-5853-433F-B218-AFD1BEDC70E9}"/>
              </a:ext>
            </a:extLst>
          </p:cNvPr>
          <p:cNvSpPr/>
          <p:nvPr/>
        </p:nvSpPr>
        <p:spPr>
          <a:xfrm rot="16200000">
            <a:off x="8008399" y="1306906"/>
            <a:ext cx="159500" cy="29210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BCD666A0-51A3-4166-AF6D-E18DD7582E8C}"/>
              </a:ext>
            </a:extLst>
          </p:cNvPr>
          <p:cNvSpPr txBox="1"/>
          <p:nvPr/>
        </p:nvSpPr>
        <p:spPr>
          <a:xfrm>
            <a:off x="3013764" y="1659639"/>
            <a:ext cx="2452923" cy="369332"/>
          </a:xfrm>
          <a:prstGeom prst="rect">
            <a:avLst/>
          </a:prstGeom>
          <a:noFill/>
          <a:ln w="19050">
            <a:solidFill>
              <a:schemeClr val="accent2"/>
            </a:solidFill>
          </a:ln>
        </p:spPr>
        <p:txBody>
          <a:bodyPr wrap="square" rtlCol="0">
            <a:spAutoFit/>
          </a:bodyPr>
          <a:lstStyle/>
          <a:p>
            <a:pPr algn="ctr"/>
            <a:r>
              <a:rPr lang="en-US" dirty="0"/>
              <a:t>*9 Day Hurricane Break</a:t>
            </a:r>
          </a:p>
        </p:txBody>
      </p:sp>
      <p:sp>
        <p:nvSpPr>
          <p:cNvPr id="17" name="Left Brace 16">
            <a:extLst>
              <a:ext uri="{FF2B5EF4-FFF2-40B4-BE49-F238E27FC236}">
                <a16:creationId xmlns:a16="http://schemas.microsoft.com/office/drawing/2014/main" id="{7FEAC740-A8E6-48C7-A2E7-DC635F01F849}"/>
              </a:ext>
            </a:extLst>
          </p:cNvPr>
          <p:cNvSpPr/>
          <p:nvPr/>
        </p:nvSpPr>
        <p:spPr>
          <a:xfrm rot="16200000">
            <a:off x="4116758" y="1181721"/>
            <a:ext cx="159500" cy="54247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90569F9-587D-438B-971F-666171F9D4D8}"/>
              </a:ext>
            </a:extLst>
          </p:cNvPr>
          <p:cNvCxnSpPr>
            <a:cxnSpLocks/>
          </p:cNvCxnSpPr>
          <p:nvPr/>
        </p:nvCxnSpPr>
        <p:spPr>
          <a:xfrm>
            <a:off x="6877352" y="2224585"/>
            <a:ext cx="0" cy="1808739"/>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AFB9F7A2-43BA-44B6-B9B4-E0EF3A5DF038}"/>
              </a:ext>
            </a:extLst>
          </p:cNvPr>
          <p:cNvSpPr txBox="1"/>
          <p:nvPr/>
        </p:nvSpPr>
        <p:spPr>
          <a:xfrm>
            <a:off x="2846080" y="4224401"/>
            <a:ext cx="6817315" cy="1538883"/>
          </a:xfrm>
          <a:prstGeom prst="rect">
            <a:avLst/>
          </a:prstGeom>
          <a:noFill/>
          <a:ln>
            <a:solidFill>
              <a:schemeClr val="tx1"/>
            </a:solidFill>
          </a:ln>
        </p:spPr>
        <p:txBody>
          <a:bodyPr wrap="none" rtlCol="0">
            <a:spAutoFit/>
          </a:bodyPr>
          <a:lstStyle/>
          <a:p>
            <a:r>
              <a:rPr lang="en-US" sz="2000" b="1" dirty="0"/>
              <a:t>What is the Denominator?</a:t>
            </a:r>
          </a:p>
          <a:p>
            <a:r>
              <a:rPr lang="en-US" dirty="0"/>
              <a:t>A. 114 Days		B. 105 Days		C.  100 Days		D. 72 Days </a:t>
            </a:r>
          </a:p>
          <a:p>
            <a:endParaRPr lang="en-US" dirty="0"/>
          </a:p>
          <a:p>
            <a:r>
              <a:rPr lang="en-US" sz="2000" b="1" dirty="0"/>
              <a:t>What is the Numerator?</a:t>
            </a:r>
          </a:p>
          <a:p>
            <a:r>
              <a:rPr lang="en-US" dirty="0"/>
              <a:t>A. 28 Days 		B. 33 Days		C. 42 Days		D. 114 Days</a:t>
            </a:r>
          </a:p>
        </p:txBody>
      </p:sp>
    </p:spTree>
    <p:extLst>
      <p:ext uri="{BB962C8B-B14F-4D97-AF65-F5344CB8AC3E}">
        <p14:creationId xmlns:p14="http://schemas.microsoft.com/office/powerpoint/2010/main" val="333963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9" presetClass="emph" presetSubtype="0" fill="hold" grpId="0" nodeType="afterEffect">
                                  <p:stCondLst>
                                    <p:cond delay="0"/>
                                  </p:stCondLst>
                                  <p:childTnLst>
                                    <p:animClr clrSpc="rgb" dir="cw">
                                      <p:cBhvr override="childStyle">
                                        <p:cTn id="22" dur="1000" fill="hold"/>
                                        <p:tgtEl>
                                          <p:spTgt spid="6"/>
                                        </p:tgtEl>
                                        <p:attrNameLst>
                                          <p:attrName>style.color</p:attrName>
                                        </p:attrNameLst>
                                      </p:cBhvr>
                                      <p:to>
                                        <a:srgbClr val="FF7C80"/>
                                      </p:to>
                                    </p:animClr>
                                    <p:animClr clrSpc="rgb" dir="cw">
                                      <p:cBhvr>
                                        <p:cTn id="23" dur="1000" fill="hold"/>
                                        <p:tgtEl>
                                          <p:spTgt spid="6"/>
                                        </p:tgtEl>
                                        <p:attrNameLst>
                                          <p:attrName>fillcolor</p:attrName>
                                        </p:attrNameLst>
                                      </p:cBhvr>
                                      <p:to>
                                        <a:srgbClr val="FF7C80"/>
                                      </p:to>
                                    </p:animClr>
                                    <p:set>
                                      <p:cBhvr>
                                        <p:cTn id="24" dur="1000" fill="hold"/>
                                        <p:tgtEl>
                                          <p:spTgt spid="6"/>
                                        </p:tgtEl>
                                        <p:attrNameLst>
                                          <p:attrName>fill.type</p:attrName>
                                        </p:attrNameLst>
                                      </p:cBhvr>
                                      <p:to>
                                        <p:strVal val="solid"/>
                                      </p:to>
                                    </p:set>
                                    <p:set>
                                      <p:cBhvr>
                                        <p:cTn id="25" dur="1000" fill="hold"/>
                                        <p:tgtEl>
                                          <p:spTgt spid="6"/>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9DBE20-0310-4131-A19E-29FAB072F6C4}"/>
              </a:ext>
            </a:extLst>
          </p:cNvPr>
          <p:cNvSpPr>
            <a:spLocks noGrp="1"/>
          </p:cNvSpPr>
          <p:nvPr>
            <p:ph type="sldNum" sz="quarter" idx="12"/>
          </p:nvPr>
        </p:nvSpPr>
        <p:spPr/>
        <p:txBody>
          <a:bodyPr/>
          <a:lstStyle/>
          <a:p>
            <a:fld id="{1304E4F6-5DBB-467A-B1C4-2E27796DE4FB}" type="slidenum">
              <a:rPr lang="en-US" smtClean="0"/>
              <a:t>21</a:t>
            </a:fld>
            <a:endParaRPr lang="en-US"/>
          </a:p>
        </p:txBody>
      </p:sp>
      <p:sp>
        <p:nvSpPr>
          <p:cNvPr id="6" name="Rectangle 5">
            <a:extLst>
              <a:ext uri="{FF2B5EF4-FFF2-40B4-BE49-F238E27FC236}">
                <a16:creationId xmlns:a16="http://schemas.microsoft.com/office/drawing/2014/main" id="{6C6B3F66-B2E2-4FD8-99F0-3EDA80DF0916}"/>
              </a:ext>
            </a:extLst>
          </p:cNvPr>
          <p:cNvSpPr/>
          <p:nvPr/>
        </p:nvSpPr>
        <p:spPr>
          <a:xfrm>
            <a:off x="1949725" y="2330836"/>
            <a:ext cx="7989831" cy="531196"/>
          </a:xfrm>
          <a:prstGeom prst="rect">
            <a:avLst/>
          </a:prstGeom>
          <a:solidFill>
            <a:srgbClr val="9DC3E6"/>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
        <p:nvSpPr>
          <p:cNvPr id="7" name="Rectangle 6">
            <a:extLst>
              <a:ext uri="{FF2B5EF4-FFF2-40B4-BE49-F238E27FC236}">
                <a16:creationId xmlns:a16="http://schemas.microsoft.com/office/drawing/2014/main" id="{0879D6D7-904F-4BED-882B-B3125D00F4F5}"/>
              </a:ext>
            </a:extLst>
          </p:cNvPr>
          <p:cNvSpPr/>
          <p:nvPr/>
        </p:nvSpPr>
        <p:spPr>
          <a:xfrm>
            <a:off x="1949726" y="2330836"/>
            <a:ext cx="1714726"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8" name="Down Arrow 13">
            <a:extLst>
              <a:ext uri="{FF2B5EF4-FFF2-40B4-BE49-F238E27FC236}">
                <a16:creationId xmlns:a16="http://schemas.microsoft.com/office/drawing/2014/main" id="{CFB56EDE-CE82-46E8-9CAF-F3C3E3C3755D}"/>
              </a:ext>
            </a:extLst>
          </p:cNvPr>
          <p:cNvSpPr/>
          <p:nvPr/>
        </p:nvSpPr>
        <p:spPr>
          <a:xfrm flipV="1">
            <a:off x="3498920" y="2904488"/>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9AA4CFA-FC0B-4151-A293-EDAC28ED9493}"/>
              </a:ext>
            </a:extLst>
          </p:cNvPr>
          <p:cNvSpPr txBox="1"/>
          <p:nvPr/>
        </p:nvSpPr>
        <p:spPr>
          <a:xfrm>
            <a:off x="2413459" y="3163897"/>
            <a:ext cx="2501985" cy="646331"/>
          </a:xfrm>
          <a:prstGeom prst="rect">
            <a:avLst/>
          </a:prstGeom>
          <a:noFill/>
        </p:spPr>
        <p:txBody>
          <a:bodyPr wrap="square" rtlCol="0">
            <a:spAutoFit/>
          </a:bodyPr>
          <a:lstStyle/>
          <a:p>
            <a:pPr algn="ctr"/>
            <a:r>
              <a:rPr lang="en-US" b="1" dirty="0"/>
              <a:t>September 5th LDA</a:t>
            </a:r>
          </a:p>
          <a:p>
            <a:pPr algn="ctr"/>
            <a:r>
              <a:rPr lang="en-US" dirty="0"/>
              <a:t>(16 Days In)</a:t>
            </a:r>
          </a:p>
        </p:txBody>
      </p:sp>
      <p:pic>
        <p:nvPicPr>
          <p:cNvPr id="10" name="Picture 9" descr="A picture containing drawing, room&#10;&#10;Description automatically generated">
            <a:extLst>
              <a:ext uri="{FF2B5EF4-FFF2-40B4-BE49-F238E27FC236}">
                <a16:creationId xmlns:a16="http://schemas.microsoft.com/office/drawing/2014/main" id="{F6BB86B8-07F1-46FE-A351-373DEE314107}"/>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rot="1023662">
            <a:off x="962790" y="2803405"/>
            <a:ext cx="977297" cy="1251189"/>
          </a:xfrm>
          <a:prstGeom prst="rect">
            <a:avLst/>
          </a:prstGeom>
        </p:spPr>
      </p:pic>
      <p:sp>
        <p:nvSpPr>
          <p:cNvPr id="11" name="TextBox 10">
            <a:extLst>
              <a:ext uri="{FF2B5EF4-FFF2-40B4-BE49-F238E27FC236}">
                <a16:creationId xmlns:a16="http://schemas.microsoft.com/office/drawing/2014/main" id="{E02A1013-9967-4E2D-8994-C772F07091D5}"/>
              </a:ext>
            </a:extLst>
          </p:cNvPr>
          <p:cNvSpPr txBox="1"/>
          <p:nvPr/>
        </p:nvSpPr>
        <p:spPr>
          <a:xfrm rot="5400000">
            <a:off x="6568107" y="3284240"/>
            <a:ext cx="1128835" cy="369332"/>
          </a:xfrm>
          <a:prstGeom prst="rect">
            <a:avLst/>
          </a:prstGeom>
          <a:noFill/>
        </p:spPr>
        <p:txBody>
          <a:bodyPr wrap="none" rtlCol="0">
            <a:spAutoFit/>
          </a:bodyPr>
          <a:lstStyle/>
          <a:p>
            <a:pPr algn="ctr"/>
            <a:r>
              <a:rPr lang="en-US" dirty="0"/>
              <a:t>60% Mark</a:t>
            </a:r>
          </a:p>
        </p:txBody>
      </p:sp>
      <p:sp>
        <p:nvSpPr>
          <p:cNvPr id="12" name="Rectangle 11">
            <a:extLst>
              <a:ext uri="{FF2B5EF4-FFF2-40B4-BE49-F238E27FC236}">
                <a16:creationId xmlns:a16="http://schemas.microsoft.com/office/drawing/2014/main" id="{DE96EDEE-7A48-496B-B3DB-4886B880CBBC}"/>
              </a:ext>
            </a:extLst>
          </p:cNvPr>
          <p:cNvSpPr/>
          <p:nvPr/>
        </p:nvSpPr>
        <p:spPr>
          <a:xfrm>
            <a:off x="1889783" y="803978"/>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- 114 Days (August 21</a:t>
            </a:r>
            <a:r>
              <a:rPr lang="en-US" sz="2200" b="1" baseline="30000" dirty="0">
                <a:solidFill>
                  <a:srgbClr val="000000"/>
                </a:solidFill>
                <a:latin typeface="Gill Sans MT" panose="020B0502020104020203" pitchFamily="34" charset="0"/>
                <a:cs typeface="Arial" panose="020B0604020202020204" pitchFamily="34" charset="0"/>
              </a:rPr>
              <a:t>st</a:t>
            </a:r>
            <a:r>
              <a:rPr lang="en-US" sz="2200" b="1" dirty="0">
                <a:solidFill>
                  <a:srgbClr val="000000"/>
                </a:solidFill>
                <a:latin typeface="Gill Sans MT" panose="020B0502020104020203" pitchFamily="34" charset="0"/>
                <a:cs typeface="Arial" panose="020B0604020202020204" pitchFamily="34" charset="0"/>
              </a:rPr>
              <a:t> – December 12</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13" name="TextBox 12">
            <a:extLst>
              <a:ext uri="{FF2B5EF4-FFF2-40B4-BE49-F238E27FC236}">
                <a16:creationId xmlns:a16="http://schemas.microsoft.com/office/drawing/2014/main" id="{DBB191CE-D2BB-4F6B-A324-3EF40F8B0827}"/>
              </a:ext>
            </a:extLst>
          </p:cNvPr>
          <p:cNvSpPr txBox="1"/>
          <p:nvPr/>
        </p:nvSpPr>
        <p:spPr>
          <a:xfrm>
            <a:off x="6771513" y="1659639"/>
            <a:ext cx="2676938" cy="369332"/>
          </a:xfrm>
          <a:prstGeom prst="rect">
            <a:avLst/>
          </a:prstGeom>
          <a:noFill/>
          <a:ln w="19050">
            <a:solidFill>
              <a:schemeClr val="accent2"/>
            </a:solidFill>
          </a:ln>
        </p:spPr>
        <p:txBody>
          <a:bodyPr wrap="square" rtlCol="0">
            <a:spAutoFit/>
          </a:bodyPr>
          <a:lstStyle/>
          <a:p>
            <a:pPr algn="ctr"/>
            <a:r>
              <a:rPr lang="en-US" dirty="0"/>
              <a:t>*5 Day Thanksgiving Break</a:t>
            </a:r>
          </a:p>
        </p:txBody>
      </p:sp>
      <p:sp>
        <p:nvSpPr>
          <p:cNvPr id="14" name="Left Brace 13">
            <a:extLst>
              <a:ext uri="{FF2B5EF4-FFF2-40B4-BE49-F238E27FC236}">
                <a16:creationId xmlns:a16="http://schemas.microsoft.com/office/drawing/2014/main" id="{7424BACF-CA8E-4B53-8E3E-E3F519C1BB2E}"/>
              </a:ext>
            </a:extLst>
          </p:cNvPr>
          <p:cNvSpPr/>
          <p:nvPr/>
        </p:nvSpPr>
        <p:spPr>
          <a:xfrm rot="16200000">
            <a:off x="8008399" y="1306906"/>
            <a:ext cx="159500" cy="29210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7394B54-4BA8-407E-AC14-D14C9CD9B672}"/>
              </a:ext>
            </a:extLst>
          </p:cNvPr>
          <p:cNvSpPr txBox="1"/>
          <p:nvPr/>
        </p:nvSpPr>
        <p:spPr>
          <a:xfrm>
            <a:off x="3013764" y="1659639"/>
            <a:ext cx="2452923" cy="369332"/>
          </a:xfrm>
          <a:prstGeom prst="rect">
            <a:avLst/>
          </a:prstGeom>
          <a:noFill/>
          <a:ln w="19050">
            <a:solidFill>
              <a:schemeClr val="accent2"/>
            </a:solidFill>
          </a:ln>
        </p:spPr>
        <p:txBody>
          <a:bodyPr wrap="square" rtlCol="0">
            <a:spAutoFit/>
          </a:bodyPr>
          <a:lstStyle/>
          <a:p>
            <a:pPr algn="ctr"/>
            <a:r>
              <a:rPr lang="en-US" dirty="0"/>
              <a:t>*9 Day Hurricane Break</a:t>
            </a:r>
          </a:p>
        </p:txBody>
      </p:sp>
      <p:sp>
        <p:nvSpPr>
          <p:cNvPr id="16" name="Left Brace 15">
            <a:extLst>
              <a:ext uri="{FF2B5EF4-FFF2-40B4-BE49-F238E27FC236}">
                <a16:creationId xmlns:a16="http://schemas.microsoft.com/office/drawing/2014/main" id="{215F0609-A7D8-4D94-A1AA-A206AA029FD1}"/>
              </a:ext>
            </a:extLst>
          </p:cNvPr>
          <p:cNvSpPr/>
          <p:nvPr/>
        </p:nvSpPr>
        <p:spPr>
          <a:xfrm rot="16200000">
            <a:off x="4116758" y="1181721"/>
            <a:ext cx="159500" cy="54247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01D12BE-CFEB-45B0-AFE5-E9861A51B2CD}"/>
              </a:ext>
            </a:extLst>
          </p:cNvPr>
          <p:cNvCxnSpPr>
            <a:cxnSpLocks/>
          </p:cNvCxnSpPr>
          <p:nvPr/>
        </p:nvCxnSpPr>
        <p:spPr>
          <a:xfrm>
            <a:off x="6877352" y="2224585"/>
            <a:ext cx="0" cy="1808739"/>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C70C8DDA-C366-4ABA-956C-86F2EEE66ABA}"/>
              </a:ext>
            </a:extLst>
          </p:cNvPr>
          <p:cNvSpPr txBox="1"/>
          <p:nvPr/>
        </p:nvSpPr>
        <p:spPr>
          <a:xfrm>
            <a:off x="767684" y="4306240"/>
            <a:ext cx="3472541" cy="1089034"/>
          </a:xfrm>
          <a:prstGeom prst="rect">
            <a:avLst/>
          </a:prstGeom>
          <a:noFill/>
          <a:ln>
            <a:solidFill>
              <a:schemeClr val="tx1"/>
            </a:solidFill>
          </a:ln>
        </p:spPr>
        <p:txBody>
          <a:bodyPr wrap="square" rtlCol="0" anchor="ctr" anchorCtr="0">
            <a:noAutofit/>
          </a:bodyPr>
          <a:lstStyle/>
          <a:p>
            <a:pPr algn="r"/>
            <a:r>
              <a:rPr lang="en-US" dirty="0"/>
              <a:t>FAFSA Received on </a:t>
            </a:r>
            <a:r>
              <a:rPr lang="en-US" b="1" dirty="0"/>
              <a:t>September 3</a:t>
            </a:r>
            <a:r>
              <a:rPr lang="en-US" b="1" baseline="30000" dirty="0"/>
              <a:t>rd</a:t>
            </a:r>
            <a:endParaRPr lang="en-US" b="1" dirty="0"/>
          </a:p>
          <a:p>
            <a:pPr algn="r"/>
            <a:r>
              <a:rPr lang="en-US" dirty="0"/>
              <a:t>Pell Grant Disburses </a:t>
            </a:r>
            <a:r>
              <a:rPr lang="en-US" b="1" dirty="0"/>
              <a:t>September 4</a:t>
            </a:r>
            <a:r>
              <a:rPr lang="en-US" b="1" baseline="30000" dirty="0"/>
              <a:t>th</a:t>
            </a:r>
            <a:endParaRPr lang="en-US" b="1" dirty="0"/>
          </a:p>
          <a:p>
            <a:pPr algn="r"/>
            <a:r>
              <a:rPr lang="en-US" dirty="0"/>
              <a:t>Loans Originated, But Missing MPN</a:t>
            </a:r>
          </a:p>
        </p:txBody>
      </p:sp>
      <p:sp>
        <p:nvSpPr>
          <p:cNvPr id="21" name="TextBox 20">
            <a:extLst>
              <a:ext uri="{FF2B5EF4-FFF2-40B4-BE49-F238E27FC236}">
                <a16:creationId xmlns:a16="http://schemas.microsoft.com/office/drawing/2014/main" id="{0A3F1E02-99E3-4495-94A8-7855DCC6BF56}"/>
              </a:ext>
            </a:extLst>
          </p:cNvPr>
          <p:cNvSpPr txBox="1"/>
          <p:nvPr/>
        </p:nvSpPr>
        <p:spPr>
          <a:xfrm>
            <a:off x="5937111" y="4112093"/>
            <a:ext cx="5408147" cy="1477328"/>
          </a:xfrm>
          <a:prstGeom prst="rect">
            <a:avLst/>
          </a:prstGeom>
          <a:noFill/>
          <a:ln>
            <a:solidFill>
              <a:schemeClr val="tx1"/>
            </a:solidFill>
          </a:ln>
        </p:spPr>
        <p:txBody>
          <a:bodyPr wrap="none" rtlCol="0">
            <a:spAutoFit/>
          </a:bodyPr>
          <a:lstStyle/>
          <a:p>
            <a:r>
              <a:rPr lang="en-US" b="1" dirty="0"/>
              <a:t>Aid That Could Have Been Disbursed </a:t>
            </a:r>
            <a:r>
              <a:rPr lang="en-US" dirty="0"/>
              <a:t>Includes _______.</a:t>
            </a:r>
          </a:p>
          <a:p>
            <a:r>
              <a:rPr lang="en-US" dirty="0"/>
              <a:t>A. Pell Grant</a:t>
            </a:r>
          </a:p>
          <a:p>
            <a:r>
              <a:rPr lang="en-US" dirty="0"/>
              <a:t>B. Loans</a:t>
            </a:r>
          </a:p>
          <a:p>
            <a:r>
              <a:rPr lang="en-US" dirty="0"/>
              <a:t>C. Pell Grant + Loans</a:t>
            </a:r>
          </a:p>
          <a:p>
            <a:r>
              <a:rPr lang="en-US" dirty="0"/>
              <a:t>D. None of the Above</a:t>
            </a:r>
          </a:p>
        </p:txBody>
      </p:sp>
      <p:pic>
        <p:nvPicPr>
          <p:cNvPr id="18" name="Picture 17" descr="A picture containing drawing, room&#10;&#10;Description automatically generated">
            <a:extLst>
              <a:ext uri="{FF2B5EF4-FFF2-40B4-BE49-F238E27FC236}">
                <a16:creationId xmlns:a16="http://schemas.microsoft.com/office/drawing/2014/main" id="{11E3400B-B8BE-4E0A-91E4-16CFE078C49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rot="1023662">
            <a:off x="4629783" y="4225163"/>
            <a:ext cx="977297" cy="1251189"/>
          </a:xfrm>
          <a:prstGeom prst="rect">
            <a:avLst/>
          </a:prstGeom>
        </p:spPr>
      </p:pic>
      <p:sp>
        <p:nvSpPr>
          <p:cNvPr id="19" name="Footer Placeholder 4">
            <a:extLst>
              <a:ext uri="{FF2B5EF4-FFF2-40B4-BE49-F238E27FC236}">
                <a16:creationId xmlns:a16="http://schemas.microsoft.com/office/drawing/2014/main" id="{617FE80D-C519-416B-81AF-D0FF2FAF6D84}"/>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165518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22</a:t>
            </a:fld>
            <a:endParaRPr lang="en-US"/>
          </a:p>
        </p:txBody>
      </p:sp>
      <p:sp>
        <p:nvSpPr>
          <p:cNvPr id="6" name="Title 1"/>
          <p:cNvSpPr>
            <a:spLocks noGrp="1"/>
          </p:cNvSpPr>
          <p:nvPr>
            <p:ph type="title"/>
          </p:nvPr>
        </p:nvSpPr>
        <p:spPr>
          <a:xfrm>
            <a:off x="588433" y="331258"/>
            <a:ext cx="11015133"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PWD Loan Notifications</a:t>
            </a:r>
          </a:p>
        </p:txBody>
      </p:sp>
      <p:sp>
        <p:nvSpPr>
          <p:cNvPr id="7" name="Rectangle 6"/>
          <p:cNvSpPr/>
          <p:nvPr/>
        </p:nvSpPr>
        <p:spPr>
          <a:xfrm>
            <a:off x="588433" y="2145347"/>
            <a:ext cx="10363200" cy="1107996"/>
          </a:xfrm>
          <a:prstGeom prst="rect">
            <a:avLst/>
          </a:prstGeom>
        </p:spPr>
        <p:txBody>
          <a:bodyPr wrap="square">
            <a:spAutoFit/>
          </a:bodyPr>
          <a:lstStyle/>
          <a:p>
            <a:r>
              <a:rPr lang="en-US" sz="2200" dirty="0">
                <a:latin typeface="Tw Cen MT" charset="0"/>
                <a:ea typeface="Tw Cen MT" charset="0"/>
                <a:cs typeface="Tw Cen MT" charset="0"/>
              </a:rPr>
              <a:t>PWD Loan Offer must include the information necessary for the student, or parent for a Direct Parent PLUS Loan, to make an </a:t>
            </a:r>
            <a:r>
              <a:rPr lang="en-US" sz="2200" b="1" u="sng" dirty="0">
                <a:latin typeface="Tw Cen MT" charset="0"/>
                <a:ea typeface="Tw Cen MT" charset="0"/>
                <a:cs typeface="Tw Cen MT" charset="0"/>
              </a:rPr>
              <a:t>informed decision </a:t>
            </a:r>
            <a:r>
              <a:rPr lang="en-US" sz="2200" dirty="0">
                <a:latin typeface="Tw Cen MT" charset="0"/>
                <a:ea typeface="Tw Cen MT" charset="0"/>
                <a:cs typeface="Tw Cen MT" charset="0"/>
              </a:rPr>
              <a:t>as to whether the student or parent would like to accept any disbursement of loan funds.</a:t>
            </a:r>
          </a:p>
        </p:txBody>
      </p:sp>
      <p:sp>
        <p:nvSpPr>
          <p:cNvPr id="8" name="TextBox 7"/>
          <p:cNvSpPr txBox="1"/>
          <p:nvPr/>
        </p:nvSpPr>
        <p:spPr>
          <a:xfrm>
            <a:off x="588433" y="3708572"/>
            <a:ext cx="10834893" cy="1785104"/>
          </a:xfrm>
          <a:prstGeom prst="rect">
            <a:avLst/>
          </a:prstGeom>
          <a:noFill/>
        </p:spPr>
        <p:txBody>
          <a:bodyPr wrap="square" rtlCol="0">
            <a:spAutoFit/>
          </a:bodyPr>
          <a:lstStyle/>
          <a:p>
            <a:r>
              <a:rPr lang="en-US" sz="2200" dirty="0">
                <a:latin typeface="Tw Cen MT" charset="0"/>
                <a:ea typeface="Tw Cen MT" charset="0"/>
                <a:cs typeface="Tw Cen MT" charset="0"/>
              </a:rPr>
              <a:t>Must identify the </a:t>
            </a:r>
            <a:r>
              <a:rPr lang="en-US" sz="2200" b="1" dirty="0">
                <a:latin typeface="Tw Cen MT" charset="0"/>
                <a:ea typeface="Tw Cen MT" charset="0"/>
                <a:cs typeface="Tw Cen MT" charset="0"/>
              </a:rPr>
              <a:t>type and amount </a:t>
            </a:r>
            <a:r>
              <a:rPr lang="en-US" sz="2200" dirty="0">
                <a:latin typeface="Tw Cen MT" charset="0"/>
                <a:ea typeface="Tw Cen MT" charset="0"/>
                <a:cs typeface="Tw Cen MT" charset="0"/>
              </a:rPr>
              <a:t>of the loan funds it wishes to credit to the student’s account or disburse directly to the student or parent, and explain that a student, or parent for a Direct Parent PLUS Loan, </a:t>
            </a:r>
            <a:r>
              <a:rPr lang="en-US" sz="2200" b="1" dirty="0">
                <a:latin typeface="Tw Cen MT" charset="0"/>
                <a:ea typeface="Tw Cen MT" charset="0"/>
                <a:cs typeface="Tw Cen MT" charset="0"/>
              </a:rPr>
              <a:t>may accept or decline all or a portion </a:t>
            </a:r>
            <a:r>
              <a:rPr lang="en-US" sz="2200" dirty="0">
                <a:latin typeface="Tw Cen MT" charset="0"/>
                <a:ea typeface="Tw Cen MT" charset="0"/>
                <a:cs typeface="Tw Cen MT" charset="0"/>
              </a:rPr>
              <a:t>of the funds. The notice must also explain to the student, or parent for a Direct Parent PLUS Loan, the </a:t>
            </a:r>
            <a:r>
              <a:rPr lang="en-US" sz="2200" b="1" dirty="0">
                <a:latin typeface="Tw Cen MT" charset="0"/>
                <a:ea typeface="Tw Cen MT" charset="0"/>
                <a:cs typeface="Tw Cen MT" charset="0"/>
              </a:rPr>
              <a:t>obligation to repay </a:t>
            </a:r>
            <a:r>
              <a:rPr lang="en-US" sz="2200" dirty="0">
                <a:latin typeface="Tw Cen MT" charset="0"/>
                <a:ea typeface="Tw Cen MT" charset="0"/>
                <a:cs typeface="Tw Cen MT" charset="0"/>
              </a:rPr>
              <a:t>the loan funds.</a:t>
            </a:r>
          </a:p>
        </p:txBody>
      </p:sp>
      <p:sp>
        <p:nvSpPr>
          <p:cNvPr id="9" name="TextBox 8"/>
          <p:cNvSpPr txBox="1"/>
          <p:nvPr/>
        </p:nvSpPr>
        <p:spPr>
          <a:xfrm>
            <a:off x="588433" y="1647530"/>
            <a:ext cx="4545347" cy="430887"/>
          </a:xfrm>
          <a:prstGeom prst="rect">
            <a:avLst/>
          </a:prstGeom>
          <a:noFill/>
        </p:spPr>
        <p:txBody>
          <a:bodyPr wrap="none" rtlCol="0">
            <a:spAutoFit/>
          </a:bodyPr>
          <a:lstStyle/>
          <a:p>
            <a:r>
              <a:rPr lang="en-US" sz="2200" b="1" u="sng" dirty="0">
                <a:latin typeface="Tw Cen MT" charset="0"/>
                <a:ea typeface="Tw Cen MT" charset="0"/>
                <a:cs typeface="Tw Cen MT" charset="0"/>
              </a:rPr>
              <a:t>FSA Handbook, Volume 5, Chapter 2:</a:t>
            </a:r>
          </a:p>
        </p:txBody>
      </p:sp>
      <p:sp>
        <p:nvSpPr>
          <p:cNvPr id="11" name="Footer Placeholder 4">
            <a:extLst>
              <a:ext uri="{FF2B5EF4-FFF2-40B4-BE49-F238E27FC236}">
                <a16:creationId xmlns:a16="http://schemas.microsoft.com/office/drawing/2014/main" id="{CA1D1668-04D7-44A9-B5C6-B323C481F6F9}"/>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32367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04E4F6-5DBB-467A-B1C4-2E27796DE4FB}" type="slidenum">
              <a:rPr lang="en-US" smtClean="0"/>
              <a:t>23</a:t>
            </a:fld>
            <a:endParaRPr lang="en-US"/>
          </a:p>
        </p:txBody>
      </p:sp>
      <p:sp>
        <p:nvSpPr>
          <p:cNvPr id="6" name="Title 1"/>
          <p:cNvSpPr>
            <a:spLocks noGrp="1"/>
          </p:cNvSpPr>
          <p:nvPr>
            <p:ph type="title"/>
          </p:nvPr>
        </p:nvSpPr>
        <p:spPr>
          <a:xfrm>
            <a:off x="838200" y="365125"/>
            <a:ext cx="10515600"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Applicable Deadlines</a:t>
            </a:r>
          </a:p>
        </p:txBody>
      </p:sp>
      <p:sp>
        <p:nvSpPr>
          <p:cNvPr id="7" name="Rectangle 6"/>
          <p:cNvSpPr/>
          <p:nvPr/>
        </p:nvSpPr>
        <p:spPr>
          <a:xfrm>
            <a:off x="457200" y="1690688"/>
            <a:ext cx="11480800" cy="461665"/>
          </a:xfrm>
          <a:prstGeom prst="rect">
            <a:avLst/>
          </a:prstGeom>
        </p:spPr>
        <p:txBody>
          <a:bodyPr wrap="square">
            <a:spAutoFit/>
          </a:bodyPr>
          <a:lstStyle/>
          <a:p>
            <a:pPr>
              <a:spcAft>
                <a:spcPts val="1200"/>
              </a:spcAft>
            </a:pPr>
            <a:r>
              <a:rPr lang="en-US" sz="2400" b="1" dirty="0">
                <a:latin typeface="Tw Cen MT" charset="0"/>
                <a:ea typeface="Tw Cen MT" charset="0"/>
                <a:cs typeface="Tw Cen MT" charset="0"/>
              </a:rPr>
              <a:t>14 Days</a:t>
            </a:r>
            <a:r>
              <a:rPr lang="en-US" sz="2400" dirty="0">
                <a:latin typeface="Tw Cen MT" charset="0"/>
                <a:ea typeface="Tw Cen MT" charset="0"/>
                <a:cs typeface="Tw Cen MT" charset="0"/>
              </a:rPr>
              <a:t>	For Schools Required to Take Attendance, Determination Date (DD)</a:t>
            </a:r>
          </a:p>
        </p:txBody>
      </p:sp>
      <p:sp>
        <p:nvSpPr>
          <p:cNvPr id="2" name="Rectangle 1"/>
          <p:cNvSpPr/>
          <p:nvPr/>
        </p:nvSpPr>
        <p:spPr>
          <a:xfrm>
            <a:off x="457199" y="2833546"/>
            <a:ext cx="11480801" cy="984885"/>
          </a:xfrm>
          <a:prstGeom prst="rect">
            <a:avLst/>
          </a:prstGeom>
        </p:spPr>
        <p:txBody>
          <a:bodyPr wrap="square">
            <a:spAutoFit/>
          </a:bodyPr>
          <a:lstStyle/>
          <a:p>
            <a:pPr>
              <a:spcAft>
                <a:spcPts val="1200"/>
              </a:spcAft>
            </a:pPr>
            <a:r>
              <a:rPr lang="en-US" sz="2400" b="1" dirty="0">
                <a:solidFill>
                  <a:schemeClr val="bg2"/>
                </a:solidFill>
                <a:latin typeface="Tw Cen MT" charset="0"/>
                <a:ea typeface="Tw Cen MT" charset="0"/>
                <a:cs typeface="Tw Cen MT" charset="0"/>
              </a:rPr>
              <a:t>30 Days</a:t>
            </a:r>
            <a:r>
              <a:rPr lang="en-US" sz="2400" dirty="0">
                <a:solidFill>
                  <a:schemeClr val="bg2"/>
                </a:solidFill>
                <a:latin typeface="Tw Cen MT" charset="0"/>
                <a:ea typeface="Tw Cen MT" charset="0"/>
                <a:cs typeface="Tw Cen MT" charset="0"/>
              </a:rPr>
              <a:t>	Complete R2T4 Calculation (From DD)</a:t>
            </a:r>
          </a:p>
          <a:p>
            <a:pPr>
              <a:spcAft>
                <a:spcPts val="1200"/>
              </a:spcAft>
            </a:pPr>
            <a:r>
              <a:rPr lang="en-US" sz="2400" b="1" dirty="0">
                <a:solidFill>
                  <a:schemeClr val="bg2"/>
                </a:solidFill>
                <a:latin typeface="Tw Cen MT" charset="0"/>
                <a:ea typeface="Tw Cen MT" charset="0"/>
                <a:cs typeface="Tw Cen MT" charset="0"/>
              </a:rPr>
              <a:t>30 Days</a:t>
            </a:r>
            <a:r>
              <a:rPr lang="en-US" sz="2400" dirty="0">
                <a:solidFill>
                  <a:schemeClr val="bg2"/>
                </a:solidFill>
                <a:latin typeface="Tw Cen MT" charset="0"/>
                <a:ea typeface="Tw Cen MT" charset="0"/>
                <a:cs typeface="Tw Cen MT" charset="0"/>
              </a:rPr>
              <a:t>	Offer Loans from Post-Withdrawal Disbursement (From DD) </a:t>
            </a:r>
          </a:p>
        </p:txBody>
      </p:sp>
      <p:sp>
        <p:nvSpPr>
          <p:cNvPr id="9" name="Rectangle 8"/>
          <p:cNvSpPr/>
          <p:nvPr/>
        </p:nvSpPr>
        <p:spPr>
          <a:xfrm>
            <a:off x="457200" y="3928195"/>
            <a:ext cx="10896600" cy="984885"/>
          </a:xfrm>
          <a:prstGeom prst="rect">
            <a:avLst/>
          </a:prstGeom>
        </p:spPr>
        <p:txBody>
          <a:bodyPr wrap="square">
            <a:spAutoFit/>
          </a:bodyPr>
          <a:lstStyle/>
          <a:p>
            <a:pPr>
              <a:spcAft>
                <a:spcPts val="1200"/>
              </a:spcAft>
            </a:pPr>
            <a:r>
              <a:rPr lang="en-US" sz="2400" b="1" dirty="0">
                <a:solidFill>
                  <a:schemeClr val="bg2"/>
                </a:solidFill>
                <a:latin typeface="Tw Cen MT" charset="0"/>
                <a:ea typeface="Tw Cen MT" charset="0"/>
                <a:cs typeface="Tw Cen MT" charset="0"/>
              </a:rPr>
              <a:t>45 Days</a:t>
            </a:r>
            <a:r>
              <a:rPr lang="en-US" sz="2400" dirty="0">
                <a:solidFill>
                  <a:schemeClr val="bg2"/>
                </a:solidFill>
                <a:latin typeface="Tw Cen MT" charset="0"/>
                <a:ea typeface="Tw Cen MT" charset="0"/>
                <a:cs typeface="Tw Cen MT" charset="0"/>
              </a:rPr>
              <a:t>	Return Title Funds (From DD)</a:t>
            </a:r>
          </a:p>
          <a:p>
            <a:pPr>
              <a:spcAft>
                <a:spcPts val="1200"/>
              </a:spcAft>
            </a:pPr>
            <a:r>
              <a:rPr lang="en-US" sz="2400" b="1" dirty="0">
                <a:solidFill>
                  <a:schemeClr val="bg2"/>
                </a:solidFill>
                <a:latin typeface="Tw Cen MT" charset="0"/>
                <a:ea typeface="Tw Cen MT" charset="0"/>
                <a:cs typeface="Tw Cen MT" charset="0"/>
              </a:rPr>
              <a:t>45 Days</a:t>
            </a:r>
            <a:r>
              <a:rPr lang="en-US" sz="2400" dirty="0">
                <a:solidFill>
                  <a:schemeClr val="bg2"/>
                </a:solidFill>
                <a:latin typeface="Tw Cen MT" charset="0"/>
                <a:ea typeface="Tw Cen MT" charset="0"/>
                <a:cs typeface="Tw Cen MT" charset="0"/>
              </a:rPr>
              <a:t>	Disburse Grants from Post-Withdrawal Disbursement (From DD)</a:t>
            </a:r>
          </a:p>
        </p:txBody>
      </p:sp>
      <p:sp>
        <p:nvSpPr>
          <p:cNvPr id="10" name="Rectangle 9"/>
          <p:cNvSpPr/>
          <p:nvPr/>
        </p:nvSpPr>
        <p:spPr>
          <a:xfrm>
            <a:off x="457200" y="5022844"/>
            <a:ext cx="10896600" cy="461665"/>
          </a:xfrm>
          <a:prstGeom prst="rect">
            <a:avLst/>
          </a:prstGeom>
        </p:spPr>
        <p:txBody>
          <a:bodyPr wrap="square">
            <a:spAutoFit/>
          </a:bodyPr>
          <a:lstStyle/>
          <a:p>
            <a:pPr>
              <a:spcAft>
                <a:spcPts val="1200"/>
              </a:spcAft>
            </a:pPr>
            <a:r>
              <a:rPr lang="en-US" sz="2400" b="1" dirty="0">
                <a:solidFill>
                  <a:schemeClr val="bg2"/>
                </a:solidFill>
                <a:latin typeface="Tw Cen MT" charset="0"/>
                <a:ea typeface="Tw Cen MT" charset="0"/>
                <a:cs typeface="Tw Cen MT" charset="0"/>
              </a:rPr>
              <a:t>180 Days</a:t>
            </a:r>
            <a:r>
              <a:rPr lang="en-US" sz="2400" dirty="0">
                <a:solidFill>
                  <a:schemeClr val="bg2"/>
                </a:solidFill>
                <a:latin typeface="Tw Cen MT" charset="0"/>
                <a:ea typeface="Tw Cen MT" charset="0"/>
                <a:cs typeface="Tw Cen MT" charset="0"/>
              </a:rPr>
              <a:t>	Disburse Loans from Post-Withdrawal Disbursement (From DD)</a:t>
            </a:r>
          </a:p>
        </p:txBody>
      </p:sp>
      <p:sp>
        <p:nvSpPr>
          <p:cNvPr id="11" name="Rectangle 10"/>
          <p:cNvSpPr/>
          <p:nvPr/>
        </p:nvSpPr>
        <p:spPr>
          <a:xfrm>
            <a:off x="457199" y="2262117"/>
            <a:ext cx="11299373" cy="461665"/>
          </a:xfrm>
          <a:prstGeom prst="rect">
            <a:avLst/>
          </a:prstGeom>
        </p:spPr>
        <p:txBody>
          <a:bodyPr wrap="square">
            <a:spAutoFit/>
          </a:bodyPr>
          <a:lstStyle/>
          <a:p>
            <a:pPr>
              <a:spcAft>
                <a:spcPts val="1200"/>
              </a:spcAft>
            </a:pPr>
            <a:r>
              <a:rPr lang="en-US" sz="2400" b="1" dirty="0">
                <a:latin typeface="Tw Cen MT" charset="0"/>
                <a:ea typeface="Tw Cen MT" charset="0"/>
                <a:cs typeface="Tw Cen MT" charset="0"/>
              </a:rPr>
              <a:t>30 Days</a:t>
            </a:r>
            <a:r>
              <a:rPr lang="en-US" sz="2400" dirty="0">
                <a:latin typeface="Tw Cen MT" charset="0"/>
                <a:ea typeface="Tw Cen MT" charset="0"/>
                <a:cs typeface="Tw Cen MT" charset="0"/>
              </a:rPr>
              <a:t>	If NOT Required to Take Attendance, DD for Unofficial WDs (from End of Term)</a:t>
            </a:r>
          </a:p>
        </p:txBody>
      </p:sp>
      <p:sp>
        <p:nvSpPr>
          <p:cNvPr id="13" name="Footer Placeholder 4">
            <a:extLst>
              <a:ext uri="{FF2B5EF4-FFF2-40B4-BE49-F238E27FC236}">
                <a16:creationId xmlns:a16="http://schemas.microsoft.com/office/drawing/2014/main" id="{082561A9-D637-443C-A5D6-39073746CC39}"/>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2671154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 fill="hold"/>
                                        <p:tgtEl>
                                          <p:spTgt spid="2"/>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10" fill="hold"/>
                                        <p:tgtEl>
                                          <p:spTgt spid="9"/>
                                        </p:tgtEl>
                                        <p:attrNameLst>
                                          <p:attrName>style.color</p:attrName>
                                        </p:attrNameLst>
                                      </p:cBhvr>
                                      <p:to>
                                        <a:srgbClr val="00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10" fill="hold"/>
                                        <p:tgtEl>
                                          <p:spTgt spid="10"/>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04E4F6-5DBB-467A-B1C4-2E27796DE4FB}" type="slidenum">
              <a:rPr lang="en-US" smtClean="0"/>
              <a:t>24</a:t>
            </a:fld>
            <a:endParaRPr lang="en-US"/>
          </a:p>
        </p:txBody>
      </p:sp>
      <p:sp>
        <p:nvSpPr>
          <p:cNvPr id="6" name="Title 1"/>
          <p:cNvSpPr>
            <a:spLocks noGrp="1"/>
          </p:cNvSpPr>
          <p:nvPr>
            <p:ph type="title"/>
          </p:nvPr>
        </p:nvSpPr>
        <p:spPr>
          <a:xfrm>
            <a:off x="838200" y="365125"/>
            <a:ext cx="10515600"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Practical Do’s and Don’ts</a:t>
            </a:r>
          </a:p>
        </p:txBody>
      </p:sp>
      <p:sp>
        <p:nvSpPr>
          <p:cNvPr id="11" name="Rectangle 10"/>
          <p:cNvSpPr/>
          <p:nvPr/>
        </p:nvSpPr>
        <p:spPr>
          <a:xfrm>
            <a:off x="990600" y="1573121"/>
            <a:ext cx="10718800" cy="1261884"/>
          </a:xfrm>
          <a:prstGeom prst="rect">
            <a:avLst/>
          </a:prstGeom>
        </p:spPr>
        <p:txBody>
          <a:bodyPr wrap="square">
            <a:spAutoFit/>
          </a:bodyPr>
          <a:lstStyle/>
          <a:p>
            <a:r>
              <a:rPr lang="en-US" sz="4800" b="1" u="sng" dirty="0">
                <a:solidFill>
                  <a:srgbClr val="00B050"/>
                </a:solidFill>
                <a:latin typeface="Tw Cen MT" charset="0"/>
                <a:ea typeface="Tw Cen MT" charset="0"/>
                <a:cs typeface="Tw Cen MT" charset="0"/>
              </a:rPr>
              <a:t>Do:</a:t>
            </a:r>
          </a:p>
          <a:p>
            <a:pPr marL="342900" indent="-342900">
              <a:buFontTx/>
              <a:buChar char="-"/>
            </a:pPr>
            <a:r>
              <a:rPr lang="en-US" sz="2800" dirty="0">
                <a:latin typeface="Tw Cen MT" charset="0"/>
                <a:ea typeface="Tw Cen MT" charset="0"/>
                <a:cs typeface="Tw Cen MT" charset="0"/>
              </a:rPr>
              <a:t>Inform Students of R2T4 Policy (Consumer Information Requirement)</a:t>
            </a:r>
          </a:p>
        </p:txBody>
      </p:sp>
      <p:sp>
        <p:nvSpPr>
          <p:cNvPr id="13" name="Rectangle 12"/>
          <p:cNvSpPr/>
          <p:nvPr/>
        </p:nvSpPr>
        <p:spPr>
          <a:xfrm>
            <a:off x="990599" y="3083519"/>
            <a:ext cx="11201401" cy="954107"/>
          </a:xfrm>
          <a:prstGeom prst="rect">
            <a:avLst/>
          </a:prstGeom>
        </p:spPr>
        <p:txBody>
          <a:bodyPr wrap="square">
            <a:spAutoFit/>
          </a:bodyPr>
          <a:lstStyle/>
          <a:p>
            <a:pPr marL="342900" indent="-342900">
              <a:buFontTx/>
              <a:buChar char="-"/>
            </a:pPr>
            <a:r>
              <a:rPr lang="en-US" sz="2800" dirty="0">
                <a:solidFill>
                  <a:schemeClr val="bg2"/>
                </a:solidFill>
                <a:latin typeface="Tw Cen MT" charset="0"/>
                <a:ea typeface="Tw Cen MT" charset="0"/>
                <a:cs typeface="Tw Cen MT" charset="0"/>
              </a:rPr>
              <a:t>Coordinate with Student Accounts, Registrar’s Office, and Academic Departments</a:t>
            </a:r>
          </a:p>
        </p:txBody>
      </p:sp>
      <p:sp>
        <p:nvSpPr>
          <p:cNvPr id="14" name="Rectangle 13"/>
          <p:cNvSpPr/>
          <p:nvPr/>
        </p:nvSpPr>
        <p:spPr>
          <a:xfrm>
            <a:off x="990597" y="4176957"/>
            <a:ext cx="11201403" cy="523220"/>
          </a:xfrm>
          <a:prstGeom prst="rect">
            <a:avLst/>
          </a:prstGeom>
        </p:spPr>
        <p:txBody>
          <a:bodyPr wrap="square">
            <a:spAutoFit/>
          </a:bodyPr>
          <a:lstStyle/>
          <a:p>
            <a:pPr marL="342900" indent="-342900">
              <a:buFontTx/>
              <a:buChar char="-"/>
            </a:pPr>
            <a:r>
              <a:rPr lang="en-US" sz="2800" dirty="0">
                <a:solidFill>
                  <a:schemeClr val="bg2"/>
                </a:solidFill>
                <a:latin typeface="Tw Cen MT" charset="0"/>
                <a:ea typeface="Tw Cen MT" charset="0"/>
                <a:cs typeface="Tw Cen MT" charset="0"/>
              </a:rPr>
              <a:t>Identify and Monitor All Points of Withdrawal Notification</a:t>
            </a:r>
          </a:p>
        </p:txBody>
      </p:sp>
      <p:sp>
        <p:nvSpPr>
          <p:cNvPr id="15" name="Rectangle 14"/>
          <p:cNvSpPr/>
          <p:nvPr/>
        </p:nvSpPr>
        <p:spPr>
          <a:xfrm>
            <a:off x="990597" y="4880453"/>
            <a:ext cx="11201403" cy="523220"/>
          </a:xfrm>
          <a:prstGeom prst="rect">
            <a:avLst/>
          </a:prstGeom>
        </p:spPr>
        <p:txBody>
          <a:bodyPr wrap="square">
            <a:spAutoFit/>
          </a:bodyPr>
          <a:lstStyle/>
          <a:p>
            <a:pPr marL="342900" indent="-342900">
              <a:buFontTx/>
              <a:buChar char="-"/>
            </a:pPr>
            <a:r>
              <a:rPr lang="en-US" sz="2800" dirty="0">
                <a:solidFill>
                  <a:schemeClr val="bg2"/>
                </a:solidFill>
                <a:latin typeface="Tw Cen MT" charset="0"/>
                <a:ea typeface="Tw Cen MT" charset="0"/>
                <a:cs typeface="Tw Cen MT" charset="0"/>
              </a:rPr>
              <a:t>Ensure that Automated Systems are Appropriately Processing Information</a:t>
            </a:r>
          </a:p>
        </p:txBody>
      </p:sp>
      <p:sp>
        <p:nvSpPr>
          <p:cNvPr id="9" name="Footer Placeholder 4">
            <a:extLst>
              <a:ext uri="{FF2B5EF4-FFF2-40B4-BE49-F238E27FC236}">
                <a16:creationId xmlns:a16="http://schemas.microsoft.com/office/drawing/2014/main" id="{9B593DEE-B4F3-43CE-A783-9541226DC6E8}"/>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10281869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3"/>
                                        </p:tgtEl>
                                        <p:attrNameLst>
                                          <p:attrName>style.color</p:attrName>
                                        </p:attrNameLst>
                                      </p:cBhvr>
                                      <p:to>
                                        <p:clrVal>
                                          <a:schemeClr val="tx1"/>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grpId="0" nodeType="clickEffect">
                                  <p:stCondLst>
                                    <p:cond delay="0"/>
                                  </p:stCondLst>
                                  <p:childTnLst>
                                    <p:set>
                                      <p:cBhvr override="childStyle">
                                        <p:cTn id="10" dur="indefinite"/>
                                        <p:tgtEl>
                                          <p:spTgt spid="14"/>
                                        </p:tgtEl>
                                        <p:attrNameLst>
                                          <p:attrName>style.color</p:attrName>
                                        </p:attrNameLst>
                                      </p:cBhvr>
                                      <p:to>
                                        <p:clrVal>
                                          <a:schemeClr val="tx1"/>
                                        </p:clrVal>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1" grpId="0" nodeType="clickEffect">
                                  <p:stCondLst>
                                    <p:cond delay="0"/>
                                  </p:stCondLst>
                                  <p:childTnLst>
                                    <p:set>
                                      <p:cBhvr override="childStyle">
                                        <p:cTn id="14" dur="indefinite"/>
                                        <p:tgtEl>
                                          <p:spTgt spid="15"/>
                                        </p:tgtEl>
                                        <p:attrNameLst>
                                          <p:attrName>style.color</p:attrName>
                                        </p:attrNameLst>
                                      </p:cBhvr>
                                      <p:to>
                                        <p:clrVal>
                                          <a:schemeClr val="tx1"/>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25</a:t>
            </a:fld>
            <a:endParaRPr lang="en-US"/>
          </a:p>
        </p:txBody>
      </p:sp>
      <p:sp>
        <p:nvSpPr>
          <p:cNvPr id="6" name="Rectangle 5"/>
          <p:cNvSpPr/>
          <p:nvPr/>
        </p:nvSpPr>
        <p:spPr>
          <a:xfrm>
            <a:off x="990600" y="1573123"/>
            <a:ext cx="10363200" cy="1261884"/>
          </a:xfrm>
          <a:prstGeom prst="rect">
            <a:avLst/>
          </a:prstGeom>
        </p:spPr>
        <p:txBody>
          <a:bodyPr wrap="square">
            <a:spAutoFit/>
          </a:bodyPr>
          <a:lstStyle/>
          <a:p>
            <a:r>
              <a:rPr lang="en-US" sz="4800" b="1" u="sng" dirty="0">
                <a:solidFill>
                  <a:srgbClr val="C00000"/>
                </a:solidFill>
                <a:latin typeface="Tw Cen MT" charset="0"/>
                <a:ea typeface="Tw Cen MT" charset="0"/>
                <a:cs typeface="Tw Cen MT" charset="0"/>
              </a:rPr>
              <a:t>Don</a:t>
            </a:r>
            <a:r>
              <a:rPr lang="mr-IN" sz="4800" b="1" u="sng" dirty="0">
                <a:solidFill>
                  <a:srgbClr val="C00000"/>
                </a:solidFill>
                <a:latin typeface="Tw Cen MT" charset="0"/>
                <a:ea typeface="Tw Cen MT" charset="0"/>
                <a:cs typeface="Tw Cen MT" charset="0"/>
              </a:rPr>
              <a:t>’</a:t>
            </a:r>
            <a:r>
              <a:rPr lang="en-US" sz="4800" b="1" u="sng" dirty="0">
                <a:solidFill>
                  <a:srgbClr val="C00000"/>
                </a:solidFill>
                <a:latin typeface="Tw Cen MT" charset="0"/>
                <a:ea typeface="Tw Cen MT" charset="0"/>
                <a:cs typeface="Tw Cen MT" charset="0"/>
              </a:rPr>
              <a:t>t:</a:t>
            </a:r>
          </a:p>
          <a:p>
            <a:pPr marL="342900" indent="-342900">
              <a:buFontTx/>
              <a:buChar char="-"/>
            </a:pPr>
            <a:r>
              <a:rPr lang="en-US" sz="2800" dirty="0">
                <a:latin typeface="Tw Cen MT" charset="0"/>
                <a:ea typeface="Tw Cen MT" charset="0"/>
                <a:cs typeface="Tw Cen MT" charset="0"/>
              </a:rPr>
              <a:t>Manipulate Enrollment Data to Avoid (or to Create) R2T4</a:t>
            </a:r>
          </a:p>
        </p:txBody>
      </p:sp>
      <p:sp>
        <p:nvSpPr>
          <p:cNvPr id="7" name="Rectangle 6"/>
          <p:cNvSpPr/>
          <p:nvPr/>
        </p:nvSpPr>
        <p:spPr>
          <a:xfrm>
            <a:off x="990600" y="3063442"/>
            <a:ext cx="8312427" cy="523220"/>
          </a:xfrm>
          <a:prstGeom prst="rect">
            <a:avLst/>
          </a:prstGeom>
        </p:spPr>
        <p:txBody>
          <a:bodyPr wrap="square">
            <a:spAutoFit/>
          </a:bodyPr>
          <a:lstStyle/>
          <a:p>
            <a:pPr marL="342900" indent="-342900">
              <a:buFontTx/>
              <a:buChar char="-"/>
            </a:pPr>
            <a:r>
              <a:rPr lang="en-US" sz="2800" dirty="0">
                <a:solidFill>
                  <a:schemeClr val="bg2"/>
                </a:solidFill>
                <a:latin typeface="Tw Cen MT" charset="0"/>
                <a:ea typeface="Tw Cen MT" charset="0"/>
                <a:cs typeface="Tw Cen MT" charset="0"/>
              </a:rPr>
              <a:t>Change R2T4 Practices Based on Reasons for WD</a:t>
            </a:r>
          </a:p>
        </p:txBody>
      </p:sp>
      <p:sp>
        <p:nvSpPr>
          <p:cNvPr id="8" name="Rectangle 7"/>
          <p:cNvSpPr/>
          <p:nvPr/>
        </p:nvSpPr>
        <p:spPr>
          <a:xfrm>
            <a:off x="990600" y="3815097"/>
            <a:ext cx="8749749" cy="523220"/>
          </a:xfrm>
          <a:prstGeom prst="rect">
            <a:avLst/>
          </a:prstGeom>
        </p:spPr>
        <p:txBody>
          <a:bodyPr wrap="square">
            <a:spAutoFit/>
          </a:bodyPr>
          <a:lstStyle/>
          <a:p>
            <a:pPr marL="342900" indent="-342900">
              <a:buFontTx/>
              <a:buChar char="-"/>
            </a:pPr>
            <a:r>
              <a:rPr lang="en-US" sz="2800" dirty="0">
                <a:solidFill>
                  <a:schemeClr val="bg2"/>
                </a:solidFill>
                <a:latin typeface="Tw Cen MT" charset="0"/>
                <a:ea typeface="Tw Cen MT" charset="0"/>
                <a:cs typeface="Tw Cen MT" charset="0"/>
              </a:rPr>
              <a:t>Counsel Students to Remain in Class Only to Avoid R2T4</a:t>
            </a:r>
          </a:p>
        </p:txBody>
      </p:sp>
      <p:sp>
        <p:nvSpPr>
          <p:cNvPr id="9" name="Rectangle 8"/>
          <p:cNvSpPr/>
          <p:nvPr/>
        </p:nvSpPr>
        <p:spPr>
          <a:xfrm>
            <a:off x="990600" y="4566753"/>
            <a:ext cx="9796672" cy="523220"/>
          </a:xfrm>
          <a:prstGeom prst="rect">
            <a:avLst/>
          </a:prstGeom>
        </p:spPr>
        <p:txBody>
          <a:bodyPr wrap="square">
            <a:spAutoFit/>
          </a:bodyPr>
          <a:lstStyle/>
          <a:p>
            <a:pPr marL="342900" indent="-342900">
              <a:buFontTx/>
              <a:buChar char="-"/>
            </a:pPr>
            <a:r>
              <a:rPr lang="en-US" sz="2800" dirty="0">
                <a:solidFill>
                  <a:schemeClr val="bg2"/>
                </a:solidFill>
                <a:latin typeface="Tw Cen MT" charset="0"/>
                <a:ea typeface="Tw Cen MT" charset="0"/>
                <a:cs typeface="Tw Cen MT" charset="0"/>
              </a:rPr>
              <a:t>Confuse R2T4 with State/Institutional Returns and Billing Policies</a:t>
            </a:r>
          </a:p>
        </p:txBody>
      </p:sp>
      <p:sp>
        <p:nvSpPr>
          <p:cNvPr id="10" name="Title 1"/>
          <p:cNvSpPr>
            <a:spLocks noGrp="1"/>
          </p:cNvSpPr>
          <p:nvPr>
            <p:ph type="title"/>
          </p:nvPr>
        </p:nvSpPr>
        <p:spPr>
          <a:xfrm>
            <a:off x="838200" y="365125"/>
            <a:ext cx="10515600"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Practical Do’s and Don’ts</a:t>
            </a:r>
          </a:p>
        </p:txBody>
      </p:sp>
      <p:sp>
        <p:nvSpPr>
          <p:cNvPr id="12" name="Footer Placeholder 4">
            <a:extLst>
              <a:ext uri="{FF2B5EF4-FFF2-40B4-BE49-F238E27FC236}">
                <a16:creationId xmlns:a16="http://schemas.microsoft.com/office/drawing/2014/main" id="{966F9E07-6677-438F-870F-75D0F5C40981}"/>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80639323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7"/>
                                        </p:tgtEl>
                                        <p:attrNameLst>
                                          <p:attrName>style.color</p:attrName>
                                        </p:attrNameLst>
                                      </p:cBhvr>
                                      <p:to>
                                        <p:clrVal>
                                          <a:schemeClr val="tx1"/>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grpId="0" nodeType="clickEffect">
                                  <p:stCondLst>
                                    <p:cond delay="0"/>
                                  </p:stCondLst>
                                  <p:childTnLst>
                                    <p:set>
                                      <p:cBhvr override="childStyle">
                                        <p:cTn id="10" dur="indefinite"/>
                                        <p:tgtEl>
                                          <p:spTgt spid="8"/>
                                        </p:tgtEl>
                                        <p:attrNameLst>
                                          <p:attrName>style.color</p:attrName>
                                        </p:attrNameLst>
                                      </p:cBhvr>
                                      <p:to>
                                        <p:clrVal>
                                          <a:schemeClr val="tx1"/>
                                        </p:clrVal>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1" grpId="0" nodeType="clickEffect">
                                  <p:stCondLst>
                                    <p:cond delay="0"/>
                                  </p:stCondLst>
                                  <p:childTnLst>
                                    <p:set>
                                      <p:cBhvr override="childStyle">
                                        <p:cTn id="14" dur="indefinite"/>
                                        <p:tgtEl>
                                          <p:spTgt spid="9"/>
                                        </p:tgtEl>
                                        <p:attrNameLst>
                                          <p:attrName>style.color</p:attrName>
                                        </p:attrNameLst>
                                      </p:cBhvr>
                                      <p:to>
                                        <p:clrVal>
                                          <a:schemeClr val="tx1"/>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26</a:t>
            </a:fld>
            <a:endParaRPr lang="en-US" dirty="0"/>
          </a:p>
        </p:txBody>
      </p:sp>
      <p:sp>
        <p:nvSpPr>
          <p:cNvPr id="6"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Covid-19 Exemptions</a:t>
            </a:r>
          </a:p>
        </p:txBody>
      </p:sp>
      <p:sp>
        <p:nvSpPr>
          <p:cNvPr id="2" name="TextBox 1">
            <a:extLst>
              <a:ext uri="{FF2B5EF4-FFF2-40B4-BE49-F238E27FC236}">
                <a16:creationId xmlns:a16="http://schemas.microsoft.com/office/drawing/2014/main" id="{61F66CC9-7035-4EB4-B458-3AE1EE0D7714}"/>
              </a:ext>
            </a:extLst>
          </p:cNvPr>
          <p:cNvSpPr txBox="1"/>
          <p:nvPr/>
        </p:nvSpPr>
        <p:spPr>
          <a:xfrm>
            <a:off x="402337" y="1485900"/>
            <a:ext cx="11356848" cy="4256532"/>
          </a:xfrm>
          <a:prstGeom prst="rect">
            <a:avLst/>
          </a:prstGeom>
          <a:noFill/>
        </p:spPr>
        <p:txBody>
          <a:bodyPr wrap="square" rtlCol="0">
            <a:noAutofit/>
          </a:bodyPr>
          <a:lstStyle/>
          <a:p>
            <a:pPr marL="0" indent="0">
              <a:buNone/>
            </a:pPr>
            <a:r>
              <a:rPr lang="en-US" sz="2800" dirty="0">
                <a:latin typeface="Tw Cen MT" panose="020B0602020104020603" pitchFamily="34" charset="0"/>
              </a:rPr>
              <a:t>CARES Act (Pub. L. 116-136) March 13, 2020, thru Dec 21,2020 or the last date </a:t>
            </a:r>
            <a:r>
              <a:rPr lang="en-US" sz="2800" b="1" dirty="0">
                <a:latin typeface="Tw Cen MT" panose="020B0602020104020603" pitchFamily="34" charset="0"/>
              </a:rPr>
              <a:t>when national emergency is in effect</a:t>
            </a:r>
            <a:endParaRPr lang="en-US" sz="1050" b="1" dirty="0">
              <a:latin typeface="Tw Cen MT" panose="020B0602020104020603" pitchFamily="34" charset="0"/>
            </a:endParaRPr>
          </a:p>
          <a:p>
            <a:pPr marL="0" indent="0">
              <a:buNone/>
            </a:pPr>
            <a:endParaRPr lang="en-US" sz="1600" b="1" dirty="0">
              <a:latin typeface="Tw Cen MT" panose="020B0602020104020603" pitchFamily="34" charset="0"/>
            </a:endParaRPr>
          </a:p>
          <a:p>
            <a:pPr marL="0" indent="0">
              <a:buNone/>
            </a:pPr>
            <a:r>
              <a:rPr lang="en-US" sz="2800" dirty="0">
                <a:latin typeface="Tw Cen MT" panose="020B0602020104020603" pitchFamily="34" charset="0"/>
              </a:rPr>
              <a:t>For students who begin attendance during a qualifying payment period or period of enrollment and subsequently withdrew due to COVID-19, the CARES Act:</a:t>
            </a:r>
          </a:p>
          <a:p>
            <a:pPr marL="457200" indent="173038"/>
            <a:r>
              <a:rPr lang="en-US" sz="2800" b="1" dirty="0">
                <a:latin typeface="Tw Cen MT" panose="020B0602020104020603" pitchFamily="34" charset="0"/>
              </a:rPr>
              <a:t>Waives requirements to return Title IV </a:t>
            </a:r>
            <a:r>
              <a:rPr lang="en-US" sz="2800" dirty="0">
                <a:latin typeface="Tw Cen MT" panose="020B0602020104020603" pitchFamily="34" charset="0"/>
              </a:rPr>
              <a:t>funds through R2T4 requirements;</a:t>
            </a:r>
          </a:p>
          <a:p>
            <a:pPr marL="457200" indent="173038"/>
            <a:r>
              <a:rPr lang="en-US" sz="2800" dirty="0">
                <a:latin typeface="Tw Cen MT" panose="020B0602020104020603" pitchFamily="34" charset="0"/>
              </a:rPr>
              <a:t>Excludes that period from the students </a:t>
            </a:r>
            <a:r>
              <a:rPr lang="en-US" sz="2800" b="1" dirty="0">
                <a:latin typeface="Tw Cen MT" panose="020B0602020104020603" pitchFamily="34" charset="0"/>
              </a:rPr>
              <a:t>Subsidized Loan usage</a:t>
            </a:r>
            <a:r>
              <a:rPr lang="en-US" sz="2800" dirty="0">
                <a:latin typeface="Tw Cen MT" panose="020B0602020104020603" pitchFamily="34" charset="0"/>
              </a:rPr>
              <a:t>;</a:t>
            </a:r>
          </a:p>
          <a:p>
            <a:pPr marL="457200" indent="173038"/>
            <a:r>
              <a:rPr lang="en-US" sz="2800" dirty="0">
                <a:latin typeface="Tw Cen MT" panose="020B0602020104020603" pitchFamily="34" charset="0"/>
              </a:rPr>
              <a:t>Excludes Pell Grant funds received from </a:t>
            </a:r>
            <a:r>
              <a:rPr lang="en-US" sz="2800" b="1" dirty="0">
                <a:latin typeface="Tw Cen MT" panose="020B0602020104020603" pitchFamily="34" charset="0"/>
              </a:rPr>
              <a:t>LEU</a:t>
            </a:r>
            <a:r>
              <a:rPr lang="en-US" sz="2800" dirty="0">
                <a:latin typeface="Tw Cen MT" panose="020B0602020104020603" pitchFamily="34" charset="0"/>
              </a:rPr>
              <a:t>; and </a:t>
            </a:r>
          </a:p>
          <a:p>
            <a:pPr marL="457200" indent="173038"/>
            <a:r>
              <a:rPr lang="en-US" sz="2800" b="1" dirty="0">
                <a:latin typeface="Tw Cen MT" panose="020B0602020104020603" pitchFamily="34" charset="0"/>
              </a:rPr>
              <a:t>Cancels Direct Loan debt </a:t>
            </a:r>
            <a:r>
              <a:rPr lang="en-US" sz="2800" dirty="0">
                <a:latin typeface="Tw Cen MT" panose="020B0602020104020603" pitchFamily="34" charset="0"/>
              </a:rPr>
              <a:t>received for the period.</a:t>
            </a:r>
          </a:p>
          <a:p>
            <a:endParaRPr lang="en-US" dirty="0">
              <a:latin typeface="Tw Cen MT" panose="020B0602020104020603" pitchFamily="34" charset="0"/>
            </a:endParaRPr>
          </a:p>
        </p:txBody>
      </p:sp>
      <p:sp>
        <p:nvSpPr>
          <p:cNvPr id="14" name="Footer Placeholder 4">
            <a:extLst>
              <a:ext uri="{FF2B5EF4-FFF2-40B4-BE49-F238E27FC236}">
                <a16:creationId xmlns:a16="http://schemas.microsoft.com/office/drawing/2014/main" id="{640BAB0D-498F-48E3-B7BB-0887AC8E3FC8}"/>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314740189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 Christel</a:t>
            </a:r>
          </a:p>
        </p:txBody>
      </p:sp>
      <p:sp>
        <p:nvSpPr>
          <p:cNvPr id="5" name="Slide Number Placeholder 4"/>
          <p:cNvSpPr>
            <a:spLocks noGrp="1"/>
          </p:cNvSpPr>
          <p:nvPr>
            <p:ph type="sldNum" sz="quarter" idx="12"/>
          </p:nvPr>
        </p:nvSpPr>
        <p:spPr/>
        <p:txBody>
          <a:bodyPr/>
          <a:lstStyle/>
          <a:p>
            <a:fld id="{1304E4F6-5DBB-467A-B1C4-2E27796DE4FB}" type="slidenum">
              <a:rPr lang="en-US" smtClean="0"/>
              <a:t>27</a:t>
            </a:fld>
            <a:endParaRPr lang="en-US"/>
          </a:p>
        </p:txBody>
      </p:sp>
      <p:sp>
        <p:nvSpPr>
          <p:cNvPr id="7" name="Rectangle 6"/>
          <p:cNvSpPr/>
          <p:nvPr/>
        </p:nvSpPr>
        <p:spPr>
          <a:xfrm>
            <a:off x="2101084" y="162151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- 116 Days (January 13th – May 7</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4" name="TextBox 3"/>
          <p:cNvSpPr txBox="1"/>
          <p:nvPr/>
        </p:nvSpPr>
        <p:spPr>
          <a:xfrm>
            <a:off x="342901" y="2918088"/>
            <a:ext cx="11544299" cy="1061829"/>
          </a:xfrm>
          <a:prstGeom prst="rect">
            <a:avLst/>
          </a:prstGeom>
          <a:noFill/>
        </p:spPr>
        <p:txBody>
          <a:bodyPr wrap="square" rtlCol="0">
            <a:spAutoFit/>
          </a:bodyPr>
          <a:lstStyle/>
          <a:p>
            <a:r>
              <a:rPr lang="en-US" sz="2100" dirty="0"/>
              <a:t>Christel begins attendance in the Spring Term, enrolled in 6 credit hours. She runs into a work conflict and needs to withdraw.  She withdraws from her classes through the school’s online portal on </a:t>
            </a:r>
            <a:r>
              <a:rPr lang="en-US" sz="2100" b="1" dirty="0"/>
              <a:t>February 14</a:t>
            </a:r>
            <a:r>
              <a:rPr lang="en-US" sz="2100" dirty="0"/>
              <a:t> (33 Days into the term).</a:t>
            </a:r>
            <a:endParaRPr lang="en-US" sz="2100" b="1" dirty="0"/>
          </a:p>
        </p:txBody>
      </p:sp>
      <p:sp>
        <p:nvSpPr>
          <p:cNvPr id="8" name="TextBox 7"/>
          <p:cNvSpPr txBox="1"/>
          <p:nvPr/>
        </p:nvSpPr>
        <p:spPr>
          <a:xfrm>
            <a:off x="5375448" y="2487982"/>
            <a:ext cx="2676938" cy="369332"/>
          </a:xfrm>
          <a:prstGeom prst="rect">
            <a:avLst/>
          </a:prstGeom>
          <a:noFill/>
          <a:ln w="19050">
            <a:solidFill>
              <a:schemeClr val="accent2"/>
            </a:solidFill>
          </a:ln>
        </p:spPr>
        <p:txBody>
          <a:bodyPr wrap="square" rtlCol="0">
            <a:spAutoFit/>
          </a:bodyPr>
          <a:lstStyle/>
          <a:p>
            <a:pPr algn="ctr"/>
            <a:r>
              <a:rPr lang="en-US" dirty="0"/>
              <a:t>*9 Day Spring Break</a:t>
            </a:r>
          </a:p>
        </p:txBody>
      </p:sp>
      <p:sp>
        <p:nvSpPr>
          <p:cNvPr id="10" name="Left Brace 9"/>
          <p:cNvSpPr/>
          <p:nvPr/>
        </p:nvSpPr>
        <p:spPr>
          <a:xfrm rot="16200000">
            <a:off x="6412298" y="1990570"/>
            <a:ext cx="214857" cy="636814"/>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1028856845"/>
              </p:ext>
            </p:extLst>
          </p:nvPr>
        </p:nvGraphicFramePr>
        <p:xfrm>
          <a:off x="1717848" y="4157023"/>
          <a:ext cx="3657600" cy="1483360"/>
        </p:xfrm>
        <a:graphic>
          <a:graphicData uri="http://schemas.openxmlformats.org/drawingml/2006/table">
            <a:tbl>
              <a:tblPr firstRow="1" bandRow="1">
                <a:tableStyleId>{3B4B98B0-60AC-42C2-AFA5-B58CD77FA1E5}</a:tableStyleId>
              </a:tblPr>
              <a:tblGrid>
                <a:gridCol w="1828800">
                  <a:extLst>
                    <a:ext uri="{9D8B030D-6E8A-4147-A177-3AD203B41FA5}">
                      <a16:colId xmlns:a16="http://schemas.microsoft.com/office/drawing/2014/main" val="677257463"/>
                    </a:ext>
                  </a:extLst>
                </a:gridCol>
                <a:gridCol w="1828800">
                  <a:extLst>
                    <a:ext uri="{9D8B030D-6E8A-4147-A177-3AD203B41FA5}">
                      <a16:colId xmlns:a16="http://schemas.microsoft.com/office/drawing/2014/main" val="1284443319"/>
                    </a:ext>
                  </a:extLst>
                </a:gridCol>
              </a:tblGrid>
              <a:tr h="370840">
                <a:tc>
                  <a:txBody>
                    <a:bodyPr/>
                    <a:lstStyle/>
                    <a:p>
                      <a:r>
                        <a:rPr lang="en-US" dirty="0"/>
                        <a:t>Type of WD: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Official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Withdrawal Date:</a:t>
                      </a:r>
                    </a:p>
                  </a:txBody>
                  <a:tcPr>
                    <a:lnL w="12700" cap="flat" cmpd="sng" algn="ctr">
                      <a:solidFill>
                        <a:schemeClr val="tx1"/>
                      </a:solidFill>
                      <a:prstDash val="solid"/>
                      <a:round/>
                      <a:headEnd type="none" w="med" len="med"/>
                      <a:tailEnd type="none" w="med" len="med"/>
                    </a:lnL>
                  </a:tcPr>
                </a:tc>
                <a:tc>
                  <a:txBody>
                    <a:bodyPr/>
                    <a:lstStyle/>
                    <a:p>
                      <a:r>
                        <a:rPr lang="en-US" dirty="0"/>
                        <a:t>February 14</a:t>
                      </a:r>
                      <a:r>
                        <a:rPr lang="en-US" baseline="30000" dirty="0"/>
                        <a:t>th</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Term Start Date:</a:t>
                      </a:r>
                    </a:p>
                  </a:txBody>
                  <a:tcPr>
                    <a:lnL w="12700" cap="flat" cmpd="sng" algn="ctr">
                      <a:solidFill>
                        <a:schemeClr val="tx1"/>
                      </a:solidFill>
                      <a:prstDash val="solid"/>
                      <a:round/>
                      <a:headEnd type="none" w="med" len="med"/>
                      <a:tailEnd type="none" w="med" len="med"/>
                    </a:lnL>
                  </a:tcPr>
                </a:tc>
                <a:tc>
                  <a:txBody>
                    <a:bodyPr/>
                    <a:lstStyle/>
                    <a:p>
                      <a:r>
                        <a:rPr lang="en-US" dirty="0"/>
                        <a:t>January 13</a:t>
                      </a:r>
                      <a:r>
                        <a:rPr lang="en-US" baseline="30000" dirty="0"/>
                        <a:t>th</a:t>
                      </a:r>
                      <a:r>
                        <a:rPr lang="en-US" dirty="0"/>
                        <a:t>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Term End Date: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 7</a:t>
                      </a:r>
                      <a:r>
                        <a:rPr lang="en-US" baseline="30000" dirty="0"/>
                        <a:t>th</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8866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210033214"/>
              </p:ext>
            </p:extLst>
          </p:nvPr>
        </p:nvGraphicFramePr>
        <p:xfrm>
          <a:off x="6145856" y="4157023"/>
          <a:ext cx="4360017" cy="1483360"/>
        </p:xfrm>
        <a:graphic>
          <a:graphicData uri="http://schemas.openxmlformats.org/drawingml/2006/table">
            <a:tbl>
              <a:tblPr firstRow="1" bandRow="1">
                <a:tableStyleId>{3B4B98B0-60AC-42C2-AFA5-B58CD77FA1E5}</a:tableStyleId>
              </a:tblPr>
              <a:tblGrid>
                <a:gridCol w="2268141">
                  <a:extLst>
                    <a:ext uri="{9D8B030D-6E8A-4147-A177-3AD203B41FA5}">
                      <a16:colId xmlns:a16="http://schemas.microsoft.com/office/drawing/2014/main" val="677257463"/>
                    </a:ext>
                  </a:extLst>
                </a:gridCol>
                <a:gridCol w="2091876">
                  <a:extLst>
                    <a:ext uri="{9D8B030D-6E8A-4147-A177-3AD203B41FA5}">
                      <a16:colId xmlns:a16="http://schemas.microsoft.com/office/drawing/2014/main" val="1284443319"/>
                    </a:ext>
                  </a:extLst>
                </a:gridCol>
              </a:tblGrid>
              <a:tr h="370840">
                <a:tc>
                  <a:txBody>
                    <a:bodyPr/>
                    <a:lstStyle/>
                    <a:p>
                      <a:r>
                        <a:rPr lang="en-US" dirty="0"/>
                        <a:t>Total Days in Period: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116 Days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Scheduled Break:</a:t>
                      </a:r>
                    </a:p>
                  </a:txBody>
                  <a:tcPr>
                    <a:lnL w="12700" cap="flat" cmpd="sng" algn="ctr">
                      <a:solidFill>
                        <a:schemeClr val="tx1"/>
                      </a:solidFill>
                      <a:prstDash val="solid"/>
                      <a:round/>
                      <a:headEnd type="none" w="med" len="med"/>
                      <a:tailEnd type="none" w="med" len="med"/>
                    </a:lnL>
                  </a:tcPr>
                </a:tc>
                <a:tc>
                  <a:txBody>
                    <a:bodyPr/>
                    <a:lstStyle/>
                    <a:p>
                      <a:r>
                        <a:rPr lang="en-US" dirty="0"/>
                        <a:t>9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Numerator:</a:t>
                      </a:r>
                    </a:p>
                  </a:txBody>
                  <a:tcPr>
                    <a:lnL w="12700" cap="flat" cmpd="sng" algn="ctr">
                      <a:solidFill>
                        <a:schemeClr val="tx1"/>
                      </a:solidFill>
                      <a:prstDash val="solid"/>
                      <a:round/>
                      <a:headEnd type="none" w="med" len="med"/>
                      <a:tailEnd type="none" w="med" len="med"/>
                    </a:lnL>
                  </a:tcPr>
                </a:tc>
                <a:tc>
                  <a:txBody>
                    <a:bodyPr/>
                    <a:lstStyle/>
                    <a:p>
                      <a:r>
                        <a:rPr lang="en-US" dirty="0"/>
                        <a:t>33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116 - 9</a:t>
                      </a:r>
                      <a:r>
                        <a:rPr lang="en-US" baseline="0" dirty="0"/>
                        <a:t> = 107 Days</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88660"/>
                  </a:ext>
                </a:extLst>
              </a:tr>
            </a:tbl>
          </a:graphicData>
        </a:graphic>
      </p:graphicFrame>
      <p:sp>
        <p:nvSpPr>
          <p:cNvPr id="12" name="Footer Placeholder 4">
            <a:extLst>
              <a:ext uri="{FF2B5EF4-FFF2-40B4-BE49-F238E27FC236}">
                <a16:creationId xmlns:a16="http://schemas.microsoft.com/office/drawing/2014/main" id="{EF4B9ECA-4547-493C-BDDB-72EC89016B94}"/>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18550641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 Christel</a:t>
            </a:r>
          </a:p>
        </p:txBody>
      </p:sp>
      <p:sp>
        <p:nvSpPr>
          <p:cNvPr id="5" name="Slide Number Placeholder 4"/>
          <p:cNvSpPr>
            <a:spLocks noGrp="1"/>
          </p:cNvSpPr>
          <p:nvPr>
            <p:ph type="sldNum" sz="quarter" idx="12"/>
          </p:nvPr>
        </p:nvSpPr>
        <p:spPr/>
        <p:txBody>
          <a:bodyPr/>
          <a:lstStyle/>
          <a:p>
            <a:fld id="{1304E4F6-5DBB-467A-B1C4-2E27796DE4FB}" type="slidenum">
              <a:rPr lang="en-US" smtClean="0"/>
              <a:t>28</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477253533"/>
              </p:ext>
            </p:extLst>
          </p:nvPr>
        </p:nvGraphicFramePr>
        <p:xfrm>
          <a:off x="6964895" y="1690688"/>
          <a:ext cx="3657600" cy="1463040"/>
        </p:xfrm>
        <a:graphic>
          <a:graphicData uri="http://schemas.openxmlformats.org/drawingml/2006/table">
            <a:tbl>
              <a:tblPr firstRow="1" bandRow="1">
                <a:tableStyleId>{3B4B98B0-60AC-42C2-AFA5-B58CD77FA1E5}</a:tableStyleId>
              </a:tblPr>
              <a:tblGrid>
                <a:gridCol w="1828800">
                  <a:extLst>
                    <a:ext uri="{9D8B030D-6E8A-4147-A177-3AD203B41FA5}">
                      <a16:colId xmlns:a16="http://schemas.microsoft.com/office/drawing/2014/main" val="677257463"/>
                    </a:ext>
                  </a:extLst>
                </a:gridCol>
                <a:gridCol w="1828800">
                  <a:extLst>
                    <a:ext uri="{9D8B030D-6E8A-4147-A177-3AD203B41FA5}">
                      <a16:colId xmlns:a16="http://schemas.microsoft.com/office/drawing/2014/main" val="1284443319"/>
                    </a:ext>
                  </a:extLst>
                </a:gridCol>
              </a:tblGrid>
              <a:tr h="182511">
                <a:tc gridSpan="2">
                  <a:txBody>
                    <a:bodyPr/>
                    <a:lstStyle/>
                    <a:p>
                      <a:pPr algn="ctr"/>
                      <a:r>
                        <a:rPr lang="en-US" dirty="0"/>
                        <a:t>Institutional Charges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238029">
                <a:tc>
                  <a:txBody>
                    <a:bodyPr/>
                    <a:lstStyle/>
                    <a:p>
                      <a:r>
                        <a:rPr lang="en-US" dirty="0"/>
                        <a:t>Tuition and Fees:</a:t>
                      </a:r>
                    </a:p>
                  </a:txBody>
                  <a:tcPr>
                    <a:lnL w="12700" cap="flat" cmpd="sng" algn="ctr">
                      <a:solidFill>
                        <a:schemeClr val="tx1"/>
                      </a:solidFill>
                      <a:prstDash val="solid"/>
                      <a:round/>
                      <a:headEnd type="none" w="med" len="med"/>
                      <a:tailEnd type="none" w="med" len="med"/>
                    </a:lnL>
                  </a:tcPr>
                </a:tc>
                <a:tc>
                  <a:txBody>
                    <a:bodyPr/>
                    <a:lstStyle/>
                    <a:p>
                      <a:r>
                        <a:rPr lang="en-US" dirty="0"/>
                        <a:t>$2621.48</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238029">
                <a:tc>
                  <a:txBody>
                    <a:bodyPr/>
                    <a:lstStyle/>
                    <a:p>
                      <a:r>
                        <a:rPr lang="en-US" dirty="0"/>
                        <a:t>Housing:</a:t>
                      </a:r>
                    </a:p>
                  </a:txBody>
                  <a:tcPr>
                    <a:lnL w="12700" cap="flat" cmpd="sng" algn="ctr">
                      <a:solidFill>
                        <a:schemeClr val="tx1"/>
                      </a:solidFill>
                      <a:prstDash val="solid"/>
                      <a:round/>
                      <a:headEnd type="none" w="med" len="med"/>
                      <a:tailEnd type="none" w="med" len="med"/>
                    </a:lnL>
                  </a:tcPr>
                </a:tc>
                <a:tc>
                  <a:txBody>
                    <a:bodyPr/>
                    <a:lstStyle/>
                    <a:p>
                      <a:r>
                        <a:rPr lang="en-US" dirty="0"/>
                        <a:t>$0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38029">
                <a:tc>
                  <a:txBody>
                    <a:bodyPr/>
                    <a:lstStyle/>
                    <a:p>
                      <a:r>
                        <a:rPr lang="en-US" dirty="0"/>
                        <a:t>Meals: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377330267"/>
              </p:ext>
            </p:extLst>
          </p:nvPr>
        </p:nvGraphicFramePr>
        <p:xfrm>
          <a:off x="838199" y="4027669"/>
          <a:ext cx="4474029" cy="731520"/>
        </p:xfrm>
        <a:graphic>
          <a:graphicData uri="http://schemas.openxmlformats.org/drawingml/2006/table">
            <a:tbl>
              <a:tblPr firstRow="1" bandRow="1">
                <a:tableStyleId>{3B4B98B0-60AC-42C2-AFA5-B58CD77FA1E5}</a:tableStyleId>
              </a:tblPr>
              <a:tblGrid>
                <a:gridCol w="2612420">
                  <a:extLst>
                    <a:ext uri="{9D8B030D-6E8A-4147-A177-3AD203B41FA5}">
                      <a16:colId xmlns:a16="http://schemas.microsoft.com/office/drawing/2014/main" val="677257463"/>
                    </a:ext>
                  </a:extLst>
                </a:gridCol>
                <a:gridCol w="1861609">
                  <a:extLst>
                    <a:ext uri="{9D8B030D-6E8A-4147-A177-3AD203B41FA5}">
                      <a16:colId xmlns:a16="http://schemas.microsoft.com/office/drawing/2014/main" val="1284443319"/>
                    </a:ext>
                  </a:extLst>
                </a:gridCol>
              </a:tblGrid>
              <a:tr h="0">
                <a:tc gridSpan="2">
                  <a:txBody>
                    <a:bodyPr/>
                    <a:lstStyle/>
                    <a:p>
                      <a:pPr algn="ctr"/>
                      <a:r>
                        <a:rPr lang="en-US" dirty="0">
                          <a:solidFill>
                            <a:sysClr val="windowText" lastClr="000000"/>
                          </a:solidFill>
                        </a:rPr>
                        <a:t>Aid Disbursed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168203">
                <a:tc>
                  <a:txBody>
                    <a:bodyPr/>
                    <a:lstStyle/>
                    <a:p>
                      <a:r>
                        <a:rPr lang="en-US" dirty="0">
                          <a:solidFill>
                            <a:sysClr val="windowText" lastClr="000000"/>
                          </a:solidFill>
                        </a:rPr>
                        <a:t>Unsubsidized Loan: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solidFill>
                            <a:sysClr val="windowText" lastClr="000000"/>
                          </a:solidFill>
                        </a:rPr>
                        <a:t>$10,142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18001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856094744"/>
              </p:ext>
            </p:extLst>
          </p:nvPr>
        </p:nvGraphicFramePr>
        <p:xfrm>
          <a:off x="6964895" y="4025205"/>
          <a:ext cx="3657600" cy="1097280"/>
        </p:xfrm>
        <a:graphic>
          <a:graphicData uri="http://schemas.openxmlformats.org/drawingml/2006/table">
            <a:tbl>
              <a:tblPr firstRow="1" bandRow="1">
                <a:tableStyleId>{3B4B98B0-60AC-42C2-AFA5-B58CD77FA1E5}</a:tableStyleId>
              </a:tblPr>
              <a:tblGrid>
                <a:gridCol w="2472021">
                  <a:extLst>
                    <a:ext uri="{9D8B030D-6E8A-4147-A177-3AD203B41FA5}">
                      <a16:colId xmlns:a16="http://schemas.microsoft.com/office/drawing/2014/main" val="677257463"/>
                    </a:ext>
                  </a:extLst>
                </a:gridCol>
                <a:gridCol w="1185579">
                  <a:extLst>
                    <a:ext uri="{9D8B030D-6E8A-4147-A177-3AD203B41FA5}">
                      <a16:colId xmlns:a16="http://schemas.microsoft.com/office/drawing/2014/main" val="2794757012"/>
                    </a:ext>
                  </a:extLst>
                </a:gridCol>
              </a:tblGrid>
              <a:tr h="118908">
                <a:tc gridSpan="2">
                  <a:txBody>
                    <a:bodyPr/>
                    <a:lstStyle/>
                    <a:p>
                      <a:pPr algn="ctr"/>
                      <a:r>
                        <a:rPr lang="en-US" dirty="0"/>
                        <a:t>Total</a:t>
                      </a:r>
                      <a:r>
                        <a:rPr lang="en-US" baseline="0" dirty="0"/>
                        <a:t> Aid to Be Returned</a:t>
                      </a:r>
                      <a:r>
                        <a:rPr lang="en-US" dirty="0"/>
                        <a:t>: $7018.00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118908">
                <a:tc>
                  <a:txBody>
                    <a:bodyPr/>
                    <a:lstStyle/>
                    <a:p>
                      <a:r>
                        <a:rPr lang="en-US" dirty="0"/>
                        <a:t>Institution’s Share:</a:t>
                      </a:r>
                    </a:p>
                  </a:txBody>
                  <a:tcPr>
                    <a:lnL w="12700" cap="flat" cmpd="sng" algn="ctr">
                      <a:solidFill>
                        <a:schemeClr val="tx1"/>
                      </a:solidFill>
                      <a:prstDash val="solid"/>
                      <a:round/>
                      <a:headEnd type="none" w="med" len="med"/>
                      <a:tailEnd type="none" w="med" len="med"/>
                    </a:lnL>
                  </a:tcPr>
                </a:tc>
                <a:tc>
                  <a:txBody>
                    <a:bodyPr/>
                    <a:lstStyle/>
                    <a:p>
                      <a:r>
                        <a:rPr lang="en-US" dirty="0"/>
                        <a:t>$1814.00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126230">
                <a:tc>
                  <a:txBody>
                    <a:bodyPr/>
                    <a:lstStyle/>
                    <a:p>
                      <a:r>
                        <a:rPr lang="en-US" dirty="0"/>
                        <a:t>Student’s Share: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$5204.00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18001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225504268"/>
              </p:ext>
            </p:extLst>
          </p:nvPr>
        </p:nvGraphicFramePr>
        <p:xfrm>
          <a:off x="838200" y="1690688"/>
          <a:ext cx="4474029" cy="1854200"/>
        </p:xfrm>
        <a:graphic>
          <a:graphicData uri="http://schemas.openxmlformats.org/drawingml/2006/table">
            <a:tbl>
              <a:tblPr firstRow="1" bandRow="1">
                <a:tableStyleId>{3B4B98B0-60AC-42C2-AFA5-B58CD77FA1E5}</a:tableStyleId>
              </a:tblPr>
              <a:tblGrid>
                <a:gridCol w="1934029">
                  <a:extLst>
                    <a:ext uri="{9D8B030D-6E8A-4147-A177-3AD203B41FA5}">
                      <a16:colId xmlns:a16="http://schemas.microsoft.com/office/drawing/2014/main" val="677257463"/>
                    </a:ext>
                  </a:extLst>
                </a:gridCol>
                <a:gridCol w="2540000">
                  <a:extLst>
                    <a:ext uri="{9D8B030D-6E8A-4147-A177-3AD203B41FA5}">
                      <a16:colId xmlns:a16="http://schemas.microsoft.com/office/drawing/2014/main" val="1284443319"/>
                    </a:ext>
                  </a:extLst>
                </a:gridCol>
              </a:tblGrid>
              <a:tr h="370840">
                <a:tc gridSpan="2">
                  <a:txBody>
                    <a:bodyPr/>
                    <a:lstStyle/>
                    <a:p>
                      <a:pPr algn="ctr"/>
                      <a:r>
                        <a:rPr lang="en-US" dirty="0"/>
                        <a:t>Total Days in Period: 116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Scheduled Breaks:</a:t>
                      </a:r>
                    </a:p>
                  </a:txBody>
                  <a:tcPr>
                    <a:lnL w="12700" cap="flat" cmpd="sng" algn="ctr">
                      <a:solidFill>
                        <a:schemeClr val="tx1"/>
                      </a:solidFill>
                      <a:prstDash val="solid"/>
                      <a:round/>
                      <a:headEnd type="none" w="med" len="med"/>
                      <a:tailEnd type="none" w="med" len="med"/>
                    </a:lnL>
                  </a:tcPr>
                </a:tc>
                <a:tc>
                  <a:txBody>
                    <a:bodyPr/>
                    <a:lstStyle/>
                    <a:p>
                      <a:r>
                        <a:rPr lang="en-US" dirty="0"/>
                        <a:t>9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Numerator:</a:t>
                      </a:r>
                    </a:p>
                  </a:txBody>
                  <a:tcPr>
                    <a:lnL w="12700" cap="flat" cmpd="sng" algn="ctr">
                      <a:solidFill>
                        <a:schemeClr val="tx1"/>
                      </a:solidFill>
                      <a:prstDash val="solid"/>
                      <a:round/>
                      <a:headEnd type="none" w="med" len="med"/>
                      <a:tailEnd type="none" w="med" len="med"/>
                    </a:lnL>
                  </a:tcPr>
                </a:tc>
                <a:tc>
                  <a:txBody>
                    <a:bodyPr/>
                    <a:lstStyle/>
                    <a:p>
                      <a:r>
                        <a:rPr lang="en-US" dirty="0"/>
                        <a:t>33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116 - 9</a:t>
                      </a:r>
                      <a:r>
                        <a:rPr lang="en-US" baseline="0" dirty="0"/>
                        <a:t> = 107 Days</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0988660"/>
                  </a:ext>
                </a:extLst>
              </a:tr>
              <a:tr h="370840">
                <a:tc>
                  <a:txBody>
                    <a:bodyPr/>
                    <a:lstStyle/>
                    <a:p>
                      <a:r>
                        <a:rPr lang="en-US" dirty="0"/>
                        <a:t>33/107</a:t>
                      </a:r>
                      <a:r>
                        <a:rPr lang="en-US" baseline="0" dirty="0"/>
                        <a:t> Days      =</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30.8% (</a:t>
                      </a:r>
                      <a:r>
                        <a:rPr lang="en-US" b="0" dirty="0">
                          <a:solidFill>
                            <a:schemeClr val="tx1"/>
                          </a:solidFill>
                        </a:rPr>
                        <a:t>Earned</a:t>
                      </a:r>
                      <a:r>
                        <a:rPr lang="en-US" dirty="0"/>
                        <a: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601400"/>
                  </a:ext>
                </a:extLst>
              </a:tr>
            </a:tbl>
          </a:graphicData>
        </a:graphic>
      </p:graphicFrame>
      <p:sp>
        <p:nvSpPr>
          <p:cNvPr id="10" name="Footer Placeholder 4">
            <a:extLst>
              <a:ext uri="{FF2B5EF4-FFF2-40B4-BE49-F238E27FC236}">
                <a16:creationId xmlns:a16="http://schemas.microsoft.com/office/drawing/2014/main" id="{714C0F89-1ED4-4F7E-8D34-EB467AA48337}"/>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124152608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29</a:t>
            </a:fld>
            <a:endParaRPr lang="en-US"/>
          </a:p>
        </p:txBody>
      </p:sp>
      <p:sp>
        <p:nvSpPr>
          <p:cNvPr id="6"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 Annette</a:t>
            </a:r>
          </a:p>
        </p:txBody>
      </p:sp>
      <p:sp>
        <p:nvSpPr>
          <p:cNvPr id="7" name="Rectangle 6"/>
          <p:cNvSpPr/>
          <p:nvPr/>
        </p:nvSpPr>
        <p:spPr>
          <a:xfrm>
            <a:off x="2101084" y="162151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- 115 Days (August 16th – December 8</a:t>
            </a:r>
            <a:r>
              <a:rPr lang="en-US" sz="2200" b="1" baseline="30000" dirty="0">
                <a:solidFill>
                  <a:srgbClr val="000000"/>
                </a:solidFill>
                <a:latin typeface="Gill Sans MT" panose="020B0502020104020203" pitchFamily="34" charset="0"/>
                <a:cs typeface="Arial" panose="020B0604020202020204" pitchFamily="34" charset="0"/>
              </a:rPr>
              <a:t>th</a:t>
            </a:r>
            <a:r>
              <a:rPr lang="en-US" sz="2200" b="1" dirty="0">
                <a:solidFill>
                  <a:srgbClr val="000000"/>
                </a:solidFill>
                <a:latin typeface="Gill Sans MT" panose="020B0502020104020203" pitchFamily="34" charset="0"/>
                <a:cs typeface="Arial" panose="020B0604020202020204" pitchFamily="34" charset="0"/>
              </a:rPr>
              <a:t>)</a:t>
            </a:r>
          </a:p>
        </p:txBody>
      </p:sp>
      <p:sp>
        <p:nvSpPr>
          <p:cNvPr id="8" name="TextBox 7"/>
          <p:cNvSpPr txBox="1"/>
          <p:nvPr/>
        </p:nvSpPr>
        <p:spPr>
          <a:xfrm>
            <a:off x="342901" y="2918088"/>
            <a:ext cx="11544299" cy="1384995"/>
          </a:xfrm>
          <a:prstGeom prst="rect">
            <a:avLst/>
          </a:prstGeom>
          <a:noFill/>
        </p:spPr>
        <p:txBody>
          <a:bodyPr wrap="square" rtlCol="0">
            <a:spAutoFit/>
          </a:bodyPr>
          <a:lstStyle/>
          <a:p>
            <a:r>
              <a:rPr lang="en-US" sz="2100" dirty="0"/>
              <a:t>Annette begins attendance in the Fall Term, enrolled in 15 credit hours. She withdraws from 6 credit hours on September 5</a:t>
            </a:r>
            <a:r>
              <a:rPr lang="en-US" sz="2100" baseline="30000" dirty="0"/>
              <a:t>th</a:t>
            </a:r>
            <a:r>
              <a:rPr lang="en-US" sz="2100" dirty="0"/>
              <a:t>.  At the end of the semester, the Financial Aid office discovers that she has failed all of her courses.  Her instructors report that her last date of attendance is </a:t>
            </a:r>
            <a:r>
              <a:rPr lang="en-US" sz="2100" b="1" dirty="0"/>
              <a:t>October 10</a:t>
            </a:r>
            <a:r>
              <a:rPr lang="en-US" sz="2100" b="1" baseline="30000" dirty="0"/>
              <a:t>th</a:t>
            </a:r>
            <a:r>
              <a:rPr lang="en-US" sz="2100" b="1" dirty="0"/>
              <a:t> </a:t>
            </a:r>
            <a:r>
              <a:rPr lang="en-US" sz="2100" dirty="0"/>
              <a:t>(56 Days into the term).</a:t>
            </a:r>
            <a:endParaRPr lang="en-US" sz="2100" b="1" dirty="0"/>
          </a:p>
        </p:txBody>
      </p:sp>
      <p:sp>
        <p:nvSpPr>
          <p:cNvPr id="9" name="TextBox 8"/>
          <p:cNvSpPr txBox="1"/>
          <p:nvPr/>
        </p:nvSpPr>
        <p:spPr>
          <a:xfrm>
            <a:off x="6982814" y="2477180"/>
            <a:ext cx="2676938" cy="369332"/>
          </a:xfrm>
          <a:prstGeom prst="rect">
            <a:avLst/>
          </a:prstGeom>
          <a:noFill/>
          <a:ln w="19050">
            <a:solidFill>
              <a:schemeClr val="accent2"/>
            </a:solidFill>
          </a:ln>
        </p:spPr>
        <p:txBody>
          <a:bodyPr wrap="square" rtlCol="0">
            <a:spAutoFit/>
          </a:bodyPr>
          <a:lstStyle/>
          <a:p>
            <a:pPr algn="ctr"/>
            <a:r>
              <a:rPr lang="en-US" dirty="0"/>
              <a:t>*5 Day Thanksgiving Break</a:t>
            </a:r>
          </a:p>
        </p:txBody>
      </p:sp>
      <p:sp>
        <p:nvSpPr>
          <p:cNvPr id="10" name="Left Brace 9"/>
          <p:cNvSpPr/>
          <p:nvPr/>
        </p:nvSpPr>
        <p:spPr>
          <a:xfrm rot="16200000">
            <a:off x="8219700" y="2124447"/>
            <a:ext cx="159500" cy="29210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19973121"/>
              </p:ext>
            </p:extLst>
          </p:nvPr>
        </p:nvGraphicFramePr>
        <p:xfrm>
          <a:off x="1717848" y="4326354"/>
          <a:ext cx="3657600" cy="1483360"/>
        </p:xfrm>
        <a:graphic>
          <a:graphicData uri="http://schemas.openxmlformats.org/drawingml/2006/table">
            <a:tbl>
              <a:tblPr firstRow="1" bandRow="1">
                <a:tableStyleId>{3B4B98B0-60AC-42C2-AFA5-B58CD77FA1E5}</a:tableStyleId>
              </a:tblPr>
              <a:tblGrid>
                <a:gridCol w="1828800">
                  <a:extLst>
                    <a:ext uri="{9D8B030D-6E8A-4147-A177-3AD203B41FA5}">
                      <a16:colId xmlns:a16="http://schemas.microsoft.com/office/drawing/2014/main" val="677257463"/>
                    </a:ext>
                  </a:extLst>
                </a:gridCol>
                <a:gridCol w="1828800">
                  <a:extLst>
                    <a:ext uri="{9D8B030D-6E8A-4147-A177-3AD203B41FA5}">
                      <a16:colId xmlns:a16="http://schemas.microsoft.com/office/drawing/2014/main" val="1284443319"/>
                    </a:ext>
                  </a:extLst>
                </a:gridCol>
              </a:tblGrid>
              <a:tr h="370840">
                <a:tc>
                  <a:txBody>
                    <a:bodyPr/>
                    <a:lstStyle/>
                    <a:p>
                      <a:r>
                        <a:rPr lang="en-US" dirty="0"/>
                        <a:t>Type of WD: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Unofficial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Withdrawal Date:</a:t>
                      </a:r>
                    </a:p>
                  </a:txBody>
                  <a:tcPr>
                    <a:lnL w="12700" cap="flat" cmpd="sng" algn="ctr">
                      <a:solidFill>
                        <a:schemeClr val="tx1"/>
                      </a:solidFill>
                      <a:prstDash val="solid"/>
                      <a:round/>
                      <a:headEnd type="none" w="med" len="med"/>
                      <a:tailEnd type="none" w="med" len="med"/>
                    </a:lnL>
                  </a:tcPr>
                </a:tc>
                <a:tc>
                  <a:txBody>
                    <a:bodyPr/>
                    <a:lstStyle/>
                    <a:p>
                      <a:r>
                        <a:rPr lang="en-US" dirty="0"/>
                        <a:t>October 10</a:t>
                      </a:r>
                      <a:r>
                        <a:rPr lang="en-US" baseline="30000" dirty="0"/>
                        <a:t>th</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Term Start Date:</a:t>
                      </a:r>
                    </a:p>
                  </a:txBody>
                  <a:tcPr>
                    <a:lnL w="12700" cap="flat" cmpd="sng" algn="ctr">
                      <a:solidFill>
                        <a:schemeClr val="tx1"/>
                      </a:solidFill>
                      <a:prstDash val="solid"/>
                      <a:round/>
                      <a:headEnd type="none" w="med" len="med"/>
                      <a:tailEnd type="none" w="med" len="med"/>
                    </a:lnL>
                  </a:tcPr>
                </a:tc>
                <a:tc>
                  <a:txBody>
                    <a:bodyPr/>
                    <a:lstStyle/>
                    <a:p>
                      <a:r>
                        <a:rPr lang="en-US" dirty="0"/>
                        <a:t>August 16</a:t>
                      </a:r>
                      <a:r>
                        <a:rPr lang="en-US" baseline="30000" dirty="0"/>
                        <a:t>th</a:t>
                      </a:r>
                      <a:r>
                        <a:rPr lang="en-US" dirty="0"/>
                        <a:t>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Term End Date: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December 8</a:t>
                      </a:r>
                      <a:r>
                        <a:rPr lang="en-US" baseline="30000" dirty="0"/>
                        <a:t>th</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8866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21148056"/>
              </p:ext>
            </p:extLst>
          </p:nvPr>
        </p:nvGraphicFramePr>
        <p:xfrm>
          <a:off x="6145856" y="4326354"/>
          <a:ext cx="4360017" cy="1483360"/>
        </p:xfrm>
        <a:graphic>
          <a:graphicData uri="http://schemas.openxmlformats.org/drawingml/2006/table">
            <a:tbl>
              <a:tblPr firstRow="1" bandRow="1">
                <a:tableStyleId>{3B4B98B0-60AC-42C2-AFA5-B58CD77FA1E5}</a:tableStyleId>
              </a:tblPr>
              <a:tblGrid>
                <a:gridCol w="2268141">
                  <a:extLst>
                    <a:ext uri="{9D8B030D-6E8A-4147-A177-3AD203B41FA5}">
                      <a16:colId xmlns:a16="http://schemas.microsoft.com/office/drawing/2014/main" val="677257463"/>
                    </a:ext>
                  </a:extLst>
                </a:gridCol>
                <a:gridCol w="2091876">
                  <a:extLst>
                    <a:ext uri="{9D8B030D-6E8A-4147-A177-3AD203B41FA5}">
                      <a16:colId xmlns:a16="http://schemas.microsoft.com/office/drawing/2014/main" val="1284443319"/>
                    </a:ext>
                  </a:extLst>
                </a:gridCol>
              </a:tblGrid>
              <a:tr h="370840">
                <a:tc>
                  <a:txBody>
                    <a:bodyPr/>
                    <a:lstStyle/>
                    <a:p>
                      <a:r>
                        <a:rPr lang="en-US" dirty="0"/>
                        <a:t>Total Days in Period: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t>115 Days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Scheduled Break:</a:t>
                      </a:r>
                    </a:p>
                  </a:txBody>
                  <a:tcPr>
                    <a:lnL w="12700" cap="flat" cmpd="sng" algn="ctr">
                      <a:solidFill>
                        <a:schemeClr val="tx1"/>
                      </a:solidFill>
                      <a:prstDash val="solid"/>
                      <a:round/>
                      <a:headEnd type="none" w="med" len="med"/>
                      <a:tailEnd type="none" w="med" len="med"/>
                    </a:lnL>
                  </a:tcPr>
                </a:tc>
                <a:tc>
                  <a:txBody>
                    <a:bodyPr/>
                    <a:lstStyle/>
                    <a:p>
                      <a:r>
                        <a:rPr lang="en-US" dirty="0"/>
                        <a:t>5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Numerator:</a:t>
                      </a:r>
                    </a:p>
                  </a:txBody>
                  <a:tcPr>
                    <a:lnL w="12700" cap="flat" cmpd="sng" algn="ctr">
                      <a:solidFill>
                        <a:schemeClr val="tx1"/>
                      </a:solidFill>
                      <a:prstDash val="solid"/>
                      <a:round/>
                      <a:headEnd type="none" w="med" len="med"/>
                      <a:tailEnd type="none" w="med" len="med"/>
                    </a:lnL>
                  </a:tcPr>
                </a:tc>
                <a:tc>
                  <a:txBody>
                    <a:bodyPr/>
                    <a:lstStyle/>
                    <a:p>
                      <a:r>
                        <a:rPr lang="en-US" dirty="0"/>
                        <a:t>56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115 - 5</a:t>
                      </a:r>
                      <a:r>
                        <a:rPr lang="en-US" baseline="0" dirty="0"/>
                        <a:t> = 110 Days</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988660"/>
                  </a:ext>
                </a:extLst>
              </a:tr>
            </a:tbl>
          </a:graphicData>
        </a:graphic>
      </p:graphicFrame>
      <p:sp>
        <p:nvSpPr>
          <p:cNvPr id="14" name="Footer Placeholder 4">
            <a:extLst>
              <a:ext uri="{FF2B5EF4-FFF2-40B4-BE49-F238E27FC236}">
                <a16:creationId xmlns:a16="http://schemas.microsoft.com/office/drawing/2014/main" id="{DF881958-9A76-4EE4-98DE-A441196E1110}"/>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15701371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6525-A798-4955-8969-FFB19E79C4F7}"/>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9A28E632-F1CF-4929-86E8-EFECCFFC75C9}"/>
              </a:ext>
            </a:extLst>
          </p:cNvPr>
          <p:cNvSpPr>
            <a:spLocks noGrp="1"/>
          </p:cNvSpPr>
          <p:nvPr>
            <p:ph type="ftr" sz="quarter" idx="11"/>
          </p:nvPr>
        </p:nvSpPr>
        <p:spPr/>
        <p:txBody>
          <a:bodyPr/>
          <a:lstStyle/>
          <a:p>
            <a:r>
              <a:rPr lang="en-US"/>
              <a:t>Fall Conference    November 4-7, 2018</a:t>
            </a:r>
            <a:endParaRPr lang="en-US" dirty="0"/>
          </a:p>
        </p:txBody>
      </p:sp>
      <p:sp>
        <p:nvSpPr>
          <p:cNvPr id="5" name="Slide Number Placeholder 4">
            <a:extLst>
              <a:ext uri="{FF2B5EF4-FFF2-40B4-BE49-F238E27FC236}">
                <a16:creationId xmlns:a16="http://schemas.microsoft.com/office/drawing/2014/main" id="{F110F031-5C9F-48CB-8B17-B7D661ABD3E2}"/>
              </a:ext>
            </a:extLst>
          </p:cNvPr>
          <p:cNvSpPr>
            <a:spLocks noGrp="1"/>
          </p:cNvSpPr>
          <p:nvPr>
            <p:ph type="sldNum" sz="quarter" idx="12"/>
          </p:nvPr>
        </p:nvSpPr>
        <p:spPr/>
        <p:txBody>
          <a:bodyPr/>
          <a:lstStyle/>
          <a:p>
            <a:fld id="{1304E4F6-5DBB-467A-B1C4-2E27796DE4FB}" type="slidenum">
              <a:rPr lang="en-US" smtClean="0"/>
              <a:t>3</a:t>
            </a:fld>
            <a:endParaRPr lang="en-US"/>
          </a:p>
        </p:txBody>
      </p:sp>
      <p:pic>
        <p:nvPicPr>
          <p:cNvPr id="15" name="Content Placeholder 14" descr="A picture containing indoor, table, sitting, fruit&#10;&#10;Description automatically generated">
            <a:extLst>
              <a:ext uri="{FF2B5EF4-FFF2-40B4-BE49-F238E27FC236}">
                <a16:creationId xmlns:a16="http://schemas.microsoft.com/office/drawing/2014/main" id="{4E06BA37-4A51-412E-A73D-15BC09E6B7E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72" b="5405"/>
          <a:stretch/>
        </p:blipFill>
        <p:spPr>
          <a:xfrm>
            <a:off x="0" y="1"/>
            <a:ext cx="12192000" cy="6858000"/>
          </a:xfrm>
        </p:spPr>
      </p:pic>
      <p:sp>
        <p:nvSpPr>
          <p:cNvPr id="16" name="TextBox 15">
            <a:extLst>
              <a:ext uri="{FF2B5EF4-FFF2-40B4-BE49-F238E27FC236}">
                <a16:creationId xmlns:a16="http://schemas.microsoft.com/office/drawing/2014/main" id="{6B007C07-DC58-4A36-916E-700A5491B017}"/>
              </a:ext>
            </a:extLst>
          </p:cNvPr>
          <p:cNvSpPr txBox="1"/>
          <p:nvPr/>
        </p:nvSpPr>
        <p:spPr>
          <a:xfrm>
            <a:off x="202323" y="628233"/>
            <a:ext cx="6853159" cy="3216265"/>
          </a:xfrm>
          <a:prstGeom prst="rect">
            <a:avLst/>
          </a:prstGeom>
          <a:noFill/>
        </p:spPr>
        <p:txBody>
          <a:bodyPr wrap="none" rtlCol="0">
            <a:spAutoFit/>
          </a:bodyPr>
          <a:lstStyle/>
          <a:p>
            <a:pPr algn="ctr"/>
            <a:r>
              <a:rPr lang="en-US" sz="11500" dirty="0">
                <a:solidFill>
                  <a:schemeClr val="bg1"/>
                </a:solidFill>
                <a:latin typeface="Tw Cen MT Condensed Extra Bold" panose="020B0803020202020204" pitchFamily="34" charset="0"/>
                <a:ea typeface="UD Digi Kyokasho N-B" panose="020B0400000000000000" pitchFamily="18" charset="-128"/>
              </a:rPr>
              <a:t>R2T4 </a:t>
            </a:r>
            <a:r>
              <a:rPr lang="en-US" sz="8800" dirty="0">
                <a:solidFill>
                  <a:schemeClr val="bg1"/>
                </a:solidFill>
                <a:latin typeface="Tw Cen MT Condensed Extra Bold" panose="020B0803020202020204" pitchFamily="34" charset="0"/>
                <a:ea typeface="UD Digi Kyokasho N-B" panose="020B0400000000000000" pitchFamily="18" charset="-128"/>
              </a:rPr>
              <a:t/>
            </a:r>
            <a:br>
              <a:rPr lang="en-US" sz="8800" dirty="0">
                <a:solidFill>
                  <a:schemeClr val="bg1"/>
                </a:solidFill>
                <a:latin typeface="Tw Cen MT Condensed Extra Bold" panose="020B0803020202020204" pitchFamily="34" charset="0"/>
                <a:ea typeface="UD Digi Kyokasho N-B" panose="020B0400000000000000" pitchFamily="18" charset="-128"/>
              </a:rPr>
            </a:br>
            <a:r>
              <a:rPr lang="en-US" sz="8800" dirty="0">
                <a:solidFill>
                  <a:schemeClr val="bg1"/>
                </a:solidFill>
                <a:latin typeface="Tw Cen MT Condensed Extra Bold" panose="020B0803020202020204" pitchFamily="34" charset="0"/>
                <a:ea typeface="UD Digi Kyokasho N-B" panose="020B0400000000000000" pitchFamily="18" charset="-128"/>
              </a:rPr>
              <a:t>Basic Principles</a:t>
            </a:r>
          </a:p>
        </p:txBody>
      </p:sp>
    </p:spTree>
    <p:extLst>
      <p:ext uri="{BB962C8B-B14F-4D97-AF65-F5344CB8AC3E}">
        <p14:creationId xmlns:p14="http://schemas.microsoft.com/office/powerpoint/2010/main" val="273043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30</a:t>
            </a:fld>
            <a:endParaRPr lang="en-US"/>
          </a:p>
        </p:txBody>
      </p:sp>
      <p:sp>
        <p:nvSpPr>
          <p:cNvPr id="6"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 Annette</a:t>
            </a:r>
          </a:p>
        </p:txBody>
      </p:sp>
      <p:graphicFrame>
        <p:nvGraphicFramePr>
          <p:cNvPr id="8" name="Table 7"/>
          <p:cNvGraphicFramePr>
            <a:graphicFrameLocks noGrp="1"/>
          </p:cNvGraphicFramePr>
          <p:nvPr>
            <p:extLst>
              <p:ext uri="{D42A27DB-BD31-4B8C-83A1-F6EECF244321}">
                <p14:modId xmlns:p14="http://schemas.microsoft.com/office/powerpoint/2010/main" val="642886651"/>
              </p:ext>
            </p:extLst>
          </p:nvPr>
        </p:nvGraphicFramePr>
        <p:xfrm>
          <a:off x="6373584" y="2408185"/>
          <a:ext cx="4474029" cy="1097280"/>
        </p:xfrm>
        <a:graphic>
          <a:graphicData uri="http://schemas.openxmlformats.org/drawingml/2006/table">
            <a:tbl>
              <a:tblPr firstRow="1" bandRow="1">
                <a:tableStyleId>{3B4B98B0-60AC-42C2-AFA5-B58CD77FA1E5}</a:tableStyleId>
              </a:tblPr>
              <a:tblGrid>
                <a:gridCol w="2612420">
                  <a:extLst>
                    <a:ext uri="{9D8B030D-6E8A-4147-A177-3AD203B41FA5}">
                      <a16:colId xmlns:a16="http://schemas.microsoft.com/office/drawing/2014/main" val="677257463"/>
                    </a:ext>
                  </a:extLst>
                </a:gridCol>
                <a:gridCol w="1861609">
                  <a:extLst>
                    <a:ext uri="{9D8B030D-6E8A-4147-A177-3AD203B41FA5}">
                      <a16:colId xmlns:a16="http://schemas.microsoft.com/office/drawing/2014/main" val="1284443319"/>
                    </a:ext>
                  </a:extLst>
                </a:gridCol>
              </a:tblGrid>
              <a:tr h="0">
                <a:tc gridSpan="2">
                  <a:txBody>
                    <a:bodyPr/>
                    <a:lstStyle/>
                    <a:p>
                      <a:pPr algn="ctr"/>
                      <a:r>
                        <a:rPr lang="en-US" dirty="0"/>
                        <a:t>Aid That Could Have</a:t>
                      </a:r>
                      <a:r>
                        <a:rPr lang="en-US" baseline="0" dirty="0"/>
                        <a:t> Been </a:t>
                      </a:r>
                      <a:r>
                        <a:rPr lang="en-US" dirty="0"/>
                        <a:t>Disbursed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168203">
                <a:tc>
                  <a:txBody>
                    <a:bodyPr/>
                    <a:lstStyle/>
                    <a:p>
                      <a:r>
                        <a:rPr lang="en-US" dirty="0"/>
                        <a:t>Subsidized Loan:</a:t>
                      </a:r>
                    </a:p>
                  </a:txBody>
                  <a:tcPr>
                    <a:lnL w="12700" cap="flat" cmpd="sng" algn="ctr">
                      <a:solidFill>
                        <a:schemeClr val="tx1"/>
                      </a:solidFill>
                      <a:prstDash val="solid"/>
                      <a:round/>
                      <a:headEnd type="none" w="med" len="med"/>
                      <a:tailEnd type="none" w="med" len="med"/>
                    </a:lnL>
                  </a:tcPr>
                </a:tc>
                <a:tc>
                  <a:txBody>
                    <a:bodyPr/>
                    <a:lstStyle/>
                    <a:p>
                      <a:r>
                        <a:rPr lang="en-US" dirty="0"/>
                        <a:t>$2,721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168203">
                <a:tc>
                  <a:txBody>
                    <a:bodyPr/>
                    <a:lstStyle/>
                    <a:p>
                      <a:r>
                        <a:rPr lang="en-US" dirty="0"/>
                        <a:t>Unsubsidized</a:t>
                      </a:r>
                      <a:r>
                        <a:rPr lang="en-US" baseline="0" dirty="0"/>
                        <a:t> Loan</a:t>
                      </a:r>
                      <a:r>
                        <a:rPr lang="en-US" dirty="0"/>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$990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0195229"/>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914186"/>
              </p:ext>
            </p:extLst>
          </p:nvPr>
        </p:nvGraphicFramePr>
        <p:xfrm>
          <a:off x="6373584" y="3641937"/>
          <a:ext cx="4474029" cy="1097280"/>
        </p:xfrm>
        <a:graphic>
          <a:graphicData uri="http://schemas.openxmlformats.org/drawingml/2006/table">
            <a:tbl>
              <a:tblPr firstRow="1" bandRow="1">
                <a:tableStyleId>{3B4B98B0-60AC-42C2-AFA5-B58CD77FA1E5}</a:tableStyleId>
              </a:tblPr>
              <a:tblGrid>
                <a:gridCol w="4474029">
                  <a:extLst>
                    <a:ext uri="{9D8B030D-6E8A-4147-A177-3AD203B41FA5}">
                      <a16:colId xmlns:a16="http://schemas.microsoft.com/office/drawing/2014/main" val="677257463"/>
                    </a:ext>
                  </a:extLst>
                </a:gridCol>
              </a:tblGrid>
              <a:tr h="118908">
                <a:tc>
                  <a:txBody>
                    <a:bodyPr/>
                    <a:lstStyle/>
                    <a:p>
                      <a:pPr algn="ctr"/>
                      <a:r>
                        <a:rPr lang="en-US" dirty="0"/>
                        <a:t>Total Aid: $6046.00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3441785"/>
                  </a:ext>
                </a:extLst>
              </a:tr>
              <a:tr h="1189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6046 x 50.9% = $3,077.41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89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Disbursed Aid =</a:t>
                      </a:r>
                      <a:r>
                        <a:rPr lang="en-US" baseline="0" dirty="0"/>
                        <a:t> </a:t>
                      </a:r>
                      <a:r>
                        <a:rPr lang="en-US" dirty="0"/>
                        <a:t>$2,335.00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762359986"/>
              </p:ext>
            </p:extLst>
          </p:nvPr>
        </p:nvGraphicFramePr>
        <p:xfrm>
          <a:off x="1164771" y="2029725"/>
          <a:ext cx="4474029" cy="1854200"/>
        </p:xfrm>
        <a:graphic>
          <a:graphicData uri="http://schemas.openxmlformats.org/drawingml/2006/table">
            <a:tbl>
              <a:tblPr firstRow="1" bandRow="1">
                <a:tableStyleId>{3B4B98B0-60AC-42C2-AFA5-B58CD77FA1E5}</a:tableStyleId>
              </a:tblPr>
              <a:tblGrid>
                <a:gridCol w="1934029">
                  <a:extLst>
                    <a:ext uri="{9D8B030D-6E8A-4147-A177-3AD203B41FA5}">
                      <a16:colId xmlns:a16="http://schemas.microsoft.com/office/drawing/2014/main" val="677257463"/>
                    </a:ext>
                  </a:extLst>
                </a:gridCol>
                <a:gridCol w="2540000">
                  <a:extLst>
                    <a:ext uri="{9D8B030D-6E8A-4147-A177-3AD203B41FA5}">
                      <a16:colId xmlns:a16="http://schemas.microsoft.com/office/drawing/2014/main" val="1284443319"/>
                    </a:ext>
                  </a:extLst>
                </a:gridCol>
              </a:tblGrid>
              <a:tr h="370840">
                <a:tc gridSpan="2">
                  <a:txBody>
                    <a:bodyPr/>
                    <a:lstStyle/>
                    <a:p>
                      <a:pPr algn="ctr"/>
                      <a:r>
                        <a:rPr lang="en-US" dirty="0"/>
                        <a:t>Total Days in Period: 115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370840">
                <a:tc>
                  <a:txBody>
                    <a:bodyPr/>
                    <a:lstStyle/>
                    <a:p>
                      <a:r>
                        <a:rPr lang="en-US" dirty="0"/>
                        <a:t>Scheduled Breaks:</a:t>
                      </a:r>
                    </a:p>
                  </a:txBody>
                  <a:tcPr>
                    <a:lnL w="12700" cap="flat" cmpd="sng" algn="ctr">
                      <a:solidFill>
                        <a:schemeClr val="tx1"/>
                      </a:solidFill>
                      <a:prstDash val="solid"/>
                      <a:round/>
                      <a:headEnd type="none" w="med" len="med"/>
                      <a:tailEnd type="none" w="med" len="med"/>
                    </a:lnL>
                  </a:tcPr>
                </a:tc>
                <a:tc>
                  <a:txBody>
                    <a:bodyPr/>
                    <a:lstStyle/>
                    <a:p>
                      <a:r>
                        <a:rPr lang="en-US" dirty="0"/>
                        <a:t>5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89935531"/>
                  </a:ext>
                </a:extLst>
              </a:tr>
              <a:tr h="370840">
                <a:tc>
                  <a:txBody>
                    <a:bodyPr/>
                    <a:lstStyle/>
                    <a:p>
                      <a:r>
                        <a:rPr lang="en-US" dirty="0"/>
                        <a:t>Numerator:</a:t>
                      </a:r>
                    </a:p>
                  </a:txBody>
                  <a:tcPr>
                    <a:lnL w="12700" cap="flat" cmpd="sng" algn="ctr">
                      <a:solidFill>
                        <a:schemeClr val="tx1"/>
                      </a:solidFill>
                      <a:prstDash val="solid"/>
                      <a:round/>
                      <a:headEnd type="none" w="med" len="med"/>
                      <a:tailEnd type="none" w="med" len="med"/>
                    </a:lnL>
                  </a:tcPr>
                </a:tc>
                <a:tc>
                  <a:txBody>
                    <a:bodyPr/>
                    <a:lstStyle/>
                    <a:p>
                      <a:r>
                        <a:rPr lang="en-US" dirty="0"/>
                        <a:t>56 Days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718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Denominator:</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115 - 5</a:t>
                      </a:r>
                      <a:r>
                        <a:rPr lang="en-US" baseline="0" dirty="0"/>
                        <a:t> = 110 Days</a:t>
                      </a:r>
                      <a:endParaRPr lang="en-US"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0988660"/>
                  </a:ext>
                </a:extLst>
              </a:tr>
              <a:tr h="370840">
                <a:tc>
                  <a:txBody>
                    <a:bodyPr/>
                    <a:lstStyle/>
                    <a:p>
                      <a:r>
                        <a:rPr lang="en-US" dirty="0"/>
                        <a:t>56/110</a:t>
                      </a:r>
                      <a:r>
                        <a:rPr lang="en-US" baseline="0" dirty="0"/>
                        <a:t> Days      =</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50.9% </a:t>
                      </a:r>
                      <a:r>
                        <a:rPr lang="en-US" b="1" dirty="0"/>
                        <a:t>(49.1% Unearned)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6014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61376818"/>
              </p:ext>
            </p:extLst>
          </p:nvPr>
        </p:nvGraphicFramePr>
        <p:xfrm>
          <a:off x="6373584" y="1533813"/>
          <a:ext cx="4474029" cy="731520"/>
        </p:xfrm>
        <a:graphic>
          <a:graphicData uri="http://schemas.openxmlformats.org/drawingml/2006/table">
            <a:tbl>
              <a:tblPr firstRow="1" bandRow="1">
                <a:tableStyleId>{3B4B98B0-60AC-42C2-AFA5-B58CD77FA1E5}</a:tableStyleId>
              </a:tblPr>
              <a:tblGrid>
                <a:gridCol w="2612420">
                  <a:extLst>
                    <a:ext uri="{9D8B030D-6E8A-4147-A177-3AD203B41FA5}">
                      <a16:colId xmlns:a16="http://schemas.microsoft.com/office/drawing/2014/main" val="677257463"/>
                    </a:ext>
                  </a:extLst>
                </a:gridCol>
                <a:gridCol w="1861609">
                  <a:extLst>
                    <a:ext uri="{9D8B030D-6E8A-4147-A177-3AD203B41FA5}">
                      <a16:colId xmlns:a16="http://schemas.microsoft.com/office/drawing/2014/main" val="1284443319"/>
                    </a:ext>
                  </a:extLst>
                </a:gridCol>
              </a:tblGrid>
              <a:tr h="0">
                <a:tc gridSpan="2">
                  <a:txBody>
                    <a:bodyPr/>
                    <a:lstStyle/>
                    <a:p>
                      <a:pPr algn="ctr"/>
                      <a:r>
                        <a:rPr lang="en-US" dirty="0"/>
                        <a:t>Aid Disbursed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3441785"/>
                  </a:ext>
                </a:extLst>
              </a:tr>
              <a:tr h="168203">
                <a:tc>
                  <a:txBody>
                    <a:bodyPr/>
                    <a:lstStyle/>
                    <a:p>
                      <a:r>
                        <a:rPr lang="en-US" dirty="0"/>
                        <a:t>Pell Grant: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$2,335</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0195229"/>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664725170"/>
              </p:ext>
            </p:extLst>
          </p:nvPr>
        </p:nvGraphicFramePr>
        <p:xfrm>
          <a:off x="6781798" y="5024921"/>
          <a:ext cx="3657600" cy="640080"/>
        </p:xfrm>
        <a:graphic>
          <a:graphicData uri="http://schemas.openxmlformats.org/drawingml/2006/table">
            <a:tbl>
              <a:tblPr firstRow="1" bandRow="1">
                <a:tableStyleId>{3B4B98B0-60AC-42C2-AFA5-B58CD77FA1E5}</a:tableStyleId>
              </a:tblPr>
              <a:tblGrid>
                <a:gridCol w="3657600">
                  <a:extLst>
                    <a:ext uri="{9D8B030D-6E8A-4147-A177-3AD203B41FA5}">
                      <a16:colId xmlns:a16="http://schemas.microsoft.com/office/drawing/2014/main" val="677257463"/>
                    </a:ext>
                  </a:extLst>
                </a:gridCol>
              </a:tblGrid>
              <a:tr h="118908">
                <a:tc>
                  <a:txBody>
                    <a:bodyPr/>
                    <a:lstStyle/>
                    <a:p>
                      <a:pPr algn="ctr"/>
                      <a:r>
                        <a:rPr lang="en-US" dirty="0"/>
                        <a:t>Post-Withdrawal</a:t>
                      </a:r>
                      <a:r>
                        <a:rPr lang="en-US" baseline="0" dirty="0"/>
                        <a:t> Disbursement Offered</a:t>
                      </a:r>
                      <a:r>
                        <a:rPr lang="en-US" dirty="0"/>
                        <a:t>: $742.00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63441785"/>
                  </a:ext>
                </a:extLst>
              </a:tr>
            </a:tbl>
          </a:graphicData>
        </a:graphic>
      </p:graphicFrame>
      <p:sp>
        <p:nvSpPr>
          <p:cNvPr id="14" name="Footer Placeholder 4">
            <a:extLst>
              <a:ext uri="{FF2B5EF4-FFF2-40B4-BE49-F238E27FC236}">
                <a16:creationId xmlns:a16="http://schemas.microsoft.com/office/drawing/2014/main" id="{DEE3E4FB-B35C-49AD-9DEA-3126D1D60E7A}"/>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98977611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1F4E7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6C3DEC-C340-43D1-9712-2E7BA3DE0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5200" y="3844819"/>
            <a:ext cx="3606800" cy="3013181"/>
          </a:xfrm>
          <a:prstGeom prst="rect">
            <a:avLst/>
          </a:prstGeom>
          <a:ln>
            <a:noFill/>
          </a:ln>
          <a:effectLst>
            <a:softEdge rad="112500"/>
          </a:effectLst>
        </p:spPr>
      </p:pic>
      <p:pic>
        <p:nvPicPr>
          <p:cNvPr id="10" name="Picture 9" descr="A person sitting in a chair&#10;&#10;Description automatically generated">
            <a:extLst>
              <a:ext uri="{FF2B5EF4-FFF2-40B4-BE49-F238E27FC236}">
                <a16:creationId xmlns:a16="http://schemas.microsoft.com/office/drawing/2014/main" id="{C4EF0F65-2AEE-4903-9140-B6773BE95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437" y="0"/>
            <a:ext cx="3690563" cy="30131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CE3CA476-6737-4536-8F13-CD8311E83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238" y="0"/>
            <a:ext cx="5486400" cy="3086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21859C57-6EF8-410E-8927-6DB6C8C6F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117" y="3771900"/>
            <a:ext cx="5491279" cy="3086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rot="20517608">
            <a:off x="1544762" y="1701840"/>
            <a:ext cx="9076956" cy="3046988"/>
          </a:xfrm>
          <a:prstGeom prst="rect">
            <a:avLst/>
          </a:prstGeom>
        </p:spPr>
        <p:txBody>
          <a:bodyPr wrap="square" rtlCol="0">
            <a:spAutoFit/>
          </a:bodyPr>
          <a:lstStyle/>
          <a:p>
            <a:pPr algn="ctr"/>
            <a:r>
              <a:rPr lang="en-US" sz="9600" b="1" dirty="0">
                <a:solidFill>
                  <a:schemeClr val="bg1"/>
                </a:solidFill>
                <a:latin typeface="Gill Sans MT" panose="020B0502020104020203" pitchFamily="34" charset="0"/>
                <a:cs typeface="Aharoni" panose="02010803020104030203" pitchFamily="2" charset="-79"/>
              </a:rPr>
              <a:t>What About Modules?</a:t>
            </a:r>
          </a:p>
        </p:txBody>
      </p:sp>
    </p:spTree>
    <p:extLst>
      <p:ext uri="{BB962C8B-B14F-4D97-AF65-F5344CB8AC3E}">
        <p14:creationId xmlns:p14="http://schemas.microsoft.com/office/powerpoint/2010/main" val="3167381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32</a:t>
            </a:fld>
            <a:endParaRPr lang="en-US"/>
          </a:p>
        </p:txBody>
      </p:sp>
      <p:sp>
        <p:nvSpPr>
          <p:cNvPr id="7" name="Title 1"/>
          <p:cNvSpPr txBox="1">
            <a:spLocks/>
          </p:cNvSpPr>
          <p:nvPr/>
        </p:nvSpPr>
        <p:spPr>
          <a:xfrm>
            <a:off x="1224643" y="372156"/>
            <a:ext cx="97427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659E"/>
                </a:solidFill>
                <a:latin typeface="Gill Sans MT" panose="020B0502020104020203" pitchFamily="34" charset="0"/>
                <a:cs typeface="Aharoni" panose="02010803020104030203" pitchFamily="2" charset="-79"/>
              </a:rPr>
              <a:t>Modules Defined</a:t>
            </a:r>
          </a:p>
        </p:txBody>
      </p:sp>
      <p:sp>
        <p:nvSpPr>
          <p:cNvPr id="8" name="Content Placeholder 2"/>
          <p:cNvSpPr>
            <a:spLocks noGrp="1"/>
          </p:cNvSpPr>
          <p:nvPr>
            <p:ph idx="1"/>
          </p:nvPr>
        </p:nvSpPr>
        <p:spPr>
          <a:xfrm>
            <a:off x="628650" y="1966414"/>
            <a:ext cx="10928350" cy="2162175"/>
          </a:xfrm>
        </p:spPr>
        <p:txBody>
          <a:bodyPr>
            <a:normAutofit/>
          </a:bodyPr>
          <a:lstStyle/>
          <a:p>
            <a:r>
              <a:rPr lang="en-US" sz="2400" dirty="0">
                <a:latin typeface="Tw Cen MT" charset="0"/>
                <a:ea typeface="Tw Cen MT" charset="0"/>
                <a:cs typeface="Tw Cen MT" charset="0"/>
              </a:rPr>
              <a:t>668.22(l)(6)</a:t>
            </a:r>
          </a:p>
          <a:p>
            <a:pPr marL="177800" indent="0">
              <a:buNone/>
            </a:pPr>
            <a:r>
              <a:rPr lang="en-US" sz="2400" dirty="0">
                <a:latin typeface="Tw Cen MT" charset="0"/>
                <a:ea typeface="Tw Cen MT" charset="0"/>
                <a:cs typeface="Tw Cen MT" charset="0"/>
              </a:rPr>
              <a:t>- “when a course or courses in program do not span entire length of payment period (term) or period of enrollment”</a:t>
            </a:r>
          </a:p>
          <a:p>
            <a:r>
              <a:rPr lang="en-US" sz="2400" dirty="0">
                <a:latin typeface="Tw Cen MT" charset="0"/>
                <a:ea typeface="Tw Cen MT" charset="0"/>
                <a:cs typeface="Tw Cen MT" charset="0"/>
              </a:rPr>
              <a:t>Doesn’t matter what modules are called at the institution</a:t>
            </a:r>
          </a:p>
          <a:p>
            <a:pPr marL="177800" indent="0">
              <a:buNone/>
            </a:pPr>
            <a:r>
              <a:rPr lang="en-US" sz="2400" dirty="0">
                <a:latin typeface="Tw Cen MT" charset="0"/>
                <a:ea typeface="Tw Cen MT" charset="0"/>
                <a:cs typeface="Tw Cen MT" charset="0"/>
              </a:rPr>
              <a:t>- e.g., mini-terms, J-terms, mini-</a:t>
            </a:r>
            <a:r>
              <a:rPr lang="en-US" sz="2400" dirty="0" err="1">
                <a:latin typeface="Tw Cen MT" charset="0"/>
                <a:ea typeface="Tw Cen MT" charset="0"/>
                <a:cs typeface="Tw Cen MT" charset="0"/>
              </a:rPr>
              <a:t>mesters</a:t>
            </a:r>
            <a:r>
              <a:rPr lang="en-US" sz="2400" dirty="0">
                <a:latin typeface="Tw Cen MT" charset="0"/>
                <a:ea typeface="Tw Cen MT" charset="0"/>
                <a:cs typeface="Tw Cen MT" charset="0"/>
              </a:rPr>
              <a:t>, mini-sessions, modules...</a:t>
            </a:r>
          </a:p>
        </p:txBody>
      </p:sp>
      <p:sp>
        <p:nvSpPr>
          <p:cNvPr id="9" name="Rectangle 8"/>
          <p:cNvSpPr/>
          <p:nvPr/>
        </p:nvSpPr>
        <p:spPr>
          <a:xfrm>
            <a:off x="628650" y="4397284"/>
            <a:ext cx="10233230" cy="830997"/>
          </a:xfrm>
          <a:prstGeom prst="rect">
            <a:avLst/>
          </a:prstGeom>
        </p:spPr>
        <p:txBody>
          <a:bodyPr wrap="square">
            <a:spAutoFit/>
          </a:bodyPr>
          <a:lstStyle/>
          <a:p>
            <a:pPr marL="177800" indent="-177800">
              <a:buFont typeface="Arial" panose="020B0604020202020204" pitchFamily="34" charset="0"/>
              <a:buChar char="•"/>
            </a:pPr>
            <a:r>
              <a:rPr lang="en-US" sz="2400" dirty="0">
                <a:latin typeface="Tw Cen MT" charset="0"/>
                <a:ea typeface="Tw Cen MT" charset="0"/>
                <a:cs typeface="Tw Cen MT" charset="0"/>
              </a:rPr>
              <a:t>Modular programs often consist of accelerated coursework, with students taking only one or two courses per module.</a:t>
            </a:r>
          </a:p>
        </p:txBody>
      </p:sp>
      <p:sp>
        <p:nvSpPr>
          <p:cNvPr id="11" name="Footer Placeholder 4">
            <a:extLst>
              <a:ext uri="{FF2B5EF4-FFF2-40B4-BE49-F238E27FC236}">
                <a16:creationId xmlns:a16="http://schemas.microsoft.com/office/drawing/2014/main" id="{57D425F9-C3AB-4293-9428-298ECB72A265}"/>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3798201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33</a:t>
            </a:fld>
            <a:endParaRPr lang="en-US"/>
          </a:p>
        </p:txBody>
      </p:sp>
      <p:sp>
        <p:nvSpPr>
          <p:cNvPr id="6" name="Title 1"/>
          <p:cNvSpPr>
            <a:spLocks noGrp="1"/>
          </p:cNvSpPr>
          <p:nvPr>
            <p:ph type="title"/>
          </p:nvPr>
        </p:nvSpPr>
        <p:spPr>
          <a:xfrm>
            <a:off x="1734055" y="365149"/>
            <a:ext cx="878383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Full Term vs Modular WD’s</a:t>
            </a:r>
          </a:p>
        </p:txBody>
      </p:sp>
      <p:sp>
        <p:nvSpPr>
          <p:cNvPr id="7" name="Rectangle 6"/>
          <p:cNvSpPr/>
          <p:nvPr/>
        </p:nvSpPr>
        <p:spPr>
          <a:xfrm>
            <a:off x="2101084" y="188821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Course - 16 Weeks</a:t>
            </a:r>
          </a:p>
        </p:txBody>
      </p:sp>
      <p:sp>
        <p:nvSpPr>
          <p:cNvPr id="8" name="Rectangle 7"/>
          <p:cNvSpPr/>
          <p:nvPr/>
        </p:nvSpPr>
        <p:spPr>
          <a:xfrm>
            <a:off x="2101084" y="279224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Course - 16 Weeks</a:t>
            </a:r>
          </a:p>
        </p:txBody>
      </p:sp>
      <p:sp>
        <p:nvSpPr>
          <p:cNvPr id="9" name="Rectangle 8"/>
          <p:cNvSpPr/>
          <p:nvPr/>
        </p:nvSpPr>
        <p:spPr>
          <a:xfrm>
            <a:off x="2101085" y="3698891"/>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Course - 16 Weeks</a:t>
            </a:r>
          </a:p>
        </p:txBody>
      </p:sp>
      <p:sp>
        <p:nvSpPr>
          <p:cNvPr id="10" name="Rectangle 9"/>
          <p:cNvSpPr/>
          <p:nvPr/>
        </p:nvSpPr>
        <p:spPr>
          <a:xfrm>
            <a:off x="2101085" y="4605533"/>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Course - 16 Weeks</a:t>
            </a:r>
          </a:p>
        </p:txBody>
      </p:sp>
      <p:sp>
        <p:nvSpPr>
          <p:cNvPr id="11" name="Rectangle 10"/>
          <p:cNvSpPr/>
          <p:nvPr/>
        </p:nvSpPr>
        <p:spPr>
          <a:xfrm>
            <a:off x="2101084" y="1882189"/>
            <a:ext cx="3253058"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2" name="Rectangle 11"/>
          <p:cNvSpPr/>
          <p:nvPr/>
        </p:nvSpPr>
        <p:spPr>
          <a:xfrm>
            <a:off x="2101084" y="2786786"/>
            <a:ext cx="8049773"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3" name="Rectangle 12"/>
          <p:cNvSpPr/>
          <p:nvPr/>
        </p:nvSpPr>
        <p:spPr>
          <a:xfrm>
            <a:off x="2101085" y="3698891"/>
            <a:ext cx="2364899"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4" name="Rectangle 13"/>
          <p:cNvSpPr/>
          <p:nvPr/>
        </p:nvSpPr>
        <p:spPr>
          <a:xfrm>
            <a:off x="2101082" y="4605532"/>
            <a:ext cx="6052317"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5" name="Down Arrow 14"/>
          <p:cNvSpPr/>
          <p:nvPr/>
        </p:nvSpPr>
        <p:spPr>
          <a:xfrm flipV="1">
            <a:off x="4289672" y="4217811"/>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flipV="1">
            <a:off x="5177830" y="2417977"/>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p:cNvSpPr/>
          <p:nvPr/>
        </p:nvSpPr>
        <p:spPr>
          <a:xfrm flipV="1">
            <a:off x="7977088" y="5127761"/>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id="{3D2BF5EA-827C-46EF-9198-DB74EE6F215B}"/>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26781098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0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750"/>
                                        <p:tgtEl>
                                          <p:spTgt spid="14"/>
                                        </p:tgtEl>
                                      </p:cBhvr>
                                    </p:animEffect>
                                  </p:childTnLst>
                                </p:cTn>
                              </p:par>
                              <p:par>
                                <p:cTn id="23" presetID="10" presetClass="entr" presetSubtype="0" fill="hold" grpId="0" nodeType="withEffect">
                                  <p:stCondLst>
                                    <p:cond delay="175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34</a:t>
            </a:fld>
            <a:endParaRPr lang="en-US"/>
          </a:p>
        </p:txBody>
      </p:sp>
      <p:sp>
        <p:nvSpPr>
          <p:cNvPr id="6" name="Title 1"/>
          <p:cNvSpPr>
            <a:spLocks noGrp="1"/>
          </p:cNvSpPr>
          <p:nvPr>
            <p:ph type="title"/>
          </p:nvPr>
        </p:nvSpPr>
        <p:spPr>
          <a:xfrm>
            <a:off x="1224643" y="372156"/>
            <a:ext cx="9742714"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Modules Defined (cont’d)</a:t>
            </a:r>
          </a:p>
        </p:txBody>
      </p:sp>
      <p:sp>
        <p:nvSpPr>
          <p:cNvPr id="7" name="Rectangle 6"/>
          <p:cNvSpPr/>
          <p:nvPr/>
        </p:nvSpPr>
        <p:spPr>
          <a:xfrm>
            <a:off x="2101084" y="1888219"/>
            <a:ext cx="8049773" cy="531197"/>
          </a:xfrm>
          <a:prstGeom prst="rect">
            <a:avLst/>
          </a:prstGeom>
          <a:solidFill>
            <a:schemeClr val="accent1">
              <a:lumMod val="60000"/>
              <a:lumOff val="40000"/>
            </a:schemeClr>
          </a:solidFill>
          <a:ln w="28575">
            <a:prstDash val="solid"/>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- 16 Weeks</a:t>
            </a:r>
          </a:p>
        </p:txBody>
      </p:sp>
      <p:sp>
        <p:nvSpPr>
          <p:cNvPr id="8" name="Rectangle 7"/>
          <p:cNvSpPr/>
          <p:nvPr/>
        </p:nvSpPr>
        <p:spPr>
          <a:xfrm>
            <a:off x="2101085" y="2682586"/>
            <a:ext cx="3994916" cy="531197"/>
          </a:xfrm>
          <a:prstGeom prst="rect">
            <a:avLst/>
          </a:prstGeom>
          <a:solidFill>
            <a:schemeClr val="accent6">
              <a:lumMod val="60000"/>
              <a:lumOff val="40000"/>
            </a:schemeClr>
          </a:solidFill>
          <a:ln w="12700">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Weeks</a:t>
            </a:r>
          </a:p>
        </p:txBody>
      </p:sp>
      <p:sp>
        <p:nvSpPr>
          <p:cNvPr id="9" name="Rectangle 8"/>
          <p:cNvSpPr/>
          <p:nvPr/>
        </p:nvSpPr>
        <p:spPr>
          <a:xfrm>
            <a:off x="6155943" y="2682586"/>
            <a:ext cx="3994914" cy="531197"/>
          </a:xfrm>
          <a:prstGeom prst="rect">
            <a:avLst/>
          </a:prstGeom>
          <a:solidFill>
            <a:schemeClr val="accent6">
              <a:lumMod val="60000"/>
              <a:lumOff val="40000"/>
            </a:schemeClr>
          </a:solidFill>
          <a:ln w="12700">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Weeks</a:t>
            </a:r>
          </a:p>
        </p:txBody>
      </p:sp>
      <p:sp>
        <p:nvSpPr>
          <p:cNvPr id="10" name="Rectangle 9"/>
          <p:cNvSpPr/>
          <p:nvPr/>
        </p:nvSpPr>
        <p:spPr>
          <a:xfrm>
            <a:off x="2101087" y="3554848"/>
            <a:ext cx="2674116"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Weeks</a:t>
            </a:r>
          </a:p>
        </p:txBody>
      </p:sp>
      <p:sp>
        <p:nvSpPr>
          <p:cNvPr id="11" name="Rectangle 10"/>
          <p:cNvSpPr/>
          <p:nvPr/>
        </p:nvSpPr>
        <p:spPr>
          <a:xfrm>
            <a:off x="4866895" y="3554657"/>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Weeks</a:t>
            </a:r>
          </a:p>
        </p:txBody>
      </p:sp>
      <p:sp>
        <p:nvSpPr>
          <p:cNvPr id="12" name="Rectangle 11"/>
          <p:cNvSpPr/>
          <p:nvPr/>
        </p:nvSpPr>
        <p:spPr>
          <a:xfrm>
            <a:off x="7476744" y="3554657"/>
            <a:ext cx="2674116"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Weeks</a:t>
            </a:r>
          </a:p>
        </p:txBody>
      </p:sp>
      <p:sp>
        <p:nvSpPr>
          <p:cNvPr id="13" name="Rectangle 12"/>
          <p:cNvSpPr/>
          <p:nvPr/>
        </p:nvSpPr>
        <p:spPr>
          <a:xfrm>
            <a:off x="2101084" y="4426919"/>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4" name="Rectangle 13"/>
          <p:cNvSpPr/>
          <p:nvPr/>
        </p:nvSpPr>
        <p:spPr>
          <a:xfrm>
            <a:off x="4098543" y="4426728"/>
            <a:ext cx="1997458"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5" name="Rectangle 14"/>
          <p:cNvSpPr/>
          <p:nvPr/>
        </p:nvSpPr>
        <p:spPr>
          <a:xfrm>
            <a:off x="6155940" y="4426919"/>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6" name="Rectangle 15"/>
          <p:cNvSpPr/>
          <p:nvPr/>
        </p:nvSpPr>
        <p:spPr>
          <a:xfrm>
            <a:off x="8153399" y="4426728"/>
            <a:ext cx="1997458"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7" name="Footer Placeholder 4">
            <a:extLst>
              <a:ext uri="{FF2B5EF4-FFF2-40B4-BE49-F238E27FC236}">
                <a16:creationId xmlns:a16="http://schemas.microsoft.com/office/drawing/2014/main" id="{515EEF33-22A9-41A9-8FC7-E965B841B4A7}"/>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5243206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35</a:t>
            </a:fld>
            <a:endParaRPr lang="en-US"/>
          </a:p>
        </p:txBody>
      </p:sp>
      <p:sp>
        <p:nvSpPr>
          <p:cNvPr id="10" name="Rectangle 9"/>
          <p:cNvSpPr/>
          <p:nvPr/>
        </p:nvSpPr>
        <p:spPr>
          <a:xfrm>
            <a:off x="2101084" y="2913066"/>
            <a:ext cx="2674116"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11" name="Rectangle 10"/>
          <p:cNvSpPr/>
          <p:nvPr/>
        </p:nvSpPr>
        <p:spPr>
          <a:xfrm>
            <a:off x="4944871" y="2912875"/>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12" name="Rectangle 11"/>
          <p:cNvSpPr/>
          <p:nvPr/>
        </p:nvSpPr>
        <p:spPr>
          <a:xfrm>
            <a:off x="2101084" y="1913619"/>
            <a:ext cx="8049773" cy="531197"/>
          </a:xfrm>
          <a:prstGeom prst="rect">
            <a:avLst/>
          </a:prstGeom>
          <a:noFill/>
          <a:ln w="28575">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b="1" dirty="0">
                <a:solidFill>
                  <a:srgbClr val="000000"/>
                </a:solidFill>
                <a:latin typeface="Gill Sans MT" panose="020B0502020104020203" pitchFamily="34" charset="0"/>
                <a:cs typeface="Arial" panose="020B0604020202020204" pitchFamily="34" charset="0"/>
              </a:rPr>
              <a:t>Full Term - 16 Weeks</a:t>
            </a:r>
          </a:p>
        </p:txBody>
      </p:sp>
      <p:sp>
        <p:nvSpPr>
          <p:cNvPr id="13" name="Rectangle 12"/>
          <p:cNvSpPr/>
          <p:nvPr/>
        </p:nvSpPr>
        <p:spPr>
          <a:xfrm>
            <a:off x="7632700" y="2912875"/>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14" name="Rectangle 13"/>
          <p:cNvSpPr/>
          <p:nvPr/>
        </p:nvSpPr>
        <p:spPr>
          <a:xfrm>
            <a:off x="2101085" y="2921584"/>
            <a:ext cx="1331228"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5" name="Down Arrow 14"/>
          <p:cNvSpPr/>
          <p:nvPr/>
        </p:nvSpPr>
        <p:spPr>
          <a:xfrm flipV="1">
            <a:off x="3256001" y="3461489"/>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944871" y="2912875"/>
            <a:ext cx="1214629"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7" name="Down Arrow 16"/>
          <p:cNvSpPr/>
          <p:nvPr/>
        </p:nvSpPr>
        <p:spPr>
          <a:xfrm flipV="1">
            <a:off x="5983189" y="3452780"/>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7629526" y="2912876"/>
            <a:ext cx="2521332"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20" name="Title 1"/>
          <p:cNvSpPr txBox="1">
            <a:spLocks/>
          </p:cNvSpPr>
          <p:nvPr/>
        </p:nvSpPr>
        <p:spPr>
          <a:xfrm>
            <a:off x="1734055" y="365149"/>
            <a:ext cx="87838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659E"/>
                </a:solidFill>
                <a:latin typeface="Gill Sans MT" panose="020B0502020104020203" pitchFamily="34" charset="0"/>
                <a:cs typeface="Aharoni" panose="02010803020104030203" pitchFamily="2" charset="-79"/>
              </a:rPr>
              <a:t>Full Term vs Modular WD’s</a:t>
            </a:r>
          </a:p>
        </p:txBody>
      </p:sp>
      <p:sp>
        <p:nvSpPr>
          <p:cNvPr id="19" name="Rectangle 18"/>
          <p:cNvSpPr/>
          <p:nvPr/>
        </p:nvSpPr>
        <p:spPr>
          <a:xfrm>
            <a:off x="1042885" y="4169750"/>
            <a:ext cx="10233230" cy="461665"/>
          </a:xfrm>
          <a:prstGeom prst="rect">
            <a:avLst/>
          </a:prstGeom>
        </p:spPr>
        <p:txBody>
          <a:bodyPr wrap="square">
            <a:spAutoFit/>
          </a:bodyPr>
          <a:lstStyle/>
          <a:p>
            <a:pPr marL="177800" indent="-177800">
              <a:buFont typeface="Arial" panose="020B0604020202020204" pitchFamily="34" charset="0"/>
              <a:buChar char="•"/>
            </a:pPr>
            <a:r>
              <a:rPr lang="en-US" sz="2400" dirty="0">
                <a:latin typeface="Tw Cen MT" charset="0"/>
                <a:ea typeface="Tw Cen MT" charset="0"/>
                <a:cs typeface="Tw Cen MT" charset="0"/>
              </a:rPr>
              <a:t>Accelerated coursework, with students taking only one or two courses per module.</a:t>
            </a:r>
          </a:p>
        </p:txBody>
      </p:sp>
      <p:sp>
        <p:nvSpPr>
          <p:cNvPr id="21" name="Rectangle 20"/>
          <p:cNvSpPr/>
          <p:nvPr/>
        </p:nvSpPr>
        <p:spPr>
          <a:xfrm>
            <a:off x="1042885" y="4891982"/>
            <a:ext cx="10233230" cy="461665"/>
          </a:xfrm>
          <a:prstGeom prst="rect">
            <a:avLst/>
          </a:prstGeom>
        </p:spPr>
        <p:txBody>
          <a:bodyPr wrap="square">
            <a:spAutoFit/>
          </a:bodyPr>
          <a:lstStyle/>
          <a:p>
            <a:pPr marL="177800" indent="-177800">
              <a:buFont typeface="Arial" panose="020B0604020202020204" pitchFamily="34" charset="0"/>
              <a:buChar char="•"/>
            </a:pPr>
            <a:r>
              <a:rPr lang="en-US" sz="2400" dirty="0">
                <a:latin typeface="Tw Cen MT" charset="0"/>
                <a:ea typeface="Tw Cen MT" charset="0"/>
                <a:cs typeface="Tw Cen MT" charset="0"/>
              </a:rPr>
              <a:t>Drop/WD from one, no remaining enrollment for that time period!</a:t>
            </a:r>
          </a:p>
        </p:txBody>
      </p:sp>
      <p:sp>
        <p:nvSpPr>
          <p:cNvPr id="23" name="Footer Placeholder 4">
            <a:extLst>
              <a:ext uri="{FF2B5EF4-FFF2-40B4-BE49-F238E27FC236}">
                <a16:creationId xmlns:a16="http://schemas.microsoft.com/office/drawing/2014/main" id="{1837E4D2-A2C2-45AE-82C5-D0DE9118344C}"/>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142562375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Three Questions</a:t>
            </a:r>
          </a:p>
        </p:txBody>
      </p:sp>
      <p:sp>
        <p:nvSpPr>
          <p:cNvPr id="5" name="Slide Number Placeholder 4"/>
          <p:cNvSpPr>
            <a:spLocks noGrp="1"/>
          </p:cNvSpPr>
          <p:nvPr>
            <p:ph type="sldNum" sz="quarter" idx="12"/>
          </p:nvPr>
        </p:nvSpPr>
        <p:spPr/>
        <p:txBody>
          <a:bodyPr/>
          <a:lstStyle/>
          <a:p>
            <a:fld id="{1304E4F6-5DBB-467A-B1C4-2E27796DE4FB}" type="slidenum">
              <a:rPr lang="en-US" smtClean="0"/>
              <a:t>36</a:t>
            </a:fld>
            <a:endParaRPr lang="en-US"/>
          </a:p>
        </p:txBody>
      </p:sp>
      <p:sp>
        <p:nvSpPr>
          <p:cNvPr id="7" name="Rectangle 6"/>
          <p:cNvSpPr/>
          <p:nvPr/>
        </p:nvSpPr>
        <p:spPr>
          <a:xfrm>
            <a:off x="838199" y="1433254"/>
            <a:ext cx="10174357" cy="1446550"/>
          </a:xfrm>
          <a:prstGeom prst="rect">
            <a:avLst/>
          </a:prstGeom>
        </p:spPr>
        <p:txBody>
          <a:bodyPr wrap="square">
            <a:spAutoFit/>
          </a:bodyPr>
          <a:lstStyle/>
          <a:p>
            <a:pPr marL="292100" indent="-292100"/>
            <a:r>
              <a:rPr lang="en-US" sz="2200" dirty="0"/>
              <a:t>1. Did the student cease to attend before completing, or fail to begin attending, a course scheduled to attend?</a:t>
            </a:r>
          </a:p>
          <a:p>
            <a:pPr lvl="1"/>
            <a:r>
              <a:rPr lang="en-US" sz="2200" dirty="0"/>
              <a:t>• If yes, go to question 2</a:t>
            </a:r>
          </a:p>
          <a:p>
            <a:pPr lvl="1"/>
            <a:r>
              <a:rPr lang="en-US" sz="2200" dirty="0"/>
              <a:t>• If no, student is not a withdrawal</a:t>
            </a:r>
          </a:p>
        </p:txBody>
      </p:sp>
      <p:sp>
        <p:nvSpPr>
          <p:cNvPr id="3" name="Rectangle 2"/>
          <p:cNvSpPr/>
          <p:nvPr/>
        </p:nvSpPr>
        <p:spPr>
          <a:xfrm>
            <a:off x="838197" y="2879804"/>
            <a:ext cx="10744202" cy="1446550"/>
          </a:xfrm>
          <a:prstGeom prst="rect">
            <a:avLst/>
          </a:prstGeom>
        </p:spPr>
        <p:txBody>
          <a:bodyPr wrap="square">
            <a:spAutoFit/>
          </a:bodyPr>
          <a:lstStyle/>
          <a:p>
            <a:pPr marL="292100" lvl="1" indent="-292100"/>
            <a:r>
              <a:rPr lang="en-US" sz="2200" dirty="0">
                <a:solidFill>
                  <a:schemeClr val="bg2"/>
                </a:solidFill>
              </a:rPr>
              <a:t>2. When ceased to attend or failed to begin attendance in a scheduled course, was the student attending other courses?</a:t>
            </a:r>
          </a:p>
          <a:p>
            <a:pPr lvl="1"/>
            <a:r>
              <a:rPr lang="en-US" sz="2200" dirty="0">
                <a:solidFill>
                  <a:schemeClr val="bg2"/>
                </a:solidFill>
              </a:rPr>
              <a:t>• If yes, student is not a withdrawal</a:t>
            </a:r>
          </a:p>
          <a:p>
            <a:pPr lvl="1"/>
            <a:r>
              <a:rPr lang="en-US" sz="2200" dirty="0">
                <a:solidFill>
                  <a:schemeClr val="bg2"/>
                </a:solidFill>
              </a:rPr>
              <a:t>• If no, go to question 3</a:t>
            </a:r>
          </a:p>
        </p:txBody>
      </p:sp>
      <p:sp>
        <p:nvSpPr>
          <p:cNvPr id="4" name="Rectangle 3"/>
          <p:cNvSpPr/>
          <p:nvPr/>
        </p:nvSpPr>
        <p:spPr>
          <a:xfrm>
            <a:off x="838197" y="4326354"/>
            <a:ext cx="10568609" cy="1446550"/>
          </a:xfrm>
          <a:prstGeom prst="rect">
            <a:avLst/>
          </a:prstGeom>
        </p:spPr>
        <p:txBody>
          <a:bodyPr wrap="square">
            <a:spAutoFit/>
          </a:bodyPr>
          <a:lstStyle/>
          <a:p>
            <a:pPr marL="292100" lvl="1" indent="-292100"/>
            <a:r>
              <a:rPr lang="en-US" sz="2200" dirty="0">
                <a:solidFill>
                  <a:schemeClr val="bg2"/>
                </a:solidFill>
              </a:rPr>
              <a:t>3. Did the student confirm attendance in a later module in the payment/enrollment period (45 day rule, if applicable)?</a:t>
            </a:r>
          </a:p>
          <a:p>
            <a:pPr lvl="1"/>
            <a:r>
              <a:rPr lang="en-US" sz="2200" dirty="0">
                <a:solidFill>
                  <a:schemeClr val="bg2"/>
                </a:solidFill>
              </a:rPr>
              <a:t>• If no, student is a withdrawal</a:t>
            </a:r>
          </a:p>
          <a:p>
            <a:pPr lvl="1"/>
            <a:r>
              <a:rPr lang="en-US" sz="2200" dirty="0">
                <a:solidFill>
                  <a:schemeClr val="bg2"/>
                </a:solidFill>
              </a:rPr>
              <a:t>• If not a withdrawal, Pell recalculations may apply </a:t>
            </a:r>
          </a:p>
        </p:txBody>
      </p:sp>
      <p:sp>
        <p:nvSpPr>
          <p:cNvPr id="9" name="Footer Placeholder 4">
            <a:extLst>
              <a:ext uri="{FF2B5EF4-FFF2-40B4-BE49-F238E27FC236}">
                <a16:creationId xmlns:a16="http://schemas.microsoft.com/office/drawing/2014/main" id="{615A16EA-0C60-4A9A-90DF-D75D08E8C0A8}"/>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687386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3"/>
                                        </p:tgtEl>
                                        <p:attrNameLst>
                                          <p:attrName>style.color</p:attrName>
                                        </p:attrNameLst>
                                      </p:cBhvr>
                                      <p:to>
                                        <p:clrVal>
                                          <a:schemeClr val="tx1"/>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grpId="0" nodeType="clickEffect">
                                  <p:stCondLst>
                                    <p:cond delay="0"/>
                                  </p:stCondLst>
                                  <p:childTnLst>
                                    <p:set>
                                      <p:cBhvr override="childStyle">
                                        <p:cTn id="10" dur="indefinite"/>
                                        <p:tgtEl>
                                          <p:spTgt spid="4"/>
                                        </p:tgtEl>
                                        <p:attrNameLst>
                                          <p:attrName>style.color</p:attrName>
                                        </p:attrNameLst>
                                      </p:cBhvr>
                                      <p:to>
                                        <p:clrVal>
                                          <a:schemeClr val="tx1"/>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37</a:t>
            </a:fld>
            <a:endParaRPr lang="en-US"/>
          </a:p>
        </p:txBody>
      </p:sp>
      <p:sp>
        <p:nvSpPr>
          <p:cNvPr id="7" name="Title 1"/>
          <p:cNvSpPr>
            <a:spLocks noGrp="1"/>
          </p:cNvSpPr>
          <p:nvPr>
            <p:ph type="title"/>
          </p:nvPr>
        </p:nvSpPr>
        <p:spPr>
          <a:xfrm>
            <a:off x="838199" y="365125"/>
            <a:ext cx="11141765"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Enrollment Confirmation</a:t>
            </a:r>
          </a:p>
        </p:txBody>
      </p:sp>
      <p:sp>
        <p:nvSpPr>
          <p:cNvPr id="2" name="Rectangle 1"/>
          <p:cNvSpPr/>
          <p:nvPr/>
        </p:nvSpPr>
        <p:spPr>
          <a:xfrm>
            <a:off x="1086203" y="3278603"/>
            <a:ext cx="8931964" cy="2462213"/>
          </a:xfrm>
          <a:prstGeom prst="rect">
            <a:avLst/>
          </a:prstGeom>
        </p:spPr>
        <p:txBody>
          <a:bodyPr wrap="square">
            <a:spAutoFit/>
          </a:bodyPr>
          <a:lstStyle/>
          <a:p>
            <a:pPr marL="342900" indent="-342900">
              <a:buFont typeface="Arial" panose="020B0604020202020204" pitchFamily="34" charset="0"/>
              <a:buChar char="•"/>
            </a:pPr>
            <a:r>
              <a:rPr lang="en-US" sz="2000" dirty="0"/>
              <a:t>Student in a modular program is not considered withdrawn if:</a:t>
            </a:r>
          </a:p>
          <a:p>
            <a:r>
              <a:rPr lang="en-US" sz="2000" dirty="0"/>
              <a:t>	– Provides written confirmation of intent to return</a:t>
            </a:r>
          </a:p>
          <a:p>
            <a:r>
              <a:rPr lang="en-US" sz="2000" dirty="0"/>
              <a:t>		</a:t>
            </a:r>
            <a:r>
              <a:rPr lang="en-US" dirty="0"/>
              <a:t>– Must be provided at the time of withdrawal</a:t>
            </a:r>
          </a:p>
          <a:p>
            <a:r>
              <a:rPr lang="en-US" dirty="0"/>
              <a:t>		– Can be paper or electronic process</a:t>
            </a:r>
          </a:p>
          <a:p>
            <a:r>
              <a:rPr lang="en-US" dirty="0"/>
              <a:t>		– Prior registration in future modules </a:t>
            </a:r>
            <a:r>
              <a:rPr lang="en-US" b="1" dirty="0"/>
              <a:t>does not</a:t>
            </a:r>
            <a:r>
              <a:rPr lang="en-US" dirty="0"/>
              <a:t> constitute written confirmation</a:t>
            </a:r>
          </a:p>
          <a:p>
            <a:endParaRPr lang="en-US" dirty="0"/>
          </a:p>
          <a:p>
            <a:r>
              <a:rPr lang="en-US" sz="2000" dirty="0"/>
              <a:t>	– Student may change return date in writing</a:t>
            </a:r>
          </a:p>
          <a:p>
            <a:r>
              <a:rPr lang="en-US" sz="2000" dirty="0"/>
              <a:t>		</a:t>
            </a:r>
            <a:r>
              <a:rPr lang="en-US" dirty="0"/>
              <a:t>Must provide change prior to original return date</a:t>
            </a:r>
          </a:p>
        </p:txBody>
      </p:sp>
      <p:sp>
        <p:nvSpPr>
          <p:cNvPr id="26" name="Rectangle 25"/>
          <p:cNvSpPr/>
          <p:nvPr/>
        </p:nvSpPr>
        <p:spPr>
          <a:xfrm>
            <a:off x="2101084" y="1960435"/>
            <a:ext cx="2674116"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27" name="Rectangle 26"/>
          <p:cNvSpPr/>
          <p:nvPr/>
        </p:nvSpPr>
        <p:spPr>
          <a:xfrm>
            <a:off x="4944871" y="1960244"/>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28" name="Rectangle 27"/>
          <p:cNvSpPr/>
          <p:nvPr/>
        </p:nvSpPr>
        <p:spPr>
          <a:xfrm>
            <a:off x="7632700" y="1960244"/>
            <a:ext cx="2518157" cy="531197"/>
          </a:xfrm>
          <a:prstGeom prst="rect">
            <a:avLst/>
          </a:prstGeom>
          <a:solidFill>
            <a:schemeClr val="accent2">
              <a:lumMod val="40000"/>
              <a:lumOff val="60000"/>
            </a:schemeClr>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 5  Week Course</a:t>
            </a:r>
          </a:p>
        </p:txBody>
      </p:sp>
      <p:sp>
        <p:nvSpPr>
          <p:cNvPr id="29" name="Rectangle 28"/>
          <p:cNvSpPr/>
          <p:nvPr/>
        </p:nvSpPr>
        <p:spPr>
          <a:xfrm>
            <a:off x="2101085" y="1960244"/>
            <a:ext cx="1331228"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30" name="Down Arrow 29"/>
          <p:cNvSpPr/>
          <p:nvPr/>
        </p:nvSpPr>
        <p:spPr>
          <a:xfrm flipV="1">
            <a:off x="3256001" y="2491440"/>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4944871" y="1960244"/>
            <a:ext cx="1214629"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32" name="Down Arrow 31"/>
          <p:cNvSpPr/>
          <p:nvPr/>
        </p:nvSpPr>
        <p:spPr>
          <a:xfrm flipV="1">
            <a:off x="5983189" y="2491440"/>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7629526" y="1960245"/>
            <a:ext cx="2521332" cy="5311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5" name="Curved Right Arrow 14"/>
          <p:cNvSpPr/>
          <p:nvPr/>
        </p:nvSpPr>
        <p:spPr>
          <a:xfrm rot="15582254">
            <a:off x="4029635" y="2122923"/>
            <a:ext cx="523905" cy="165150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566473" y="2566644"/>
            <a:ext cx="1274412" cy="369332"/>
          </a:xfrm>
          <a:prstGeom prst="rect">
            <a:avLst/>
          </a:prstGeom>
          <a:noFill/>
        </p:spPr>
        <p:txBody>
          <a:bodyPr wrap="square" rtlCol="0">
            <a:spAutoFit/>
          </a:bodyPr>
          <a:lstStyle/>
          <a:p>
            <a:r>
              <a:rPr lang="en-US" dirty="0"/>
              <a:t>I’ll be back!</a:t>
            </a:r>
          </a:p>
        </p:txBody>
      </p:sp>
      <p:sp>
        <p:nvSpPr>
          <p:cNvPr id="17" name="Curved Right Arrow 16"/>
          <p:cNvSpPr/>
          <p:nvPr/>
        </p:nvSpPr>
        <p:spPr>
          <a:xfrm rot="15582254">
            <a:off x="6756822" y="2122921"/>
            <a:ext cx="523905" cy="165150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r>
            <a:br>
              <a:rPr lang="en-US" dirty="0">
                <a:solidFill>
                  <a:schemeClr val="tx1"/>
                </a:solidFill>
              </a:rPr>
            </a:br>
            <a:endParaRPr lang="en-US" dirty="0">
              <a:solidFill>
                <a:schemeClr val="tx1"/>
              </a:solidFill>
            </a:endParaRPr>
          </a:p>
        </p:txBody>
      </p:sp>
      <p:sp>
        <p:nvSpPr>
          <p:cNvPr id="18" name="TextBox 17"/>
          <p:cNvSpPr txBox="1"/>
          <p:nvPr/>
        </p:nvSpPr>
        <p:spPr>
          <a:xfrm>
            <a:off x="6255699" y="2539133"/>
            <a:ext cx="1274412" cy="369332"/>
          </a:xfrm>
          <a:prstGeom prst="rect">
            <a:avLst/>
          </a:prstGeom>
          <a:noFill/>
        </p:spPr>
        <p:txBody>
          <a:bodyPr wrap="square" rtlCol="0">
            <a:spAutoFit/>
          </a:bodyPr>
          <a:lstStyle/>
          <a:p>
            <a:r>
              <a:rPr lang="en-US" dirty="0"/>
              <a:t>I’ll be back!</a:t>
            </a:r>
          </a:p>
        </p:txBody>
      </p:sp>
      <p:sp>
        <p:nvSpPr>
          <p:cNvPr id="20" name="Footer Placeholder 4">
            <a:extLst>
              <a:ext uri="{FF2B5EF4-FFF2-40B4-BE49-F238E27FC236}">
                <a16:creationId xmlns:a16="http://schemas.microsoft.com/office/drawing/2014/main" id="{88244E63-0DC4-403C-984B-28AC2BE6AF2F}"/>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20130235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15" grpId="0" animBg="1"/>
      <p:bldP spid="16" grpId="0"/>
      <p:bldP spid="17"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38</a:t>
            </a:fld>
            <a:endParaRPr lang="en-US"/>
          </a:p>
        </p:txBody>
      </p:sp>
      <p:sp>
        <p:nvSpPr>
          <p:cNvPr id="6"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Oh, and One More Thing</a:t>
            </a:r>
            <a:r>
              <a:rPr lang="mr-IN" sz="5400" b="1" dirty="0">
                <a:solidFill>
                  <a:srgbClr val="00659E"/>
                </a:solidFill>
                <a:latin typeface="Gill Sans MT" panose="020B0502020104020203" pitchFamily="34" charset="0"/>
                <a:cs typeface="Aharoni" panose="02010803020104030203" pitchFamily="2" charset="-79"/>
              </a:rPr>
              <a:t>…</a:t>
            </a:r>
            <a:endParaRPr lang="en-US" sz="5400" b="1" dirty="0">
              <a:solidFill>
                <a:srgbClr val="00659E"/>
              </a:solidFill>
              <a:latin typeface="Gill Sans MT" panose="020B0502020104020203" pitchFamily="34" charset="0"/>
              <a:cs typeface="Aharoni" panose="02010803020104030203" pitchFamily="2" charset="-79"/>
            </a:endParaRPr>
          </a:p>
        </p:txBody>
      </p:sp>
      <p:sp>
        <p:nvSpPr>
          <p:cNvPr id="7" name="Rectangle 6"/>
          <p:cNvSpPr/>
          <p:nvPr/>
        </p:nvSpPr>
        <p:spPr>
          <a:xfrm>
            <a:off x="2041142" y="2043389"/>
            <a:ext cx="3850207"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8" name="Rectangle 7"/>
          <p:cNvSpPr/>
          <p:nvPr/>
        </p:nvSpPr>
        <p:spPr>
          <a:xfrm>
            <a:off x="6283234" y="2043389"/>
            <a:ext cx="3807680" cy="531197"/>
          </a:xfrm>
          <a:prstGeom prst="rect">
            <a:avLst/>
          </a:prstGeom>
          <a:noFill/>
          <a:ln w="12700">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a:t>
            </a:r>
            <a:r>
              <a:rPr lang="en-US" sz="2200">
                <a:solidFill>
                  <a:srgbClr val="000000"/>
                </a:solidFill>
                <a:latin typeface="Gill Sans MT" panose="020B0502020104020203" pitchFamily="34" charset="0"/>
                <a:cs typeface="Arial" panose="020B0604020202020204" pitchFamily="34" charset="0"/>
              </a:rPr>
              <a:t>Week Session</a:t>
            </a:r>
            <a:endParaRPr lang="en-US" sz="2200" dirty="0">
              <a:solidFill>
                <a:srgbClr val="000000"/>
              </a:solidFill>
              <a:latin typeface="Gill Sans MT" panose="020B0502020104020203" pitchFamily="34" charset="0"/>
              <a:cs typeface="Arial" panose="020B0604020202020204" pitchFamily="34" charset="0"/>
            </a:endParaRPr>
          </a:p>
        </p:txBody>
      </p:sp>
      <p:sp>
        <p:nvSpPr>
          <p:cNvPr id="9" name="Rectangle 8"/>
          <p:cNvSpPr/>
          <p:nvPr/>
        </p:nvSpPr>
        <p:spPr>
          <a:xfrm>
            <a:off x="2041141" y="2043389"/>
            <a:ext cx="3850208"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0" name="Down Arrow 9"/>
          <p:cNvSpPr/>
          <p:nvPr/>
        </p:nvSpPr>
        <p:spPr>
          <a:xfrm flipV="1">
            <a:off x="5700751" y="2574586"/>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283234" y="2043389"/>
            <a:ext cx="3807680"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12" name="Rectangle 11"/>
          <p:cNvSpPr/>
          <p:nvPr/>
        </p:nvSpPr>
        <p:spPr>
          <a:xfrm>
            <a:off x="2041142" y="4067889"/>
            <a:ext cx="3850207"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13" name="Rectangle 12"/>
          <p:cNvSpPr/>
          <p:nvPr/>
        </p:nvSpPr>
        <p:spPr>
          <a:xfrm>
            <a:off x="6283234" y="4066251"/>
            <a:ext cx="3807680" cy="531197"/>
          </a:xfrm>
          <a:prstGeom prst="rect">
            <a:avLst/>
          </a:prstGeom>
          <a:noFill/>
          <a:ln w="12700">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Session</a:t>
            </a:r>
          </a:p>
        </p:txBody>
      </p:sp>
      <p:sp>
        <p:nvSpPr>
          <p:cNvPr id="14" name="Rectangle 13"/>
          <p:cNvSpPr/>
          <p:nvPr/>
        </p:nvSpPr>
        <p:spPr>
          <a:xfrm>
            <a:off x="2041141" y="4067890"/>
            <a:ext cx="3850208"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5" name="Down Arrow 14"/>
          <p:cNvSpPr/>
          <p:nvPr/>
        </p:nvSpPr>
        <p:spPr>
          <a:xfrm flipV="1">
            <a:off x="5891348" y="4599086"/>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283234" y="4067889"/>
            <a:ext cx="3807680"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2" name="TextBox 1"/>
          <p:cNvSpPr txBox="1"/>
          <p:nvPr/>
        </p:nvSpPr>
        <p:spPr>
          <a:xfrm>
            <a:off x="6243971" y="2931265"/>
            <a:ext cx="4129272" cy="646331"/>
          </a:xfrm>
          <a:prstGeom prst="rect">
            <a:avLst/>
          </a:prstGeom>
          <a:noFill/>
        </p:spPr>
        <p:txBody>
          <a:bodyPr wrap="none" rtlCol="0">
            <a:spAutoFit/>
          </a:bodyPr>
          <a:lstStyle/>
          <a:p>
            <a:pPr marL="285750" indent="-285750">
              <a:buFont typeface="Arial" charset="0"/>
              <a:buChar char="•"/>
            </a:pPr>
            <a:r>
              <a:rPr lang="en-US" dirty="0">
                <a:latin typeface="Tw Cen MT" charset="0"/>
                <a:ea typeface="Tw Cen MT" charset="0"/>
                <a:cs typeface="Tw Cen MT" charset="0"/>
              </a:rPr>
              <a:t>No R2T4 required</a:t>
            </a:r>
          </a:p>
          <a:p>
            <a:pPr marL="285750" indent="-285750">
              <a:buFont typeface="Arial" charset="0"/>
              <a:buChar char="•"/>
            </a:pPr>
            <a:r>
              <a:rPr lang="en-US" dirty="0">
                <a:latin typeface="Tw Cen MT" charset="0"/>
                <a:ea typeface="Tw Cen MT" charset="0"/>
                <a:cs typeface="Tw Cen MT" charset="0"/>
              </a:rPr>
              <a:t>(Pell Grant Recalculation Still Required)</a:t>
            </a:r>
          </a:p>
        </p:txBody>
      </p:sp>
      <p:sp>
        <p:nvSpPr>
          <p:cNvPr id="17" name="TextBox 16"/>
          <p:cNvSpPr txBox="1"/>
          <p:nvPr/>
        </p:nvSpPr>
        <p:spPr>
          <a:xfrm>
            <a:off x="6243971" y="4841866"/>
            <a:ext cx="4186915" cy="923330"/>
          </a:xfrm>
          <a:prstGeom prst="rect">
            <a:avLst/>
          </a:prstGeom>
          <a:noFill/>
        </p:spPr>
        <p:txBody>
          <a:bodyPr wrap="none" rtlCol="0">
            <a:spAutoFit/>
          </a:bodyPr>
          <a:lstStyle/>
          <a:p>
            <a:pPr marL="285750" indent="-285750">
              <a:buFont typeface="Arial" charset="0"/>
              <a:buChar char="•"/>
            </a:pPr>
            <a:r>
              <a:rPr lang="en-US" dirty="0">
                <a:latin typeface="Tw Cen MT" charset="0"/>
                <a:ea typeface="Tw Cen MT" charset="0"/>
                <a:cs typeface="Tw Cen MT" charset="0"/>
              </a:rPr>
              <a:t>R2T4 required</a:t>
            </a:r>
          </a:p>
          <a:p>
            <a:pPr marL="285750" indent="-285750">
              <a:buFont typeface="Arial" charset="0"/>
              <a:buChar char="•"/>
            </a:pPr>
            <a:r>
              <a:rPr lang="en-US" dirty="0">
                <a:latin typeface="Tw Cen MT" charset="0"/>
                <a:ea typeface="Tw Cen MT" charset="0"/>
                <a:cs typeface="Tw Cen MT" charset="0"/>
              </a:rPr>
              <a:t>(Pell Grant Recalculation Required First)</a:t>
            </a:r>
          </a:p>
          <a:p>
            <a:pPr marL="285750" indent="-285750">
              <a:buFont typeface="Arial" charset="0"/>
              <a:buChar char="•"/>
            </a:pPr>
            <a:r>
              <a:rPr lang="en-US" dirty="0">
                <a:latin typeface="Tw Cen MT" charset="0"/>
                <a:ea typeface="Tw Cen MT" charset="0"/>
                <a:cs typeface="Tw Cen MT" charset="0"/>
              </a:rPr>
              <a:t>Beware of </a:t>
            </a:r>
            <a:r>
              <a:rPr lang="en-US" u="sng" dirty="0">
                <a:latin typeface="Tw Cen MT" charset="0"/>
                <a:ea typeface="Tw Cen MT" charset="0"/>
                <a:cs typeface="Tw Cen MT" charset="0"/>
              </a:rPr>
              <a:t>Sequential Coursework</a:t>
            </a:r>
          </a:p>
        </p:txBody>
      </p:sp>
      <p:sp>
        <p:nvSpPr>
          <p:cNvPr id="3" name="Rectangle 2"/>
          <p:cNvSpPr/>
          <p:nvPr/>
        </p:nvSpPr>
        <p:spPr>
          <a:xfrm>
            <a:off x="2596939" y="2923482"/>
            <a:ext cx="3118098" cy="646331"/>
          </a:xfrm>
          <a:prstGeom prst="rect">
            <a:avLst/>
          </a:prstGeom>
        </p:spPr>
        <p:txBody>
          <a:bodyPr wrap="none">
            <a:spAutoFit/>
          </a:bodyPr>
          <a:lstStyle/>
          <a:p>
            <a:pPr algn="ctr"/>
            <a:r>
              <a:rPr lang="en-US" dirty="0">
                <a:latin typeface="Tw Cen MT" panose="020B0602020104020603" pitchFamily="34" charset="0"/>
              </a:rPr>
              <a:t>Drop Next Module on or before</a:t>
            </a:r>
          </a:p>
          <a:p>
            <a:pPr algn="ctr"/>
            <a:r>
              <a:rPr lang="en-US" b="1" u="sng" dirty="0">
                <a:latin typeface="Tw Cen MT" panose="020B0602020104020603" pitchFamily="34" charset="0"/>
              </a:rPr>
              <a:t>last day</a:t>
            </a:r>
            <a:r>
              <a:rPr lang="en-US" b="1" dirty="0">
                <a:latin typeface="Tw Cen MT" panose="020B0602020104020603" pitchFamily="34" charset="0"/>
              </a:rPr>
              <a:t> </a:t>
            </a:r>
            <a:r>
              <a:rPr lang="en-US" dirty="0">
                <a:latin typeface="Tw Cen MT" panose="020B0602020104020603" pitchFamily="34" charset="0"/>
              </a:rPr>
              <a:t>of Current Module…</a:t>
            </a:r>
          </a:p>
        </p:txBody>
      </p:sp>
      <p:sp>
        <p:nvSpPr>
          <p:cNvPr id="18" name="Rectangle 17"/>
          <p:cNvSpPr/>
          <p:nvPr/>
        </p:nvSpPr>
        <p:spPr>
          <a:xfrm>
            <a:off x="2699179" y="4841866"/>
            <a:ext cx="2913618" cy="646331"/>
          </a:xfrm>
          <a:prstGeom prst="rect">
            <a:avLst/>
          </a:prstGeom>
        </p:spPr>
        <p:txBody>
          <a:bodyPr wrap="none">
            <a:spAutoFit/>
          </a:bodyPr>
          <a:lstStyle/>
          <a:p>
            <a:pPr algn="ctr"/>
            <a:r>
              <a:rPr lang="en-US" dirty="0">
                <a:latin typeface="Tw Cen MT" panose="020B0602020104020603" pitchFamily="34" charset="0"/>
              </a:rPr>
              <a:t>Drop Next Module </a:t>
            </a:r>
            <a:r>
              <a:rPr lang="en-US" b="1" u="sng" dirty="0">
                <a:latin typeface="Tw Cen MT" panose="020B0602020104020603" pitchFamily="34" charset="0"/>
              </a:rPr>
              <a:t>after</a:t>
            </a:r>
            <a:r>
              <a:rPr lang="en-US" dirty="0">
                <a:latin typeface="Tw Cen MT" panose="020B0602020104020603" pitchFamily="34" charset="0"/>
              </a:rPr>
              <a:t> </a:t>
            </a:r>
          </a:p>
          <a:p>
            <a:pPr algn="ctr"/>
            <a:r>
              <a:rPr lang="en-US" dirty="0">
                <a:latin typeface="Tw Cen MT" panose="020B0602020104020603" pitchFamily="34" charset="0"/>
              </a:rPr>
              <a:t>last day of Current Module…</a:t>
            </a:r>
          </a:p>
        </p:txBody>
      </p:sp>
      <p:sp>
        <p:nvSpPr>
          <p:cNvPr id="20" name="Footer Placeholder 4">
            <a:extLst>
              <a:ext uri="{FF2B5EF4-FFF2-40B4-BE49-F238E27FC236}">
                <a16:creationId xmlns:a16="http://schemas.microsoft.com/office/drawing/2014/main" id="{CED141FA-FF72-44A4-81BE-BA79E8D1DAAB}"/>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385805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1000"/>
                            </p:stCondLst>
                            <p:childTnLst>
                              <p:par>
                                <p:cTn id="12" presetID="42" presetClass="exit" presetSubtype="0" fill="hold" grpId="1" nodeType="after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1000"/>
                            </p:stCondLst>
                            <p:childTnLst>
                              <p:par>
                                <p:cTn id="36" presetID="42" presetClass="exit" presetSubtype="0" fill="hold" grpId="0" nodeType="afterEffect">
                                  <p:stCondLst>
                                    <p:cond delay="0"/>
                                  </p:stCondLst>
                                  <p:childTnLst>
                                    <p:animEffect transition="out" filter="fade">
                                      <p:cBhvr>
                                        <p:cTn id="37" dur="1000"/>
                                        <p:tgtEl>
                                          <p:spTgt spid="16"/>
                                        </p:tgtEl>
                                      </p:cBhvr>
                                    </p:animEffect>
                                    <p:anim calcmode="lin" valueType="num">
                                      <p:cBhvr>
                                        <p:cTn id="38" dur="1000"/>
                                        <p:tgtEl>
                                          <p:spTgt spid="16"/>
                                        </p:tgtEl>
                                        <p:attrNameLst>
                                          <p:attrName>ppt_x</p:attrName>
                                        </p:attrNameLst>
                                      </p:cBhvr>
                                      <p:tavLst>
                                        <p:tav tm="0">
                                          <p:val>
                                            <p:strVal val="ppt_x"/>
                                          </p:val>
                                        </p:tav>
                                        <p:tav tm="100000">
                                          <p:val>
                                            <p:strVal val="ppt_x"/>
                                          </p:val>
                                        </p:tav>
                                      </p:tavLst>
                                    </p:anim>
                                    <p:anim calcmode="lin" valueType="num">
                                      <p:cBhvr>
                                        <p:cTn id="39" dur="1000"/>
                                        <p:tgtEl>
                                          <p:spTgt spid="16"/>
                                        </p:tgtEl>
                                        <p:attrNameLst>
                                          <p:attrName>ppt_y</p:attrName>
                                        </p:attrNameLst>
                                      </p:cBhvr>
                                      <p:tavLst>
                                        <p:tav tm="0">
                                          <p:val>
                                            <p:strVal val="ppt_y"/>
                                          </p:val>
                                        </p:tav>
                                        <p:tav tm="100000">
                                          <p:val>
                                            <p:strVal val="ppt_y+.1"/>
                                          </p:val>
                                        </p:tav>
                                      </p:tavLst>
                                    </p:anim>
                                    <p:set>
                                      <p:cBhvr>
                                        <p:cTn id="40" dur="1" fill="hold">
                                          <p:stCondLst>
                                            <p:cond delay="9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1" animBg="1"/>
      <p:bldP spid="14" grpId="0" animBg="1"/>
      <p:bldP spid="15" grpId="0" animBg="1"/>
      <p:bldP spid="16" grpId="0" animBg="1"/>
      <p:bldP spid="2" grpId="0"/>
      <p:bldP spid="17" grpId="0"/>
      <p:bldP spid="3"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8575" y="353742"/>
            <a:ext cx="113538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a:t>
            </a:r>
            <a:r>
              <a:rPr lang="mr-IN" sz="5400" b="1" dirty="0">
                <a:solidFill>
                  <a:srgbClr val="00659E"/>
                </a:solidFill>
                <a:latin typeface="Gill Sans MT" panose="020B0502020104020203" pitchFamily="34" charset="0"/>
                <a:cs typeface="Aharoni" panose="02010803020104030203" pitchFamily="2" charset="-79"/>
              </a:rPr>
              <a:t>–</a:t>
            </a:r>
            <a:r>
              <a:rPr lang="en-US" sz="5400" b="1" dirty="0">
                <a:solidFill>
                  <a:srgbClr val="00659E"/>
                </a:solidFill>
                <a:latin typeface="Gill Sans MT" panose="020B0502020104020203" pitchFamily="34" charset="0"/>
                <a:cs typeface="Aharoni" panose="02010803020104030203" pitchFamily="2" charset="-79"/>
              </a:rPr>
              <a:t> Multiple Withdrawals</a:t>
            </a:r>
          </a:p>
        </p:txBody>
      </p:sp>
      <p:sp>
        <p:nvSpPr>
          <p:cNvPr id="4" name="Slide Number Placeholder 3"/>
          <p:cNvSpPr>
            <a:spLocks noGrp="1"/>
          </p:cNvSpPr>
          <p:nvPr>
            <p:ph type="sldNum" sz="quarter" idx="12"/>
          </p:nvPr>
        </p:nvSpPr>
        <p:spPr/>
        <p:txBody>
          <a:bodyPr/>
          <a:lstStyle/>
          <a:p>
            <a:fld id="{1304E4F6-5DBB-467A-B1C4-2E27796DE4FB}" type="slidenum">
              <a:rPr lang="en-US" smtClean="0"/>
              <a:t>39</a:t>
            </a:fld>
            <a:endParaRPr lang="en-US"/>
          </a:p>
        </p:txBody>
      </p:sp>
      <p:sp>
        <p:nvSpPr>
          <p:cNvPr id="6" name="Rectangle 5"/>
          <p:cNvSpPr/>
          <p:nvPr/>
        </p:nvSpPr>
        <p:spPr>
          <a:xfrm>
            <a:off x="2041141" y="1690879"/>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7" name="Rectangle 6"/>
          <p:cNvSpPr/>
          <p:nvPr/>
        </p:nvSpPr>
        <p:spPr>
          <a:xfrm>
            <a:off x="4038600" y="1690688"/>
            <a:ext cx="1997458" cy="531197"/>
          </a:xfrm>
          <a:prstGeom prst="rect">
            <a:avLst/>
          </a:prstGeom>
          <a:noFill/>
          <a:ln w="12700">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8" name="Rectangle 7"/>
          <p:cNvSpPr/>
          <p:nvPr/>
        </p:nvSpPr>
        <p:spPr>
          <a:xfrm>
            <a:off x="6095997" y="1690879"/>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0" name="Rectangle 9"/>
          <p:cNvSpPr/>
          <p:nvPr/>
        </p:nvSpPr>
        <p:spPr>
          <a:xfrm>
            <a:off x="2045328" y="1692440"/>
            <a:ext cx="1298448" cy="52862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1" name="Down Arrow 10"/>
          <p:cNvSpPr/>
          <p:nvPr/>
        </p:nvSpPr>
        <p:spPr>
          <a:xfrm flipV="1">
            <a:off x="3213394" y="2226969"/>
            <a:ext cx="258576"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034726" y="1690688"/>
            <a:ext cx="2006976" cy="53370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14" name="Curved Right Arrow 13"/>
          <p:cNvSpPr/>
          <p:nvPr/>
        </p:nvSpPr>
        <p:spPr>
          <a:xfrm rot="15582254">
            <a:off x="4572757" y="1279594"/>
            <a:ext cx="516550" cy="293158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3534610" y="2528646"/>
            <a:ext cx="1274412" cy="369332"/>
          </a:xfrm>
          <a:prstGeom prst="rect">
            <a:avLst/>
          </a:prstGeom>
          <a:noFill/>
        </p:spPr>
        <p:txBody>
          <a:bodyPr wrap="square" rtlCol="0">
            <a:spAutoFit/>
          </a:bodyPr>
          <a:lstStyle/>
          <a:p>
            <a:r>
              <a:rPr lang="en-US" dirty="0"/>
              <a:t>I’ll be back!</a:t>
            </a:r>
          </a:p>
        </p:txBody>
      </p:sp>
      <p:sp>
        <p:nvSpPr>
          <p:cNvPr id="16" name="Rectangle 15"/>
          <p:cNvSpPr/>
          <p:nvPr/>
        </p:nvSpPr>
        <p:spPr>
          <a:xfrm>
            <a:off x="6095475" y="1692937"/>
            <a:ext cx="1079708" cy="52894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20" name="Rectangle 19"/>
          <p:cNvSpPr/>
          <p:nvPr/>
        </p:nvSpPr>
        <p:spPr>
          <a:xfrm>
            <a:off x="8089582" y="1690688"/>
            <a:ext cx="1937516" cy="531197"/>
          </a:xfrm>
          <a:prstGeom prst="rect">
            <a:avLst/>
          </a:prstGeom>
          <a:solidFill>
            <a:schemeClr val="accent4">
              <a:lumMod val="40000"/>
              <a:lumOff val="60000"/>
            </a:schemeClr>
          </a:solid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4  Weeks</a:t>
            </a:r>
          </a:p>
        </p:txBody>
      </p:sp>
      <p:sp>
        <p:nvSpPr>
          <p:cNvPr id="21" name="Rectangle 20"/>
          <p:cNvSpPr/>
          <p:nvPr/>
        </p:nvSpPr>
        <p:spPr>
          <a:xfrm>
            <a:off x="8091357" y="1690688"/>
            <a:ext cx="1145101" cy="53037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22" name="Down Arrow 21"/>
          <p:cNvSpPr/>
          <p:nvPr/>
        </p:nvSpPr>
        <p:spPr>
          <a:xfrm flipV="1">
            <a:off x="9107170" y="2221063"/>
            <a:ext cx="258576"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351293" y="4635569"/>
            <a:ext cx="9488363" cy="954107"/>
          </a:xfrm>
          <a:prstGeom prst="rect">
            <a:avLst/>
          </a:prstGeom>
          <a:noFill/>
        </p:spPr>
        <p:txBody>
          <a:bodyPr wrap="square" rtlCol="0">
            <a:spAutoFit/>
          </a:bodyPr>
          <a:lstStyle/>
          <a:p>
            <a:r>
              <a:rPr lang="en-US" sz="2800" b="1" dirty="0">
                <a:latin typeface="Tw Cen MT" charset="0"/>
                <a:ea typeface="Tw Cen MT" charset="0"/>
                <a:cs typeface="Tw Cen MT" charset="0"/>
              </a:rPr>
              <a:t>Numerator: </a:t>
            </a:r>
            <a:r>
              <a:rPr lang="en-US" sz="2800" dirty="0">
                <a:latin typeface="Tw Cen MT" charset="0"/>
                <a:ea typeface="Tw Cen MT" charset="0"/>
                <a:cs typeface="Tw Cen MT" charset="0"/>
              </a:rPr>
              <a:t>Attended Days</a:t>
            </a:r>
          </a:p>
          <a:p>
            <a:r>
              <a:rPr lang="en-US" sz="2800" b="1" dirty="0">
                <a:latin typeface="Tw Cen MT" charset="0"/>
                <a:ea typeface="Tw Cen MT" charset="0"/>
                <a:cs typeface="Tw Cen MT" charset="0"/>
              </a:rPr>
              <a:t>Denominator:</a:t>
            </a:r>
            <a:r>
              <a:rPr lang="en-US" sz="2800" dirty="0">
                <a:latin typeface="Tw Cen MT" charset="0"/>
                <a:ea typeface="Tw Cen MT" charset="0"/>
                <a:cs typeface="Tw Cen MT" charset="0"/>
              </a:rPr>
              <a:t> Days in All Modules (include 2</a:t>
            </a:r>
            <a:r>
              <a:rPr lang="en-US" sz="2800" baseline="30000" dirty="0">
                <a:latin typeface="Tw Cen MT" charset="0"/>
                <a:ea typeface="Tw Cen MT" charset="0"/>
                <a:cs typeface="Tw Cen MT" charset="0"/>
              </a:rPr>
              <a:t>nd</a:t>
            </a:r>
            <a:r>
              <a:rPr lang="en-US" sz="2800" dirty="0">
                <a:latin typeface="Tw Cen MT" charset="0"/>
                <a:ea typeface="Tw Cen MT" charset="0"/>
                <a:cs typeface="Tw Cen MT" charset="0"/>
              </a:rPr>
              <a:t> Dropped Module)</a:t>
            </a:r>
          </a:p>
        </p:txBody>
      </p:sp>
      <p:sp>
        <p:nvSpPr>
          <p:cNvPr id="24" name="Curved Right Arrow 23"/>
          <p:cNvSpPr/>
          <p:nvPr/>
        </p:nvSpPr>
        <p:spPr>
          <a:xfrm rot="15018973">
            <a:off x="7577745" y="2025951"/>
            <a:ext cx="321444" cy="1105099"/>
          </a:xfrm>
          <a:prstGeom prst="curvedRightArrow">
            <a:avLst>
              <a:gd name="adj1" fmla="val 25000"/>
              <a:gd name="adj2" fmla="val 62168"/>
              <a:gd name="adj3" fmla="val 290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p:cNvSpPr txBox="1"/>
          <p:nvPr/>
        </p:nvSpPr>
        <p:spPr>
          <a:xfrm>
            <a:off x="6970467" y="2713312"/>
            <a:ext cx="1308889" cy="369332"/>
          </a:xfrm>
          <a:prstGeom prst="rect">
            <a:avLst/>
          </a:prstGeom>
          <a:noFill/>
        </p:spPr>
        <p:txBody>
          <a:bodyPr wrap="square" rtlCol="0">
            <a:spAutoFit/>
          </a:bodyPr>
          <a:lstStyle/>
          <a:p>
            <a:r>
              <a:rPr lang="en-US" dirty="0"/>
              <a:t>I’ll be back!</a:t>
            </a:r>
          </a:p>
        </p:txBody>
      </p:sp>
      <p:sp>
        <p:nvSpPr>
          <p:cNvPr id="26" name="Down Arrow 25"/>
          <p:cNvSpPr/>
          <p:nvPr/>
        </p:nvSpPr>
        <p:spPr>
          <a:xfrm flipV="1">
            <a:off x="7045895" y="2244842"/>
            <a:ext cx="258576"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611399" y="3194584"/>
            <a:ext cx="8849319" cy="430887"/>
          </a:xfrm>
          <a:prstGeom prst="rect">
            <a:avLst/>
          </a:prstGeom>
          <a:noFill/>
        </p:spPr>
        <p:txBody>
          <a:bodyPr wrap="square" rtlCol="0">
            <a:spAutoFit/>
          </a:bodyPr>
          <a:lstStyle/>
          <a:p>
            <a:pPr marL="342900" indent="-228600" algn="ctr">
              <a:buFont typeface="Arial" panose="020B0604020202020204" pitchFamily="34" charset="0"/>
              <a:buChar char="•"/>
            </a:pPr>
            <a:r>
              <a:rPr lang="en-US" sz="2200" dirty="0">
                <a:latin typeface="Tw Cen MT" panose="020B0602020104020603" pitchFamily="34" charset="0"/>
              </a:rPr>
              <a:t>Withdraws from </a:t>
            </a:r>
            <a:r>
              <a:rPr lang="en-US" sz="2200" b="1" dirty="0">
                <a:latin typeface="Tw Cen MT" panose="020B0602020104020603" pitchFamily="34" charset="0"/>
              </a:rPr>
              <a:t>Mod 1</a:t>
            </a:r>
            <a:r>
              <a:rPr lang="en-US" sz="2200" dirty="0">
                <a:latin typeface="Tw Cen MT" panose="020B0602020104020603" pitchFamily="34" charset="0"/>
              </a:rPr>
              <a:t>, Drops </a:t>
            </a:r>
            <a:r>
              <a:rPr lang="en-US" sz="2200" b="1" dirty="0">
                <a:latin typeface="Tw Cen MT" panose="020B0602020104020603" pitchFamily="34" charset="0"/>
              </a:rPr>
              <a:t>Mod 2</a:t>
            </a:r>
            <a:r>
              <a:rPr lang="en-US" sz="2200" dirty="0">
                <a:latin typeface="Tw Cen MT" panose="020B0602020104020603" pitchFamily="34" charset="0"/>
              </a:rPr>
              <a:t> on Same Day, Confirms for </a:t>
            </a:r>
            <a:r>
              <a:rPr lang="en-US" sz="2200" b="1" dirty="0">
                <a:latin typeface="Tw Cen MT" panose="020B0602020104020603" pitchFamily="34" charset="0"/>
              </a:rPr>
              <a:t>Mod 3</a:t>
            </a:r>
          </a:p>
        </p:txBody>
      </p:sp>
      <p:sp>
        <p:nvSpPr>
          <p:cNvPr id="27" name="TextBox 26"/>
          <p:cNvSpPr txBox="1"/>
          <p:nvPr/>
        </p:nvSpPr>
        <p:spPr>
          <a:xfrm>
            <a:off x="1611398" y="3653709"/>
            <a:ext cx="8849319" cy="430887"/>
          </a:xfrm>
          <a:prstGeom prst="rect">
            <a:avLst/>
          </a:prstGeom>
          <a:noFill/>
        </p:spPr>
        <p:txBody>
          <a:bodyPr wrap="square" rtlCol="0">
            <a:spAutoFit/>
          </a:bodyPr>
          <a:lstStyle/>
          <a:p>
            <a:pPr marL="342900" indent="-228600" algn="ctr">
              <a:buFont typeface="Arial" panose="020B0604020202020204" pitchFamily="34" charset="0"/>
              <a:buChar char="•"/>
            </a:pPr>
            <a:r>
              <a:rPr lang="en-US" sz="2200" dirty="0">
                <a:latin typeface="Tw Cen MT" panose="020B0602020104020603" pitchFamily="34" charset="0"/>
              </a:rPr>
              <a:t>Withdraws from </a:t>
            </a:r>
            <a:r>
              <a:rPr lang="en-US" sz="2200" b="1" dirty="0">
                <a:latin typeface="Tw Cen MT" panose="020B0602020104020603" pitchFamily="34" charset="0"/>
              </a:rPr>
              <a:t>Mod 3</a:t>
            </a:r>
            <a:r>
              <a:rPr lang="en-US" sz="2200" dirty="0">
                <a:latin typeface="Tw Cen MT" panose="020B0602020104020603" pitchFamily="34" charset="0"/>
              </a:rPr>
              <a:t>, Confirms for </a:t>
            </a:r>
            <a:r>
              <a:rPr lang="en-US" sz="2200" b="1" dirty="0">
                <a:latin typeface="Tw Cen MT" panose="020B0602020104020603" pitchFamily="34" charset="0"/>
              </a:rPr>
              <a:t>Mod 4</a:t>
            </a:r>
          </a:p>
        </p:txBody>
      </p:sp>
      <p:sp>
        <p:nvSpPr>
          <p:cNvPr id="28" name="TextBox 27"/>
          <p:cNvSpPr txBox="1"/>
          <p:nvPr/>
        </p:nvSpPr>
        <p:spPr>
          <a:xfrm>
            <a:off x="1611398" y="4112833"/>
            <a:ext cx="8849319" cy="430887"/>
          </a:xfrm>
          <a:prstGeom prst="rect">
            <a:avLst/>
          </a:prstGeom>
          <a:noFill/>
        </p:spPr>
        <p:txBody>
          <a:bodyPr wrap="square" rtlCol="0">
            <a:spAutoFit/>
          </a:bodyPr>
          <a:lstStyle/>
          <a:p>
            <a:pPr marL="342900" indent="-228600" algn="ctr">
              <a:buFont typeface="Arial" panose="020B0604020202020204" pitchFamily="34" charset="0"/>
              <a:buChar char="•"/>
            </a:pPr>
            <a:r>
              <a:rPr lang="en-US" sz="2200" dirty="0">
                <a:latin typeface="Tw Cen MT" panose="020B0602020104020603" pitchFamily="34" charset="0"/>
              </a:rPr>
              <a:t>Withdraws from </a:t>
            </a:r>
            <a:r>
              <a:rPr lang="en-US" sz="2200" b="1" dirty="0">
                <a:latin typeface="Tw Cen MT" panose="020B0602020104020603" pitchFamily="34" charset="0"/>
              </a:rPr>
              <a:t>Mod 4</a:t>
            </a:r>
          </a:p>
        </p:txBody>
      </p:sp>
      <p:sp>
        <p:nvSpPr>
          <p:cNvPr id="30" name="Footer Placeholder 4">
            <a:extLst>
              <a:ext uri="{FF2B5EF4-FFF2-40B4-BE49-F238E27FC236}">
                <a16:creationId xmlns:a16="http://schemas.microsoft.com/office/drawing/2014/main" id="{14F060A3-A93A-4A83-A614-0F28A9943B4E}"/>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737685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1" nodeType="clickEffect">
                                  <p:stCondLst>
                                    <p:cond delay="0"/>
                                  </p:stCondLst>
                                  <p:childTnLst>
                                    <p:animEffect transition="out" filter="fade">
                                      <p:cBhvr>
                                        <p:cTn id="14" dur="1000"/>
                                        <p:tgtEl>
                                          <p:spTgt spid="12"/>
                                        </p:tgtEl>
                                      </p:cBhvr>
                                    </p:animEffect>
                                    <p:anim calcmode="lin" valueType="num">
                                      <p:cBhvr>
                                        <p:cTn id="15" dur="1000"/>
                                        <p:tgtEl>
                                          <p:spTgt spid="12"/>
                                        </p:tgtEl>
                                        <p:attrNameLst>
                                          <p:attrName>ppt_x</p:attrName>
                                        </p:attrNameLst>
                                      </p:cBhvr>
                                      <p:tavLst>
                                        <p:tav tm="0">
                                          <p:val>
                                            <p:strVal val="ppt_x"/>
                                          </p:val>
                                        </p:tav>
                                        <p:tav tm="100000">
                                          <p:val>
                                            <p:strVal val="ppt_x"/>
                                          </p:val>
                                        </p:tav>
                                      </p:tavLst>
                                    </p:anim>
                                    <p:anim calcmode="lin" valueType="num">
                                      <p:cBhvr>
                                        <p:cTn id="16" dur="1000"/>
                                        <p:tgtEl>
                                          <p:spTgt spid="12"/>
                                        </p:tgtEl>
                                        <p:attrNameLst>
                                          <p:attrName>ppt_y</p:attrName>
                                        </p:attrNameLst>
                                      </p:cBhvr>
                                      <p:tavLst>
                                        <p:tav tm="0">
                                          <p:val>
                                            <p:strVal val="ppt_y"/>
                                          </p:val>
                                        </p:tav>
                                        <p:tav tm="100000">
                                          <p:val>
                                            <p:strVal val="ppt_y+.1"/>
                                          </p:val>
                                        </p:tav>
                                      </p:tavLst>
                                    </p:anim>
                                    <p:set>
                                      <p:cBhvr>
                                        <p:cTn id="17" dur="1" fill="hold">
                                          <p:stCondLst>
                                            <p:cond delay="999"/>
                                          </p:stCondLst>
                                        </p:cTn>
                                        <p:tgtEl>
                                          <p:spTgt spid="12"/>
                                        </p:tgtEl>
                                        <p:attrNameLst>
                                          <p:attrName>style.visibility</p:attrName>
                                        </p:attrNameLst>
                                      </p:cBhvr>
                                      <p:to>
                                        <p:strVal val="hidden"/>
                                      </p:to>
                                    </p:se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1" animBg="1"/>
      <p:bldP spid="14" grpId="0" animBg="1"/>
      <p:bldP spid="15" grpId="0"/>
      <p:bldP spid="16" grpId="0" animBg="1"/>
      <p:bldP spid="21" grpId="0" animBg="1"/>
      <p:bldP spid="22" grpId="0" animBg="1"/>
      <p:bldP spid="23" grpId="0"/>
      <p:bldP spid="24" grpId="0" animBg="1"/>
      <p:bldP spid="25" grpId="0"/>
      <p:bldP spid="26" grpId="0" animBg="1"/>
      <p:bldP spid="3"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R2T4 - Basic Principles</a:t>
            </a:r>
          </a:p>
        </p:txBody>
      </p:sp>
      <p:sp>
        <p:nvSpPr>
          <p:cNvPr id="6" name="Content Placeholder 2"/>
          <p:cNvSpPr>
            <a:spLocks noGrp="1"/>
          </p:cNvSpPr>
          <p:nvPr>
            <p:ph idx="1"/>
          </p:nvPr>
        </p:nvSpPr>
        <p:spPr>
          <a:xfrm>
            <a:off x="838200" y="1825627"/>
            <a:ext cx="10515600" cy="1082674"/>
          </a:xfrm>
        </p:spPr>
        <p:txBody>
          <a:bodyPr>
            <a:normAutofit/>
          </a:bodyPr>
          <a:lstStyle/>
          <a:p>
            <a:r>
              <a:rPr lang="en-US" sz="2400" u="sng" dirty="0">
                <a:solidFill>
                  <a:schemeClr val="tx2">
                    <a:lumMod val="50000"/>
                  </a:schemeClr>
                </a:solidFill>
                <a:latin typeface="Tw Cen MT" charset="0"/>
                <a:ea typeface="Tw Cen MT" charset="0"/>
                <a:cs typeface="Tw Cen MT" charset="0"/>
              </a:rPr>
              <a:t>Return of Title IV Funds</a:t>
            </a:r>
            <a:r>
              <a:rPr lang="en-US" sz="2400" dirty="0">
                <a:solidFill>
                  <a:schemeClr val="tx2">
                    <a:lumMod val="50000"/>
                  </a:schemeClr>
                </a:solidFill>
                <a:latin typeface="Tw Cen MT" charset="0"/>
                <a:ea typeface="Tw Cen MT" charset="0"/>
                <a:cs typeface="Tw Cen MT" charset="0"/>
              </a:rPr>
              <a:t> (R2T4/Return): The calculation required when a recipient of Title IV aid withdraws from an institution during a payment period/period of enrollment in which the recipient began attendance.</a:t>
            </a:r>
            <a:endParaRPr lang="en-US" altLang="en-US" sz="2400" dirty="0">
              <a:solidFill>
                <a:schemeClr val="tx2">
                  <a:lumMod val="50000"/>
                </a:schemeClr>
              </a:solidFill>
              <a:latin typeface="Tw Cen MT" charset="0"/>
              <a:ea typeface="Tw Cen MT" charset="0"/>
              <a:cs typeface="Tw Cen MT" charset="0"/>
            </a:endParaRPr>
          </a:p>
        </p:txBody>
      </p:sp>
      <p:sp>
        <p:nvSpPr>
          <p:cNvPr id="4" name="Slide Number Placeholder 3"/>
          <p:cNvSpPr>
            <a:spLocks noGrp="1"/>
          </p:cNvSpPr>
          <p:nvPr>
            <p:ph type="sldNum" sz="quarter" idx="12"/>
          </p:nvPr>
        </p:nvSpPr>
        <p:spPr/>
        <p:txBody>
          <a:bodyPr/>
          <a:lstStyle/>
          <a:p>
            <a:fld id="{1304E4F6-5DBB-467A-B1C4-2E27796DE4FB}" type="slidenum">
              <a:rPr lang="en-US" smtClean="0"/>
              <a:t>4</a:t>
            </a:fld>
            <a:endParaRPr lang="en-US"/>
          </a:p>
        </p:txBody>
      </p:sp>
      <p:sp>
        <p:nvSpPr>
          <p:cNvPr id="3" name="Rectangle 2"/>
          <p:cNvSpPr/>
          <p:nvPr/>
        </p:nvSpPr>
        <p:spPr>
          <a:xfrm>
            <a:off x="838200" y="3190513"/>
            <a:ext cx="10515600" cy="757130"/>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altLang="en-US" sz="2400" dirty="0">
                <a:solidFill>
                  <a:schemeClr val="bg1">
                    <a:lumMod val="85000"/>
                  </a:schemeClr>
                </a:solidFill>
                <a:latin typeface="Tw Cen MT" charset="0"/>
                <a:ea typeface="Tw Cen MT" charset="0"/>
                <a:cs typeface="Tw Cen MT" charset="0"/>
              </a:rPr>
              <a:t>Title IV funds are awarded to a student under the assumption that the student will attend school for the entire period for which the assistance is awarded.</a:t>
            </a:r>
          </a:p>
        </p:txBody>
      </p:sp>
      <p:sp>
        <p:nvSpPr>
          <p:cNvPr id="7" name="Rectangle 6"/>
          <p:cNvSpPr/>
          <p:nvPr/>
        </p:nvSpPr>
        <p:spPr>
          <a:xfrm>
            <a:off x="838200" y="4229854"/>
            <a:ext cx="10515600" cy="1170256"/>
          </a:xfrm>
          <a:prstGeom prst="rect">
            <a:avLst/>
          </a:prstGeom>
        </p:spPr>
        <p:txBody>
          <a:bodyPr vert="horz" lIns="91440" tIns="45720" rIns="91440" bIns="45720" rtlCol="0">
            <a:normAutofit/>
          </a:bodyPr>
          <a:lstStyle/>
          <a:p>
            <a:pPr marL="228600" indent="-228600" defTabSz="914400">
              <a:lnSpc>
                <a:spcPct val="90000"/>
              </a:lnSpc>
              <a:spcBef>
                <a:spcPts val="1000"/>
              </a:spcBef>
              <a:buFont typeface="Arial" panose="020B0604020202020204" pitchFamily="34" charset="0"/>
              <a:buChar char="•"/>
            </a:pPr>
            <a:r>
              <a:rPr lang="en-US" altLang="en-US" sz="2400" dirty="0">
                <a:solidFill>
                  <a:schemeClr val="bg1">
                    <a:lumMod val="85000"/>
                  </a:schemeClr>
                </a:solidFill>
                <a:latin typeface="Tw Cen MT" charset="0"/>
                <a:ea typeface="Tw Cen MT" charset="0"/>
                <a:cs typeface="Tw Cen MT" charset="0"/>
              </a:rPr>
              <a:t>If a student ceases attendance prior to the ending date of that period, the student may not be eligible for the full amount of Title IV funds he/she was scheduled to receive.</a:t>
            </a:r>
            <a:endParaRPr lang="en-US" sz="2400" dirty="0">
              <a:solidFill>
                <a:schemeClr val="bg1">
                  <a:lumMod val="85000"/>
                </a:schemeClr>
              </a:solidFill>
              <a:latin typeface="Tw Cen MT" charset="0"/>
              <a:ea typeface="Tw Cen MT" charset="0"/>
              <a:cs typeface="Tw Cen MT" charset="0"/>
            </a:endParaRPr>
          </a:p>
        </p:txBody>
      </p:sp>
      <p:sp>
        <p:nvSpPr>
          <p:cNvPr id="8" name="Footer Placeholder 4">
            <a:extLst>
              <a:ext uri="{FF2B5EF4-FFF2-40B4-BE49-F238E27FC236}">
                <a16:creationId xmlns:a16="http://schemas.microsoft.com/office/drawing/2014/main" id="{887E0547-E74C-452C-BF47-13E9C18FACF4}"/>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1995746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6">
                                            <p:txEl>
                                              <p:pRg st="0" end="0"/>
                                            </p:txEl>
                                          </p:spTgt>
                                        </p:tgtEl>
                                        <p:attrNameLst>
                                          <p:attrName>style.color</p:attrName>
                                        </p:attrNameLst>
                                      </p:cBhvr>
                                      <p:to>
                                        <p:clrVal>
                                          <a:schemeClr val="bg2"/>
                                        </p:clrVal>
                                      </p:to>
                                    </p:set>
                                  </p:childTnLst>
                                </p:cTn>
                              </p:par>
                              <p:par>
                                <p:cTn id="7" presetID="3" presetClass="emph" presetSubtype="1" grpId="0" nodeType="withEffect">
                                  <p:stCondLst>
                                    <p:cond delay="0"/>
                                  </p:stCondLst>
                                  <p:childTnLst>
                                    <p:set>
                                      <p:cBhvr override="childStyle">
                                        <p:cTn id="8" dur="indefinite"/>
                                        <p:tgtEl>
                                          <p:spTgt spid="3"/>
                                        </p:tgtEl>
                                        <p:attrNameLst>
                                          <p:attrName>style.color</p:attrName>
                                        </p:attrNameLst>
                                      </p:cBhvr>
                                      <p:to>
                                        <p:clrVal>
                                          <a:schemeClr val="tx1"/>
                                        </p:clrVal>
                                      </p:to>
                                    </p:set>
                                  </p:childTnLst>
                                </p:cTn>
                              </p:par>
                              <p:par>
                                <p:cTn id="9" presetID="3" presetClass="emph" presetSubtype="1" grpId="1" nodeType="withEffect">
                                  <p:stCondLst>
                                    <p:cond delay="0"/>
                                  </p:stCondLst>
                                  <p:childTnLst>
                                    <p:set>
                                      <p:cBhvr override="childStyle">
                                        <p:cTn id="10" dur="indefinite"/>
                                        <p:tgtEl>
                                          <p:spTgt spid="3"/>
                                        </p:tgtEl>
                                        <p:attrNameLst>
                                          <p:attrName>style.color</p:attrName>
                                        </p:attrNameLst>
                                      </p:cBhvr>
                                      <p:to>
                                        <p:clrVal>
                                          <a:schemeClr val="tx1"/>
                                        </p:clrVal>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1" grpId="2" nodeType="clickEffect">
                                  <p:stCondLst>
                                    <p:cond delay="0"/>
                                  </p:stCondLst>
                                  <p:childTnLst>
                                    <p:set>
                                      <p:cBhvr override="childStyle">
                                        <p:cTn id="14" dur="indefinite"/>
                                        <p:tgtEl>
                                          <p:spTgt spid="3"/>
                                        </p:tgtEl>
                                        <p:attrNameLst>
                                          <p:attrName>style.color</p:attrName>
                                        </p:attrNameLst>
                                      </p:cBhvr>
                                      <p:to>
                                        <p:clrVal>
                                          <a:schemeClr val="bg2"/>
                                        </p:clrVal>
                                      </p:to>
                                    </p:set>
                                  </p:childTnLst>
                                </p:cTn>
                              </p:par>
                              <p:par>
                                <p:cTn id="15" presetID="3" presetClass="emph" presetSubtype="1" grpId="0" nodeType="withEffect">
                                  <p:stCondLst>
                                    <p:cond delay="0"/>
                                  </p:stCondLst>
                                  <p:childTnLst>
                                    <p:set>
                                      <p:cBhvr override="childStyle">
                                        <p:cTn id="16" dur="indefinite"/>
                                        <p:tgtEl>
                                          <p:spTgt spid="7"/>
                                        </p:tgtEl>
                                        <p:attrNameLst>
                                          <p:attrName>style.color</p:attrName>
                                        </p:attrNameLst>
                                      </p:cBhvr>
                                      <p:to>
                                        <p:clrVal>
                                          <a:schemeClr val="tx1"/>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P spid="3" grpId="1"/>
      <p:bldP spid="3" grpId="2"/>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04E4F6-5DBB-467A-B1C4-2E27796DE4FB}" type="slidenum">
              <a:rPr lang="en-US" smtClean="0"/>
              <a:t>40</a:t>
            </a:fld>
            <a:endParaRPr lang="en-US"/>
          </a:p>
        </p:txBody>
      </p:sp>
      <p:sp>
        <p:nvSpPr>
          <p:cNvPr id="6" name="Rectangle 5"/>
          <p:cNvSpPr/>
          <p:nvPr/>
        </p:nvSpPr>
        <p:spPr>
          <a:xfrm>
            <a:off x="2041141" y="2043388"/>
            <a:ext cx="3850207"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7" name="Rectangle 6"/>
          <p:cNvSpPr/>
          <p:nvPr/>
        </p:nvSpPr>
        <p:spPr>
          <a:xfrm>
            <a:off x="6283234" y="2043389"/>
            <a:ext cx="3807680" cy="531197"/>
          </a:xfrm>
          <a:prstGeom prst="rect">
            <a:avLst/>
          </a:prstGeom>
          <a:noFill/>
          <a:ln w="12700">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a:t>
            </a:r>
            <a:r>
              <a:rPr lang="en-US" sz="2200">
                <a:solidFill>
                  <a:srgbClr val="000000"/>
                </a:solidFill>
                <a:latin typeface="Gill Sans MT" panose="020B0502020104020203" pitchFamily="34" charset="0"/>
                <a:cs typeface="Arial" panose="020B0604020202020204" pitchFamily="34" charset="0"/>
              </a:rPr>
              <a:t>Week Session</a:t>
            </a:r>
            <a:endParaRPr lang="en-US" sz="2200" dirty="0">
              <a:solidFill>
                <a:srgbClr val="000000"/>
              </a:solidFill>
              <a:latin typeface="Gill Sans MT" panose="020B0502020104020203" pitchFamily="34" charset="0"/>
              <a:cs typeface="Arial" panose="020B0604020202020204" pitchFamily="34" charset="0"/>
            </a:endParaRPr>
          </a:p>
        </p:txBody>
      </p:sp>
      <p:sp>
        <p:nvSpPr>
          <p:cNvPr id="8" name="Rectangle 7"/>
          <p:cNvSpPr/>
          <p:nvPr/>
        </p:nvSpPr>
        <p:spPr>
          <a:xfrm>
            <a:off x="2041141" y="2043389"/>
            <a:ext cx="1180593"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0" name="Rectangle 9"/>
          <p:cNvSpPr/>
          <p:nvPr/>
        </p:nvSpPr>
        <p:spPr>
          <a:xfrm>
            <a:off x="6283234" y="2043389"/>
            <a:ext cx="3807680"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11" name="Rectangle 10"/>
          <p:cNvSpPr/>
          <p:nvPr/>
        </p:nvSpPr>
        <p:spPr>
          <a:xfrm>
            <a:off x="2041142" y="2784774"/>
            <a:ext cx="2745171"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13" name="Rectangle 12"/>
          <p:cNvSpPr/>
          <p:nvPr/>
        </p:nvSpPr>
        <p:spPr>
          <a:xfrm>
            <a:off x="2041140" y="2784773"/>
            <a:ext cx="3850207" cy="531197"/>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sz="2200" dirty="0">
                <a:solidFill>
                  <a:srgbClr val="000000"/>
                </a:solidFill>
                <a:latin typeface="Gill Sans MT" panose="020B0502020104020203" pitchFamily="34" charset="0"/>
                <a:cs typeface="Arial" panose="020B0604020202020204" pitchFamily="34" charset="0"/>
              </a:rPr>
              <a:t>8  Week Course</a:t>
            </a:r>
          </a:p>
        </p:txBody>
      </p:sp>
      <p:sp>
        <p:nvSpPr>
          <p:cNvPr id="12" name="Rectangle 11"/>
          <p:cNvSpPr/>
          <p:nvPr/>
        </p:nvSpPr>
        <p:spPr>
          <a:xfrm>
            <a:off x="2041142" y="2784774"/>
            <a:ext cx="1180592"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4" name="Down Arrow 13"/>
          <p:cNvSpPr/>
          <p:nvPr/>
        </p:nvSpPr>
        <p:spPr>
          <a:xfrm flipV="1">
            <a:off x="3046592" y="2585173"/>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859159" y="3900070"/>
            <a:ext cx="4214167" cy="830997"/>
          </a:xfrm>
          <a:prstGeom prst="rect">
            <a:avLst/>
          </a:prstGeom>
          <a:noFill/>
          <a:ln>
            <a:solidFill>
              <a:schemeClr val="accent1"/>
            </a:solidFill>
          </a:ln>
        </p:spPr>
        <p:txBody>
          <a:bodyPr wrap="none" rtlCol="0">
            <a:spAutoFit/>
          </a:bodyPr>
          <a:lstStyle/>
          <a:p>
            <a:r>
              <a:rPr lang="en-US" sz="2400" dirty="0">
                <a:latin typeface="Tw Cen MT" charset="0"/>
                <a:ea typeface="Tw Cen MT" charset="0"/>
                <a:cs typeface="Tw Cen MT" charset="0"/>
              </a:rPr>
              <a:t>If No Enrollment Confirmation for</a:t>
            </a:r>
          </a:p>
          <a:p>
            <a:r>
              <a:rPr lang="en-US" sz="2400" dirty="0">
                <a:latin typeface="Tw Cen MT" charset="0"/>
                <a:ea typeface="Tw Cen MT" charset="0"/>
                <a:cs typeface="Tw Cen MT" charset="0"/>
              </a:rPr>
              <a:t>Module 2, R2T4 Required</a:t>
            </a:r>
          </a:p>
        </p:txBody>
      </p:sp>
      <p:sp>
        <p:nvSpPr>
          <p:cNvPr id="17" name="Rectangle 16"/>
          <p:cNvSpPr/>
          <p:nvPr/>
        </p:nvSpPr>
        <p:spPr>
          <a:xfrm>
            <a:off x="6283234" y="2043389"/>
            <a:ext cx="3807680"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9" name="TextBox 18"/>
          <p:cNvSpPr txBox="1"/>
          <p:nvPr/>
        </p:nvSpPr>
        <p:spPr>
          <a:xfrm>
            <a:off x="6283234" y="3232810"/>
            <a:ext cx="4004430" cy="461665"/>
          </a:xfrm>
          <a:prstGeom prst="rect">
            <a:avLst/>
          </a:prstGeom>
          <a:noFill/>
          <a:ln>
            <a:solidFill>
              <a:schemeClr val="accent1"/>
            </a:solidFill>
          </a:ln>
        </p:spPr>
        <p:txBody>
          <a:bodyPr wrap="none" rtlCol="0">
            <a:spAutoFit/>
          </a:bodyPr>
          <a:lstStyle/>
          <a:p>
            <a:r>
              <a:rPr lang="en-US" sz="2400" dirty="0">
                <a:latin typeface="Tw Cen MT" charset="0"/>
                <a:ea typeface="Tw Cen MT" charset="0"/>
                <a:cs typeface="Tw Cen MT" charset="0"/>
              </a:rPr>
              <a:t>Student Returns! Reverse R2T4.</a:t>
            </a:r>
          </a:p>
        </p:txBody>
      </p:sp>
      <p:sp>
        <p:nvSpPr>
          <p:cNvPr id="20" name="TextBox 19"/>
          <p:cNvSpPr txBox="1"/>
          <p:nvPr/>
        </p:nvSpPr>
        <p:spPr>
          <a:xfrm>
            <a:off x="6283234" y="4234635"/>
            <a:ext cx="4004430" cy="830997"/>
          </a:xfrm>
          <a:prstGeom prst="rect">
            <a:avLst/>
          </a:prstGeom>
          <a:noFill/>
          <a:ln>
            <a:solidFill>
              <a:schemeClr val="accent1"/>
            </a:solidFill>
          </a:ln>
        </p:spPr>
        <p:txBody>
          <a:bodyPr wrap="square" rtlCol="0">
            <a:spAutoFit/>
          </a:bodyPr>
          <a:lstStyle/>
          <a:p>
            <a:r>
              <a:rPr lang="en-US" sz="2400" dirty="0">
                <a:latin typeface="Tw Cen MT" charset="0"/>
                <a:ea typeface="Tw Cen MT" charset="0"/>
                <a:cs typeface="Tw Cen MT" charset="0"/>
              </a:rPr>
              <a:t>Student Fails Last Module.</a:t>
            </a:r>
          </a:p>
          <a:p>
            <a:r>
              <a:rPr lang="en-US" sz="2400" dirty="0">
                <a:latin typeface="Tw Cen MT" charset="0"/>
                <a:ea typeface="Tw Cen MT" charset="0"/>
                <a:cs typeface="Tw Cen MT" charset="0"/>
              </a:rPr>
              <a:t>R2T4 Required</a:t>
            </a:r>
            <a:r>
              <a:rPr lang="mr-IN" sz="2400" dirty="0">
                <a:latin typeface="Tw Cen MT" charset="0"/>
                <a:ea typeface="Tw Cen MT" charset="0"/>
                <a:cs typeface="Tw Cen MT" charset="0"/>
              </a:rPr>
              <a:t>…</a:t>
            </a:r>
            <a:r>
              <a:rPr lang="en-US" sz="2400" dirty="0">
                <a:latin typeface="Tw Cen MT" charset="0"/>
                <a:ea typeface="Tw Cen MT" charset="0"/>
                <a:cs typeface="Tw Cen MT" charset="0"/>
              </a:rPr>
              <a:t>Again.</a:t>
            </a:r>
          </a:p>
        </p:txBody>
      </p:sp>
      <p:sp>
        <p:nvSpPr>
          <p:cNvPr id="22" name="Rectangle 21"/>
          <p:cNvSpPr/>
          <p:nvPr/>
        </p:nvSpPr>
        <p:spPr>
          <a:xfrm>
            <a:off x="6283234" y="2043389"/>
            <a:ext cx="3807680"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23" name="Rectangle 22"/>
          <p:cNvSpPr/>
          <p:nvPr/>
        </p:nvSpPr>
        <p:spPr>
          <a:xfrm>
            <a:off x="8686800" y="2056254"/>
            <a:ext cx="1404114" cy="518331"/>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sz="2200" dirty="0">
              <a:solidFill>
                <a:srgbClr val="000000"/>
              </a:solidFill>
              <a:latin typeface="Gill Sans MT" panose="020B0502020104020203" pitchFamily="34" charset="0"/>
              <a:cs typeface="Arial" panose="020B0604020202020204" pitchFamily="34" charset="0"/>
            </a:endParaRPr>
          </a:p>
        </p:txBody>
      </p:sp>
      <p:sp>
        <p:nvSpPr>
          <p:cNvPr id="18" name="Rectangle 17"/>
          <p:cNvSpPr/>
          <p:nvPr/>
        </p:nvSpPr>
        <p:spPr>
          <a:xfrm>
            <a:off x="9524977" y="2373288"/>
            <a:ext cx="1649811" cy="553998"/>
          </a:xfrm>
          <a:prstGeom prst="rect">
            <a:avLst/>
          </a:prstGeom>
          <a:solidFill>
            <a:schemeClr val="accent4">
              <a:lumMod val="60000"/>
              <a:lumOff val="40000"/>
            </a:schemeClr>
          </a:solidFill>
          <a:ln w="25400">
            <a:solidFill>
              <a:schemeClr val="tx1"/>
            </a:solidFill>
            <a:prstDash val="dash"/>
          </a:ln>
        </p:spPr>
        <p:txBody>
          <a:bodyPr wrap="none">
            <a:spAutoFit/>
          </a:bodyPr>
          <a:lstStyle/>
          <a:p>
            <a:pPr algn="ctr" defTabSz="457189" fontAlgn="base">
              <a:spcBef>
                <a:spcPct val="0"/>
              </a:spcBef>
              <a:spcAft>
                <a:spcPct val="0"/>
              </a:spcAft>
              <a:defRPr/>
            </a:pPr>
            <a:r>
              <a:rPr lang="en-US" sz="3000" b="1" dirty="0">
                <a:solidFill>
                  <a:srgbClr val="C00000"/>
                </a:solidFill>
                <a:latin typeface="Gill Sans MT" panose="020B0502020104020203" pitchFamily="34" charset="0"/>
                <a:cs typeface="Arial" panose="020B0604020202020204" pitchFamily="34" charset="0"/>
              </a:rPr>
              <a:t>F Grade</a:t>
            </a:r>
          </a:p>
        </p:txBody>
      </p:sp>
      <p:sp>
        <p:nvSpPr>
          <p:cNvPr id="24" name="Down Arrow 23"/>
          <p:cNvSpPr/>
          <p:nvPr/>
        </p:nvSpPr>
        <p:spPr>
          <a:xfrm flipV="1">
            <a:off x="8507946" y="2578236"/>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flipV="1">
            <a:off x="3046592" y="3320243"/>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1"/>
          <p:cNvSpPr>
            <a:spLocks noGrp="1"/>
          </p:cNvSpPr>
          <p:nvPr>
            <p:ph type="title"/>
          </p:nvPr>
        </p:nvSpPr>
        <p:spPr>
          <a:xfrm>
            <a:off x="418575" y="353742"/>
            <a:ext cx="113538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Case Study </a:t>
            </a:r>
            <a:r>
              <a:rPr lang="mr-IN" sz="5400" b="1" dirty="0">
                <a:solidFill>
                  <a:srgbClr val="00659E"/>
                </a:solidFill>
                <a:latin typeface="Gill Sans MT" panose="020B0502020104020203" pitchFamily="34" charset="0"/>
                <a:cs typeface="Aharoni" panose="02010803020104030203" pitchFamily="2" charset="-79"/>
              </a:rPr>
              <a:t>–</a:t>
            </a:r>
            <a:r>
              <a:rPr lang="en-US" sz="5400" b="1" dirty="0">
                <a:solidFill>
                  <a:srgbClr val="00659E"/>
                </a:solidFill>
                <a:latin typeface="Gill Sans MT" panose="020B0502020104020203" pitchFamily="34" charset="0"/>
                <a:cs typeface="Aharoni" panose="02010803020104030203" pitchFamily="2" charset="-79"/>
              </a:rPr>
              <a:t> R2T4 Reversal</a:t>
            </a:r>
          </a:p>
        </p:txBody>
      </p:sp>
      <p:sp>
        <p:nvSpPr>
          <p:cNvPr id="27" name="Footer Placeholder 4">
            <a:extLst>
              <a:ext uri="{FF2B5EF4-FFF2-40B4-BE49-F238E27FC236}">
                <a16:creationId xmlns:a16="http://schemas.microsoft.com/office/drawing/2014/main" id="{902F64FF-DDE1-47CE-8A6D-30EEE0BDB645}"/>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418244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75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80">
                                          <p:stCondLst>
                                            <p:cond delay="0"/>
                                          </p:stCondLst>
                                        </p:cTn>
                                        <p:tgtEl>
                                          <p:spTgt spid="18"/>
                                        </p:tgtEl>
                                      </p:cBhvr>
                                    </p:animEffect>
                                    <p:anim calcmode="lin" valueType="num">
                                      <p:cBhvr>
                                        <p:cTn id="3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0" dur="26">
                                          <p:stCondLst>
                                            <p:cond delay="650"/>
                                          </p:stCondLst>
                                        </p:cTn>
                                        <p:tgtEl>
                                          <p:spTgt spid="18"/>
                                        </p:tgtEl>
                                      </p:cBhvr>
                                      <p:to x="100000" y="60000"/>
                                    </p:animScale>
                                    <p:animScale>
                                      <p:cBhvr>
                                        <p:cTn id="41" dur="166" decel="50000">
                                          <p:stCondLst>
                                            <p:cond delay="676"/>
                                          </p:stCondLst>
                                        </p:cTn>
                                        <p:tgtEl>
                                          <p:spTgt spid="18"/>
                                        </p:tgtEl>
                                      </p:cBhvr>
                                      <p:to x="100000" y="100000"/>
                                    </p:animScale>
                                    <p:animScale>
                                      <p:cBhvr>
                                        <p:cTn id="42" dur="26">
                                          <p:stCondLst>
                                            <p:cond delay="1312"/>
                                          </p:stCondLst>
                                        </p:cTn>
                                        <p:tgtEl>
                                          <p:spTgt spid="18"/>
                                        </p:tgtEl>
                                      </p:cBhvr>
                                      <p:to x="100000" y="80000"/>
                                    </p:animScale>
                                    <p:animScale>
                                      <p:cBhvr>
                                        <p:cTn id="43" dur="166" decel="50000">
                                          <p:stCondLst>
                                            <p:cond delay="1338"/>
                                          </p:stCondLst>
                                        </p:cTn>
                                        <p:tgtEl>
                                          <p:spTgt spid="18"/>
                                        </p:tgtEl>
                                      </p:cBhvr>
                                      <p:to x="100000" y="100000"/>
                                    </p:animScale>
                                    <p:animScale>
                                      <p:cBhvr>
                                        <p:cTn id="44" dur="26">
                                          <p:stCondLst>
                                            <p:cond delay="1642"/>
                                          </p:stCondLst>
                                        </p:cTn>
                                        <p:tgtEl>
                                          <p:spTgt spid="18"/>
                                        </p:tgtEl>
                                      </p:cBhvr>
                                      <p:to x="100000" y="90000"/>
                                    </p:animScale>
                                    <p:animScale>
                                      <p:cBhvr>
                                        <p:cTn id="45" dur="166" decel="50000">
                                          <p:stCondLst>
                                            <p:cond delay="1668"/>
                                          </p:stCondLst>
                                        </p:cTn>
                                        <p:tgtEl>
                                          <p:spTgt spid="18"/>
                                        </p:tgtEl>
                                      </p:cBhvr>
                                      <p:to x="100000" y="100000"/>
                                    </p:animScale>
                                    <p:animScale>
                                      <p:cBhvr>
                                        <p:cTn id="46" dur="26">
                                          <p:stCondLst>
                                            <p:cond delay="1808"/>
                                          </p:stCondLst>
                                        </p:cTn>
                                        <p:tgtEl>
                                          <p:spTgt spid="18"/>
                                        </p:tgtEl>
                                      </p:cBhvr>
                                      <p:to x="100000" y="95000"/>
                                    </p:animScale>
                                    <p:animScale>
                                      <p:cBhvr>
                                        <p:cTn id="47" dur="166" decel="50000">
                                          <p:stCondLst>
                                            <p:cond delay="1834"/>
                                          </p:stCondLst>
                                        </p:cTn>
                                        <p:tgtEl>
                                          <p:spTgt spid="18"/>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right)">
                                      <p:cBhvr>
                                        <p:cTn id="56" dur="500"/>
                                        <p:tgtEl>
                                          <p:spTgt spid="2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3" grpId="0" animBg="1"/>
      <p:bldP spid="17" grpId="0" animBg="1"/>
      <p:bldP spid="19" grpId="0" animBg="1"/>
      <p:bldP spid="20" grpId="0" animBg="1"/>
      <p:bldP spid="22" grpId="0" animBg="1"/>
      <p:bldP spid="23" grpId="0" animBg="1"/>
      <p:bldP spid="18" grpId="0" animBg="1"/>
      <p:bldP spid="24"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04E4F6-5DBB-467A-B1C4-2E27796DE4FB}" type="slidenum">
              <a:rPr lang="en-US" smtClean="0"/>
              <a:t>41</a:t>
            </a:fld>
            <a:endParaRPr lang="en-US"/>
          </a:p>
        </p:txBody>
      </p:sp>
      <p:sp>
        <p:nvSpPr>
          <p:cNvPr id="6" name="Title 1"/>
          <p:cNvSpPr>
            <a:spLocks noGrp="1"/>
          </p:cNvSpPr>
          <p:nvPr>
            <p:ph type="title"/>
          </p:nvPr>
        </p:nvSpPr>
        <p:spPr>
          <a:xfrm>
            <a:off x="418575" y="353742"/>
            <a:ext cx="11353800" cy="1325563"/>
          </a:xfrm>
        </p:spPr>
        <p:txBody>
          <a:bodyPr vert="horz" lIns="91440" tIns="45720" rIns="91440" bIns="45720" rtlCol="0" anchor="ctr">
            <a:normAutofit/>
          </a:bodyPr>
          <a:lstStyle/>
          <a:p>
            <a:r>
              <a:rPr lang="en-US" sz="5400" b="1" dirty="0">
                <a:solidFill>
                  <a:srgbClr val="00659E"/>
                </a:solidFill>
                <a:latin typeface="Gill Sans MT" panose="020B0502020104020203" pitchFamily="34" charset="0"/>
                <a:cs typeface="Aharoni" panose="02010803020104030203" pitchFamily="2" charset="-79"/>
              </a:rPr>
              <a:t>Resources</a:t>
            </a:r>
          </a:p>
        </p:txBody>
      </p:sp>
      <p:sp>
        <p:nvSpPr>
          <p:cNvPr id="7" name="Rectangle 6"/>
          <p:cNvSpPr/>
          <p:nvPr/>
        </p:nvSpPr>
        <p:spPr>
          <a:xfrm>
            <a:off x="777239" y="1679305"/>
            <a:ext cx="8134285" cy="2246769"/>
          </a:xfrm>
          <a:prstGeom prst="rect">
            <a:avLst/>
          </a:prstGeom>
        </p:spPr>
        <p:txBody>
          <a:bodyPr wrap="square">
            <a:spAutoFit/>
          </a:bodyPr>
          <a:lstStyle/>
          <a:p>
            <a:pPr marL="173038" indent="-173038">
              <a:buFont typeface="Arial" panose="020B0604020202020204" pitchFamily="34" charset="0"/>
              <a:buChar char="•"/>
            </a:pPr>
            <a:r>
              <a:rPr lang="en-US" sz="2800" dirty="0">
                <a:latin typeface="Tw Cen MT" charset="0"/>
                <a:ea typeface="Tw Cen MT" charset="0"/>
                <a:cs typeface="Tw Cen MT" charset="0"/>
              </a:rPr>
              <a:t>FSA 2020 Conference</a:t>
            </a:r>
          </a:p>
          <a:p>
            <a:pPr marL="342900" indent="-342900">
              <a:buFontTx/>
              <a:buChar char="-"/>
            </a:pPr>
            <a:r>
              <a:rPr lang="en-US" sz="2800" dirty="0">
                <a:latin typeface="Tw Cen MT" charset="0"/>
                <a:ea typeface="Tw Cen MT" charset="0"/>
                <a:cs typeface="Tw Cen MT" charset="0"/>
              </a:rPr>
              <a:t>Return of Title IV Funds: Resources and Q&amp;A</a:t>
            </a:r>
          </a:p>
          <a:p>
            <a:pPr marL="342900" indent="-342900">
              <a:buFontTx/>
              <a:buChar char="-"/>
            </a:pPr>
            <a:r>
              <a:rPr lang="en-US" sz="2800" dirty="0">
                <a:latin typeface="Tw Cen MT" charset="0"/>
                <a:ea typeface="Tw Cen MT" charset="0"/>
                <a:cs typeface="Tw Cen MT" charset="0"/>
              </a:rPr>
              <a:t>Administering Adds, Drops, and Withdrawals</a:t>
            </a:r>
          </a:p>
          <a:p>
            <a:pPr marL="393700" indent="-393700"/>
            <a:endParaRPr lang="en-US" sz="2800" dirty="0">
              <a:latin typeface="Tw Cen MT" charset="0"/>
              <a:ea typeface="Tw Cen MT" charset="0"/>
              <a:cs typeface="Tw Cen MT" charset="0"/>
            </a:endParaRPr>
          </a:p>
          <a:p>
            <a:pPr marL="173038" indent="-173038">
              <a:buFont typeface="Arial" panose="020B0604020202020204" pitchFamily="34" charset="0"/>
              <a:buChar char="•"/>
            </a:pPr>
            <a:r>
              <a:rPr lang="en-US" sz="2800" dirty="0">
                <a:latin typeface="Tw Cen MT" charset="0"/>
                <a:ea typeface="Tw Cen MT" charset="0"/>
                <a:cs typeface="Tw Cen MT" charset="0"/>
              </a:rPr>
              <a:t>NASFAA Student Aid Index: Search for “R2T4”</a:t>
            </a:r>
          </a:p>
        </p:txBody>
      </p:sp>
      <p:sp>
        <p:nvSpPr>
          <p:cNvPr id="9" name="Footer Placeholder 4">
            <a:extLst>
              <a:ext uri="{FF2B5EF4-FFF2-40B4-BE49-F238E27FC236}">
                <a16:creationId xmlns:a16="http://schemas.microsoft.com/office/drawing/2014/main" id="{6EB43521-D74E-48B9-87D0-2BA7E894CF31}"/>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610012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619250" y="886551"/>
            <a:ext cx="8953500" cy="774700"/>
          </a:xfrm>
          <a:prstGeom prst="rect">
            <a:avLst/>
          </a:prstGeom>
          <a:solidFill>
            <a:schemeClr val="bg1"/>
          </a:solidFill>
          <a:ln w="38100" cmpd="sng">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accent1">
                    <a:lumMod val="50000"/>
                  </a:schemeClr>
                </a:solidFill>
                <a:latin typeface="Tw Cen MT" charset="0"/>
                <a:ea typeface="Tw Cen MT" charset="0"/>
                <a:cs typeface="Tw Cen MT" charset="0"/>
              </a:rPr>
              <a:t>Full Term</a:t>
            </a:r>
          </a:p>
        </p:txBody>
      </p:sp>
      <p:sp>
        <p:nvSpPr>
          <p:cNvPr id="8" name="Rectangle 7"/>
          <p:cNvSpPr/>
          <p:nvPr/>
        </p:nvSpPr>
        <p:spPr>
          <a:xfrm>
            <a:off x="230960" y="6190607"/>
            <a:ext cx="4429939" cy="508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flipV="1">
            <a:off x="11356106" y="5845318"/>
            <a:ext cx="620811" cy="7743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083" y="5337122"/>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5083" y="4468399"/>
            <a:ext cx="2095504" cy="5081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09466" y="5337122"/>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03849" y="5337121"/>
            <a:ext cx="2927352" cy="5081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89019" y="6190606"/>
            <a:ext cx="4429939" cy="508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430052" y="4465161"/>
            <a:ext cx="2095504" cy="5081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5021" y="4465162"/>
            <a:ext cx="2095504" cy="5081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59990" y="4483638"/>
            <a:ext cx="2095504" cy="5081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419100" y="0"/>
            <a:ext cx="11353800" cy="886551"/>
          </a:xfrm>
        </p:spPr>
        <p:txBody>
          <a:bodyPr vert="horz" lIns="91440" tIns="45720" rIns="91440" bIns="45720" rtlCol="0" anchor="ctr">
            <a:normAutofit/>
          </a:bodyPr>
          <a:lstStyle/>
          <a:p>
            <a:pPr algn="ctr"/>
            <a:r>
              <a:rPr lang="en-US" sz="5400" b="1" dirty="0">
                <a:solidFill>
                  <a:srgbClr val="00659E"/>
                </a:solidFill>
                <a:latin typeface="Gill Sans MT" panose="020B0502020104020203" pitchFamily="34" charset="0"/>
                <a:cs typeface="Aharoni" panose="02010803020104030203" pitchFamily="2" charset="-79"/>
              </a:rPr>
              <a:t>Questions?</a:t>
            </a:r>
          </a:p>
        </p:txBody>
      </p:sp>
    </p:spTree>
    <p:extLst>
      <p:ext uri="{BB962C8B-B14F-4D97-AF65-F5344CB8AC3E}">
        <p14:creationId xmlns:p14="http://schemas.microsoft.com/office/powerpoint/2010/main" val="78338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R2T4 - Basic Principles (cont’d)</a:t>
            </a:r>
          </a:p>
        </p:txBody>
      </p:sp>
      <p:sp>
        <p:nvSpPr>
          <p:cNvPr id="3" name="Content Placeholder 2"/>
          <p:cNvSpPr>
            <a:spLocks noGrp="1"/>
          </p:cNvSpPr>
          <p:nvPr>
            <p:ph idx="1"/>
          </p:nvPr>
        </p:nvSpPr>
        <p:spPr>
          <a:xfrm>
            <a:off x="838200" y="1825627"/>
            <a:ext cx="10515600" cy="1610748"/>
          </a:xfrm>
        </p:spPr>
        <p:txBody>
          <a:bodyPr>
            <a:noAutofit/>
          </a:bodyPr>
          <a:lstStyle/>
          <a:p>
            <a:pPr>
              <a:buFont typeface="Arial" charset="0"/>
              <a:buChar char="•"/>
              <a:defRPr/>
            </a:pPr>
            <a:r>
              <a:rPr lang="en-US" altLang="en-US" sz="2400" dirty="0">
                <a:solidFill>
                  <a:schemeClr val="tx2">
                    <a:lumMod val="50000"/>
                  </a:schemeClr>
                </a:solidFill>
                <a:latin typeface="Tw Cen MT" charset="0"/>
                <a:ea typeface="Tw Cen MT" charset="0"/>
                <a:cs typeface="Tw Cen MT" charset="0"/>
              </a:rPr>
              <a:t>Students earn Title IV aid equal to a quantifiable amount of attendance in a payment period/period of enrollment.</a:t>
            </a:r>
          </a:p>
          <a:p>
            <a:pPr>
              <a:buFont typeface="Arial" charset="0"/>
              <a:buChar char="•"/>
              <a:defRPr/>
            </a:pPr>
            <a:r>
              <a:rPr lang="en-US" altLang="en-US" sz="2400" dirty="0">
                <a:solidFill>
                  <a:schemeClr val="tx2">
                    <a:lumMod val="50000"/>
                  </a:schemeClr>
                </a:solidFill>
                <a:latin typeface="Tw Cen MT" charset="0"/>
                <a:ea typeface="Tw Cen MT" charset="0"/>
                <a:cs typeface="Tw Cen MT" charset="0"/>
              </a:rPr>
              <a:t>Percentage of aid earned is equal to the percentage of the period completed (</a:t>
            </a:r>
            <a:r>
              <a:rPr lang="en-US" altLang="en-US" sz="2400" b="1" dirty="0">
                <a:solidFill>
                  <a:schemeClr val="tx2">
                    <a:lumMod val="50000"/>
                  </a:schemeClr>
                </a:solidFill>
                <a:latin typeface="Tw Cen MT" charset="0"/>
                <a:ea typeface="Tw Cen MT" charset="0"/>
                <a:cs typeface="Tw Cen MT" charset="0"/>
              </a:rPr>
              <a:t>Days Attended ÷ Days Scheduled to Attend</a:t>
            </a:r>
            <a:r>
              <a:rPr lang="en-US" altLang="en-US" sz="2400" dirty="0">
                <a:solidFill>
                  <a:schemeClr val="tx2">
                    <a:lumMod val="50000"/>
                  </a:schemeClr>
                </a:solidFill>
                <a:latin typeface="Tw Cen MT" charset="0"/>
                <a:ea typeface="Tw Cen MT" charset="0"/>
                <a:cs typeface="Tw Cen MT" charset="0"/>
              </a:rPr>
              <a:t>).</a:t>
            </a:r>
          </a:p>
        </p:txBody>
      </p:sp>
      <p:sp>
        <p:nvSpPr>
          <p:cNvPr id="4" name="Slide Number Placeholder 3"/>
          <p:cNvSpPr>
            <a:spLocks noGrp="1"/>
          </p:cNvSpPr>
          <p:nvPr>
            <p:ph type="sldNum" sz="quarter" idx="12"/>
          </p:nvPr>
        </p:nvSpPr>
        <p:spPr/>
        <p:txBody>
          <a:bodyPr/>
          <a:lstStyle/>
          <a:p>
            <a:fld id="{1304E4F6-5DBB-467A-B1C4-2E27796DE4FB}" type="slidenum">
              <a:rPr lang="en-US" smtClean="0"/>
              <a:t>5</a:t>
            </a:fld>
            <a:endParaRPr lang="en-US"/>
          </a:p>
        </p:txBody>
      </p:sp>
      <p:sp>
        <p:nvSpPr>
          <p:cNvPr id="6" name="Rectangle 5"/>
          <p:cNvSpPr/>
          <p:nvPr/>
        </p:nvSpPr>
        <p:spPr>
          <a:xfrm>
            <a:off x="838200" y="3722723"/>
            <a:ext cx="10515600" cy="1550168"/>
          </a:xfrm>
          <a:prstGeom prst="rect">
            <a:avLst/>
          </a:prstGeom>
        </p:spPr>
        <p:txBody>
          <a:bodyPr vert="horz" lIns="91440" tIns="45720" rIns="91440" bIns="45720" rtlCol="0">
            <a:noAutofit/>
          </a:bodyPr>
          <a:lstStyle/>
          <a:p>
            <a:pPr marL="228600" indent="-228600" defTabSz="914400">
              <a:lnSpc>
                <a:spcPct val="90000"/>
              </a:lnSpc>
              <a:spcBef>
                <a:spcPts val="1000"/>
              </a:spcBef>
              <a:buFont typeface="Arial" panose="020B0604020202020204" pitchFamily="34" charset="0"/>
              <a:buChar char="•"/>
            </a:pPr>
            <a:r>
              <a:rPr lang="en-US" altLang="en-US" sz="2400" dirty="0">
                <a:solidFill>
                  <a:schemeClr val="bg1">
                    <a:lumMod val="85000"/>
                  </a:schemeClr>
                </a:solidFill>
                <a:latin typeface="Tw Cen MT" charset="0"/>
                <a:ea typeface="Tw Cen MT" charset="0"/>
                <a:cs typeface="Tw Cen MT" charset="0"/>
              </a:rPr>
              <a:t>If a school has disbursed more aid than the student has earned, Title IV aid must be </a:t>
            </a:r>
            <a:r>
              <a:rPr lang="en-US" altLang="en-US" sz="2400" b="1" u="sng" dirty="0">
                <a:solidFill>
                  <a:schemeClr val="bg1">
                    <a:lumMod val="85000"/>
                  </a:schemeClr>
                </a:solidFill>
                <a:latin typeface="Tw Cen MT" charset="0"/>
                <a:ea typeface="Tw Cen MT" charset="0"/>
                <a:cs typeface="Tw Cen MT" charset="0"/>
              </a:rPr>
              <a:t>returned</a:t>
            </a:r>
            <a:r>
              <a:rPr lang="en-US" altLang="en-US" sz="2400" dirty="0">
                <a:solidFill>
                  <a:schemeClr val="bg1">
                    <a:lumMod val="85000"/>
                  </a:schemeClr>
                </a:solidFill>
                <a:latin typeface="Tw Cen MT" charset="0"/>
                <a:ea typeface="Tw Cen MT" charset="0"/>
                <a:cs typeface="Tw Cen MT" charset="0"/>
              </a:rPr>
              <a:t> to the programs.</a:t>
            </a:r>
          </a:p>
          <a:p>
            <a:pPr marL="228600" indent="-228600" defTabSz="914400">
              <a:lnSpc>
                <a:spcPct val="90000"/>
              </a:lnSpc>
              <a:spcBef>
                <a:spcPts val="1000"/>
              </a:spcBef>
              <a:buFont typeface="Arial" panose="020B0604020202020204" pitchFamily="34" charset="0"/>
              <a:buChar char="•"/>
            </a:pPr>
            <a:r>
              <a:rPr lang="en-US" altLang="en-US" sz="2400" dirty="0">
                <a:solidFill>
                  <a:schemeClr val="bg1">
                    <a:lumMod val="85000"/>
                  </a:schemeClr>
                </a:solidFill>
                <a:latin typeface="Tw Cen MT" charset="0"/>
                <a:ea typeface="Tw Cen MT" charset="0"/>
                <a:cs typeface="Tw Cen MT" charset="0"/>
              </a:rPr>
              <a:t>If a school has disbursed less Title IV aid than the student has earned, a post-withdrawal disbursement (PWD) is calculated and must be </a:t>
            </a:r>
            <a:r>
              <a:rPr lang="en-US" altLang="en-US" sz="2400" b="1" u="sng" dirty="0">
                <a:solidFill>
                  <a:schemeClr val="bg1">
                    <a:lumMod val="85000"/>
                  </a:schemeClr>
                </a:solidFill>
                <a:latin typeface="Tw Cen MT" charset="0"/>
                <a:ea typeface="Tw Cen MT" charset="0"/>
                <a:cs typeface="Tw Cen MT" charset="0"/>
              </a:rPr>
              <a:t>offered</a:t>
            </a:r>
            <a:r>
              <a:rPr lang="en-US" altLang="en-US" sz="2400" dirty="0">
                <a:solidFill>
                  <a:schemeClr val="bg1">
                    <a:lumMod val="85000"/>
                  </a:schemeClr>
                </a:solidFill>
                <a:latin typeface="Tw Cen MT" charset="0"/>
                <a:ea typeface="Tw Cen MT" charset="0"/>
                <a:cs typeface="Tw Cen MT" charset="0"/>
              </a:rPr>
              <a:t>.</a:t>
            </a:r>
          </a:p>
        </p:txBody>
      </p:sp>
      <p:sp>
        <p:nvSpPr>
          <p:cNvPr id="8" name="Footer Placeholder 4">
            <a:extLst>
              <a:ext uri="{FF2B5EF4-FFF2-40B4-BE49-F238E27FC236}">
                <a16:creationId xmlns:a16="http://schemas.microsoft.com/office/drawing/2014/main" id="{CAE54A0C-74D5-4B5F-8ADA-02290B333E1B}"/>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4720959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6"/>
                                        </p:tgtEl>
                                        <p:attrNameLst>
                                          <p:attrName>style.color</p:attrName>
                                        </p:attrNameLst>
                                      </p:cBhvr>
                                      <p:to>
                                        <p:clrVal>
                                          <a:schemeClr val="tx1"/>
                                        </p:clrVal>
                                      </p:to>
                                    </p:set>
                                  </p:childTnLst>
                                </p:cTn>
                              </p:par>
                              <p:par>
                                <p:cTn id="7" presetID="3" presetClass="emph" presetSubtype="1" grpId="0" nodeType="withEffect">
                                  <p:stCondLst>
                                    <p:cond delay="0"/>
                                  </p:stCondLst>
                                  <p:childTnLst>
                                    <p:set>
                                      <p:cBhvr override="childStyle">
                                        <p:cTn id="8" dur="indefinite"/>
                                        <p:tgtEl>
                                          <p:spTgt spid="3">
                                            <p:txEl>
                                              <p:pRg st="0" end="0"/>
                                            </p:txEl>
                                          </p:spTgt>
                                        </p:tgtEl>
                                        <p:attrNameLst>
                                          <p:attrName>style.color</p:attrName>
                                        </p:attrNameLst>
                                      </p:cBhvr>
                                      <p:to>
                                        <p:clrVal>
                                          <a:schemeClr val="bg2"/>
                                        </p:clrVal>
                                      </p:to>
                                    </p:set>
                                  </p:childTnLst>
                                </p:cTn>
                              </p:par>
                              <p:par>
                                <p:cTn id="9" presetID="3" presetClass="emph" presetSubtype="1" grpId="0" nodeType="withEffect">
                                  <p:stCondLst>
                                    <p:cond delay="0"/>
                                  </p:stCondLst>
                                  <p:childTnLst>
                                    <p:set>
                                      <p:cBhvr override="childStyle">
                                        <p:cTn id="10" dur="indefinite"/>
                                        <p:tgtEl>
                                          <p:spTgt spid="3">
                                            <p:txEl>
                                              <p:pRg st="1" end="1"/>
                                            </p:txEl>
                                          </p:spTgt>
                                        </p:tgtEl>
                                        <p:attrNameLst>
                                          <p:attrName>style.color</p:attrName>
                                        </p:attrNameLst>
                                      </p:cBhvr>
                                      <p:to>
                                        <p:clrVal>
                                          <a:schemeClr val="bg2"/>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R2T4 - Definitions</a:t>
            </a:r>
          </a:p>
        </p:txBody>
      </p:sp>
      <p:sp>
        <p:nvSpPr>
          <p:cNvPr id="3" name="Content Placeholder 2"/>
          <p:cNvSpPr>
            <a:spLocks noGrp="1"/>
          </p:cNvSpPr>
          <p:nvPr>
            <p:ph idx="1"/>
          </p:nvPr>
        </p:nvSpPr>
        <p:spPr>
          <a:xfrm>
            <a:off x="838200" y="3899079"/>
            <a:ext cx="10515600" cy="843833"/>
          </a:xfrm>
        </p:spPr>
        <p:txBody>
          <a:bodyPr>
            <a:normAutofit/>
          </a:bodyPr>
          <a:lstStyle/>
          <a:p>
            <a:r>
              <a:rPr lang="en-US" sz="2400" b="1" u="sng" dirty="0">
                <a:solidFill>
                  <a:schemeClr val="bg2"/>
                </a:solidFill>
                <a:latin typeface="Tw Cen MT" charset="0"/>
                <a:ea typeface="Tw Cen MT" charset="0"/>
                <a:cs typeface="Tw Cen MT" charset="0"/>
              </a:rPr>
              <a:t>Withdrawal Date</a:t>
            </a:r>
            <a:r>
              <a:rPr lang="en-US" sz="2400" dirty="0">
                <a:solidFill>
                  <a:schemeClr val="bg2"/>
                </a:solidFill>
                <a:latin typeface="Tw Cen MT" charset="0"/>
                <a:ea typeface="Tw Cen MT" charset="0"/>
                <a:cs typeface="Tw Cen MT" charset="0"/>
              </a:rPr>
              <a:t>: Date of Withdrawal, Last Date of Attendance (LDA), or Last Date of Participation in an Academically-Related Activity</a:t>
            </a:r>
          </a:p>
        </p:txBody>
      </p:sp>
      <p:sp>
        <p:nvSpPr>
          <p:cNvPr id="4" name="Slide Number Placeholder 3"/>
          <p:cNvSpPr>
            <a:spLocks noGrp="1"/>
          </p:cNvSpPr>
          <p:nvPr>
            <p:ph type="sldNum" sz="quarter" idx="12"/>
          </p:nvPr>
        </p:nvSpPr>
        <p:spPr/>
        <p:txBody>
          <a:bodyPr/>
          <a:lstStyle/>
          <a:p>
            <a:fld id="{1304E4F6-5DBB-467A-B1C4-2E27796DE4FB}" type="slidenum">
              <a:rPr lang="en-US" smtClean="0"/>
              <a:t>6</a:t>
            </a:fld>
            <a:endParaRPr lang="en-US"/>
          </a:p>
        </p:txBody>
      </p:sp>
      <p:sp>
        <p:nvSpPr>
          <p:cNvPr id="6" name="Rectangle 5"/>
          <p:cNvSpPr/>
          <p:nvPr/>
        </p:nvSpPr>
        <p:spPr>
          <a:xfrm>
            <a:off x="838200" y="5182534"/>
            <a:ext cx="10515600" cy="424732"/>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solidFill>
                  <a:schemeClr val="bg2"/>
                </a:solidFill>
                <a:latin typeface="Tw Cen MT" charset="0"/>
                <a:ea typeface="Tw Cen MT" charset="0"/>
                <a:cs typeface="Tw Cen MT" charset="0"/>
              </a:rPr>
              <a:t>Date of Determination</a:t>
            </a:r>
            <a:r>
              <a:rPr lang="en-US" sz="2400" b="1" dirty="0">
                <a:solidFill>
                  <a:schemeClr val="bg2"/>
                </a:solidFill>
                <a:latin typeface="Tw Cen MT" charset="0"/>
                <a:ea typeface="Tw Cen MT" charset="0"/>
                <a:cs typeface="Tw Cen MT" charset="0"/>
              </a:rPr>
              <a:t>:</a:t>
            </a:r>
            <a:r>
              <a:rPr lang="en-US" sz="2400" dirty="0">
                <a:solidFill>
                  <a:schemeClr val="bg2"/>
                </a:solidFill>
                <a:latin typeface="Tw Cen MT" charset="0"/>
                <a:ea typeface="Tw Cen MT" charset="0"/>
                <a:cs typeface="Tw Cen MT" charset="0"/>
              </a:rPr>
              <a:t> Date School Determined Student Withdrew</a:t>
            </a:r>
          </a:p>
        </p:txBody>
      </p:sp>
      <p:sp>
        <p:nvSpPr>
          <p:cNvPr id="8" name="Rectangle 7"/>
          <p:cNvSpPr/>
          <p:nvPr/>
        </p:nvSpPr>
        <p:spPr>
          <a:xfrm>
            <a:off x="838200" y="1825623"/>
            <a:ext cx="10363200" cy="437082"/>
          </a:xfrm>
          <a:prstGeom prst="rect">
            <a:avLst/>
          </a:prstGeom>
        </p:spPr>
        <p:txBody>
          <a:bodyPr vert="horz" lIns="91440" tIns="45720" rIns="91440" bIns="45720" rtlCol="0">
            <a:noAutofit/>
          </a:bodyPr>
          <a:lstStyle/>
          <a:p>
            <a:pPr marL="228600" indent="-228600" defTabSz="914400">
              <a:lnSpc>
                <a:spcPct val="90000"/>
              </a:lnSpc>
              <a:spcBef>
                <a:spcPts val="1000"/>
              </a:spcBef>
              <a:buFont typeface="Arial" panose="020B0604020202020204" pitchFamily="34" charset="0"/>
              <a:buChar char="•"/>
            </a:pPr>
            <a:r>
              <a:rPr lang="en-US" sz="2400" b="1" u="sng" dirty="0">
                <a:latin typeface="Tw Cen MT" charset="0"/>
                <a:ea typeface="Tw Cen MT" charset="0"/>
                <a:cs typeface="Tw Cen MT" charset="0"/>
              </a:rPr>
              <a:t>Official Withdrawal</a:t>
            </a:r>
            <a:r>
              <a:rPr lang="en-US" sz="2400" b="1" dirty="0">
                <a:latin typeface="Tw Cen MT" charset="0"/>
                <a:ea typeface="Tw Cen MT" charset="0"/>
                <a:cs typeface="Tw Cen MT" charset="0"/>
              </a:rPr>
              <a:t>: </a:t>
            </a:r>
            <a:r>
              <a:rPr lang="en-US" sz="2400" dirty="0">
                <a:latin typeface="Tw Cen MT" charset="0"/>
                <a:ea typeface="Tw Cen MT" charset="0"/>
                <a:cs typeface="Tw Cen MT" charset="0"/>
              </a:rPr>
              <a:t>Student (or school) actively initiates withdrawal process</a:t>
            </a:r>
          </a:p>
        </p:txBody>
      </p:sp>
      <p:sp>
        <p:nvSpPr>
          <p:cNvPr id="9" name="Rectangle 8"/>
          <p:cNvSpPr/>
          <p:nvPr/>
        </p:nvSpPr>
        <p:spPr>
          <a:xfrm>
            <a:off x="838200" y="2702327"/>
            <a:ext cx="10363200" cy="757130"/>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solidFill>
                  <a:schemeClr val="bg2"/>
                </a:solidFill>
                <a:latin typeface="Tw Cen MT" charset="0"/>
                <a:ea typeface="Tw Cen MT" charset="0"/>
                <a:cs typeface="Tw Cen MT" charset="0"/>
              </a:rPr>
              <a:t>Unofficial Withdrawal</a:t>
            </a:r>
            <a:r>
              <a:rPr lang="en-US" sz="2400" b="1" dirty="0">
                <a:solidFill>
                  <a:schemeClr val="bg2"/>
                </a:solidFill>
                <a:latin typeface="Tw Cen MT" charset="0"/>
                <a:ea typeface="Tw Cen MT" charset="0"/>
                <a:cs typeface="Tw Cen MT" charset="0"/>
              </a:rPr>
              <a:t>: </a:t>
            </a:r>
            <a:r>
              <a:rPr lang="en-US" sz="2400" dirty="0">
                <a:solidFill>
                  <a:schemeClr val="bg2"/>
                </a:solidFill>
                <a:latin typeface="Tw Cen MT" charset="0"/>
                <a:ea typeface="Tw Cen MT" charset="0"/>
                <a:cs typeface="Tw Cen MT" charset="0"/>
              </a:rPr>
              <a:t>School finds that student ceased attendance, without providing official notification</a:t>
            </a:r>
          </a:p>
        </p:txBody>
      </p:sp>
      <p:sp>
        <p:nvSpPr>
          <p:cNvPr id="11" name="Footer Placeholder 4">
            <a:extLst>
              <a:ext uri="{FF2B5EF4-FFF2-40B4-BE49-F238E27FC236}">
                <a16:creationId xmlns:a16="http://schemas.microsoft.com/office/drawing/2014/main" id="{97FEE80F-2A89-486E-9321-E4197F0DDF69}"/>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2076358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8"/>
                                        </p:tgtEl>
                                        <p:attrNameLst>
                                          <p:attrName>style.color</p:attrName>
                                        </p:attrNameLst>
                                      </p:cBhvr>
                                      <p:to>
                                        <p:clrVal>
                                          <a:schemeClr val="bg2"/>
                                        </p:clrVal>
                                      </p:to>
                                    </p:set>
                                  </p:childTnLst>
                                </p:cTn>
                              </p:par>
                              <p:par>
                                <p:cTn id="7" presetID="3" presetClass="emph" presetSubtype="1" grpId="0" nodeType="withEffect">
                                  <p:stCondLst>
                                    <p:cond delay="0"/>
                                  </p:stCondLst>
                                  <p:childTnLst>
                                    <p:set>
                                      <p:cBhvr override="childStyle">
                                        <p:cTn id="8" dur="indefinite"/>
                                        <p:tgtEl>
                                          <p:spTgt spid="9"/>
                                        </p:tgtEl>
                                        <p:attrNameLst>
                                          <p:attrName>style.color</p:attrName>
                                        </p:attrNameLst>
                                      </p:cBhvr>
                                      <p:to>
                                        <p:clrVal>
                                          <a:schemeClr val="tx1"/>
                                        </p:clrVal>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1" grpId="1" nodeType="clickEffect">
                                  <p:stCondLst>
                                    <p:cond delay="0"/>
                                  </p:stCondLst>
                                  <p:childTnLst>
                                    <p:set>
                                      <p:cBhvr override="childStyle">
                                        <p:cTn id="12" dur="indefinite"/>
                                        <p:tgtEl>
                                          <p:spTgt spid="9"/>
                                        </p:tgtEl>
                                        <p:attrNameLst>
                                          <p:attrName>style.color</p:attrName>
                                        </p:attrNameLst>
                                      </p:cBhvr>
                                      <p:to>
                                        <p:clrVal>
                                          <a:schemeClr val="bg2"/>
                                        </p:clrVal>
                                      </p:to>
                                    </p:set>
                                  </p:childTnLst>
                                </p:cTn>
                              </p:par>
                              <p:par>
                                <p:cTn id="13" presetID="3" presetClass="emph" presetSubtype="1" grpId="0" nodeType="withEffect">
                                  <p:stCondLst>
                                    <p:cond delay="0"/>
                                  </p:stCondLst>
                                  <p:childTnLst>
                                    <p:set>
                                      <p:cBhvr override="childStyle">
                                        <p:cTn id="14" dur="indefinite"/>
                                        <p:tgtEl>
                                          <p:spTgt spid="3">
                                            <p:txEl>
                                              <p:pRg st="0" end="0"/>
                                            </p:txEl>
                                          </p:spTgt>
                                        </p:tgtEl>
                                        <p:attrNameLst>
                                          <p:attrName>style.color</p:attrName>
                                        </p:attrNameLst>
                                      </p:cBhvr>
                                      <p:to>
                                        <p:clrVal>
                                          <a:schemeClr val="tx1"/>
                                        </p:clrVal>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1" grpId="1" nodeType="clickEffect">
                                  <p:stCondLst>
                                    <p:cond delay="0"/>
                                  </p:stCondLst>
                                  <p:childTnLst>
                                    <p:set>
                                      <p:cBhvr override="childStyle">
                                        <p:cTn id="18" dur="indefinite"/>
                                        <p:tgtEl>
                                          <p:spTgt spid="3">
                                            <p:txEl>
                                              <p:pRg st="0" end="0"/>
                                            </p:txEl>
                                          </p:spTgt>
                                        </p:tgtEl>
                                        <p:attrNameLst>
                                          <p:attrName>style.color</p:attrName>
                                        </p:attrNameLst>
                                      </p:cBhvr>
                                      <p:to>
                                        <p:clrVal>
                                          <a:schemeClr val="bg2"/>
                                        </p:clrVal>
                                      </p:to>
                                    </p:set>
                                  </p:childTnLst>
                                </p:cTn>
                              </p:par>
                              <p:par>
                                <p:cTn id="19" presetID="3" presetClass="emph" presetSubtype="1" grpId="0" nodeType="withEffect">
                                  <p:stCondLst>
                                    <p:cond delay="0"/>
                                  </p:stCondLst>
                                  <p:childTnLst>
                                    <p:set>
                                      <p:cBhvr override="childStyle">
                                        <p:cTn id="20" dur="indefinite"/>
                                        <p:tgtEl>
                                          <p:spTgt spid="6"/>
                                        </p:tgtEl>
                                        <p:attrNameLst>
                                          <p:attrName>style.color</p:attrName>
                                        </p:attrNameLst>
                                      </p:cBhvr>
                                      <p:to>
                                        <p:clrVal>
                                          <a:schemeClr val="tx1"/>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6" grpId="0"/>
      <p:bldP spid="8" grpId="0"/>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R2T4 - Definitions (cont’d)</a:t>
            </a:r>
          </a:p>
        </p:txBody>
      </p:sp>
      <p:sp>
        <p:nvSpPr>
          <p:cNvPr id="4" name="Slide Number Placeholder 3"/>
          <p:cNvSpPr>
            <a:spLocks noGrp="1"/>
          </p:cNvSpPr>
          <p:nvPr>
            <p:ph type="sldNum" sz="quarter" idx="12"/>
          </p:nvPr>
        </p:nvSpPr>
        <p:spPr/>
        <p:txBody>
          <a:bodyPr/>
          <a:lstStyle/>
          <a:p>
            <a:fld id="{1304E4F6-5DBB-467A-B1C4-2E27796DE4FB}" type="slidenum">
              <a:rPr lang="en-US" smtClean="0"/>
              <a:t>7</a:t>
            </a:fld>
            <a:endParaRPr lang="en-US"/>
          </a:p>
        </p:txBody>
      </p:sp>
      <p:sp>
        <p:nvSpPr>
          <p:cNvPr id="7" name="Rectangle 6"/>
          <p:cNvSpPr/>
          <p:nvPr/>
        </p:nvSpPr>
        <p:spPr>
          <a:xfrm>
            <a:off x="838200" y="2150220"/>
            <a:ext cx="10515600" cy="757130"/>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latin typeface="Tw Cen MT" charset="0"/>
                <a:ea typeface="Tw Cen MT" charset="0"/>
                <a:cs typeface="Tw Cen MT" charset="0"/>
              </a:rPr>
              <a:t>60% Mark</a:t>
            </a:r>
            <a:r>
              <a:rPr lang="en-US" sz="2400" dirty="0">
                <a:latin typeface="Tw Cen MT" charset="0"/>
                <a:ea typeface="Tw Cen MT" charset="0"/>
                <a:cs typeface="Tw Cen MT" charset="0"/>
              </a:rPr>
              <a:t>: Point after which the student is considered to have earned 100% of Title IV aid through attendance.</a:t>
            </a:r>
          </a:p>
        </p:txBody>
      </p:sp>
      <p:sp>
        <p:nvSpPr>
          <p:cNvPr id="8" name="Rectangle 7"/>
          <p:cNvSpPr/>
          <p:nvPr/>
        </p:nvSpPr>
        <p:spPr>
          <a:xfrm>
            <a:off x="838200" y="3542320"/>
            <a:ext cx="10515600" cy="1089529"/>
          </a:xfrm>
          <a:prstGeom prst="rect">
            <a:avLst/>
          </a:prstGeom>
        </p:spPr>
        <p:txBody>
          <a:bodyPr wrap="square">
            <a:spAutoFit/>
          </a:bodyPr>
          <a:lstStyle/>
          <a:p>
            <a:pPr marL="228600" indent="-228600" defTabSz="914400">
              <a:lnSpc>
                <a:spcPct val="90000"/>
              </a:lnSpc>
              <a:spcBef>
                <a:spcPts val="1000"/>
              </a:spcBef>
              <a:buFont typeface="Arial" panose="020B0604020202020204" pitchFamily="34" charset="0"/>
              <a:buChar char="•"/>
            </a:pPr>
            <a:r>
              <a:rPr lang="en-US" sz="2400" b="1" u="sng" dirty="0">
                <a:solidFill>
                  <a:schemeClr val="bg2"/>
                </a:solidFill>
                <a:latin typeface="Tw Cen MT" charset="0"/>
                <a:ea typeface="Tw Cen MT" charset="0"/>
                <a:cs typeface="Tw Cen MT" charset="0"/>
              </a:rPr>
              <a:t>Mid-Point</a:t>
            </a:r>
            <a:r>
              <a:rPr lang="en-US" sz="2400" dirty="0">
                <a:solidFill>
                  <a:schemeClr val="bg2"/>
                </a:solidFill>
                <a:latin typeface="Tw Cen MT" charset="0"/>
                <a:ea typeface="Tw Cen MT" charset="0"/>
                <a:cs typeface="Tw Cen MT" charset="0"/>
              </a:rPr>
              <a:t>: 50% mark in the term. For unofficial withdrawals, schools not required to take attendance have the option to use this in R2T4 calculations. (Note: school systems may have a policy that only permits this in certain cases)</a:t>
            </a:r>
          </a:p>
        </p:txBody>
      </p:sp>
      <p:sp>
        <p:nvSpPr>
          <p:cNvPr id="10" name="Footer Placeholder 4">
            <a:extLst>
              <a:ext uri="{FF2B5EF4-FFF2-40B4-BE49-F238E27FC236}">
                <a16:creationId xmlns:a16="http://schemas.microsoft.com/office/drawing/2014/main" id="{67D5D1DA-0CF8-48FC-A5DA-BE24AAA84B60}"/>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13749760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7"/>
                                        </p:tgtEl>
                                        <p:attrNameLst>
                                          <p:attrName>style.color</p:attrName>
                                        </p:attrNameLst>
                                      </p:cBhvr>
                                      <p:to>
                                        <p:clrVal>
                                          <a:schemeClr val="bg2"/>
                                        </p:clrVal>
                                      </p:to>
                                    </p:set>
                                  </p:childTnLst>
                                </p:cTn>
                              </p:par>
                              <p:par>
                                <p:cTn id="7" presetID="3" presetClass="emph" presetSubtype="1" grpId="0" nodeType="withEffect">
                                  <p:stCondLst>
                                    <p:cond delay="0"/>
                                  </p:stCondLst>
                                  <p:childTnLst>
                                    <p:set>
                                      <p:cBhvr override="childStyle">
                                        <p:cTn id="8" dur="indefinite"/>
                                        <p:tgtEl>
                                          <p:spTgt spid="8"/>
                                        </p:tgtEl>
                                        <p:attrNameLst>
                                          <p:attrName>style.color</p:attrName>
                                        </p:attrNameLst>
                                      </p:cBhvr>
                                      <p:to>
                                        <p:clrVal>
                                          <a:schemeClr val="tx1"/>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Withdrawals Defined</a:t>
            </a:r>
          </a:p>
        </p:txBody>
      </p:sp>
      <p:sp>
        <p:nvSpPr>
          <p:cNvPr id="4" name="Slide Number Placeholder 3"/>
          <p:cNvSpPr>
            <a:spLocks noGrp="1"/>
          </p:cNvSpPr>
          <p:nvPr>
            <p:ph type="sldNum" sz="quarter" idx="12"/>
          </p:nvPr>
        </p:nvSpPr>
        <p:spPr/>
        <p:txBody>
          <a:bodyPr/>
          <a:lstStyle/>
          <a:p>
            <a:fld id="{1304E4F6-5DBB-467A-B1C4-2E27796DE4FB}" type="slidenum">
              <a:rPr lang="en-US" smtClean="0"/>
              <a:t>8</a:t>
            </a:fld>
            <a:endParaRPr lang="en-US"/>
          </a:p>
        </p:txBody>
      </p:sp>
      <p:sp>
        <p:nvSpPr>
          <p:cNvPr id="8" name="Rectangle 7"/>
          <p:cNvSpPr/>
          <p:nvPr/>
        </p:nvSpPr>
        <p:spPr>
          <a:xfrm>
            <a:off x="1949725" y="2330836"/>
            <a:ext cx="7989831" cy="531196"/>
          </a:xfrm>
          <a:prstGeom prst="rect">
            <a:avLst/>
          </a:prstGeom>
          <a:solidFill>
            <a:srgbClr val="95B3D7"/>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Semester</a:t>
            </a:r>
          </a:p>
        </p:txBody>
      </p:sp>
      <p:sp>
        <p:nvSpPr>
          <p:cNvPr id="9" name="Rectangle 8"/>
          <p:cNvSpPr/>
          <p:nvPr/>
        </p:nvSpPr>
        <p:spPr>
          <a:xfrm>
            <a:off x="1949725" y="2330836"/>
            <a:ext cx="4062453"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4" name="Down Arrow 13"/>
          <p:cNvSpPr/>
          <p:nvPr/>
        </p:nvSpPr>
        <p:spPr>
          <a:xfrm flipV="1">
            <a:off x="5841903" y="2889719"/>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198798" y="1718374"/>
            <a:ext cx="2088876" cy="584775"/>
          </a:xfrm>
          <a:prstGeom prst="rect">
            <a:avLst/>
          </a:prstGeom>
          <a:noFill/>
        </p:spPr>
        <p:txBody>
          <a:bodyPr wrap="square" rtlCol="0">
            <a:spAutoFit/>
          </a:bodyPr>
          <a:lstStyle/>
          <a:p>
            <a:r>
              <a:rPr lang="en-US" sz="3200" b="1" dirty="0">
                <a:solidFill>
                  <a:schemeClr val="accent1">
                    <a:lumMod val="50000"/>
                  </a:schemeClr>
                </a:solidFill>
                <a:latin typeface="Aharoni" panose="02010803020104030203" pitchFamily="2" charset="-79"/>
                <a:cs typeface="Aharoni" panose="02010803020104030203" pitchFamily="2" charset="-79"/>
              </a:rPr>
              <a:t>Official:</a:t>
            </a:r>
          </a:p>
        </p:txBody>
      </p:sp>
      <p:sp>
        <p:nvSpPr>
          <p:cNvPr id="3" name="TextBox 2"/>
          <p:cNvSpPr txBox="1"/>
          <p:nvPr/>
        </p:nvSpPr>
        <p:spPr>
          <a:xfrm>
            <a:off x="5702528" y="3163633"/>
            <a:ext cx="631372" cy="370114"/>
          </a:xfrm>
          <a:prstGeom prst="rect">
            <a:avLst/>
          </a:prstGeom>
          <a:noFill/>
        </p:spPr>
        <p:txBody>
          <a:bodyPr wrap="square" rtlCol="0">
            <a:spAutoFit/>
          </a:bodyPr>
          <a:lstStyle/>
          <a:p>
            <a:pPr algn="ctr"/>
            <a:r>
              <a:rPr lang="en-US" b="1" dirty="0"/>
              <a:t>LDA</a:t>
            </a:r>
          </a:p>
        </p:txBody>
      </p:sp>
      <p:pic>
        <p:nvPicPr>
          <p:cNvPr id="6" name="Picture 5" descr="A picture containing drawing, room&#10;&#10;Description automatically generated">
            <a:extLst>
              <a:ext uri="{FF2B5EF4-FFF2-40B4-BE49-F238E27FC236}">
                <a16:creationId xmlns:a16="http://schemas.microsoft.com/office/drawing/2014/main" id="{6D3FF4F0-E531-476D-A9F0-3174C31CF96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rot="1023662">
            <a:off x="1706743" y="3057957"/>
            <a:ext cx="977297" cy="1251189"/>
          </a:xfrm>
          <a:prstGeom prst="rect">
            <a:avLst/>
          </a:prstGeom>
        </p:spPr>
      </p:pic>
      <p:sp>
        <p:nvSpPr>
          <p:cNvPr id="13" name="Rectangle 12">
            <a:extLst>
              <a:ext uri="{FF2B5EF4-FFF2-40B4-BE49-F238E27FC236}">
                <a16:creationId xmlns:a16="http://schemas.microsoft.com/office/drawing/2014/main" id="{D93CCC9F-F843-407B-BBF9-559EC2A78CF4}"/>
              </a:ext>
            </a:extLst>
          </p:cNvPr>
          <p:cNvSpPr/>
          <p:nvPr/>
        </p:nvSpPr>
        <p:spPr>
          <a:xfrm>
            <a:off x="1949725" y="4598599"/>
            <a:ext cx="7989831" cy="531196"/>
          </a:xfrm>
          <a:prstGeom prst="rect">
            <a:avLst/>
          </a:prstGeom>
          <a:solidFill>
            <a:srgbClr val="95B3D7"/>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Semester</a:t>
            </a:r>
          </a:p>
        </p:txBody>
      </p:sp>
      <p:sp>
        <p:nvSpPr>
          <p:cNvPr id="15" name="Rectangle 14">
            <a:extLst>
              <a:ext uri="{FF2B5EF4-FFF2-40B4-BE49-F238E27FC236}">
                <a16:creationId xmlns:a16="http://schemas.microsoft.com/office/drawing/2014/main" id="{65F2CA79-D5C7-4D65-ADCE-FDA03E50E916}"/>
              </a:ext>
            </a:extLst>
          </p:cNvPr>
          <p:cNvSpPr/>
          <p:nvPr/>
        </p:nvSpPr>
        <p:spPr>
          <a:xfrm>
            <a:off x="1949726" y="4598599"/>
            <a:ext cx="5165449"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6" name="Down Arrow 13">
            <a:extLst>
              <a:ext uri="{FF2B5EF4-FFF2-40B4-BE49-F238E27FC236}">
                <a16:creationId xmlns:a16="http://schemas.microsoft.com/office/drawing/2014/main" id="{75E78947-A264-406C-A19D-B5C4E296AD9B}"/>
              </a:ext>
            </a:extLst>
          </p:cNvPr>
          <p:cNvSpPr/>
          <p:nvPr/>
        </p:nvSpPr>
        <p:spPr>
          <a:xfrm flipV="1">
            <a:off x="6947858" y="5152976"/>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8ECEFF4-36E0-4010-8441-03EB3FC231F2}"/>
              </a:ext>
            </a:extLst>
          </p:cNvPr>
          <p:cNvSpPr txBox="1"/>
          <p:nvPr/>
        </p:nvSpPr>
        <p:spPr>
          <a:xfrm>
            <a:off x="6808483" y="5445942"/>
            <a:ext cx="631372" cy="370114"/>
          </a:xfrm>
          <a:prstGeom prst="rect">
            <a:avLst/>
          </a:prstGeom>
          <a:noFill/>
        </p:spPr>
        <p:txBody>
          <a:bodyPr wrap="square" rtlCol="0">
            <a:spAutoFit/>
          </a:bodyPr>
          <a:lstStyle/>
          <a:p>
            <a:pPr algn="ctr"/>
            <a:r>
              <a:rPr lang="en-US" b="1" dirty="0"/>
              <a:t>LDA</a:t>
            </a:r>
          </a:p>
        </p:txBody>
      </p:sp>
      <p:cxnSp>
        <p:nvCxnSpPr>
          <p:cNvPr id="11" name="Straight Connector 10">
            <a:extLst>
              <a:ext uri="{FF2B5EF4-FFF2-40B4-BE49-F238E27FC236}">
                <a16:creationId xmlns:a16="http://schemas.microsoft.com/office/drawing/2014/main" id="{AC2229F5-02D8-41B3-8290-30AF592DB740}"/>
              </a:ext>
            </a:extLst>
          </p:cNvPr>
          <p:cNvCxnSpPr>
            <a:cxnSpLocks/>
          </p:cNvCxnSpPr>
          <p:nvPr/>
        </p:nvCxnSpPr>
        <p:spPr>
          <a:xfrm>
            <a:off x="6877352" y="1941591"/>
            <a:ext cx="0" cy="3541820"/>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9B8691F2-11DC-40F7-9B2A-3B4B66F51123}"/>
              </a:ext>
            </a:extLst>
          </p:cNvPr>
          <p:cNvSpPr txBox="1"/>
          <p:nvPr/>
        </p:nvSpPr>
        <p:spPr>
          <a:xfrm rot="5400000">
            <a:off x="6568107" y="3496839"/>
            <a:ext cx="1128835" cy="369332"/>
          </a:xfrm>
          <a:prstGeom prst="rect">
            <a:avLst/>
          </a:prstGeom>
          <a:noFill/>
        </p:spPr>
        <p:txBody>
          <a:bodyPr wrap="none" rtlCol="0">
            <a:spAutoFit/>
          </a:bodyPr>
          <a:lstStyle/>
          <a:p>
            <a:pPr algn="ctr"/>
            <a:r>
              <a:rPr lang="en-US" dirty="0"/>
              <a:t>60% Mark</a:t>
            </a:r>
          </a:p>
        </p:txBody>
      </p:sp>
      <p:sp>
        <p:nvSpPr>
          <p:cNvPr id="23" name="Rectangle 22">
            <a:extLst>
              <a:ext uri="{FF2B5EF4-FFF2-40B4-BE49-F238E27FC236}">
                <a16:creationId xmlns:a16="http://schemas.microsoft.com/office/drawing/2014/main" id="{71C6057D-B5DA-46AC-B395-BEF2AB4569D0}"/>
              </a:ext>
            </a:extLst>
          </p:cNvPr>
          <p:cNvSpPr/>
          <p:nvPr/>
        </p:nvSpPr>
        <p:spPr>
          <a:xfrm>
            <a:off x="7134225" y="4598753"/>
            <a:ext cx="2805329" cy="531195"/>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Earned 100%</a:t>
            </a:r>
          </a:p>
        </p:txBody>
      </p:sp>
      <p:sp>
        <p:nvSpPr>
          <p:cNvPr id="19" name="Footer Placeholder 4">
            <a:extLst>
              <a:ext uri="{FF2B5EF4-FFF2-40B4-BE49-F238E27FC236}">
                <a16:creationId xmlns:a16="http://schemas.microsoft.com/office/drawing/2014/main" id="{8FBFC944-4F25-46A3-9330-64372F739569}"/>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17573414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000"/>
                                        <p:tgtEl>
                                          <p:spTgt spid="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grpId="0" nodeType="clickEffect">
                                  <p:stCondLst>
                                    <p:cond delay="0"/>
                                  </p:stCondLst>
                                  <p:childTnLst>
                                    <p:animClr clrSpc="rgb" dir="cw">
                                      <p:cBhvr override="childStyle">
                                        <p:cTn id="23" dur="1000" fill="hold"/>
                                        <p:tgtEl>
                                          <p:spTgt spid="8"/>
                                        </p:tgtEl>
                                        <p:attrNameLst>
                                          <p:attrName>style.color</p:attrName>
                                        </p:attrNameLst>
                                      </p:cBhvr>
                                      <p:to>
                                        <a:srgbClr val="FF7C80"/>
                                      </p:to>
                                    </p:animClr>
                                    <p:animClr clrSpc="rgb" dir="cw">
                                      <p:cBhvr>
                                        <p:cTn id="24" dur="1000" fill="hold"/>
                                        <p:tgtEl>
                                          <p:spTgt spid="8"/>
                                        </p:tgtEl>
                                        <p:attrNameLst>
                                          <p:attrName>fillcolor</p:attrName>
                                        </p:attrNameLst>
                                      </p:cBhvr>
                                      <p:to>
                                        <a:srgbClr val="FF7C80"/>
                                      </p:to>
                                    </p:animClr>
                                    <p:set>
                                      <p:cBhvr>
                                        <p:cTn id="25" dur="1000" fill="hold"/>
                                        <p:tgtEl>
                                          <p:spTgt spid="8"/>
                                        </p:tgtEl>
                                        <p:attrNameLst>
                                          <p:attrName>fill.type</p:attrName>
                                        </p:attrNameLst>
                                      </p:cBhvr>
                                      <p:to>
                                        <p:strVal val="solid"/>
                                      </p:to>
                                    </p:set>
                                    <p:set>
                                      <p:cBhvr>
                                        <p:cTn id="26" dur="1000" fill="hold"/>
                                        <p:tgtEl>
                                          <p:spTgt spid="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2000"/>
                                        <p:tgtEl>
                                          <p:spTgt spid="15"/>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3" grpId="0"/>
      <p:bldP spid="15" grpId="0" animBg="1"/>
      <p:bldP spid="16" grpId="0" animBg="1"/>
      <p:bldP spid="17"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5400" b="1" dirty="0">
                <a:solidFill>
                  <a:srgbClr val="00659E"/>
                </a:solidFill>
                <a:latin typeface="Gill Sans MT" panose="020B0502020104020203" pitchFamily="34" charset="0"/>
                <a:cs typeface="Aharoni" panose="02010803020104030203" pitchFamily="2" charset="-79"/>
              </a:rPr>
              <a:t>Withdrawals Defined</a:t>
            </a:r>
          </a:p>
        </p:txBody>
      </p:sp>
      <p:sp>
        <p:nvSpPr>
          <p:cNvPr id="4" name="Slide Number Placeholder 3"/>
          <p:cNvSpPr>
            <a:spLocks noGrp="1"/>
          </p:cNvSpPr>
          <p:nvPr>
            <p:ph type="sldNum" sz="quarter" idx="12"/>
          </p:nvPr>
        </p:nvSpPr>
        <p:spPr/>
        <p:txBody>
          <a:bodyPr/>
          <a:lstStyle/>
          <a:p>
            <a:fld id="{1304E4F6-5DBB-467A-B1C4-2E27796DE4FB}" type="slidenum">
              <a:rPr lang="en-US" smtClean="0"/>
              <a:t>9</a:t>
            </a:fld>
            <a:endParaRPr lang="en-US"/>
          </a:p>
        </p:txBody>
      </p:sp>
      <p:sp>
        <p:nvSpPr>
          <p:cNvPr id="10" name="Rectangle 9"/>
          <p:cNvSpPr/>
          <p:nvPr/>
        </p:nvSpPr>
        <p:spPr>
          <a:xfrm>
            <a:off x="1949724" y="2344843"/>
            <a:ext cx="7989831" cy="531196"/>
          </a:xfrm>
          <a:prstGeom prst="rect">
            <a:avLst/>
          </a:prstGeom>
          <a:solidFill>
            <a:srgbClr val="95B3D7"/>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a:solidFill>
                  <a:srgbClr val="000000"/>
                </a:solidFill>
                <a:cs typeface="Arial" panose="020B0604020202020204" pitchFamily="34" charset="0"/>
              </a:rPr>
              <a:t>Semester</a:t>
            </a:r>
            <a:endParaRPr lang="en-US" b="1" dirty="0">
              <a:solidFill>
                <a:srgbClr val="000000"/>
              </a:solidFill>
              <a:cs typeface="Arial" panose="020B0604020202020204" pitchFamily="34" charset="0"/>
            </a:endParaRPr>
          </a:p>
        </p:txBody>
      </p:sp>
      <p:sp>
        <p:nvSpPr>
          <p:cNvPr id="11" name="Rectangle 10"/>
          <p:cNvSpPr/>
          <p:nvPr/>
        </p:nvSpPr>
        <p:spPr>
          <a:xfrm>
            <a:off x="1949725" y="2347512"/>
            <a:ext cx="7989831" cy="5311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r>
              <a:rPr lang="en-US" b="1" dirty="0">
                <a:solidFill>
                  <a:srgbClr val="000000"/>
                </a:solidFill>
                <a:cs typeface="Arial" panose="020B0604020202020204" pitchFamily="34" charset="0"/>
              </a:rPr>
              <a:t>Attended…</a:t>
            </a:r>
          </a:p>
        </p:txBody>
      </p:sp>
      <p:sp>
        <p:nvSpPr>
          <p:cNvPr id="12" name="Rectangle 11"/>
          <p:cNvSpPr/>
          <p:nvPr/>
        </p:nvSpPr>
        <p:spPr>
          <a:xfrm>
            <a:off x="4533904" y="2344843"/>
            <a:ext cx="5405652" cy="531196"/>
          </a:xfrm>
          <a:prstGeom prst="rect">
            <a:avLst/>
          </a:prstGeom>
          <a:solidFill>
            <a:srgbClr val="FF9999"/>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
        <p:nvSpPr>
          <p:cNvPr id="15" name="Down Arrow 14"/>
          <p:cNvSpPr/>
          <p:nvPr/>
        </p:nvSpPr>
        <p:spPr>
          <a:xfrm flipV="1">
            <a:off x="4357592" y="2915588"/>
            <a:ext cx="352623" cy="2953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61817" y="2476064"/>
            <a:ext cx="2113977" cy="553998"/>
          </a:xfrm>
          <a:prstGeom prst="rect">
            <a:avLst/>
          </a:prstGeom>
          <a:solidFill>
            <a:schemeClr val="accent4">
              <a:lumMod val="60000"/>
              <a:lumOff val="40000"/>
            </a:schemeClr>
          </a:solidFill>
          <a:ln w="25400">
            <a:solidFill>
              <a:schemeClr val="tx1"/>
            </a:solidFill>
            <a:prstDash val="dash"/>
          </a:ln>
        </p:spPr>
        <p:txBody>
          <a:bodyPr wrap="none">
            <a:spAutoFit/>
          </a:bodyPr>
          <a:lstStyle/>
          <a:p>
            <a:pPr algn="ctr" defTabSz="457189" fontAlgn="base">
              <a:spcBef>
                <a:spcPct val="0"/>
              </a:spcBef>
              <a:spcAft>
                <a:spcPct val="0"/>
              </a:spcAft>
              <a:defRPr/>
            </a:pPr>
            <a:r>
              <a:rPr lang="en-US" sz="3000" b="1" dirty="0">
                <a:solidFill>
                  <a:srgbClr val="C00000"/>
                </a:solidFill>
                <a:latin typeface="Gill Sans MT" panose="020B0502020104020203" pitchFamily="34" charset="0"/>
                <a:cs typeface="Arial" panose="020B0604020202020204" pitchFamily="34" charset="0"/>
              </a:rPr>
              <a:t>All F’s, etc.</a:t>
            </a:r>
          </a:p>
        </p:txBody>
      </p:sp>
      <p:sp>
        <p:nvSpPr>
          <p:cNvPr id="19" name="TextBox 18"/>
          <p:cNvSpPr txBox="1"/>
          <p:nvPr/>
        </p:nvSpPr>
        <p:spPr>
          <a:xfrm>
            <a:off x="1198798" y="1728788"/>
            <a:ext cx="2428322" cy="584775"/>
          </a:xfrm>
          <a:prstGeom prst="rect">
            <a:avLst/>
          </a:prstGeom>
          <a:noFill/>
        </p:spPr>
        <p:txBody>
          <a:bodyPr wrap="square" rtlCol="0">
            <a:spAutoFit/>
          </a:bodyPr>
          <a:lstStyle/>
          <a:p>
            <a:r>
              <a:rPr lang="en-US" sz="3200" b="1" dirty="0">
                <a:solidFill>
                  <a:schemeClr val="accent1">
                    <a:lumMod val="50000"/>
                  </a:schemeClr>
                </a:solidFill>
                <a:latin typeface="Aharoni" panose="02010803020104030203" pitchFamily="2" charset="-79"/>
                <a:cs typeface="Aharoni" panose="02010803020104030203" pitchFamily="2" charset="-79"/>
              </a:rPr>
              <a:t>Unofficial:</a:t>
            </a:r>
          </a:p>
        </p:txBody>
      </p:sp>
      <p:sp>
        <p:nvSpPr>
          <p:cNvPr id="16" name="TextBox 15"/>
          <p:cNvSpPr txBox="1"/>
          <p:nvPr/>
        </p:nvSpPr>
        <p:spPr>
          <a:xfrm>
            <a:off x="4211074" y="3176851"/>
            <a:ext cx="631372" cy="370114"/>
          </a:xfrm>
          <a:prstGeom prst="rect">
            <a:avLst/>
          </a:prstGeom>
          <a:noFill/>
        </p:spPr>
        <p:txBody>
          <a:bodyPr wrap="square" rtlCol="0">
            <a:spAutoFit/>
          </a:bodyPr>
          <a:lstStyle/>
          <a:p>
            <a:pPr algn="ctr"/>
            <a:r>
              <a:rPr lang="en-US" b="1" dirty="0"/>
              <a:t>LDA</a:t>
            </a:r>
          </a:p>
        </p:txBody>
      </p:sp>
      <p:sp>
        <p:nvSpPr>
          <p:cNvPr id="13" name="Down Arrow 14">
            <a:extLst>
              <a:ext uri="{FF2B5EF4-FFF2-40B4-BE49-F238E27FC236}">
                <a16:creationId xmlns:a16="http://schemas.microsoft.com/office/drawing/2014/main" id="{85ADBCA8-19FA-48C3-AF53-C4CE1475F159}"/>
              </a:ext>
            </a:extLst>
          </p:cNvPr>
          <p:cNvSpPr/>
          <p:nvPr/>
        </p:nvSpPr>
        <p:spPr>
          <a:xfrm flipV="1">
            <a:off x="5989994" y="2907318"/>
            <a:ext cx="352623" cy="215833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80DF403-ADD0-4C29-BAC5-8F63E736D309}"/>
              </a:ext>
            </a:extLst>
          </p:cNvPr>
          <p:cNvSpPr txBox="1"/>
          <p:nvPr/>
        </p:nvSpPr>
        <p:spPr>
          <a:xfrm>
            <a:off x="908039" y="4142326"/>
            <a:ext cx="5105401" cy="923330"/>
          </a:xfrm>
          <a:prstGeom prst="rect">
            <a:avLst/>
          </a:prstGeom>
          <a:noFill/>
        </p:spPr>
        <p:txBody>
          <a:bodyPr wrap="square" rtlCol="0">
            <a:spAutoFit/>
          </a:bodyPr>
          <a:lstStyle/>
          <a:p>
            <a:pPr algn="r"/>
            <a:r>
              <a:rPr lang="en-US" dirty="0"/>
              <a:t>Schools Not Required To Take Attendance</a:t>
            </a:r>
          </a:p>
          <a:p>
            <a:pPr algn="r"/>
            <a:r>
              <a:rPr lang="en-US" dirty="0"/>
              <a:t>Can Use </a:t>
            </a:r>
            <a:r>
              <a:rPr lang="en-US" b="1" dirty="0"/>
              <a:t>Mid-Point (50%) </a:t>
            </a:r>
            <a:r>
              <a:rPr lang="en-US" dirty="0"/>
              <a:t>for Unofficial WD’s</a:t>
            </a:r>
          </a:p>
          <a:p>
            <a:pPr algn="r"/>
            <a:r>
              <a:rPr lang="en-US" i="1" dirty="0"/>
              <a:t>(Be Mindful of State and System Policies)</a:t>
            </a:r>
          </a:p>
        </p:txBody>
      </p:sp>
      <p:cxnSp>
        <p:nvCxnSpPr>
          <p:cNvPr id="18" name="Straight Connector 17">
            <a:extLst>
              <a:ext uri="{FF2B5EF4-FFF2-40B4-BE49-F238E27FC236}">
                <a16:creationId xmlns:a16="http://schemas.microsoft.com/office/drawing/2014/main" id="{6B46543B-C26D-4D07-83A2-D0BBA5564494}"/>
              </a:ext>
            </a:extLst>
          </p:cNvPr>
          <p:cNvCxnSpPr>
            <a:cxnSpLocks/>
          </p:cNvCxnSpPr>
          <p:nvPr/>
        </p:nvCxnSpPr>
        <p:spPr>
          <a:xfrm>
            <a:off x="6877352" y="1941591"/>
            <a:ext cx="0" cy="3541820"/>
          </a:xfrm>
          <a:prstGeom prst="line">
            <a:avLst/>
          </a:prstGeom>
          <a:ln w="47625">
            <a:solidFill>
              <a:schemeClr val="tx2"/>
            </a:solidFill>
            <a:prstDash val="dash"/>
          </a:ln>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178D576C-0D35-4392-8CE2-C288AA6ECC0F}"/>
              </a:ext>
            </a:extLst>
          </p:cNvPr>
          <p:cNvSpPr txBox="1"/>
          <p:nvPr/>
        </p:nvSpPr>
        <p:spPr>
          <a:xfrm rot="5400000">
            <a:off x="6568107" y="3496839"/>
            <a:ext cx="1128835" cy="369332"/>
          </a:xfrm>
          <a:prstGeom prst="rect">
            <a:avLst/>
          </a:prstGeom>
          <a:noFill/>
        </p:spPr>
        <p:txBody>
          <a:bodyPr wrap="none" rtlCol="0">
            <a:spAutoFit/>
          </a:bodyPr>
          <a:lstStyle/>
          <a:p>
            <a:pPr algn="ctr"/>
            <a:r>
              <a:rPr lang="en-US" dirty="0"/>
              <a:t>60% Mark</a:t>
            </a:r>
          </a:p>
        </p:txBody>
      </p:sp>
      <p:pic>
        <p:nvPicPr>
          <p:cNvPr id="22" name="Picture 21" descr="A picture containing drawing, room&#10;&#10;Description automatically generated">
            <a:extLst>
              <a:ext uri="{FF2B5EF4-FFF2-40B4-BE49-F238E27FC236}">
                <a16:creationId xmlns:a16="http://schemas.microsoft.com/office/drawing/2014/main" id="{1BDFB297-711E-43CD-AC4E-0D8F2E29192D}"/>
              </a:ext>
            </a:extLst>
          </p:cNvPr>
          <p:cNvPicPr>
            <a:picLocks noChangeAspect="1"/>
          </p:cNvPicPr>
          <p:nvPr/>
        </p:nvPicPr>
        <p:blipFill>
          <a:blip r:embed="rId2" cstate="print">
            <a:clrChange>
              <a:clrFrom>
                <a:srgbClr val="FEFEFC"/>
              </a:clrFrom>
              <a:clrTo>
                <a:srgbClr val="FEFEFC">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rot="1023662">
            <a:off x="975526" y="2967466"/>
            <a:ext cx="977297" cy="1251189"/>
          </a:xfrm>
          <a:prstGeom prst="rect">
            <a:avLst/>
          </a:prstGeom>
        </p:spPr>
      </p:pic>
      <p:sp>
        <p:nvSpPr>
          <p:cNvPr id="23" name="Rectangle 22">
            <a:extLst>
              <a:ext uri="{FF2B5EF4-FFF2-40B4-BE49-F238E27FC236}">
                <a16:creationId xmlns:a16="http://schemas.microsoft.com/office/drawing/2014/main" id="{069EFE27-DADF-450D-9378-370E84AC28F5}"/>
              </a:ext>
            </a:extLst>
          </p:cNvPr>
          <p:cNvSpPr/>
          <p:nvPr/>
        </p:nvSpPr>
        <p:spPr>
          <a:xfrm>
            <a:off x="4539614" y="2347215"/>
            <a:ext cx="1626691" cy="531196"/>
          </a:xfrm>
          <a:prstGeom prst="rect">
            <a:avLst/>
          </a:prstGeom>
          <a:solidFill>
            <a:schemeClr val="accent6">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base">
              <a:spcBef>
                <a:spcPct val="0"/>
              </a:spcBef>
              <a:spcAft>
                <a:spcPct val="0"/>
              </a:spcAft>
              <a:defRPr/>
            </a:pPr>
            <a:endParaRPr lang="en-US" b="1" dirty="0">
              <a:solidFill>
                <a:srgbClr val="000000"/>
              </a:solidFill>
              <a:cs typeface="Arial" panose="020B0604020202020204" pitchFamily="34" charset="0"/>
            </a:endParaRPr>
          </a:p>
        </p:txBody>
      </p:sp>
      <p:sp>
        <p:nvSpPr>
          <p:cNvPr id="24" name="Footer Placeholder 4">
            <a:extLst>
              <a:ext uri="{FF2B5EF4-FFF2-40B4-BE49-F238E27FC236}">
                <a16:creationId xmlns:a16="http://schemas.microsoft.com/office/drawing/2014/main" id="{9B337EFC-5EC8-432A-B182-C9221D2CF386}"/>
              </a:ext>
            </a:extLst>
          </p:cNvPr>
          <p:cNvSpPr>
            <a:spLocks noGrp="1"/>
          </p:cNvSpPr>
          <p:nvPr>
            <p:ph type="ftr" sz="quarter" idx="11"/>
          </p:nvPr>
        </p:nvSpPr>
        <p:spPr>
          <a:xfrm>
            <a:off x="4038600" y="6356350"/>
            <a:ext cx="4114800" cy="365125"/>
          </a:xfrm>
        </p:spPr>
        <p:txBody>
          <a:bodyPr/>
          <a:lstStyle/>
          <a:p>
            <a:r>
              <a:rPr lang="en-US" dirty="0"/>
              <a:t>Fall Conference    November 7 - 10, 2021</a:t>
            </a:r>
          </a:p>
        </p:txBody>
      </p:sp>
    </p:spTree>
    <p:extLst>
      <p:ext uri="{BB962C8B-B14F-4D97-AF65-F5344CB8AC3E}">
        <p14:creationId xmlns:p14="http://schemas.microsoft.com/office/powerpoint/2010/main" val="29436816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out)">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1"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1" animBg="1"/>
      <p:bldP spid="15" grpId="0" animBg="1"/>
      <p:bldP spid="15" grpId="1" animBg="1"/>
      <p:bldP spid="17" grpId="0" animBg="1"/>
      <p:bldP spid="16" grpId="0"/>
      <p:bldP spid="16" grpId="1"/>
      <p:bldP spid="13" grpId="0" animBg="1"/>
      <p:bldP spid="14" grpId="0"/>
      <p:bldP spid="2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TotalTime>
  <Words>3013</Words>
  <Application>Microsoft Office PowerPoint</Application>
  <PresentationFormat>Widescreen</PresentationFormat>
  <Paragraphs>443</Paragraphs>
  <Slides>42</Slides>
  <Notes>2</Notes>
  <HiddenSlides>6</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Agency FB</vt:lpstr>
      <vt:lpstr>Aharoni</vt:lpstr>
      <vt:lpstr>Arabic Typesetting</vt:lpstr>
      <vt:lpstr>Arial</vt:lpstr>
      <vt:lpstr>Arial Black</vt:lpstr>
      <vt:lpstr>Calibri</vt:lpstr>
      <vt:lpstr>Calibri Light</vt:lpstr>
      <vt:lpstr>Corbel</vt:lpstr>
      <vt:lpstr>Gill Sans MT</vt:lpstr>
      <vt:lpstr>Tahoma</vt:lpstr>
      <vt:lpstr>Tw Cen MT</vt:lpstr>
      <vt:lpstr>Tw Cen MT Condensed Extra Bold</vt:lpstr>
      <vt:lpstr>UD Digi Kyokasho N-B</vt:lpstr>
      <vt:lpstr>Office Theme</vt:lpstr>
      <vt:lpstr>R2T4: Return of Title IV Funds</vt:lpstr>
      <vt:lpstr>Agenda</vt:lpstr>
      <vt:lpstr>PowerPoint Presentation</vt:lpstr>
      <vt:lpstr>R2T4 - Basic Principles</vt:lpstr>
      <vt:lpstr>R2T4 - Basic Principles (cont’d)</vt:lpstr>
      <vt:lpstr>R2T4 - Definitions</vt:lpstr>
      <vt:lpstr>R2T4 - Definitions (cont’d)</vt:lpstr>
      <vt:lpstr>Withdrawals Defined</vt:lpstr>
      <vt:lpstr>Withdrawals Defined</vt:lpstr>
      <vt:lpstr>PowerPoint Presentation</vt:lpstr>
      <vt:lpstr>PowerPoint Presentation</vt:lpstr>
      <vt:lpstr>Is It a Withdrawal?</vt:lpstr>
      <vt:lpstr>R2T4 - Definitions (cont’d)</vt:lpstr>
      <vt:lpstr>PowerPoint Presentation</vt:lpstr>
      <vt:lpstr>R2T4 - Definitions (cont’d)</vt:lpstr>
      <vt:lpstr>PowerPoint Presentation</vt:lpstr>
      <vt:lpstr>PowerPoint Presentation</vt:lpstr>
      <vt:lpstr>PowerPoint Presentation</vt:lpstr>
      <vt:lpstr>PowerPoint Presentation</vt:lpstr>
      <vt:lpstr>PowerPoint Presentation</vt:lpstr>
      <vt:lpstr>PowerPoint Presentation</vt:lpstr>
      <vt:lpstr>PWD Loan Notifications</vt:lpstr>
      <vt:lpstr>Applicable Deadlines</vt:lpstr>
      <vt:lpstr>Practical Do’s and Don’ts</vt:lpstr>
      <vt:lpstr>Practical Do’s and Don’ts</vt:lpstr>
      <vt:lpstr>Covid-19 Exemptions</vt:lpstr>
      <vt:lpstr>Case Study – Christel</vt:lpstr>
      <vt:lpstr>Case Study – Christel</vt:lpstr>
      <vt:lpstr>Case Study – Annette</vt:lpstr>
      <vt:lpstr>Case Study – Annette</vt:lpstr>
      <vt:lpstr>PowerPoint Presentation</vt:lpstr>
      <vt:lpstr>PowerPoint Presentation</vt:lpstr>
      <vt:lpstr>Full Term vs Modular WD’s</vt:lpstr>
      <vt:lpstr>Modules Defined (cont’d)</vt:lpstr>
      <vt:lpstr>PowerPoint Presentation</vt:lpstr>
      <vt:lpstr>Three Questions</vt:lpstr>
      <vt:lpstr>Enrollment Confirmation</vt:lpstr>
      <vt:lpstr>Oh, and One More Thing…</vt:lpstr>
      <vt:lpstr>Case Study – Multiple Withdrawals</vt:lpstr>
      <vt:lpstr>Case Study – R2T4 Reversal</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R2T4: Return of Title IV Funds</dc:title>
  <dc:creator>Sanchez, Daniel L.</dc:creator>
  <cp:lastModifiedBy>Cedric Barksdale</cp:lastModifiedBy>
  <cp:revision>73</cp:revision>
  <dcterms:created xsi:type="dcterms:W3CDTF">2020-02-24T19:56:17Z</dcterms:created>
  <dcterms:modified xsi:type="dcterms:W3CDTF">2021-11-03T19:10:38Z</dcterms:modified>
</cp:coreProperties>
</file>